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97" r:id="rId3"/>
    <p:sldId id="281" r:id="rId4"/>
    <p:sldId id="301" r:id="rId5"/>
    <p:sldId id="304" r:id="rId6"/>
    <p:sldId id="306" r:id="rId7"/>
    <p:sldId id="276" r:id="rId8"/>
    <p:sldId id="299" r:id="rId9"/>
    <p:sldId id="263" r:id="rId10"/>
    <p:sldId id="268" r:id="rId11"/>
    <p:sldId id="264" r:id="rId12"/>
    <p:sldId id="307" r:id="rId13"/>
    <p:sldId id="269" r:id="rId14"/>
    <p:sldId id="257" r:id="rId15"/>
    <p:sldId id="274" r:id="rId16"/>
    <p:sldId id="279" r:id="rId17"/>
    <p:sldId id="305" r:id="rId18"/>
    <p:sldId id="270" r:id="rId19"/>
    <p:sldId id="260" r:id="rId20"/>
    <p:sldId id="280" r:id="rId21"/>
  </p:sldIdLst>
  <p:sldSz cx="9144000" cy="6858000" type="screen4x3"/>
  <p:notesSz cx="10234613" cy="71040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146"/>
    <a:srgbClr val="878787"/>
    <a:srgbClr val="DDDDDD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80997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320" y="58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83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437594" cy="35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7" rIns="94494" bIns="47247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4735" y="1"/>
            <a:ext cx="4437594" cy="35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7" rIns="94494" bIns="47247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748146"/>
            <a:ext cx="4437594" cy="35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7" rIns="94494" bIns="47247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4735" y="6748146"/>
            <a:ext cx="4437594" cy="35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7" rIns="94494" bIns="47247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F44E2163-1313-4458-A75C-9DA0E9C80E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263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437594" cy="35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7" rIns="94494" bIns="47247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4735" y="1"/>
            <a:ext cx="4437594" cy="35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7" rIns="94494" bIns="47247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54413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5175"/>
            <a:ext cx="8188606" cy="319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7" rIns="94494" bIns="47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8146"/>
            <a:ext cx="4437594" cy="35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7" rIns="94494" bIns="47247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4735" y="6748146"/>
            <a:ext cx="4437594" cy="35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7" rIns="94494" bIns="47247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DF037F03-2532-4819-A0F0-91C945E4BC3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0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39761" indent="-284524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138094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593332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048569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503806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959045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414282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869519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6F2198-8AB0-4ABA-B6D0-23D00E132A1A}" type="slidenum">
              <a:rPr lang="de-DE" smtClean="0"/>
              <a:pPr eaLnBrk="1" hangingPunct="1"/>
              <a:t>1</a:t>
            </a:fld>
            <a:endParaRPr lang="de-DE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39761" indent="-284524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138094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593332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048569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503806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959045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414282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869519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ED706C-365D-4656-BA5F-DCE79CB028EA}" type="slidenum">
              <a:rPr lang="de-DE" smtClean="0"/>
              <a:pPr eaLnBrk="1" hangingPunct="1"/>
              <a:t>20</a:t>
            </a:fld>
            <a:endParaRPr lang="de-DE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37F03-2532-4819-A0F0-91C945E4BC3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85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39761" indent="-284524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138094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593332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048569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503806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959045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414282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869519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2DD5CF-2135-4BC9-BD24-69525F1396E8}" type="slidenum">
              <a:rPr lang="de-DE" smtClean="0"/>
              <a:pPr eaLnBrk="1" hangingPunct="1"/>
              <a:t>9</a:t>
            </a:fld>
            <a:endParaRPr lang="de-DE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39761" indent="-284524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138094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593332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048569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503806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959045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414282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869519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93241F-B783-4FFC-A7D4-31EBBA8BBC43}" type="slidenum">
              <a:rPr lang="de-DE" smtClean="0"/>
              <a:pPr eaLnBrk="1" hangingPunct="1"/>
              <a:t>10</a:t>
            </a:fld>
            <a:endParaRPr lang="de-DE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39761" indent="-284524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138094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593332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048569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503806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959045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414282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869519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7585A1-CEB4-4FF4-A2B1-B7E0923C7E96}" type="slidenum">
              <a:rPr lang="de-DE" smtClean="0"/>
              <a:pPr eaLnBrk="1" hangingPunct="1"/>
              <a:t>11</a:t>
            </a:fld>
            <a:endParaRPr lang="de-DE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39761" indent="-284524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138094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593332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048569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503806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959045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414282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869519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DB7F2F-7796-46FB-A315-1689591E1C5F}" type="slidenum">
              <a:rPr lang="de-DE" smtClean="0"/>
              <a:pPr eaLnBrk="1" hangingPunct="1"/>
              <a:t>13</a:t>
            </a:fld>
            <a:endParaRPr lang="de-DE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39761" indent="-284524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138094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593332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048569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503806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959045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414282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869519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156B02-45A8-414A-AAB8-1B531A9A3A7F}" type="slidenum">
              <a:rPr lang="de-DE" smtClean="0"/>
              <a:pPr eaLnBrk="1" hangingPunct="1"/>
              <a:t>14</a:t>
            </a:fld>
            <a:endParaRPr lang="de-DE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39761" indent="-284524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138094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593332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048569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503806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959045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414282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869519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994C74-2DB3-4436-8AF7-1CB28EC58AD3}" type="slidenum">
              <a:rPr lang="de-DE" smtClean="0"/>
              <a:pPr eaLnBrk="1" hangingPunct="1"/>
              <a:t>17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841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39761" indent="-284524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138094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593332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048569" indent="-227619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503806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2959045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414282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3869519" indent="-22761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B13144-E6A4-431D-8918-E8A7F032A0A6}" type="slidenum">
              <a:rPr lang="de-DE" smtClean="0"/>
              <a:pPr eaLnBrk="1" hangingPunct="1"/>
              <a:t>19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90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398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43700" y="714375"/>
            <a:ext cx="1943100" cy="54117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714375"/>
            <a:ext cx="5676900" cy="541178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47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714375"/>
            <a:ext cx="7772400" cy="6810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582738"/>
            <a:ext cx="3810000" cy="45434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876800" y="1582738"/>
            <a:ext cx="3810000" cy="21955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876800" y="3930650"/>
            <a:ext cx="3810000" cy="219551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977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714375"/>
            <a:ext cx="7772400" cy="6810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14400" y="1582738"/>
            <a:ext cx="7772400" cy="4543425"/>
          </a:xfrm>
        </p:spPr>
        <p:txBody>
          <a:bodyPr/>
          <a:lstStyle/>
          <a:p>
            <a:pPr lvl="0"/>
            <a:endParaRPr lang="de-AT" noProof="0" smtClean="0"/>
          </a:p>
        </p:txBody>
      </p:sp>
    </p:spTree>
    <p:extLst>
      <p:ext uri="{BB962C8B-B14F-4D97-AF65-F5344CB8AC3E}">
        <p14:creationId xmlns:p14="http://schemas.microsoft.com/office/powerpoint/2010/main" val="410842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509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1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1582738"/>
            <a:ext cx="3810000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76800" y="1582738"/>
            <a:ext cx="3810000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90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230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297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1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1618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849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0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de-AT" b="1"/>
              <a:t>    Gerald Steinbauer</a:t>
            </a:r>
            <a:endParaRPr lang="de-DE" b="1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20650" y="227013"/>
            <a:ext cx="2073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1000" b="1"/>
              <a:t>Institut für Softwaretechnologie</a:t>
            </a:r>
          </a:p>
        </p:txBody>
      </p:sp>
      <p:sp>
        <p:nvSpPr>
          <p:cNvPr id="2053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4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9E4F2338-FFE3-4F51-8E1A-C90F4A814589}" type="slidenum">
              <a:rPr lang="de-DE" sz="1000" b="1">
                <a:solidFill>
                  <a:srgbClr val="878787"/>
                </a:solidFill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de-DE" sz="1000" b="1">
              <a:solidFill>
                <a:srgbClr val="878787"/>
              </a:solidFill>
            </a:endParaRPr>
          </a:p>
        </p:txBody>
      </p:sp>
      <p:sp>
        <p:nvSpPr>
          <p:cNvPr id="1069" name="Rectangle 45"/>
          <p:cNvSpPr>
            <a:spLocks noChangeAspect="1" noChangeArrowheads="1"/>
          </p:cNvSpPr>
          <p:nvPr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AT"/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5403850" y="6348413"/>
            <a:ext cx="355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b="1" noProof="0" dirty="0" smtClean="0"/>
              <a:t>Construction of</a:t>
            </a:r>
            <a:r>
              <a:rPr lang="en-US" b="1" baseline="0" noProof="0" dirty="0" smtClean="0"/>
              <a:t> </a:t>
            </a:r>
            <a:r>
              <a:rPr lang="en-US" b="1" dirty="0" smtClean="0"/>
              <a:t>Mobile Robots, PR, WT19</a:t>
            </a:r>
          </a:p>
          <a:p>
            <a:pPr>
              <a:defRPr/>
            </a:pPr>
            <a:endParaRPr lang="de-DE" b="1" dirty="0"/>
          </a:p>
        </p:txBody>
      </p:sp>
      <p:pic>
        <p:nvPicPr>
          <p:cNvPr id="2058" name="Picture 5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dQexkXq2Q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youtu.be/dtoQIKlQcu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s://youtu.be/ew_Mrk4u0m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wWTtv3tb0Q" TargetMode="External"/><Relationship Id="rId5" Type="http://schemas.openxmlformats.org/officeDocument/2006/relationships/hyperlink" Target="https://www.youtube.com/watch?v=bo4RvYJYOzI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Construction of Mobile Robots</a:t>
            </a:r>
            <a:br>
              <a:rPr lang="en-US" dirty="0" smtClean="0"/>
            </a:br>
            <a:r>
              <a:rPr lang="en-US" dirty="0" smtClean="0"/>
              <a:t>716.091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Richard </a:t>
            </a:r>
            <a:r>
              <a:rPr lang="en-US" dirty="0" err="1" smtClean="0"/>
              <a:t>Halatschek</a:t>
            </a:r>
            <a:r>
              <a:rPr lang="en-US" dirty="0" smtClean="0"/>
              <a:t>, Marco de </a:t>
            </a:r>
            <a:r>
              <a:rPr lang="en-US" dirty="0" err="1" smtClean="0"/>
              <a:t>Bortoli</a:t>
            </a:r>
            <a:r>
              <a:rPr lang="en-US" dirty="0" smtClean="0"/>
              <a:t>, Martin </a:t>
            </a:r>
            <a:r>
              <a:rPr lang="en-US" dirty="0" err="1" smtClean="0"/>
              <a:t>Kandlhofer</a:t>
            </a:r>
            <a:r>
              <a:rPr lang="en-US" dirty="0" smtClean="0"/>
              <a:t>, Gerald </a:t>
            </a:r>
            <a:r>
              <a:rPr lang="en-US" dirty="0" err="1" smtClean="0"/>
              <a:t>Steinbauer</a:t>
            </a:r>
            <a:endParaRPr lang="en-US" dirty="0" smtClean="0"/>
          </a:p>
          <a:p>
            <a:pPr eaLnBrk="1" hangingPunct="1"/>
            <a:r>
              <a:rPr lang="en-US" dirty="0" smtClean="0"/>
              <a:t>Institute for Software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Baxter will be </a:t>
            </a:r>
            <a:r>
              <a:rPr lang="en-US" dirty="0" smtClean="0">
                <a:solidFill>
                  <a:srgbClr val="FF0000"/>
                </a:solidFill>
              </a:rPr>
              <a:t>extended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adapted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remain</a:t>
            </a:r>
            <a:r>
              <a:rPr lang="en-US" dirty="0" smtClean="0"/>
              <a:t> the same for the rest of the course – so the entire </a:t>
            </a:r>
            <a:r>
              <a:rPr lang="en-US" dirty="0" smtClean="0">
                <a:solidFill>
                  <a:srgbClr val="FF0000"/>
                </a:solidFill>
              </a:rPr>
              <a:t>setup</a:t>
            </a:r>
          </a:p>
          <a:p>
            <a:pPr eaLnBrk="1" hangingPunct="1"/>
            <a:r>
              <a:rPr lang="en-US" dirty="0" smtClean="0"/>
              <a:t>Baxter will be </a:t>
            </a:r>
            <a:r>
              <a:rPr lang="en-US" dirty="0" smtClean="0">
                <a:solidFill>
                  <a:srgbClr val="FF0000"/>
                </a:solidFill>
              </a:rPr>
              <a:t>exclusively</a:t>
            </a:r>
            <a:r>
              <a:rPr lang="en-US" dirty="0" smtClean="0"/>
              <a:t> used for the course 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access</a:t>
            </a:r>
            <a:r>
              <a:rPr lang="en-US" dirty="0" smtClean="0"/>
              <a:t> to the lab during late hours or holidays with the TUG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Available Software/Hardware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14399" y="1562418"/>
            <a:ext cx="4650377" cy="4543425"/>
          </a:xfrm>
        </p:spPr>
        <p:txBody>
          <a:bodyPr/>
          <a:lstStyle/>
          <a:p>
            <a:pPr marL="0" indent="0" eaLnBrk="1" hangingPunct="1"/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Robots</a:t>
            </a:r>
          </a:p>
          <a:p>
            <a:pPr lvl="1" eaLnBrk="1" hangingPunct="1"/>
            <a:r>
              <a:rPr lang="en-US" sz="1600" dirty="0" smtClean="0"/>
              <a:t>Baxter Research Robot</a:t>
            </a:r>
          </a:p>
          <a:p>
            <a:pPr marL="0" indent="0" eaLnBrk="1" hangingPunct="1"/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Software</a:t>
            </a:r>
          </a:p>
          <a:p>
            <a:pPr lvl="1" eaLnBrk="1" hangingPunct="1"/>
            <a:r>
              <a:rPr lang="en-US" sz="1600" dirty="0" smtClean="0"/>
              <a:t>ROS</a:t>
            </a:r>
          </a:p>
          <a:p>
            <a:pPr lvl="1" eaLnBrk="1" hangingPunct="1"/>
            <a:r>
              <a:rPr lang="en-US" sz="1600" dirty="0" smtClean="0"/>
              <a:t>Baxter SDK</a:t>
            </a:r>
          </a:p>
          <a:p>
            <a:pPr lvl="1" eaLnBrk="1" hangingPunct="1"/>
            <a:r>
              <a:rPr lang="en-US" sz="1600" dirty="0" err="1" smtClean="0"/>
              <a:t>MoveIt</a:t>
            </a:r>
            <a:r>
              <a:rPr lang="en-US" sz="1600" dirty="0" smtClean="0"/>
              <a:t>!</a:t>
            </a:r>
          </a:p>
          <a:p>
            <a:pPr lvl="1" eaLnBrk="1" hangingPunct="1"/>
            <a:r>
              <a:rPr lang="en-US" sz="1600" dirty="0" smtClean="0"/>
              <a:t>Point Cloud Library (PCL)</a:t>
            </a:r>
          </a:p>
          <a:p>
            <a:pPr lvl="1" eaLnBrk="1" hangingPunct="1"/>
            <a:r>
              <a:rPr lang="en-US" sz="1600" dirty="0" err="1" smtClean="0"/>
              <a:t>DexNet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Google Cloud Speech API</a:t>
            </a:r>
          </a:p>
          <a:p>
            <a:pPr lvl="1" eaLnBrk="1" hangingPunct="1"/>
            <a:r>
              <a:rPr lang="en-US" sz="1600" dirty="0" smtClean="0"/>
              <a:t>Stanford NLP Core</a:t>
            </a:r>
          </a:p>
          <a:p>
            <a:pPr lvl="1" eaLnBrk="1" hangingPunct="1"/>
            <a:r>
              <a:rPr lang="en-US" sz="1600" dirty="0" err="1" smtClean="0"/>
              <a:t>tmkit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object table detector</a:t>
            </a:r>
            <a:endParaRPr lang="en-US" sz="1600" dirty="0"/>
          </a:p>
          <a:p>
            <a:pPr lvl="1" eaLnBrk="1" hangingPunct="1"/>
            <a:r>
              <a:rPr lang="en-US" sz="1600" dirty="0" smtClean="0"/>
              <a:t>various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 Libraries </a:t>
            </a:r>
          </a:p>
          <a:p>
            <a:pPr marL="0" indent="0" eaLnBrk="1" hangingPunct="1"/>
            <a:r>
              <a:rPr lang="en-US" sz="2000" dirty="0" smtClean="0"/>
              <a:t>  Additional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 smtClean="0">
                <a:solidFill>
                  <a:srgbClr val="FF0000"/>
                </a:solidFill>
              </a:rPr>
              <a:t>quipment</a:t>
            </a:r>
            <a:r>
              <a:rPr lang="en-US" sz="2000" dirty="0" smtClean="0"/>
              <a:t> &amp; Small Parts</a:t>
            </a:r>
          </a:p>
          <a:p>
            <a:pPr lvl="1" eaLnBrk="1" hangingPunct="1"/>
            <a:r>
              <a:rPr lang="en-US" sz="1600" dirty="0" smtClean="0"/>
              <a:t>can be purchased or built during the course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686696" y="1562418"/>
            <a:ext cx="3000103" cy="4543425"/>
          </a:xfrm>
        </p:spPr>
        <p:txBody>
          <a:bodyPr/>
          <a:lstStyle/>
          <a:p>
            <a:pPr marL="0" indent="0" eaLnBrk="1" hangingPunct="1"/>
            <a:r>
              <a:rPr lang="en-US" sz="2000" dirty="0" smtClean="0"/>
              <a:t>  Additional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 smtClean="0">
                <a:solidFill>
                  <a:srgbClr val="FF0000"/>
                </a:solidFill>
              </a:rPr>
              <a:t>ensors</a:t>
            </a:r>
          </a:p>
          <a:p>
            <a:pPr lvl="1" eaLnBrk="1" hangingPunct="1"/>
            <a:r>
              <a:rPr lang="en-US" sz="1600" dirty="0" smtClean="0"/>
              <a:t>2D Cameras</a:t>
            </a:r>
          </a:p>
          <a:p>
            <a:pPr lvl="1" eaLnBrk="1" hangingPunct="1"/>
            <a:r>
              <a:rPr lang="en-US" sz="1600" dirty="0" smtClean="0"/>
              <a:t>3D </a:t>
            </a:r>
            <a:r>
              <a:rPr lang="en-US" sz="1600" dirty="0"/>
              <a:t>C</a:t>
            </a:r>
            <a:r>
              <a:rPr lang="en-US" sz="1600" dirty="0" smtClean="0"/>
              <a:t>ameras</a:t>
            </a:r>
          </a:p>
          <a:p>
            <a:pPr lvl="1" eaLnBrk="1" hangingPunct="1"/>
            <a:r>
              <a:rPr lang="en-US" sz="1600" dirty="0" smtClean="0"/>
              <a:t>2D </a:t>
            </a:r>
            <a:r>
              <a:rPr lang="en-US" sz="1600" dirty="0" err="1" smtClean="0"/>
              <a:t>Lidars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3D </a:t>
            </a:r>
            <a:r>
              <a:rPr lang="en-US" sz="1600" dirty="0" err="1" smtClean="0"/>
              <a:t>Lidars</a:t>
            </a:r>
            <a:endParaRPr lang="en-US" sz="1600" dirty="0" smtClean="0"/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Grippers</a:t>
            </a:r>
          </a:p>
          <a:p>
            <a:pPr lvl="1" eaLnBrk="1" hangingPunct="1"/>
            <a:r>
              <a:rPr lang="en-US" sz="1600" dirty="0" smtClean="0"/>
              <a:t>Parallel Gripper</a:t>
            </a:r>
          </a:p>
          <a:p>
            <a:pPr lvl="1" eaLnBrk="1" hangingPunct="1"/>
            <a:r>
              <a:rPr lang="en-US" sz="1600" dirty="0" smtClean="0"/>
              <a:t>Vacuum Gripper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4" y="624853"/>
            <a:ext cx="9073171" cy="56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Goal/Procedure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82738"/>
            <a:ext cx="7772400" cy="477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students are able to select, build and apply a</a:t>
            </a:r>
            <a:r>
              <a:rPr lang="en-US" dirty="0" smtClean="0">
                <a:solidFill>
                  <a:srgbClr val="FF0000"/>
                </a:solidFill>
              </a:rPr>
              <a:t> robot</a:t>
            </a:r>
            <a:r>
              <a:rPr lang="en-US" dirty="0" smtClean="0"/>
              <a:t> for a task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experience</a:t>
            </a:r>
            <a:r>
              <a:rPr lang="en-US" dirty="0" smtClean="0"/>
              <a:t> with robots, robotics software, actuators and sensors</a:t>
            </a:r>
          </a:p>
          <a:p>
            <a:pPr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solve</a:t>
            </a:r>
            <a:r>
              <a:rPr lang="en-US" dirty="0" smtClean="0"/>
              <a:t> a task with a robot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working as a team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(sub-teams are ok) </a:t>
            </a:r>
          </a:p>
          <a:p>
            <a:pPr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as much as possible </a:t>
            </a:r>
            <a:r>
              <a:rPr lang="en-US" dirty="0" smtClean="0">
                <a:solidFill>
                  <a:srgbClr val="FF0000"/>
                </a:solidFill>
              </a:rPr>
              <a:t>freedom</a:t>
            </a:r>
            <a:r>
              <a:rPr lang="en-US" dirty="0" smtClean="0"/>
              <a:t> und </a:t>
            </a:r>
            <a:r>
              <a:rPr lang="en-US" dirty="0" smtClean="0">
                <a:solidFill>
                  <a:srgbClr val="FF0000"/>
                </a:solidFill>
              </a:rPr>
              <a:t>creativity</a:t>
            </a:r>
            <a:r>
              <a:rPr lang="en-US" dirty="0" smtClean="0"/>
              <a:t>, no usual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lab setup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independent </a:t>
            </a:r>
            <a:r>
              <a:rPr lang="en-US" dirty="0" smtClean="0"/>
              <a:t>working in the lab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FUN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Roadmap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582738"/>
            <a:ext cx="8836025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02.10.2019, 10:00-12:00, robot lab: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09.10.2019, 09:00-12:00, robot lab: </a:t>
            </a:r>
            <a:r>
              <a:rPr lang="en-US" dirty="0" smtClean="0">
                <a:solidFill>
                  <a:srgbClr val="FF0000"/>
                </a:solidFill>
              </a:rPr>
              <a:t>practical introduction -robot, ROS, manipulation, speech recognition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21.10.2019, 23:59: </a:t>
            </a:r>
            <a:r>
              <a:rPr lang="en-US" dirty="0" smtClean="0">
                <a:solidFill>
                  <a:srgbClr val="FF0000"/>
                </a:solidFill>
              </a:rPr>
              <a:t>submission design document - email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23.10.2019, 10:00-12:00, robot lab: </a:t>
            </a:r>
            <a:r>
              <a:rPr lang="en-US" dirty="0" smtClean="0">
                <a:solidFill>
                  <a:srgbClr val="FF0000"/>
                </a:solidFill>
              </a:rPr>
              <a:t>discussion design document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20.11.2019, 10:00-12:00, robot lab: </a:t>
            </a:r>
            <a:r>
              <a:rPr lang="en-US" dirty="0" smtClean="0">
                <a:solidFill>
                  <a:srgbClr val="FF0000"/>
                </a:solidFill>
              </a:rPr>
              <a:t>1. progress meeting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11.12.2019, 10:00-12:00, robot lab: </a:t>
            </a:r>
            <a:r>
              <a:rPr lang="en-US" dirty="0" smtClean="0">
                <a:solidFill>
                  <a:srgbClr val="FF0000"/>
                </a:solidFill>
              </a:rPr>
              <a:t>2. progress meeting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08.01.2019</a:t>
            </a:r>
            <a:r>
              <a:rPr lang="en-US" dirty="0"/>
              <a:t>, 10:00-12:00, robot lab: </a:t>
            </a:r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>
                <a:solidFill>
                  <a:srgbClr val="FF0000"/>
                </a:solidFill>
              </a:rPr>
              <a:t>progress </a:t>
            </a:r>
            <a:r>
              <a:rPr lang="en-US" dirty="0" smtClean="0">
                <a:solidFill>
                  <a:srgbClr val="FF0000"/>
                </a:solidFill>
              </a:rPr>
              <a:t>meeting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29.01.2020, 10:00-12:00, robot lab: </a:t>
            </a:r>
            <a:r>
              <a:rPr lang="en-US" dirty="0" smtClean="0">
                <a:solidFill>
                  <a:srgbClr val="FF0000"/>
                </a:solidFill>
              </a:rPr>
              <a:t>presentation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>
          <a:xfrm>
            <a:off x="914400" y="1582738"/>
            <a:ext cx="8338242" cy="4543425"/>
          </a:xfrm>
        </p:spPr>
        <p:txBody>
          <a:bodyPr/>
          <a:lstStyle/>
          <a:p>
            <a:r>
              <a:rPr lang="en-US" dirty="0"/>
              <a:t>one comprehensive for the entire </a:t>
            </a:r>
            <a:r>
              <a:rPr lang="en-US" dirty="0">
                <a:solidFill>
                  <a:srgbClr val="FF0000"/>
                </a:solidFill>
              </a:rPr>
              <a:t>group</a:t>
            </a:r>
          </a:p>
          <a:p>
            <a:r>
              <a:rPr lang="en-US" dirty="0" smtClean="0"/>
              <a:t>short </a:t>
            </a:r>
            <a:r>
              <a:rPr lang="en-US" dirty="0" smtClean="0">
                <a:solidFill>
                  <a:srgbClr val="FF0000"/>
                </a:solidFill>
              </a:rPr>
              <a:t>description </a:t>
            </a:r>
            <a:r>
              <a:rPr lang="en-US" dirty="0" smtClean="0"/>
              <a:t>of the planned solution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content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solution</a:t>
            </a:r>
            <a:r>
              <a:rPr lang="en-US" sz="2000" dirty="0" smtClean="0"/>
              <a:t> idea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oftware </a:t>
            </a:r>
            <a:r>
              <a:rPr lang="en-US" sz="2000" dirty="0" smtClean="0">
                <a:solidFill>
                  <a:srgbClr val="00B050"/>
                </a:solidFill>
              </a:rPr>
              <a:t>modules</a:t>
            </a:r>
            <a:r>
              <a:rPr lang="en-US" sz="2000" dirty="0" smtClean="0"/>
              <a:t> including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 party </a:t>
            </a:r>
            <a:r>
              <a:rPr lang="en-US" sz="2000" dirty="0"/>
              <a:t>l</a:t>
            </a:r>
            <a:r>
              <a:rPr lang="en-US" sz="2000" dirty="0" smtClean="0"/>
              <a:t>ibraries</a:t>
            </a:r>
          </a:p>
          <a:p>
            <a:pPr lvl="1"/>
            <a:r>
              <a:rPr lang="en-US" sz="2000" dirty="0" smtClean="0"/>
              <a:t>robot </a:t>
            </a:r>
            <a:r>
              <a:rPr lang="en-US" sz="2000" dirty="0" smtClean="0">
                <a:solidFill>
                  <a:srgbClr val="00B050"/>
                </a:solidFill>
              </a:rPr>
              <a:t>adaptions</a:t>
            </a:r>
            <a:r>
              <a:rPr lang="en-US" sz="2000" dirty="0" smtClean="0"/>
              <a:t> including sensors and small parts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interfaces</a:t>
            </a:r>
            <a:r>
              <a:rPr lang="en-US" sz="2000" dirty="0" smtClean="0"/>
              <a:t> to other hardware/software modules</a:t>
            </a:r>
          </a:p>
          <a:p>
            <a:pPr lvl="1"/>
            <a:r>
              <a:rPr lang="en-US" sz="2000" dirty="0" smtClean="0"/>
              <a:t>brief </a:t>
            </a:r>
            <a:r>
              <a:rPr lang="en-US" sz="2000" dirty="0" smtClean="0">
                <a:solidFill>
                  <a:srgbClr val="00B050"/>
                </a:solidFill>
              </a:rPr>
              <a:t>project plan</a:t>
            </a:r>
            <a:r>
              <a:rPr lang="en-US" sz="2000" dirty="0" smtClean="0"/>
              <a:t> (in keywords, milestones, risks)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organizational </a:t>
            </a:r>
            <a:r>
              <a:rPr lang="en-US" sz="2000" dirty="0">
                <a:solidFill>
                  <a:srgbClr val="00B050"/>
                </a:solidFill>
              </a:rPr>
              <a:t>structure </a:t>
            </a:r>
            <a:r>
              <a:rPr lang="en-US" sz="2000" dirty="0"/>
              <a:t>of the team (sub-teams, responsibilities)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document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PDF</a:t>
            </a:r>
            <a:r>
              <a:rPr lang="en-US" sz="2000" dirty="0" smtClean="0"/>
              <a:t> – 2-4 </a:t>
            </a:r>
            <a:r>
              <a:rPr lang="en-US" sz="2000" dirty="0" smtClean="0">
                <a:solidFill>
                  <a:srgbClr val="00B050"/>
                </a:solidFill>
              </a:rPr>
              <a:t>pages</a:t>
            </a:r>
          </a:p>
          <a:p>
            <a:pPr lvl="1"/>
            <a:r>
              <a:rPr lang="en-US" sz="2000" dirty="0" smtClean="0"/>
              <a:t>via </a:t>
            </a:r>
            <a:r>
              <a:rPr lang="en-US" sz="2000" dirty="0" smtClean="0">
                <a:solidFill>
                  <a:srgbClr val="00B050"/>
                </a:solidFill>
              </a:rPr>
              <a:t>email</a:t>
            </a:r>
            <a:r>
              <a:rPr lang="en-US" sz="2000" dirty="0" smtClean="0"/>
              <a:t> to steinbauer@ist.tugraz.at, subject „KMR 2019 Design“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Developed Software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>
          <a:xfrm>
            <a:off x="914400" y="1478230"/>
            <a:ext cx="7772400" cy="4543425"/>
          </a:xfrm>
        </p:spPr>
        <p:txBody>
          <a:bodyPr/>
          <a:lstStyle/>
          <a:p>
            <a:r>
              <a:rPr lang="en-US" dirty="0" smtClean="0"/>
              <a:t>have to be based on </a:t>
            </a:r>
            <a:r>
              <a:rPr lang="en-US" dirty="0" smtClean="0">
                <a:solidFill>
                  <a:srgbClr val="FF0000"/>
                </a:solidFill>
              </a:rPr>
              <a:t>ROS </a:t>
            </a:r>
            <a:r>
              <a:rPr lang="en-US" dirty="0" err="1" smtClean="0">
                <a:solidFill>
                  <a:srgbClr val="FF0000"/>
                </a:solidFill>
              </a:rPr>
              <a:t>xy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tba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US" dirty="0" smtClean="0"/>
              <a:t>all </a:t>
            </a:r>
            <a:r>
              <a:rPr lang="en-US" dirty="0" smtClean="0">
                <a:solidFill>
                  <a:srgbClr val="FF0000"/>
                </a:solidFill>
              </a:rPr>
              <a:t>freely</a:t>
            </a:r>
            <a:r>
              <a:rPr lang="en-US" dirty="0" smtClean="0"/>
              <a:t> available ROS packages can be used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additional </a:t>
            </a:r>
            <a:r>
              <a:rPr lang="en-US" dirty="0" smtClean="0"/>
              <a:t>Packages of TUG will be available in the robot lab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developed software has to be organized as independent </a:t>
            </a:r>
            <a:r>
              <a:rPr lang="en-US" dirty="0" smtClean="0">
                <a:solidFill>
                  <a:srgbClr val="FF0000"/>
                </a:solidFill>
              </a:rPr>
              <a:t>ROS catkin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packages</a:t>
            </a:r>
            <a:r>
              <a:rPr lang="en-US" dirty="0" smtClean="0"/>
              <a:t> including launch and parameter files</a:t>
            </a:r>
          </a:p>
          <a:p>
            <a:r>
              <a:rPr lang="en-US" dirty="0" smtClean="0"/>
              <a:t>the software has to be </a:t>
            </a:r>
            <a:r>
              <a:rPr lang="en-US" dirty="0" smtClean="0">
                <a:solidFill>
                  <a:srgbClr val="FF0000"/>
                </a:solidFill>
              </a:rPr>
              <a:t>stored</a:t>
            </a:r>
            <a:r>
              <a:rPr lang="en-US" dirty="0" smtClean="0"/>
              <a:t> in the robot lab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access data </a:t>
            </a:r>
            <a:r>
              <a:rPr lang="en-US" dirty="0" smtClean="0"/>
              <a:t>to the </a:t>
            </a:r>
            <a:r>
              <a:rPr lang="en-US" dirty="0" err="1" smtClean="0"/>
              <a:t>git</a:t>
            </a:r>
            <a:r>
              <a:rPr lang="en-US" dirty="0" smtClean="0"/>
              <a:t> repository will be provided during the practical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Grading</a:t>
            </a:r>
          </a:p>
        </p:txBody>
      </p:sp>
      <p:graphicFrame>
        <p:nvGraphicFramePr>
          <p:cNvPr id="109652" name="Group 8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109782"/>
              </p:ext>
            </p:extLst>
          </p:nvPr>
        </p:nvGraphicFramePr>
        <p:xfrm>
          <a:off x="914400" y="1582738"/>
          <a:ext cx="7772400" cy="4342766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Available Points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Document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Solution Proposal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Progress Meetings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Presentation of the Project Progress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Final Demo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Presentation of the developed solution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Live Demo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Final Report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Documentation of the development and the realized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296804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3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Grading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995613" y="2286000"/>
            <a:ext cx="5510212" cy="3840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Points			Grade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-100 % 		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-87,5 %		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-75 %			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50-62,5 % 		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&lt; 50 % 		5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Information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95413"/>
            <a:ext cx="8915400" cy="4887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Webpage of the Course: http://www.ist.tugraz.at/steinbauer/Kmr19</a:t>
            </a:r>
            <a:endParaRPr lang="en-US" sz="800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Literature: </a:t>
            </a:r>
            <a:br>
              <a:rPr lang="en-US" dirty="0" smtClean="0"/>
            </a:br>
            <a:r>
              <a:rPr lang="en-US" dirty="0" smtClean="0"/>
              <a:t>Papers, Documentation, recommended Books</a:t>
            </a:r>
          </a:p>
          <a:p>
            <a:pPr eaLnBrk="1" hangingPunct="1">
              <a:buFontTx/>
              <a:buNone/>
            </a:pPr>
            <a:endParaRPr lang="en-US" sz="800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Contact:</a:t>
            </a:r>
            <a:br>
              <a:rPr lang="en-US" dirty="0" smtClean="0"/>
            </a:br>
            <a:r>
              <a:rPr lang="en-US" dirty="0" smtClean="0"/>
              <a:t>email: steinbauer@ist.tugraz.at</a:t>
            </a:r>
            <a:br>
              <a:rPr lang="en-US" dirty="0" smtClean="0"/>
            </a:br>
            <a:r>
              <a:rPr lang="en-US" dirty="0" smtClean="0"/>
              <a:t>personal: Inst. for Software Technology, </a:t>
            </a:r>
            <a:r>
              <a:rPr lang="en-US" dirty="0" err="1" smtClean="0"/>
              <a:t>Inffeldgasse</a:t>
            </a:r>
            <a:r>
              <a:rPr lang="en-US" dirty="0" smtClean="0"/>
              <a:t> 16b/II</a:t>
            </a:r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Years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582738"/>
            <a:ext cx="4850674" cy="4543425"/>
          </a:xfrm>
        </p:spPr>
        <p:txBody>
          <a:bodyPr/>
          <a:lstStyle/>
          <a:p>
            <a:r>
              <a:rPr lang="en-US" dirty="0" smtClean="0"/>
              <a:t>Breakfast Robot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youtu.be/dtoQIKlQcug</a:t>
            </a:r>
            <a:endParaRPr lang="en-US" dirty="0" smtClean="0"/>
          </a:p>
          <a:p>
            <a:r>
              <a:rPr lang="en-US" dirty="0" err="1" smtClean="0"/>
              <a:t>RoboCup</a:t>
            </a:r>
            <a:r>
              <a:rPr lang="en-US" dirty="0" smtClean="0"/>
              <a:t> Logistics </a:t>
            </a:r>
            <a:r>
              <a:rPr lang="en-US" dirty="0"/>
              <a:t>League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youtu.be/jdQexkXq2Qs</a:t>
            </a:r>
            <a:endParaRPr lang="en-US" dirty="0" smtClean="0"/>
          </a:p>
          <a:p>
            <a:r>
              <a:rPr lang="en-US" dirty="0" smtClean="0"/>
              <a:t>Mini Mars Rover </a:t>
            </a:r>
            <a:br>
              <a:rPr lang="en-US" dirty="0" smtClean="0"/>
            </a:br>
            <a:r>
              <a:rPr lang="de-AT" dirty="0" smtClean="0">
                <a:hlinkClick r:id="rId4"/>
              </a:rPr>
              <a:t>https://youtu.be/ew_Mrk4u0mA</a:t>
            </a: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863" y="4197535"/>
            <a:ext cx="2328091" cy="1746068"/>
          </a:xfrm>
          <a:prstGeom prst="rect">
            <a:avLst/>
          </a:prstGeom>
        </p:spPr>
      </p:pic>
      <p:pic>
        <p:nvPicPr>
          <p:cNvPr id="1026" name="Picture 2" descr="Bildergebnis fÃ¼r grips robocu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63" y="2610637"/>
            <a:ext cx="2328092" cy="155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7"/>
          <a:srcRect l="8414" t="21755" r="37039" b="30576"/>
          <a:stretch/>
        </p:blipFill>
        <p:spPr>
          <a:xfrm>
            <a:off x="6667862" y="1424654"/>
            <a:ext cx="2328091" cy="11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year …..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-media-1.freecodecamp.org/images/1*wlupOMZ-wUJj_4GWak53Y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17" y="3693214"/>
            <a:ext cx="3632072" cy="244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Graz HRI Challenge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582738"/>
            <a:ext cx="7772400" cy="120400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nspired</a:t>
            </a:r>
            <a:r>
              <a:rPr lang="en-US" dirty="0" smtClean="0"/>
              <a:t> by </a:t>
            </a:r>
            <a:r>
              <a:rPr lang="de-AT" dirty="0"/>
              <a:t>Terry </a:t>
            </a:r>
            <a:r>
              <a:rPr lang="de-AT" dirty="0" err="1" smtClean="0"/>
              <a:t>Winograd‘s</a:t>
            </a:r>
            <a:r>
              <a:rPr lang="de-AT" dirty="0" smtClean="0"/>
              <a:t>  </a:t>
            </a:r>
            <a:r>
              <a:rPr lang="de-AT" dirty="0"/>
              <a:t>SHRDLU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robot is able to </a:t>
            </a:r>
            <a:r>
              <a:rPr lang="en-US" dirty="0" smtClean="0">
                <a:solidFill>
                  <a:srgbClr val="FF0000"/>
                </a:solidFill>
              </a:rPr>
              <a:t>understand</a:t>
            </a:r>
            <a:r>
              <a:rPr lang="en-US" dirty="0" smtClean="0"/>
              <a:t> a scene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robot is able to </a:t>
            </a:r>
            <a:r>
              <a:rPr lang="en-US" dirty="0" smtClean="0">
                <a:solidFill>
                  <a:srgbClr val="FF0000"/>
                </a:solidFill>
              </a:rPr>
              <a:t>communicate</a:t>
            </a:r>
            <a:r>
              <a:rPr lang="en-US" dirty="0" smtClean="0"/>
              <a:t> with a user</a:t>
            </a:r>
          </a:p>
          <a:p>
            <a:r>
              <a:rPr lang="en-US" dirty="0"/>
              <a:t>t</a:t>
            </a:r>
            <a:r>
              <a:rPr lang="en-US" dirty="0" smtClean="0"/>
              <a:t>he robot is able to </a:t>
            </a:r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 queries and </a:t>
            </a:r>
            <a:r>
              <a:rPr lang="en-US" dirty="0" smtClean="0">
                <a:solidFill>
                  <a:srgbClr val="FF0000"/>
                </a:solidFill>
              </a:rPr>
              <a:t>manipulate</a:t>
            </a:r>
            <a:r>
              <a:rPr lang="en-US" dirty="0" smtClean="0"/>
              <a:t> the scene based on user commands</a:t>
            </a:r>
          </a:p>
          <a:p>
            <a:endParaRPr lang="en-US" dirty="0"/>
          </a:p>
        </p:txBody>
      </p:sp>
      <p:pic>
        <p:nvPicPr>
          <p:cNvPr id="2052" name="Picture 4" descr="Ãhnliches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8" y="3826474"/>
            <a:ext cx="2908664" cy="218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1828800" y="5910398"/>
            <a:ext cx="3553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>
                <a:hlinkClick r:id="rId5"/>
              </a:rPr>
              <a:t>https://</a:t>
            </a:r>
            <a:r>
              <a:rPr lang="de-AT" dirty="0" smtClean="0">
                <a:hlinkClick r:id="rId5"/>
              </a:rPr>
              <a:t>www.youtube.com/watch?v=bo4RvYJYOzI</a:t>
            </a:r>
            <a:endParaRPr lang="de-AT" dirty="0" smtClean="0"/>
          </a:p>
          <a:p>
            <a:r>
              <a:rPr lang="en-US" dirty="0">
                <a:hlinkClick r:id="rId6"/>
              </a:rPr>
              <a:t>https://www.youtube.com/watch?v=TwWTtv3tb0Q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dergebnis fÃ¼r baxter ro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3697911"/>
            <a:ext cx="4096204" cy="21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Ã¼r toy plastic cub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43" y="3619641"/>
            <a:ext cx="2783299" cy="23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Graz </a:t>
            </a:r>
            <a:r>
              <a:rPr lang="en-US" dirty="0" smtClean="0"/>
              <a:t>HRI </a:t>
            </a:r>
            <a:r>
              <a:rPr lang="en-US" dirty="0"/>
              <a:t>Challenge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do it in the </a:t>
            </a:r>
            <a:r>
              <a:rPr lang="en-US" dirty="0" smtClean="0">
                <a:solidFill>
                  <a:srgbClr val="FF0000"/>
                </a:solidFill>
              </a:rPr>
              <a:t>real world</a:t>
            </a:r>
            <a:r>
              <a:rPr lang="en-US" dirty="0" smtClean="0"/>
              <a:t>!</a:t>
            </a:r>
          </a:p>
          <a:p>
            <a:r>
              <a:rPr lang="en-US" dirty="0" smtClean="0"/>
              <a:t>we will use the </a:t>
            </a:r>
            <a:r>
              <a:rPr lang="en-US" dirty="0" smtClean="0">
                <a:solidFill>
                  <a:srgbClr val="FF0000"/>
                </a:solidFill>
              </a:rPr>
              <a:t>Baxter robot</a:t>
            </a:r>
          </a:p>
          <a:p>
            <a:r>
              <a:rPr lang="en-US" dirty="0" smtClean="0"/>
              <a:t>we communicate via </a:t>
            </a:r>
            <a:r>
              <a:rPr lang="en-US" dirty="0" smtClean="0">
                <a:solidFill>
                  <a:srgbClr val="FF0000"/>
                </a:solidFill>
              </a:rPr>
              <a:t>speech </a:t>
            </a:r>
          </a:p>
          <a:p>
            <a:r>
              <a:rPr lang="en-US" dirty="0" smtClean="0"/>
              <a:t>we simplify the setup to a </a:t>
            </a:r>
            <a:r>
              <a:rPr lang="en-US" dirty="0" smtClean="0">
                <a:solidFill>
                  <a:srgbClr val="FF0000"/>
                </a:solidFill>
              </a:rPr>
              <a:t>table top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FF0000"/>
                </a:solidFill>
              </a:rPr>
              <a:t>cubes</a:t>
            </a:r>
            <a:r>
              <a:rPr lang="en-US" dirty="0" smtClean="0"/>
              <a:t> of different size and color (to ease perception)</a:t>
            </a:r>
          </a:p>
          <a:p>
            <a:endParaRPr lang="en-US" sz="1800" dirty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Graz HRI Challenge (3)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robots </a:t>
            </a:r>
            <a:r>
              <a:rPr lang="en-US" dirty="0" smtClean="0">
                <a:solidFill>
                  <a:srgbClr val="FF0000"/>
                </a:solidFill>
              </a:rPr>
              <a:t>should be 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to understand the </a:t>
            </a:r>
            <a:r>
              <a:rPr lang="en-US" sz="1800" dirty="0" smtClean="0">
                <a:solidFill>
                  <a:srgbClr val="00B050"/>
                </a:solidFill>
              </a:rPr>
              <a:t>scene</a:t>
            </a:r>
            <a:r>
              <a:rPr lang="en-US" sz="1800" dirty="0" smtClean="0"/>
              <a:t> using sensors and to build up an internal </a:t>
            </a:r>
            <a:r>
              <a:rPr lang="en-US" sz="1800" dirty="0" smtClean="0">
                <a:solidFill>
                  <a:srgbClr val="00B050"/>
                </a:solidFill>
              </a:rPr>
              <a:t>representation</a:t>
            </a:r>
            <a:r>
              <a:rPr lang="en-US" sz="1800" dirty="0" smtClean="0"/>
              <a:t> of the world (e.g. small red cube 1 is on top of large blue cube 3, medium green cube 2 is free)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to understand </a:t>
            </a:r>
            <a:r>
              <a:rPr lang="en-US" sz="1800" dirty="0" smtClean="0">
                <a:solidFill>
                  <a:srgbClr val="00B050"/>
                </a:solidFill>
              </a:rPr>
              <a:t>spoken</a:t>
            </a:r>
            <a:r>
              <a:rPr lang="en-US" sz="1800" dirty="0" smtClean="0"/>
              <a:t> commands and queries from the user: “</a:t>
            </a:r>
            <a:r>
              <a:rPr lang="en-US" sz="1800" dirty="0"/>
              <a:t>B</a:t>
            </a:r>
            <a:r>
              <a:rPr lang="en-US" sz="1800" dirty="0" smtClean="0"/>
              <a:t>axter please stack all blue cubes!”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to resolve </a:t>
            </a:r>
            <a:r>
              <a:rPr lang="en-US" sz="1800" dirty="0" smtClean="0">
                <a:solidFill>
                  <a:srgbClr val="00B050"/>
                </a:solidFill>
              </a:rPr>
              <a:t>ambiguities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00B050"/>
                </a:solidFill>
              </a:rPr>
              <a:t>missing</a:t>
            </a:r>
            <a:r>
              <a:rPr lang="en-US" sz="1800" dirty="0" smtClean="0"/>
              <a:t> information in the commands and queries in a dialogue: “There are two green cubes. Which one do you mean?”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to be able to </a:t>
            </a:r>
            <a:r>
              <a:rPr lang="en-US" sz="1800" dirty="0" smtClean="0">
                <a:solidFill>
                  <a:srgbClr val="00B050"/>
                </a:solidFill>
              </a:rPr>
              <a:t>update</a:t>
            </a:r>
            <a:r>
              <a:rPr lang="en-US" sz="1800" dirty="0" smtClean="0"/>
              <a:t> the internal representation using spoken commands and to </a:t>
            </a:r>
            <a:r>
              <a:rPr lang="en-US" sz="1800" dirty="0" smtClean="0">
                <a:solidFill>
                  <a:srgbClr val="00B050"/>
                </a:solidFill>
              </a:rPr>
              <a:t>derive</a:t>
            </a:r>
            <a:r>
              <a:rPr lang="en-US" sz="1800" dirty="0" smtClean="0"/>
              <a:t> a plan to perform a command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to </a:t>
            </a:r>
            <a:r>
              <a:rPr lang="en-US" sz="1800" dirty="0" smtClean="0">
                <a:solidFill>
                  <a:srgbClr val="00B050"/>
                </a:solidFill>
              </a:rPr>
              <a:t>execute</a:t>
            </a:r>
            <a:r>
              <a:rPr lang="en-US" sz="1800" dirty="0" smtClean="0"/>
              <a:t> the commanded manipulation task in the real </a:t>
            </a:r>
            <a:r>
              <a:rPr lang="en-US" sz="1800" dirty="0" smtClean="0">
                <a:solidFill>
                  <a:srgbClr val="00B050"/>
                </a:solidFill>
              </a:rPr>
              <a:t>environment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4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Challenges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914400" y="1309645"/>
            <a:ext cx="7985156" cy="4908275"/>
          </a:xfrm>
        </p:spPr>
        <p:txBody>
          <a:bodyPr/>
          <a:lstStyle/>
          <a:p>
            <a:r>
              <a:rPr lang="en-US" dirty="0" smtClean="0"/>
              <a:t>students form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team</a:t>
            </a:r>
            <a:r>
              <a:rPr lang="en-US" dirty="0" smtClean="0"/>
              <a:t> working on all major challenges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perception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detect the </a:t>
            </a:r>
            <a:r>
              <a:rPr lang="en-US" sz="1800" dirty="0" smtClean="0">
                <a:solidFill>
                  <a:srgbClr val="00B050"/>
                </a:solidFill>
              </a:rPr>
              <a:t>type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00B050"/>
                </a:solidFill>
              </a:rPr>
              <a:t>position</a:t>
            </a:r>
            <a:r>
              <a:rPr lang="en-US" sz="1800" dirty="0" smtClean="0"/>
              <a:t> of </a:t>
            </a:r>
            <a:r>
              <a:rPr lang="en-US" sz="1800" dirty="0" smtClean="0">
                <a:solidFill>
                  <a:srgbClr val="00B050"/>
                </a:solidFill>
              </a:rPr>
              <a:t>objects</a:t>
            </a:r>
            <a:r>
              <a:rPr lang="en-US" sz="1800" dirty="0" smtClean="0"/>
              <a:t> in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B050"/>
                </a:solidFill>
              </a:rPr>
              <a:t>update</a:t>
            </a:r>
            <a:r>
              <a:rPr lang="en-US" sz="1800" dirty="0" smtClean="0"/>
              <a:t> the internal representation of the environment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interaction by speech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u</a:t>
            </a:r>
            <a:r>
              <a:rPr lang="en-US" sz="1800" dirty="0" smtClean="0">
                <a:solidFill>
                  <a:srgbClr val="00B050"/>
                </a:solidFill>
              </a:rPr>
              <a:t>nderstand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00B050"/>
                </a:solidFill>
              </a:rPr>
              <a:t>parse</a:t>
            </a:r>
            <a:r>
              <a:rPr lang="en-US" sz="1800" dirty="0" smtClean="0"/>
              <a:t> spoken natural sentences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g</a:t>
            </a:r>
            <a:r>
              <a:rPr lang="en-US" sz="1800" dirty="0" smtClean="0">
                <a:solidFill>
                  <a:srgbClr val="00B050"/>
                </a:solidFill>
              </a:rPr>
              <a:t>eneration</a:t>
            </a:r>
            <a:r>
              <a:rPr lang="en-US" sz="1800" dirty="0" smtClean="0"/>
              <a:t> of speech</a:t>
            </a:r>
            <a:endParaRPr lang="en-US" sz="1400" dirty="0" smtClean="0"/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reasoning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planning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B050"/>
                </a:solidFill>
              </a:rPr>
              <a:t>answer</a:t>
            </a:r>
            <a:r>
              <a:rPr lang="en-US" sz="1800" dirty="0" smtClean="0"/>
              <a:t> queries based on the internal </a:t>
            </a:r>
            <a:r>
              <a:rPr lang="en-US" sz="1800" dirty="0" smtClean="0">
                <a:solidFill>
                  <a:srgbClr val="00B050"/>
                </a:solidFill>
              </a:rPr>
              <a:t>representation</a:t>
            </a:r>
            <a:r>
              <a:rPr lang="en-US" sz="1800" dirty="0" smtClean="0"/>
              <a:t> of the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B050"/>
                </a:solidFill>
              </a:rPr>
              <a:t>plan</a:t>
            </a:r>
            <a:r>
              <a:rPr lang="en-US" sz="1800" dirty="0" smtClean="0"/>
              <a:t> a </a:t>
            </a:r>
            <a:r>
              <a:rPr lang="en-US" sz="1800" dirty="0" smtClean="0">
                <a:solidFill>
                  <a:srgbClr val="00B050"/>
                </a:solidFill>
              </a:rPr>
              <a:t>sequence</a:t>
            </a:r>
            <a:r>
              <a:rPr lang="en-US" sz="1800" dirty="0" smtClean="0"/>
              <a:t> of basic skills for a given command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anipulation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B050"/>
                </a:solidFill>
              </a:rPr>
              <a:t>grasping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moving</a:t>
            </a:r>
            <a:r>
              <a:rPr lang="en-US" sz="1800" dirty="0" smtClean="0"/>
              <a:t>, and </a:t>
            </a:r>
            <a:r>
              <a:rPr lang="en-US" sz="1800" dirty="0" smtClean="0">
                <a:solidFill>
                  <a:srgbClr val="00B050"/>
                </a:solidFill>
              </a:rPr>
              <a:t>releasing</a:t>
            </a:r>
            <a:r>
              <a:rPr lang="en-US" sz="1800" dirty="0" smtClean="0"/>
              <a:t> objects (basic skills)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Engineered Environment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setup – robot + table + cubes – is </a:t>
            </a:r>
            <a:r>
              <a:rPr lang="en-US" dirty="0" smtClean="0">
                <a:solidFill>
                  <a:srgbClr val="FF0000"/>
                </a:solidFill>
              </a:rPr>
              <a:t>fixed</a:t>
            </a:r>
          </a:p>
          <a:p>
            <a:r>
              <a:rPr lang="en-US" dirty="0" smtClean="0"/>
              <a:t>but the actual configuration of the setup can be </a:t>
            </a:r>
            <a:r>
              <a:rPr lang="en-US" dirty="0" smtClean="0">
                <a:solidFill>
                  <a:srgbClr val="FF0000"/>
                </a:solidFill>
              </a:rPr>
              <a:t>changed</a:t>
            </a:r>
            <a:r>
              <a:rPr lang="en-US" dirty="0" smtClean="0"/>
              <a:t> in favor of a </a:t>
            </a:r>
            <a:r>
              <a:rPr lang="en-US" dirty="0" smtClean="0">
                <a:solidFill>
                  <a:srgbClr val="FF0000"/>
                </a:solidFill>
              </a:rPr>
              <a:t>simpler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the actual </a:t>
            </a:r>
            <a:r>
              <a:rPr lang="en-US" dirty="0" smtClean="0">
                <a:solidFill>
                  <a:srgbClr val="FF0000"/>
                </a:solidFill>
              </a:rPr>
              <a:t>objects</a:t>
            </a:r>
            <a:r>
              <a:rPr lang="en-US" dirty="0" smtClean="0"/>
              <a:t> can be changed to make perception </a:t>
            </a:r>
            <a:r>
              <a:rPr lang="en-US" dirty="0" smtClean="0">
                <a:solidFill>
                  <a:srgbClr val="FF0000"/>
                </a:solidFill>
              </a:rPr>
              <a:t>simpler</a:t>
            </a:r>
            <a:r>
              <a:rPr lang="en-US" dirty="0" smtClean="0"/>
              <a:t> – as long as enough different objects remain allowing for an </a:t>
            </a:r>
            <a:r>
              <a:rPr lang="en-US" dirty="0" smtClean="0">
                <a:solidFill>
                  <a:srgbClr val="FF0000"/>
                </a:solidFill>
              </a:rPr>
              <a:t>interesting</a:t>
            </a:r>
            <a:r>
              <a:rPr lang="en-US" dirty="0" smtClean="0"/>
              <a:t> conversation and manipulation challenge</a:t>
            </a:r>
          </a:p>
          <a:p>
            <a:r>
              <a:rPr lang="en-US" dirty="0" smtClean="0"/>
              <a:t>place any number of </a:t>
            </a:r>
            <a:r>
              <a:rPr lang="en-US" dirty="0" smtClean="0">
                <a:solidFill>
                  <a:srgbClr val="FF0000"/>
                </a:solidFill>
              </a:rPr>
              <a:t>sensor</a:t>
            </a:r>
            <a:r>
              <a:rPr lang="en-US" dirty="0" smtClean="0"/>
              <a:t> in any </a:t>
            </a:r>
            <a:r>
              <a:rPr lang="en-US" dirty="0" smtClean="0">
                <a:solidFill>
                  <a:srgbClr val="FF0000"/>
                </a:solidFill>
              </a:rPr>
              <a:t>position</a:t>
            </a:r>
            <a:r>
              <a:rPr lang="en-US" dirty="0" smtClean="0"/>
              <a:t> that is helpful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7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Audience/Prerequisites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Master</a:t>
            </a:r>
            <a:r>
              <a:rPr lang="en-US" dirty="0" smtClean="0"/>
              <a:t> Information and Computer Engineering/Computer Science/Software Development and Business Management</a:t>
            </a:r>
          </a:p>
          <a:p>
            <a:pPr lvl="1" eaLnBrk="1" hangingPunct="1"/>
            <a:r>
              <a:rPr lang="en-US" sz="1800" dirty="0" smtClean="0">
                <a:solidFill>
                  <a:srgbClr val="00B050"/>
                </a:solidFill>
              </a:rPr>
              <a:t>compulsory</a:t>
            </a:r>
            <a:r>
              <a:rPr lang="en-US" sz="1800" dirty="0" smtClean="0"/>
              <a:t> for major in mobile robots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interested</a:t>
            </a:r>
            <a:r>
              <a:rPr lang="en-US" dirty="0" smtClean="0"/>
              <a:t> students</a:t>
            </a:r>
          </a:p>
          <a:p>
            <a:pPr lvl="1" eaLnBrk="1" hangingPunct="1"/>
            <a:r>
              <a:rPr lang="en-US" sz="1800" dirty="0" smtClean="0">
                <a:solidFill>
                  <a:srgbClr val="00B050"/>
                </a:solidFill>
              </a:rPr>
              <a:t>specialization</a:t>
            </a:r>
            <a:r>
              <a:rPr lang="en-US" sz="1800" dirty="0" smtClean="0"/>
              <a:t> for mobile robots</a:t>
            </a:r>
          </a:p>
          <a:p>
            <a:pPr eaLnBrk="1" hangingPunct="1"/>
            <a:r>
              <a:rPr lang="en-US" dirty="0" smtClean="0"/>
              <a:t>expected </a:t>
            </a:r>
            <a:r>
              <a:rPr lang="en-US" dirty="0" smtClean="0">
                <a:solidFill>
                  <a:srgbClr val="FF0000"/>
                </a:solidFill>
              </a:rPr>
              <a:t>skills</a:t>
            </a:r>
          </a:p>
          <a:p>
            <a:pPr lvl="1" eaLnBrk="1" hangingPunct="1"/>
            <a:r>
              <a:rPr lang="en-US" sz="1800" dirty="0">
                <a:solidFill>
                  <a:srgbClr val="00B050"/>
                </a:solidFill>
              </a:rPr>
              <a:t>t</a:t>
            </a:r>
            <a:r>
              <a:rPr lang="en-US" sz="1800" dirty="0" smtClean="0">
                <a:solidFill>
                  <a:srgbClr val="00B050"/>
                </a:solidFill>
              </a:rPr>
              <a:t>eamwork</a:t>
            </a:r>
          </a:p>
          <a:p>
            <a:pPr lvl="1" eaLnBrk="1" hangingPunct="1"/>
            <a:r>
              <a:rPr lang="en-US" sz="1800" dirty="0" smtClean="0">
                <a:solidFill>
                  <a:srgbClr val="00B050"/>
                </a:solidFill>
              </a:rPr>
              <a:t>independent</a:t>
            </a:r>
            <a:r>
              <a:rPr lang="en-US" sz="1800" dirty="0" smtClean="0"/>
              <a:t> work</a:t>
            </a:r>
          </a:p>
          <a:p>
            <a:pPr lvl="1" eaLnBrk="1" hangingPunct="1"/>
            <a:r>
              <a:rPr lang="en-US" sz="1800" dirty="0" smtClean="0"/>
              <a:t>experience with </a:t>
            </a:r>
            <a:r>
              <a:rPr lang="en-US" sz="1800" dirty="0">
                <a:solidFill>
                  <a:srgbClr val="00B050"/>
                </a:solidFill>
              </a:rPr>
              <a:t>L</a:t>
            </a:r>
            <a:r>
              <a:rPr lang="en-US" sz="1800" dirty="0" smtClean="0">
                <a:solidFill>
                  <a:srgbClr val="00B050"/>
                </a:solidFill>
              </a:rPr>
              <a:t>inux</a:t>
            </a:r>
          </a:p>
          <a:p>
            <a:pPr lvl="1" eaLnBrk="1" hangingPunct="1"/>
            <a:r>
              <a:rPr lang="en-US" sz="1800" dirty="0" smtClean="0"/>
              <a:t>experience with </a:t>
            </a:r>
            <a:r>
              <a:rPr lang="en-US" sz="1800" dirty="0" smtClean="0">
                <a:solidFill>
                  <a:srgbClr val="00B050"/>
                </a:solidFill>
              </a:rPr>
              <a:t>ROS</a:t>
            </a:r>
          </a:p>
          <a:p>
            <a:pPr lvl="1" eaLnBrk="1" hangingPunct="1"/>
            <a:r>
              <a:rPr lang="en-US" sz="1800" dirty="0" smtClean="0">
                <a:solidFill>
                  <a:srgbClr val="00B050"/>
                </a:solidFill>
              </a:rPr>
              <a:t>programming</a:t>
            </a:r>
            <a:r>
              <a:rPr lang="en-US" sz="1800" dirty="0" smtClean="0"/>
              <a:t> skills (e.g. C++)</a:t>
            </a:r>
          </a:p>
          <a:p>
            <a:pPr lvl="1" eaLnBrk="1" hangingPunct="1"/>
            <a:r>
              <a:rPr lang="en-US" sz="1800" dirty="0" smtClean="0">
                <a:solidFill>
                  <a:srgbClr val="00B050"/>
                </a:solidFill>
              </a:rPr>
              <a:t>courses</a:t>
            </a:r>
            <a:r>
              <a:rPr lang="en-US" sz="1800" dirty="0" smtClean="0"/>
              <a:t>: mobile robots/advanced robotics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Bildschirmpräsentation (4:3)</PresentationFormat>
  <Paragraphs>167</Paragraphs>
  <Slides>20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2" baseType="lpstr">
      <vt:lpstr>Arial</vt:lpstr>
      <vt:lpstr>Standarddesign</vt:lpstr>
      <vt:lpstr>Construction of Mobile Robots 716.091</vt:lpstr>
      <vt:lpstr>Previous Years</vt:lpstr>
      <vt:lpstr>This year ….. </vt:lpstr>
      <vt:lpstr>The Graz HRI Challenge (1)</vt:lpstr>
      <vt:lpstr>The Graz HRI Challenge (2)</vt:lpstr>
      <vt:lpstr>The Graz HRI Challenge (3)</vt:lpstr>
      <vt:lpstr>Major Challenges</vt:lpstr>
      <vt:lpstr>Engineered Environment</vt:lpstr>
      <vt:lpstr>Audience/Prerequisites</vt:lpstr>
      <vt:lpstr>Resources</vt:lpstr>
      <vt:lpstr>Available Software/Hardware</vt:lpstr>
      <vt:lpstr>PowerPoint-Präsentation</vt:lpstr>
      <vt:lpstr>Goal/Procedure</vt:lpstr>
      <vt:lpstr>Roadmap</vt:lpstr>
      <vt:lpstr>Design Document</vt:lpstr>
      <vt:lpstr>Developed Software</vt:lpstr>
      <vt:lpstr>Grading</vt:lpstr>
      <vt:lpstr>Grading</vt:lpstr>
      <vt:lpstr>Information</vt:lpstr>
      <vt:lpstr>Questions ?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Martin Kandlhofer</cp:lastModifiedBy>
  <cp:revision>315</cp:revision>
  <cp:lastPrinted>2017-10-04T07:04:33Z</cp:lastPrinted>
  <dcterms:created xsi:type="dcterms:W3CDTF">2005-10-19T08:19:59Z</dcterms:created>
  <dcterms:modified xsi:type="dcterms:W3CDTF">2019-10-02T10:06:18Z</dcterms:modified>
</cp:coreProperties>
</file>