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43" autoAdjust="0"/>
    <p:restoredTop sz="91136" autoAdjust="0"/>
  </p:normalViewPr>
  <p:slideViewPr>
    <p:cSldViewPr snapToObjects="1">
      <p:cViewPr varScale="1">
        <p:scale>
          <a:sx n="106" d="100"/>
          <a:sy n="106" d="100"/>
        </p:scale>
        <p:origin x="-21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6E413-CF9C-420C-8807-4857F82F70AF}" type="pres">
      <dgm:prSet presAssocID="{AE6EA62D-1259-47DC-B9C2-D732FC01A4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566722-5614-4FF7-B093-89C6233992F7}" type="pres">
      <dgm:prSet presAssocID="{AE6EA62D-1259-47DC-B9C2-D732FC01A4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AA87-7A55-40A6-8DD6-7ABFAB47EE33}" type="pres">
      <dgm:prSet presAssocID="{25C6851C-E80E-429B-84A6-8BAA2C1977F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5D9A138-AC39-4251-927F-C7B9FC860287}" type="pres">
      <dgm:prSet presAssocID="{25C6851C-E80E-429B-84A6-8BAA2C1977F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E6F1F2B-D117-42D3-A2D7-4A49526DFA54}" type="pres">
      <dgm:prSet presAssocID="{174BCD73-6F47-4880-B8F9-22CF9C3D6E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F71D73-78AE-40DD-929B-039EBEDA3B39}" type="doc">
      <dgm:prSet loTypeId="urn:microsoft.com/office/officeart/2005/8/layout/process3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9E1A2AC-DC1C-4066-A138-3B4A94B2C142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 smtClean="0"/>
            <a:t>One Model</a:t>
          </a:r>
          <a:endParaRPr lang="en-US" dirty="0"/>
        </a:p>
      </dgm:t>
    </dgm:pt>
    <dgm:pt modelId="{392A88A7-2EE4-41A6-A93F-CE0E59D9023B}" type="parTrans" cxnId="{E15F5AD9-2386-45F1-8F8A-EF1BE3688B6D}">
      <dgm:prSet/>
      <dgm:spPr/>
      <dgm:t>
        <a:bodyPr/>
        <a:lstStyle/>
        <a:p>
          <a:endParaRPr lang="en-US"/>
        </a:p>
      </dgm:t>
    </dgm:pt>
    <dgm:pt modelId="{BBFA038B-DCAB-48E3-896B-43B5D0F6588D}" type="sibTrans" cxnId="{E15F5AD9-2386-45F1-8F8A-EF1BE3688B6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843B984B-DFC2-43AF-BF0B-9B41A5563499}">
      <dgm:prSet phldrT="[Text]"/>
      <dgm:spPr/>
      <dgm:t>
        <a:bodyPr/>
        <a:lstStyle/>
        <a:p>
          <a:r>
            <a:rPr lang="de-DE" dirty="0" smtClean="0"/>
            <a:t>Accuracy: 66.91%</a:t>
          </a:r>
          <a:endParaRPr lang="en-US" dirty="0"/>
        </a:p>
      </dgm:t>
    </dgm:pt>
    <dgm:pt modelId="{668E962B-B2AC-4B78-9963-76E65BBC8633}" type="parTrans" cxnId="{EA2E2885-94DC-4547-AB9C-0AB567966FCD}">
      <dgm:prSet/>
      <dgm:spPr/>
      <dgm:t>
        <a:bodyPr/>
        <a:lstStyle/>
        <a:p>
          <a:endParaRPr lang="en-US"/>
        </a:p>
      </dgm:t>
    </dgm:pt>
    <dgm:pt modelId="{5A7A0893-19E9-452B-B559-29A217286C3B}" type="sibTrans" cxnId="{EA2E2885-94DC-4547-AB9C-0AB567966FCD}">
      <dgm:prSet/>
      <dgm:spPr/>
      <dgm:t>
        <a:bodyPr/>
        <a:lstStyle/>
        <a:p>
          <a:endParaRPr lang="en-US"/>
        </a:p>
      </dgm:t>
    </dgm:pt>
    <dgm:pt modelId="{6A9F56C7-0414-4B6E-A083-29B7C493A933}">
      <dgm:prSet phldrT="[Text]"/>
      <dgm:spPr/>
      <dgm:t>
        <a:bodyPr/>
        <a:lstStyle/>
        <a:p>
          <a:r>
            <a:rPr lang="de-DE" dirty="0" smtClean="0"/>
            <a:t>Two Models</a:t>
          </a:r>
          <a:endParaRPr lang="en-US" dirty="0"/>
        </a:p>
      </dgm:t>
    </dgm:pt>
    <dgm:pt modelId="{AA8FC098-0358-4507-859D-4CAD01F61BFD}" type="parTrans" cxnId="{1F9E0E03-F35B-461F-99E4-B43596F39474}">
      <dgm:prSet/>
      <dgm:spPr/>
      <dgm:t>
        <a:bodyPr/>
        <a:lstStyle/>
        <a:p>
          <a:endParaRPr lang="en-US"/>
        </a:p>
      </dgm:t>
    </dgm:pt>
    <dgm:pt modelId="{FAC94327-2F69-4C0F-B9EE-9244622BDB20}" type="sibTrans" cxnId="{1F9E0E03-F35B-461F-99E4-B43596F39474}">
      <dgm:prSet/>
      <dgm:spPr/>
      <dgm:t>
        <a:bodyPr/>
        <a:lstStyle/>
        <a:p>
          <a:endParaRPr lang="en-US"/>
        </a:p>
      </dgm:t>
    </dgm:pt>
    <dgm:pt modelId="{5D463E45-6AE1-4865-85C5-F8396D2B9102}">
      <dgm:prSet phldrT="[Text]"/>
      <dgm:spPr/>
      <dgm:t>
        <a:bodyPr/>
        <a:lstStyle/>
        <a:p>
          <a:r>
            <a:rPr lang="de-DE" dirty="0" smtClean="0"/>
            <a:t>Accuracy: 68.54%</a:t>
          </a:r>
          <a:endParaRPr lang="en-US" dirty="0"/>
        </a:p>
      </dgm:t>
    </dgm:pt>
    <dgm:pt modelId="{2B4219EE-5AAE-4DCF-80D9-604793AF4ED1}" type="parTrans" cxnId="{757A89D4-194B-4B91-932F-E7DE5808EC1D}">
      <dgm:prSet/>
      <dgm:spPr/>
      <dgm:t>
        <a:bodyPr/>
        <a:lstStyle/>
        <a:p>
          <a:endParaRPr lang="en-US"/>
        </a:p>
      </dgm:t>
    </dgm:pt>
    <dgm:pt modelId="{E0AC2389-1DB1-4EEA-965B-985E1AD5EF6E}" type="sibTrans" cxnId="{757A89D4-194B-4B91-932F-E7DE5808EC1D}">
      <dgm:prSet/>
      <dgm:spPr/>
      <dgm:t>
        <a:bodyPr/>
        <a:lstStyle/>
        <a:p>
          <a:endParaRPr lang="en-US"/>
        </a:p>
      </dgm:t>
    </dgm:pt>
    <dgm:pt modelId="{EE8108F1-001A-40F8-82EC-BEF8C11E0B9D}" type="pres">
      <dgm:prSet presAssocID="{84F71D73-78AE-40DD-929B-039EBEDA3B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7DF5-3175-4BA0-9C9A-650E86943C57}" type="pres">
      <dgm:prSet presAssocID="{19E1A2AC-DC1C-4066-A138-3B4A94B2C142}" presName="composite" presStyleCnt="0"/>
      <dgm:spPr/>
    </dgm:pt>
    <dgm:pt modelId="{39F98D1B-FA55-4FD6-B53D-7AD98F6DA676}" type="pres">
      <dgm:prSet presAssocID="{19E1A2AC-DC1C-4066-A138-3B4A94B2C14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CE6AF-EEB9-4F4C-AF8C-474F968A4847}" type="pres">
      <dgm:prSet presAssocID="{19E1A2AC-DC1C-4066-A138-3B4A94B2C142}" presName="parSh" presStyleLbl="node1" presStyleIdx="0" presStyleCnt="2"/>
      <dgm:spPr/>
      <dgm:t>
        <a:bodyPr/>
        <a:lstStyle/>
        <a:p>
          <a:endParaRPr lang="en-US"/>
        </a:p>
      </dgm:t>
    </dgm:pt>
    <dgm:pt modelId="{CA062347-00FC-4CFA-BBB5-6843A8858B2D}" type="pres">
      <dgm:prSet presAssocID="{19E1A2AC-DC1C-4066-A138-3B4A94B2C142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0E38D-C360-4F83-B09E-C7842B0B8617}" type="pres">
      <dgm:prSet presAssocID="{BBFA038B-DCAB-48E3-896B-43B5D0F6588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D9B6B60-C688-495C-9735-32577F2B2959}" type="pres">
      <dgm:prSet presAssocID="{BBFA038B-DCAB-48E3-896B-43B5D0F6588D}" presName="connTx" presStyleLbl="sibTrans2D1" presStyleIdx="0" presStyleCnt="1"/>
      <dgm:spPr/>
      <dgm:t>
        <a:bodyPr/>
        <a:lstStyle/>
        <a:p>
          <a:endParaRPr lang="en-US"/>
        </a:p>
      </dgm:t>
    </dgm:pt>
    <dgm:pt modelId="{316BD733-B512-4D45-B1F7-7D2479E315FA}" type="pres">
      <dgm:prSet presAssocID="{6A9F56C7-0414-4B6E-A083-29B7C493A933}" presName="composite" presStyleCnt="0"/>
      <dgm:spPr/>
    </dgm:pt>
    <dgm:pt modelId="{78F5E295-D9AF-4A38-8F14-8C491FBAF70F}" type="pres">
      <dgm:prSet presAssocID="{6A9F56C7-0414-4B6E-A083-29B7C493A933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C3E56-5A92-4718-8290-C7D915400D36}" type="pres">
      <dgm:prSet presAssocID="{6A9F56C7-0414-4B6E-A083-29B7C493A933}" presName="parSh" presStyleLbl="node1" presStyleIdx="1" presStyleCnt="2"/>
      <dgm:spPr/>
      <dgm:t>
        <a:bodyPr/>
        <a:lstStyle/>
        <a:p>
          <a:endParaRPr lang="en-US"/>
        </a:p>
      </dgm:t>
    </dgm:pt>
    <dgm:pt modelId="{2688DCC3-9AF8-4B84-A209-FB186533A77C}" type="pres">
      <dgm:prSet presAssocID="{6A9F56C7-0414-4B6E-A083-29B7C493A933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EC27B3-CBD2-4546-9350-11322ED09E06}" type="presOf" srcId="{84F71D73-78AE-40DD-929B-039EBEDA3B39}" destId="{EE8108F1-001A-40F8-82EC-BEF8C11E0B9D}" srcOrd="0" destOrd="0" presId="urn:microsoft.com/office/officeart/2005/8/layout/process3"/>
    <dgm:cxn modelId="{6FC90662-AC61-47C8-8CBB-611CF2603F86}" type="presOf" srcId="{19E1A2AC-DC1C-4066-A138-3B4A94B2C142}" destId="{A90CE6AF-EEB9-4F4C-AF8C-474F968A4847}" srcOrd="1" destOrd="0" presId="urn:microsoft.com/office/officeart/2005/8/layout/process3"/>
    <dgm:cxn modelId="{1F9E0E03-F35B-461F-99E4-B43596F39474}" srcId="{84F71D73-78AE-40DD-929B-039EBEDA3B39}" destId="{6A9F56C7-0414-4B6E-A083-29B7C493A933}" srcOrd="1" destOrd="0" parTransId="{AA8FC098-0358-4507-859D-4CAD01F61BFD}" sibTransId="{FAC94327-2F69-4C0F-B9EE-9244622BDB20}"/>
    <dgm:cxn modelId="{628F3D61-C425-4D5D-A94D-9B2F8E38C849}" type="presOf" srcId="{6A9F56C7-0414-4B6E-A083-29B7C493A933}" destId="{D91C3E56-5A92-4718-8290-C7D915400D36}" srcOrd="1" destOrd="0" presId="urn:microsoft.com/office/officeart/2005/8/layout/process3"/>
    <dgm:cxn modelId="{757A89D4-194B-4B91-932F-E7DE5808EC1D}" srcId="{6A9F56C7-0414-4B6E-A083-29B7C493A933}" destId="{5D463E45-6AE1-4865-85C5-F8396D2B9102}" srcOrd="0" destOrd="0" parTransId="{2B4219EE-5AAE-4DCF-80D9-604793AF4ED1}" sibTransId="{E0AC2389-1DB1-4EEA-965B-985E1AD5EF6E}"/>
    <dgm:cxn modelId="{B6A08370-234E-4A56-A1EA-F67A4ABEE5CF}" type="presOf" srcId="{19E1A2AC-DC1C-4066-A138-3B4A94B2C142}" destId="{39F98D1B-FA55-4FD6-B53D-7AD98F6DA676}" srcOrd="0" destOrd="0" presId="urn:microsoft.com/office/officeart/2005/8/layout/process3"/>
    <dgm:cxn modelId="{5BCF6B23-7D4A-4748-AD79-CB93DA96B80F}" type="presOf" srcId="{BBFA038B-DCAB-48E3-896B-43B5D0F6588D}" destId="{D770E38D-C360-4F83-B09E-C7842B0B8617}" srcOrd="0" destOrd="0" presId="urn:microsoft.com/office/officeart/2005/8/layout/process3"/>
    <dgm:cxn modelId="{E15F5AD9-2386-45F1-8F8A-EF1BE3688B6D}" srcId="{84F71D73-78AE-40DD-929B-039EBEDA3B39}" destId="{19E1A2AC-DC1C-4066-A138-3B4A94B2C142}" srcOrd="0" destOrd="0" parTransId="{392A88A7-2EE4-41A6-A93F-CE0E59D9023B}" sibTransId="{BBFA038B-DCAB-48E3-896B-43B5D0F6588D}"/>
    <dgm:cxn modelId="{57C8769C-6413-466E-AFF6-DA7C59A10AEA}" type="presOf" srcId="{6A9F56C7-0414-4B6E-A083-29B7C493A933}" destId="{78F5E295-D9AF-4A38-8F14-8C491FBAF70F}" srcOrd="0" destOrd="0" presId="urn:microsoft.com/office/officeart/2005/8/layout/process3"/>
    <dgm:cxn modelId="{EA2E2885-94DC-4547-AB9C-0AB567966FCD}" srcId="{19E1A2AC-DC1C-4066-A138-3B4A94B2C142}" destId="{843B984B-DFC2-43AF-BF0B-9B41A5563499}" srcOrd="0" destOrd="0" parTransId="{668E962B-B2AC-4B78-9963-76E65BBC8633}" sibTransId="{5A7A0893-19E9-452B-B559-29A217286C3B}"/>
    <dgm:cxn modelId="{2955F971-949F-442F-99C9-A07F867349DB}" type="presOf" srcId="{843B984B-DFC2-43AF-BF0B-9B41A5563499}" destId="{CA062347-00FC-4CFA-BBB5-6843A8858B2D}" srcOrd="0" destOrd="0" presId="urn:microsoft.com/office/officeart/2005/8/layout/process3"/>
    <dgm:cxn modelId="{2AE1C5B5-E2B6-4BBF-B618-95A514E58CD1}" type="presOf" srcId="{5D463E45-6AE1-4865-85C5-F8396D2B9102}" destId="{2688DCC3-9AF8-4B84-A209-FB186533A77C}" srcOrd="0" destOrd="0" presId="urn:microsoft.com/office/officeart/2005/8/layout/process3"/>
    <dgm:cxn modelId="{8320DE55-7408-4B86-AE4A-2E152D79357B}" type="presOf" srcId="{BBFA038B-DCAB-48E3-896B-43B5D0F6588D}" destId="{FD9B6B60-C688-495C-9735-32577F2B2959}" srcOrd="1" destOrd="0" presId="urn:microsoft.com/office/officeart/2005/8/layout/process3"/>
    <dgm:cxn modelId="{D5DF97A1-2053-4B41-B0BA-853251AD1243}" type="presParOf" srcId="{EE8108F1-001A-40F8-82EC-BEF8C11E0B9D}" destId="{60097DF5-3175-4BA0-9C9A-650E86943C57}" srcOrd="0" destOrd="0" presId="urn:microsoft.com/office/officeart/2005/8/layout/process3"/>
    <dgm:cxn modelId="{23D30E82-439A-4C0E-B074-AD699790336C}" type="presParOf" srcId="{60097DF5-3175-4BA0-9C9A-650E86943C57}" destId="{39F98D1B-FA55-4FD6-B53D-7AD98F6DA676}" srcOrd="0" destOrd="0" presId="urn:microsoft.com/office/officeart/2005/8/layout/process3"/>
    <dgm:cxn modelId="{428D9F5C-CFF0-4BEB-8CE7-B085FC310F30}" type="presParOf" srcId="{60097DF5-3175-4BA0-9C9A-650E86943C57}" destId="{A90CE6AF-EEB9-4F4C-AF8C-474F968A4847}" srcOrd="1" destOrd="0" presId="urn:microsoft.com/office/officeart/2005/8/layout/process3"/>
    <dgm:cxn modelId="{5BD771ED-B02A-42B0-90C4-D8984B2C5B9D}" type="presParOf" srcId="{60097DF5-3175-4BA0-9C9A-650E86943C57}" destId="{CA062347-00FC-4CFA-BBB5-6843A8858B2D}" srcOrd="2" destOrd="0" presId="urn:microsoft.com/office/officeart/2005/8/layout/process3"/>
    <dgm:cxn modelId="{374C8CBA-A541-4D1D-8502-3AC7FC300F6D}" type="presParOf" srcId="{EE8108F1-001A-40F8-82EC-BEF8C11E0B9D}" destId="{D770E38D-C360-4F83-B09E-C7842B0B8617}" srcOrd="1" destOrd="0" presId="urn:microsoft.com/office/officeart/2005/8/layout/process3"/>
    <dgm:cxn modelId="{37771D8C-E6A0-4CA4-A8DD-3B919D352F08}" type="presParOf" srcId="{D770E38D-C360-4F83-B09E-C7842B0B8617}" destId="{FD9B6B60-C688-495C-9735-32577F2B2959}" srcOrd="0" destOrd="0" presId="urn:microsoft.com/office/officeart/2005/8/layout/process3"/>
    <dgm:cxn modelId="{1A1A8DB6-5078-4E75-BAC0-58D7702E6E1D}" type="presParOf" srcId="{EE8108F1-001A-40F8-82EC-BEF8C11E0B9D}" destId="{316BD733-B512-4D45-B1F7-7D2479E315FA}" srcOrd="2" destOrd="0" presId="urn:microsoft.com/office/officeart/2005/8/layout/process3"/>
    <dgm:cxn modelId="{71C75DCA-8733-4C52-BE9A-52BB93330BD5}" type="presParOf" srcId="{316BD733-B512-4D45-B1F7-7D2479E315FA}" destId="{78F5E295-D9AF-4A38-8F14-8C491FBAF70F}" srcOrd="0" destOrd="0" presId="urn:microsoft.com/office/officeart/2005/8/layout/process3"/>
    <dgm:cxn modelId="{67B5E3D4-DD27-4DAF-B4E1-AD7D27F99161}" type="presParOf" srcId="{316BD733-B512-4D45-B1F7-7D2479E315FA}" destId="{D91C3E56-5A92-4718-8290-C7D915400D36}" srcOrd="1" destOrd="0" presId="urn:microsoft.com/office/officeart/2005/8/layout/process3"/>
    <dgm:cxn modelId="{19352F47-BA2F-4F26-8C1E-5137AB1B52C2}" type="presParOf" srcId="{316BD733-B512-4D45-B1F7-7D2479E315FA}" destId="{2688DCC3-9AF8-4B84-A209-FB186533A7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E6AF-EEB9-4F4C-AF8C-474F968A4847}">
      <dsp:nvSpPr>
        <dsp:cNvPr id="0" name=""/>
        <dsp:cNvSpPr/>
      </dsp:nvSpPr>
      <dsp:spPr>
        <a:xfrm>
          <a:off x="2825" y="151355"/>
          <a:ext cx="2425265" cy="1252799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One Model</a:t>
          </a:r>
          <a:endParaRPr lang="en-US" sz="2900" kern="1200" dirty="0"/>
        </a:p>
      </dsp:txBody>
      <dsp:txXfrm>
        <a:off x="2825" y="151355"/>
        <a:ext cx="2425265" cy="835200"/>
      </dsp:txXfrm>
    </dsp:sp>
    <dsp:sp modelId="{CA062347-00FC-4CFA-BBB5-6843A8858B2D}">
      <dsp:nvSpPr>
        <dsp:cNvPr id="0" name=""/>
        <dsp:cNvSpPr/>
      </dsp:nvSpPr>
      <dsp:spPr>
        <a:xfrm>
          <a:off x="499566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66.91%</a:t>
          </a:r>
          <a:endParaRPr lang="en-US" sz="2900" kern="1200" dirty="0"/>
        </a:p>
      </dsp:txBody>
      <dsp:txXfrm>
        <a:off x="548490" y="1035479"/>
        <a:ext cx="2327417" cy="1572552"/>
      </dsp:txXfrm>
    </dsp:sp>
    <dsp:sp modelId="{D770E38D-C360-4F83-B09E-C7842B0B8617}">
      <dsp:nvSpPr>
        <dsp:cNvPr id="0" name=""/>
        <dsp:cNvSpPr/>
      </dsp:nvSpPr>
      <dsp:spPr>
        <a:xfrm>
          <a:off x="2795752" y="267045"/>
          <a:ext cx="779442" cy="603821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795752" y="387809"/>
        <a:ext cx="598296" cy="362293"/>
      </dsp:txXfrm>
    </dsp:sp>
    <dsp:sp modelId="{D91C3E56-5A92-4718-8290-C7D915400D36}">
      <dsp:nvSpPr>
        <dsp:cNvPr id="0" name=""/>
        <dsp:cNvSpPr/>
      </dsp:nvSpPr>
      <dsp:spPr>
        <a:xfrm>
          <a:off x="3898736" y="151355"/>
          <a:ext cx="2425265" cy="1252799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Two Models</a:t>
          </a:r>
          <a:endParaRPr lang="en-US" sz="2900" kern="1200" dirty="0"/>
        </a:p>
      </dsp:txBody>
      <dsp:txXfrm>
        <a:off x="3898736" y="151355"/>
        <a:ext cx="2425265" cy="835200"/>
      </dsp:txXfrm>
    </dsp:sp>
    <dsp:sp modelId="{2688DCC3-9AF8-4B84-A209-FB186533A77C}">
      <dsp:nvSpPr>
        <dsp:cNvPr id="0" name=""/>
        <dsp:cNvSpPr/>
      </dsp:nvSpPr>
      <dsp:spPr>
        <a:xfrm>
          <a:off x="4395478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58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68.54%</a:t>
          </a:r>
          <a:endParaRPr lang="en-US" sz="2900" kern="1200" dirty="0"/>
        </a:p>
      </dsp:txBody>
      <dsp:txXfrm>
        <a:off x="4444402" y="1035479"/>
        <a:ext cx="2327417" cy="157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4. Juni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4. Juni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4. Juni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04.06.2014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04.06.2014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7745" y="6416855"/>
            <a:ext cx="522687" cy="39652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358775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 smtClean="0"/>
              <a:t>A team effort:</a:t>
            </a:r>
          </a:p>
          <a:p>
            <a:pPr>
              <a:lnSpc>
                <a:spcPct val="100000"/>
              </a:lnSpc>
            </a:pP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Igor </a:t>
            </a:r>
            <a:r>
              <a:rPr lang="en-US" sz="1800" b="0" dirty="0" err="1" smtClean="0"/>
              <a:t>Achieser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Marc-André </a:t>
            </a:r>
            <a:r>
              <a:rPr lang="en-US" sz="1800" b="0" dirty="0" err="1" smtClean="0"/>
              <a:t>Bär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Markus Brandt</a:t>
            </a:r>
          </a:p>
          <a:p>
            <a:pPr>
              <a:lnSpc>
                <a:spcPct val="100000"/>
              </a:lnSpc>
            </a:pPr>
            <a:r>
              <a:rPr lang="en-US" sz="1800" b="0" dirty="0" smtClean="0"/>
              <a:t>Johannes </a:t>
            </a:r>
            <a:r>
              <a:rPr lang="en-US" sz="1800" b="0" dirty="0" err="1" smtClean="0"/>
              <a:t>Fürnkranz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Fabian </a:t>
            </a:r>
            <a:r>
              <a:rPr lang="en-US" sz="1800" b="0" dirty="0" err="1" smtClean="0"/>
              <a:t>Hirschmann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Simon </a:t>
            </a:r>
            <a:r>
              <a:rPr lang="en-US" sz="1800" b="0" dirty="0" err="1" smtClean="0"/>
              <a:t>Holthausen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Patryk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Hopner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Frederik</a:t>
            </a:r>
            <a:r>
              <a:rPr lang="en-US" sz="1800" b="0" dirty="0" smtClean="0"/>
              <a:t> Janssen</a:t>
            </a:r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Mirko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Köhler</a:t>
            </a:r>
            <a:endParaRPr lang="en-US" sz="1800" b="0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5183311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100000"/>
              </a:lnSpc>
            </a:pPr>
            <a:endParaRPr lang="de-DE" sz="1800" b="0" dirty="0" smtClean="0"/>
          </a:p>
          <a:p>
            <a:pPr algn="r">
              <a:lnSpc>
                <a:spcPct val="100000"/>
              </a:lnSpc>
            </a:pPr>
            <a:endParaRPr lang="en-US" sz="1800" b="0" dirty="0" smtClean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Suiteng</a:t>
            </a:r>
            <a:r>
              <a:rPr lang="en-US" sz="1800" b="0" dirty="0"/>
              <a:t> Lu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Markert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Eneldo</a:t>
            </a:r>
            <a:r>
              <a:rPr lang="en-US" sz="1800" b="0" dirty="0"/>
              <a:t> </a:t>
            </a:r>
            <a:r>
              <a:rPr lang="en-US" sz="1800" b="0" dirty="0" err="1"/>
              <a:t>Loza</a:t>
            </a:r>
            <a:r>
              <a:rPr lang="en-US" sz="1800" b="0" dirty="0"/>
              <a:t> </a:t>
            </a:r>
            <a:r>
              <a:rPr lang="en-US" sz="1800" b="0" dirty="0" err="1"/>
              <a:t>Mencía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Thomas </a:t>
            </a:r>
            <a:r>
              <a:rPr lang="en-US" sz="1800" b="0" dirty="0" err="1"/>
              <a:t>Pignede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Elvir</a:t>
            </a:r>
            <a:r>
              <a:rPr lang="en-US" sz="1800" b="0" dirty="0"/>
              <a:t> </a:t>
            </a:r>
            <a:r>
              <a:rPr lang="en-US" sz="1800" b="0" dirty="0" err="1"/>
              <a:t>Sabic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Christoph</a:t>
            </a:r>
            <a:r>
              <a:rPr lang="en-US" sz="1800" b="0" dirty="0"/>
              <a:t> </a:t>
            </a:r>
            <a:r>
              <a:rPr lang="en-US" sz="1800" b="0" dirty="0" err="1"/>
              <a:t>Schatton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Svenja</a:t>
            </a:r>
            <a:r>
              <a:rPr lang="en-US" sz="1800" b="0" dirty="0"/>
              <a:t> Stark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Stahn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Christian Wirth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956416" cy="4479943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de-DE" dirty="0" smtClean="0"/>
                  <a:t>Binary Predictions: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  </m:t>
                    </m:r>
                    <m:r>
                      <a:rPr lang="de-DE" b="0" i="1" smtClean="0">
                        <a:latin typeface="Cambria Math"/>
                      </a:rPr>
                      <m:t>𝐴𝑐𝑐𝑢𝑟𝑎𝑐𝑦</m:t>
                    </m:r>
                    <m:r>
                      <a:rPr lang="de-DE" b="0" i="1" smtClean="0">
                        <a:latin typeface="Cambria Math"/>
                      </a:rPr>
                      <m:t>=1 − 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𝐷𝑀𝐶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𝑆𝑐𝑜𝑟𝑒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𝑜𝑓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𝐼𝑛𝑠𝑡𝑎𝑛𝑐𝑒𝑠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de-DE" dirty="0" smtClean="0"/>
                  <a:t>Internal Test Set: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956416" cy="4479943"/>
              </a:xfrm>
              <a:blipFill rotWithShape="1">
                <a:blip r:embed="rId2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3" y="2332878"/>
            <a:ext cx="7416825" cy="41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63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Separate Models for known and unknown 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11246334"/>
              </p:ext>
            </p:extLst>
          </p:nvPr>
        </p:nvGraphicFramePr>
        <p:xfrm>
          <a:off x="971600" y="3284984"/>
          <a:ext cx="6823569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64099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+mn-lt"/>
              </a:rPr>
              <a:t>Observation: Models use lots of customer related attributes which are not known for new customers yet.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 smtClean="0">
                <a:latin typeface="+mn-lt"/>
              </a:rPr>
              <a:t>Idea: Train separate models for known and unknown customers.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Features:</a:t>
            </a: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Discretized</a:t>
            </a:r>
            <a:r>
              <a:rPr lang="de-DE" dirty="0" smtClean="0"/>
              <a:t> </a:t>
            </a:r>
            <a:r>
              <a:rPr lang="de-DE" dirty="0" smtClean="0"/>
              <a:t>Attributes</a:t>
            </a:r>
            <a:r>
              <a:rPr lang="de-DE" dirty="0" smtClean="0"/>
              <a:t>, i.e</a:t>
            </a:r>
            <a:r>
              <a:rPr lang="de-DE" dirty="0" smtClean="0"/>
              <a:t>. </a:t>
            </a:r>
            <a:r>
              <a:rPr lang="de-DE" dirty="0" smtClean="0"/>
              <a:t>Price:</a:t>
            </a:r>
            <a:r>
              <a:rPr lang="de-DE" dirty="0" smtClean="0"/>
              <a:t> </a:t>
            </a:r>
            <a:r>
              <a:rPr lang="de-DE" dirty="0" smtClean="0"/>
              <a:t>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</a:t>
            </a:r>
            <a:r>
              <a:rPr lang="de-DE" dirty="0" err="1" smtClean="0"/>
              <a:t>Collections</a:t>
            </a: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Customer Attributes, i.e. </a:t>
            </a:r>
            <a:r>
              <a:rPr lang="de-DE" dirty="0" err="1" smtClean="0"/>
              <a:t>Favourite</a:t>
            </a:r>
            <a:r>
              <a:rPr lang="de-DE" dirty="0" smtClean="0"/>
              <a:t> Color / Size / Money </a:t>
            </a:r>
            <a:r>
              <a:rPr lang="de-DE" dirty="0" err="1" smtClean="0"/>
              <a:t>spent</a:t>
            </a:r>
            <a:endParaRPr lang="de-DE" dirty="0" smtClean="0"/>
          </a:p>
          <a:p>
            <a:r>
              <a:rPr lang="de-DE" dirty="0" smtClean="0"/>
              <a:t>Feature </a:t>
            </a:r>
            <a:r>
              <a:rPr lang="de-DE" dirty="0" err="1" smtClean="0"/>
              <a:t>Selection</a:t>
            </a:r>
            <a:r>
              <a:rPr lang="de-DE" dirty="0" smtClean="0"/>
              <a:t>:</a:t>
            </a: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Greedy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(</a:t>
            </a:r>
            <a:r>
              <a:rPr lang="de-DE" dirty="0" err="1" smtClean="0"/>
              <a:t>leave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out, </a:t>
            </a:r>
            <a:r>
              <a:rPr lang="de-DE" dirty="0" err="1" smtClean="0"/>
              <a:t>try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, </a:t>
            </a:r>
            <a:r>
              <a:rPr lang="de-DE" dirty="0" err="1" smtClean="0"/>
              <a:t>keep</a:t>
            </a:r>
            <a:r>
              <a:rPr lang="de-DE" dirty="0" smtClean="0"/>
              <a:t> out)</a:t>
            </a: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Discretized</a:t>
            </a:r>
            <a:r>
              <a:rPr lang="de-DE" dirty="0" smtClean="0"/>
              <a:t> Attributes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Numerical</a:t>
            </a:r>
            <a:r>
              <a:rPr lang="de-DE" dirty="0" smtClean="0"/>
              <a:t> Attributes</a:t>
            </a: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Algorithms utilized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82143367"/>
              </p:ext>
            </p:extLst>
          </p:nvPr>
        </p:nvGraphicFramePr>
        <p:xfrm>
          <a:off x="360363" y="1619250"/>
          <a:ext cx="8244084" cy="3015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1517"/>
                <a:gridCol w="2364539"/>
                <a:gridCol w="2748028"/>
              </a:tblGrid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68.65253%</a:t>
                      </a:r>
                      <a:endParaRPr lang="en-US" dirty="0"/>
                    </a:p>
                  </a:txBody>
                  <a:tcPr/>
                </a:tc>
              </a:tr>
              <a:tr h="446384">
                <a:tc>
                  <a:txBody>
                    <a:bodyPr/>
                    <a:lstStyle/>
                    <a:p>
                      <a:r>
                        <a:rPr lang="de-DE" dirty="0" smtClean="0"/>
                        <a:t>Stochastic 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68.53615%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Multivariate Adaptive Regression Splines (MARS)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Model++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68.18255%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Penalized Discriminant Analysis (PDA)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67.35556%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Extreme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67.19302%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37321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algorithms were tuned.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77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C5.0 Parameter Tuning – Not </a:t>
            </a:r>
            <a:r>
              <a:rPr lang="de-DE" dirty="0" err="1" smtClean="0"/>
              <a:t>Enough</a:t>
            </a:r>
            <a:r>
              <a:rPr lang="de-DE" dirty="0" smtClean="0"/>
              <a:t> Time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Final Parameters: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45 </a:t>
            </a:r>
            <a:r>
              <a:rPr lang="de-DE" dirty="0" err="1" smtClean="0"/>
              <a:t>Boosting</a:t>
            </a:r>
            <a:r>
              <a:rPr lang="de-DE" dirty="0" smtClean="0"/>
              <a:t> </a:t>
            </a:r>
            <a:r>
              <a:rPr lang="de-DE" dirty="0" err="1" smtClean="0"/>
              <a:t>Iterations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Winnowing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Model=Rules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Boosting</a:t>
            </a:r>
            <a:r>
              <a:rPr lang="de-DE" dirty="0" smtClean="0"/>
              <a:t> </a:t>
            </a:r>
            <a:r>
              <a:rPr lang="de-DE" dirty="0" err="1" smtClean="0"/>
              <a:t>Iterations</a:t>
            </a:r>
            <a:endParaRPr lang="de-DE" dirty="0" smtClean="0"/>
          </a:p>
          <a:p>
            <a:r>
              <a:rPr lang="de-DE" dirty="0" smtClean="0"/>
              <a:t>= </a:t>
            </a:r>
            <a:r>
              <a:rPr lang="de-DE" dirty="0" err="1" smtClean="0"/>
              <a:t>better</a:t>
            </a:r>
            <a:r>
              <a:rPr lang="de-DE" dirty="0" smtClean="0"/>
              <a:t>, but not </a:t>
            </a:r>
            <a:r>
              <a:rPr lang="de-DE" dirty="0" err="1" smtClean="0"/>
              <a:t>enough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time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620000"/>
            <a:ext cx="4914900" cy="473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Thanks.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0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282</Words>
  <Application>Microsoft Office PowerPoint</Application>
  <PresentationFormat>Bildschirmpräsentation (4:3)</PresentationFormat>
  <Paragraphs>81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Präsentationsvorlage_BWL9</vt:lpstr>
      <vt:lpstr>Data Mining Cup 2014</vt:lpstr>
      <vt:lpstr>Approach</vt:lpstr>
      <vt:lpstr>Data Analysis: Missing Delivery Dates</vt:lpstr>
      <vt:lpstr>Model Training: Separate Models for known and unknown customer</vt:lpstr>
      <vt:lpstr>Feature Engineering</vt:lpstr>
      <vt:lpstr>Algorithms utilized</vt:lpstr>
      <vt:lpstr>C5.0 Parameter Tuning – Not Enough Time</vt:lpstr>
      <vt:lpstr>The End</vt:lpstr>
    </vt:vector>
  </TitlesOfParts>
  <Company>Technische Universität Darmstadt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subject>DMC TU_Darmstadt_2</dc:subject>
  <dc:creator>Fabian Hirschmann;Simon Holthausen</dc:creator>
  <cp:keywords>DMC2014</cp:keywords>
  <cp:lastModifiedBy>Simon</cp:lastModifiedBy>
  <cp:revision>80</cp:revision>
  <dcterms:created xsi:type="dcterms:W3CDTF">2009-12-23T09:42:49Z</dcterms:created>
  <dcterms:modified xsi:type="dcterms:W3CDTF">2014-06-04T21:13:10Z</dcterms:modified>
</cp:coreProperties>
</file>