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92" r:id="rId5"/>
    <p:sldId id="289" r:id="rId6"/>
    <p:sldId id="293" r:id="rId7"/>
    <p:sldId id="294" r:id="rId8"/>
    <p:sldId id="296" r:id="rId9"/>
    <p:sldId id="297" r:id="rId10"/>
    <p:sldId id="298" r:id="rId11"/>
    <p:sldId id="299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9" autoAdjust="0"/>
    <p:restoredTop sz="94660"/>
  </p:normalViewPr>
  <p:slideViewPr>
    <p:cSldViewPr>
      <p:cViewPr varScale="1">
        <p:scale>
          <a:sx n="80" d="100"/>
          <a:sy n="80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470025"/>
          </a:xfrm>
        </p:spPr>
        <p:txBody>
          <a:bodyPr/>
          <a:lstStyle/>
          <a:p>
            <a:pPr lvl="0"/>
            <a:r>
              <a:rPr lang="zh-CN" altLang="en-US" spc="100" dirty="0" smtClean="0"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卷积神经网络</a:t>
            </a:r>
            <a:r>
              <a:rPr lang="zh-CN" altLang="en-US" spc="100" dirty="0" smtClean="0"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latin typeface="Times New Roman" panose="02020603050405020304" pitchFamily="18" charset="0"/>
                <a:cs typeface="+mn-ea"/>
                <a:sym typeface="+mn-lt"/>
              </a:rPr>
              <a:t>（</a:t>
            </a:r>
            <a:r>
              <a:rPr lang="en-US" altLang="zh-CN" spc="100" dirty="0" smtClean="0"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latin typeface="Times New Roman" panose="02020603050405020304" pitchFamily="18" charset="0"/>
                <a:cs typeface="+mn-ea"/>
                <a:sym typeface="+mn-lt"/>
              </a:rPr>
              <a:t>CNN</a:t>
            </a:r>
            <a:r>
              <a:rPr lang="zh-CN" altLang="en-US" spc="100" dirty="0" smtClean="0"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latin typeface="Times New Roman" panose="02020603050405020304" pitchFamily="18" charset="0"/>
                <a:cs typeface="+mn-ea"/>
                <a:sym typeface="+mn-lt"/>
              </a:rPr>
              <a:t>）</a:t>
            </a:r>
            <a:br>
              <a:rPr lang="zh-CN" altLang="en-US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20925" y="3756025"/>
            <a:ext cx="6165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zh-CN" altLang="en-US"/>
              <a:t>CNN架构就是一个不断</a:t>
            </a:r>
            <a:r>
              <a:rPr lang="zh-CN" altLang="en-US">
                <a:solidFill>
                  <a:srgbClr val="FF0000"/>
                </a:solidFill>
              </a:rPr>
              <a:t>压缩提纯</a:t>
            </a:r>
            <a:r>
              <a:rPr lang="zh-CN" altLang="en-US"/>
              <a:t>的过程，目的不单止</a:t>
            </a:r>
            <a:r>
              <a:rPr lang="zh-CN" altLang="en-US">
                <a:solidFill>
                  <a:srgbClr val="FF0000"/>
                </a:solidFill>
              </a:rPr>
              <a:t>加快</a:t>
            </a:r>
            <a:r>
              <a:rPr lang="zh-CN" altLang="en-US"/>
              <a:t>训练速度，同时也是为了</a:t>
            </a:r>
            <a:r>
              <a:rPr lang="zh-CN" altLang="en-US">
                <a:solidFill>
                  <a:srgbClr val="FF0000"/>
                </a:solidFill>
              </a:rPr>
              <a:t>放弃冗余</a:t>
            </a:r>
            <a:r>
              <a:rPr lang="zh-CN" altLang="en-US"/>
              <a:t>信息，避免将没必要的特征都学习进来，保证训练模型的泛化性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6265545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dirty="0" smtClean="0">
                <a:latin typeface="Times New Roman" panose="02020603050405020304" pitchFamily="18" charset="0"/>
              </a:rPr>
              <a:t>训练</a:t>
            </a:r>
            <a:endParaRPr lang="zh-CN" dirty="0" smtClean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169035"/>
            <a:ext cx="7315835" cy="532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542" y="1850375"/>
            <a:ext cx="742955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卷积神经网络包括一维卷积神经网络、二维卷积神经网络以及三维卷积神经网络。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一维卷积神经网络常应用于序列类的数据处理；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二维卷积神经网络常应用于图像类文本的识别；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三维卷积神经网络主要应用于医学图像以及视频类数据识别。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45465" y="404495"/>
            <a:ext cx="464375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dirty="0" smtClean="0">
                <a:latin typeface="Times New Roman" panose="02020603050405020304" pitchFamily="18" charset="0"/>
              </a:rPr>
              <a:t>应用</a:t>
            </a:r>
            <a:endParaRPr 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4643755" cy="9175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全连接神经网络的缺点</a:t>
            </a:r>
            <a:endParaRPr dirty="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2465" y="1322070"/>
            <a:ext cx="7367270" cy="3964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全连接神经网络层级之间都是全连接的，所以网络结构越复杂，那要求的（w , b）就会非常多，整个网络就会收敛得非常慢，</a:t>
            </a:r>
            <a:r>
              <a:rPr 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计算量变大，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这就是全连接神经网络的局限性，特别是针对图像这些冗余信息特别多的输入，如果用全连接神经网络去训练，简直就是一场计算灾难。   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解决方法</a:t>
            </a:r>
            <a:r>
              <a:rPr 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CNN卷积神经网络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150" y="3233420"/>
            <a:ext cx="5859780" cy="329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8705850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卷积神经网络与全连接神经网络的区别</a:t>
            </a:r>
            <a:endParaRPr dirty="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28980" y="2041525"/>
            <a:ext cx="7367270" cy="3964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1）总有至少1个的卷积层，用以提取特征。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2）卷积层级之间的神经元是局部连接和权值共享，这样的设计大大减少了（w , b）的数量，加快了训练。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4643755" cy="9175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CNN卷积神经网络原理</a:t>
            </a:r>
            <a:endParaRPr dirty="0" smtClean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1717040"/>
            <a:ext cx="8514715" cy="4793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410335"/>
            <a:ext cx="7166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输入层（Input layer）        卷积层（convolutional layer）、</a:t>
            </a:r>
            <a:endParaRPr lang="zh-CN" altLang="en-US"/>
          </a:p>
          <a:p>
            <a:r>
              <a:rPr lang="zh-CN" altLang="en-US"/>
              <a:t>池化层（pooling layer）     输出层（全连接层＋softmax layer）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6265545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卷积层</a:t>
            </a:r>
            <a:endParaRPr dirty="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2465" y="1322070"/>
            <a:ext cx="7367270" cy="3964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压缩提纯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89150"/>
            <a:ext cx="5246370" cy="4653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40" y="574040"/>
            <a:ext cx="5601335" cy="3107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28842" r="34051"/>
          <a:stretch>
            <a:fillRect/>
          </a:stretch>
        </p:blipFill>
        <p:spPr>
          <a:xfrm>
            <a:off x="4794885" y="3910330"/>
            <a:ext cx="3799840" cy="232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710" y="3482975"/>
            <a:ext cx="5723890" cy="3222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15409" r="11495"/>
          <a:stretch>
            <a:fillRect/>
          </a:stretch>
        </p:blipFill>
        <p:spPr>
          <a:xfrm>
            <a:off x="129540" y="1825625"/>
            <a:ext cx="4163060" cy="32067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6265545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局部连接和权值共享</a:t>
            </a:r>
            <a:endParaRPr dirty="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375920" y="1209675"/>
            <a:ext cx="8086725" cy="3964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265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减少训练的计算量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适当得放弃一些连接（局部连接），不仅可以避免网络将冗余信息都学习进来，同时也和权值共享特性一样减少训练的参数，加快整个网络的收敛。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6265545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 池化层</a:t>
            </a:r>
            <a:endParaRPr dirty="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375920" y="1209675"/>
            <a:ext cx="8086725" cy="3964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对卷积层进一步特征抽样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1739265"/>
            <a:ext cx="7014845" cy="480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6265545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dirty="0" smtClean="0">
                <a:latin typeface="Times New Roman" panose="02020603050405020304" pitchFamily="18" charset="0"/>
              </a:rPr>
              <a:t> </a:t>
            </a:r>
            <a:r>
              <a:rPr lang="zh-CN" dirty="0" smtClean="0">
                <a:latin typeface="Times New Roman" panose="02020603050405020304" pitchFamily="18" charset="0"/>
              </a:rPr>
              <a:t>输出层 </a:t>
            </a:r>
            <a:r>
              <a:rPr lang="en-US" altLang="zh-CN" dirty="0" smtClean="0">
                <a:latin typeface="Times New Roman" panose="02020603050405020304" pitchFamily="18" charset="0"/>
              </a:rPr>
              <a:t>/</a:t>
            </a:r>
            <a:r>
              <a:rPr lang="zh-CN" dirty="0" smtClean="0">
                <a:latin typeface="Times New Roman" panose="02020603050405020304" pitchFamily="18" charset="0"/>
              </a:rPr>
              <a:t> softmax层</a:t>
            </a:r>
            <a:endParaRPr 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375920" y="1209675"/>
            <a:ext cx="8086725" cy="3964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CNN的分类层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0235" t="-263" r="27586" b="263"/>
          <a:stretch>
            <a:fillRect/>
          </a:stretch>
        </p:blipFill>
        <p:spPr>
          <a:xfrm>
            <a:off x="271145" y="1874520"/>
            <a:ext cx="4399915" cy="4747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33693" t="90" r="36976" b="-90"/>
          <a:stretch>
            <a:fillRect/>
          </a:stretch>
        </p:blipFill>
        <p:spPr>
          <a:xfrm>
            <a:off x="5336540" y="1627505"/>
            <a:ext cx="3126105" cy="3547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76570" y="5564505"/>
            <a:ext cx="30194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每个节点输出一个概率，所有节点的概率加和等于1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404495"/>
            <a:ext cx="6265545" cy="917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dirty="0" smtClean="0">
                <a:latin typeface="Times New Roman" panose="02020603050405020304" pitchFamily="18" charset="0"/>
              </a:rPr>
              <a:t>训练</a:t>
            </a:r>
            <a:endParaRPr 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5955" y="1758950"/>
            <a:ext cx="7831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损失函数</a:t>
            </a:r>
            <a:r>
              <a:rPr lang="en-US" altLang="zh-CN"/>
              <a:t>/</a:t>
            </a:r>
            <a:r>
              <a:rPr lang="zh-CN" altLang="en-US"/>
              <a:t>交叉熵，整体的训练过程和全连接神经网络的思路是一样，都是通过</a:t>
            </a:r>
            <a:r>
              <a:rPr lang="zh-CN" altLang="en-US">
                <a:solidFill>
                  <a:srgbClr val="FF0000"/>
                </a:solidFill>
              </a:rPr>
              <a:t>梯度下降法</a:t>
            </a:r>
            <a:r>
              <a:rPr lang="zh-CN" altLang="en-US"/>
              <a:t>找出最优的（w , b），使Loss 最小，最终完成建模。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21182" r="23038"/>
          <a:stretch>
            <a:fillRect/>
          </a:stretch>
        </p:blipFill>
        <p:spPr>
          <a:xfrm>
            <a:off x="1524000" y="3448050"/>
            <a:ext cx="6343015" cy="209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120,&quot;width&quot;:16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全屏显示(4:3)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仿宋</vt:lpstr>
      <vt:lpstr>Office 主题</vt:lpstr>
      <vt:lpstr>卷积神经网络（CNN）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乐乐</cp:lastModifiedBy>
  <cp:revision>260</cp:revision>
  <dcterms:created xsi:type="dcterms:W3CDTF">2018-10-20T02:45:00Z</dcterms:created>
  <dcterms:modified xsi:type="dcterms:W3CDTF">2020-06-19T08:34:09Z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