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69" r:id="rId5"/>
    <p:sldId id="274" r:id="rId6"/>
    <p:sldId id="267" r:id="rId7"/>
    <p:sldId id="276" r:id="rId8"/>
    <p:sldId id="270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3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D3F2-B187-57EB-2A48-02E65705F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DF749B-9BF2-4B8E-C46F-316EB114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47DF0-DAB8-5927-9575-9FF6A86C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3E318-145E-5A49-E8BB-122E2966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64452-4B99-7E9D-533D-A35FC965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8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EBDA6-A8DF-D390-4AAD-3090540E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80ECA-AD18-C9F5-9DD0-76B333C86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77316-D8F2-B614-D235-94E8819A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BAE1E-E3E9-797A-E49F-D9D1964C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DDF40-3458-7BA4-05E4-354A164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3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25DE67-8F63-8D0C-266F-E9E45B0C2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01962A-E5E3-8878-25BA-2E6ACE3FE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A82F-7FFE-C48A-A5FE-2431261B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E1A17-6FB8-BC3B-F989-0FC4447E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F1007-AED6-A026-3041-CD85C44F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55C09-FAF2-029B-5D32-F7B0B570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54416-97A3-1103-4185-184694EB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A3CFD-C7FE-89B5-5915-2BBE1EB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D5AB6-88F5-C645-415D-6522ED19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08F8A-348C-3470-BF36-D8EE6B47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B781-6D34-247F-558E-C26D5E39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8C5AB-7663-3F80-E94D-B9F34DA8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271F0-5E13-E292-8BF1-217770AB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D30A7-1183-7FC8-CE6C-C64B9AE5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AD346F-C48F-E8E1-8B40-5676A74B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BD68-66A3-FAAB-A120-C5C08B55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40173-A576-60FD-273C-42D6EF9BA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5A32B-6875-000B-971F-869CC02AB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6D83E-3C24-BD1E-DBF2-B34BE1BC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69CF1-C35F-5BC4-CF3B-24EDA4AA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833-4046-C098-6451-C22C0BEF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68129-DF52-E598-167E-312DB08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609EBB-6269-BFEC-4BB6-800CF0C6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AE749-825B-B63A-799F-6D094ECC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928C6-A005-CA9E-29BF-B76DFEFE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1DD720-D2D4-EE5A-1E75-81D272BE9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AD604-1943-5F00-035A-D9F7D8B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ECCE17-677A-4E6F-090A-2F19D3DB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E0C740-1D9D-2A1B-9E37-DE345C7B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4130-842A-F0D6-8851-C58CC499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8604C0-39C2-4E40-95D3-2189DEF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644E1-0878-58B7-0DF2-4DE1E233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F0C63-C685-B5FC-34B0-C967C5CB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AE4D9B-9846-6D85-2CFC-28BE16DA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F7FC57-D94F-ADA0-9C18-F72C2A8E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028DF-36CA-A598-32CA-A3FCB790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7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D875B-5E8E-9566-EBB0-11D03686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53989-210D-4CC0-1F89-D2D8AF8E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6AFD4-3058-8547-000C-664DFC02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C94D3-C2B5-847B-2534-D04CA54F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DA02A-A926-6162-B137-A86BFA1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F82A7-FDEA-732C-5ACA-C8DD8A3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95EA7-27DC-C31B-63B5-4DF6D4AD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75399C-239A-BA3C-3393-1577E53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A2151-05C8-5B50-0DFE-195778B6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37428-6025-F738-680A-DD763C34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7BA06-74F8-CB8C-5B39-D696731E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AD4040-E56A-FCB5-4670-82E569E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7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F2F9B0-6C99-5FC4-67E8-5DA2CEE4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0BC25-04B6-8655-2400-81E63188A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1444D-A2E1-B306-E484-DFC40FCCA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3CC94-F35F-4C9E-8235-3612C0955053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678F0-5373-DE9A-B1EB-6C81A2F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5C87C-0704-421F-B4FC-4B4592B76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023B1-4EE9-43A0-ADBE-E086429A1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ba.tuck.dartmouth.edu/pages/faculty/ken.french/data_librar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EB4D9-A2B7-91E8-B111-29E5E563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36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6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Analysis and Risk Factors to Optimize a Portfolios</a:t>
            </a:r>
            <a:b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63EED-7135-2D2D-C3F2-9B8BF749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788" y="5515244"/>
            <a:ext cx="8703212" cy="61827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Machine Learning in Finance Final Project</a:t>
            </a:r>
          </a:p>
          <a:p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Fanhao Kong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96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Discussion and Conclusion </a:t>
            </a:r>
            <a:endParaRPr lang="zh-CN" alt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D8FB2A-7546-B4FE-CB79-CD6FD517A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684" y="1073059"/>
            <a:ext cx="1062785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Achievements: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factor analysis, clustering, and optimization for portfolio construction.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 benchmarks like 1/N portfolio and S&amp;P 500 in returns and risk-adjusted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Limitations: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cumulative returns (20x) might result from compounding a ~4% monthly return.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assumptions in mean-variance optimization can lead to amplified results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on high-quality data and simplified risk models limits real-world applicability.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the 20x Issue: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 caused by compounding effects, static assumptions, or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steps: Stress-testing, dynamic models, sensitivity analysis, and realistic transaction cost modeling.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time-varying models for evolving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 factor models for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techniques for further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testing to ensure applicability in real-world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0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A7615-EE86-239C-C528-628C847D3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/>
          <a:lstStyle/>
          <a:p>
            <a:r>
              <a:rPr lang="en-US" altLang="zh-CN" dirty="0" err="1"/>
              <a:t>Fama</a:t>
            </a:r>
            <a:r>
              <a:rPr lang="en-US" altLang="zh-CN" dirty="0"/>
              <a:t>, Eugene F., and Kenneth R. French. "Common Risk Factors in the Returns on Stocks and Bonds." Journal of Financial Economics, 33, (1993), pp. 3-56.</a:t>
            </a:r>
          </a:p>
          <a:p>
            <a:r>
              <a:rPr lang="en-US" altLang="zh-CN" dirty="0" err="1"/>
              <a:t>DeMiguel</a:t>
            </a:r>
            <a:r>
              <a:rPr lang="en-US" altLang="zh-CN" dirty="0"/>
              <a:t>, Victor, Lorenzo </a:t>
            </a:r>
            <a:r>
              <a:rPr lang="en-US" altLang="zh-CN" dirty="0" err="1"/>
              <a:t>Garlappi</a:t>
            </a:r>
            <a:r>
              <a:rPr lang="en-US" altLang="zh-CN" dirty="0"/>
              <a:t>, and Raman Uppal. "Optimal versus Naive Diversification: How Inefficient is the 1/N Portfolio Strategy?" The Review of Financial Studies, 22, (2009), pp. 1915-1953.</a:t>
            </a:r>
          </a:p>
          <a:p>
            <a:r>
              <a:rPr lang="en-US" altLang="zh-CN" dirty="0"/>
              <a:t>Jagannathan, Ravi, and Ma, </a:t>
            </a:r>
            <a:r>
              <a:rPr lang="en-US" altLang="zh-CN" dirty="0" err="1"/>
              <a:t>Tongshu</a:t>
            </a:r>
            <a:r>
              <a:rPr lang="en-US" altLang="zh-CN" dirty="0"/>
              <a:t>. "Risk Reduction in Large Portfolios: Why Imposing the Wrong Constraints Helps." The Journal of Finance, 58, (2003), pp. 1651-1684.</a:t>
            </a:r>
          </a:p>
          <a:p>
            <a:r>
              <a:rPr lang="en-US" altLang="zh-CN" dirty="0">
                <a:hlinkClick r:id="rId2"/>
              </a:rPr>
              <a:t>Kenneth R. French - Data Library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E90BE7-D9E5-68FE-03AC-59AAFC89F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741" y="2032079"/>
            <a:ext cx="9729779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portfolio optimization in financial markets.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Fama-French Three-Factor Model for systematic risk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clustering and mean-variance optimization (MVO).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 Improve diversification and enhance portfolio returns. </a:t>
            </a:r>
          </a:p>
        </p:txBody>
      </p:sp>
    </p:spTree>
    <p:extLst>
      <p:ext uri="{BB962C8B-B14F-4D97-AF65-F5344CB8AC3E}">
        <p14:creationId xmlns:p14="http://schemas.microsoft.com/office/powerpoint/2010/main" val="32317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Workflow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5302BB-B5A4-2C3F-710A-B6A8A1D235A4}"/>
              </a:ext>
            </a:extLst>
          </p:cNvPr>
          <p:cNvSpPr txBox="1"/>
          <p:nvPr/>
        </p:nvSpPr>
        <p:spPr>
          <a:xfrm>
            <a:off x="1315769" y="1970252"/>
            <a:ext cx="153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processing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518F45-EB22-EC68-FC7D-F2618226C175}"/>
              </a:ext>
            </a:extLst>
          </p:cNvPr>
          <p:cNvSpPr txBox="1"/>
          <p:nvPr/>
        </p:nvSpPr>
        <p:spPr>
          <a:xfrm>
            <a:off x="3385475" y="1831751"/>
            <a:ext cx="2150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Stock Data</a:t>
            </a:r>
          </a:p>
          <a:p>
            <a:r>
              <a:rPr lang="en-US" altLang="zh-CN" b="1" dirty="0"/>
              <a:t>Monthly Returns</a:t>
            </a:r>
          </a:p>
          <a:p>
            <a:r>
              <a:rPr lang="en-US" altLang="zh-CN" b="1" dirty="0" err="1"/>
              <a:t>Fama</a:t>
            </a:r>
            <a:r>
              <a:rPr lang="en-US" altLang="zh-CN" b="1" dirty="0"/>
              <a:t> French 3 Factors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0FD0A5-3D4D-6CCA-AE3E-A3C7554F0800}"/>
              </a:ext>
            </a:extLst>
          </p:cNvPr>
          <p:cNvSpPr txBox="1"/>
          <p:nvPr/>
        </p:nvSpPr>
        <p:spPr>
          <a:xfrm>
            <a:off x="6656515" y="1831752"/>
            <a:ext cx="153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Risk Exposures with OLS</a:t>
            </a:r>
          </a:p>
          <a:p>
            <a:r>
              <a:rPr lang="en-US" altLang="zh-CN" b="1" dirty="0"/>
              <a:t> Regression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CEB1A6-6154-0C6C-A817-ED8FECD94C05}"/>
              </a:ext>
            </a:extLst>
          </p:cNvPr>
          <p:cNvSpPr txBox="1"/>
          <p:nvPr/>
        </p:nvSpPr>
        <p:spPr>
          <a:xfrm>
            <a:off x="9018572" y="1970252"/>
            <a:ext cx="153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 Factor exposures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DDDB7-CA30-C6C6-D5E7-85EAF6004893}"/>
              </a:ext>
            </a:extLst>
          </p:cNvPr>
          <p:cNvSpPr txBox="1"/>
          <p:nvPr/>
        </p:nvSpPr>
        <p:spPr>
          <a:xfrm>
            <a:off x="9033821" y="3816912"/>
            <a:ext cx="1798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PCA dimensionality reduction</a:t>
            </a:r>
          </a:p>
          <a:p>
            <a:r>
              <a:rPr lang="en-US" altLang="zh-CN" b="1" dirty="0"/>
              <a:t>K-means clustering</a:t>
            </a:r>
          </a:p>
          <a:p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59E059-1105-5B7F-8082-36610E7191DB}"/>
              </a:ext>
            </a:extLst>
          </p:cNvPr>
          <p:cNvSpPr txBox="1"/>
          <p:nvPr/>
        </p:nvSpPr>
        <p:spPr>
          <a:xfrm>
            <a:off x="6656515" y="3936284"/>
            <a:ext cx="165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Mean-Variance Optimization</a:t>
            </a:r>
          </a:p>
          <a:p>
            <a:r>
              <a:rPr lang="en-US" altLang="zh-CN" b="1" dirty="0"/>
              <a:t>--Weights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49B095-F772-24AF-15EC-6C50222FD5A8}"/>
              </a:ext>
            </a:extLst>
          </p:cNvPr>
          <p:cNvSpPr txBox="1"/>
          <p:nvPr/>
        </p:nvSpPr>
        <p:spPr>
          <a:xfrm>
            <a:off x="3942108" y="3797784"/>
            <a:ext cx="153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Sharpe Ratio</a:t>
            </a:r>
          </a:p>
          <a:p>
            <a:r>
              <a:rPr lang="en-US" altLang="zh-CN" b="1" dirty="0"/>
              <a:t>Information Ratio</a:t>
            </a:r>
          </a:p>
          <a:p>
            <a:r>
              <a:rPr lang="en-US" altLang="zh-CN" b="1" dirty="0"/>
              <a:t>Maximum Drawdown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7BE2BC-8984-E355-2E3A-9D340F4482CD}"/>
              </a:ext>
            </a:extLst>
          </p:cNvPr>
          <p:cNvSpPr txBox="1"/>
          <p:nvPr/>
        </p:nvSpPr>
        <p:spPr>
          <a:xfrm>
            <a:off x="1375109" y="4001774"/>
            <a:ext cx="153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Compare S&amp;P500, 1/N Portfolio</a:t>
            </a:r>
          </a:p>
          <a:p>
            <a:endParaRPr lang="zh-CN" altLang="en-US" b="1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32FE0A9A-91EA-AC80-F776-3016BC76B61A}"/>
              </a:ext>
            </a:extLst>
          </p:cNvPr>
          <p:cNvSpPr/>
          <p:nvPr/>
        </p:nvSpPr>
        <p:spPr>
          <a:xfrm rot="5400000">
            <a:off x="9411286" y="2893582"/>
            <a:ext cx="675249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5050769-237D-D6A9-1ABD-B95DBD5A310B}"/>
              </a:ext>
            </a:extLst>
          </p:cNvPr>
          <p:cNvSpPr/>
          <p:nvPr/>
        </p:nvSpPr>
        <p:spPr>
          <a:xfrm>
            <a:off x="8077615" y="2108749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8BADBB8-25A6-0A09-BC71-A7E17ADE016B}"/>
              </a:ext>
            </a:extLst>
          </p:cNvPr>
          <p:cNvSpPr/>
          <p:nvPr/>
        </p:nvSpPr>
        <p:spPr>
          <a:xfrm rot="10800000">
            <a:off x="5582049" y="4213282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D77ACA8-C09B-F062-6A3D-1DB2F121FA61}"/>
              </a:ext>
            </a:extLst>
          </p:cNvPr>
          <p:cNvSpPr/>
          <p:nvPr/>
        </p:nvSpPr>
        <p:spPr>
          <a:xfrm rot="10800000">
            <a:off x="3058232" y="4213282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E4BC41A-48C3-1346-CAEC-66410DF0C73B}"/>
              </a:ext>
            </a:extLst>
          </p:cNvPr>
          <p:cNvSpPr/>
          <p:nvPr/>
        </p:nvSpPr>
        <p:spPr>
          <a:xfrm>
            <a:off x="5657474" y="2122809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446BFB8B-BF34-E44F-19E0-55D034B42D86}"/>
              </a:ext>
            </a:extLst>
          </p:cNvPr>
          <p:cNvSpPr/>
          <p:nvPr/>
        </p:nvSpPr>
        <p:spPr>
          <a:xfrm>
            <a:off x="2605172" y="2107468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E4FB995-0BBE-C2A9-963B-0605A101DE72}"/>
              </a:ext>
            </a:extLst>
          </p:cNvPr>
          <p:cNvSpPr/>
          <p:nvPr/>
        </p:nvSpPr>
        <p:spPr>
          <a:xfrm rot="10800000">
            <a:off x="8119689" y="4213282"/>
            <a:ext cx="828678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3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Description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01DEA2-8C0C-033B-4E26-D64547DE5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388" y="750907"/>
            <a:ext cx="8381653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from S&amp;P 500 Index (2014–2024, monthly frequency).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selection of 50 stocks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Fama-French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 </a:t>
            </a:r>
            <a:r>
              <a:rPr lang="en-US" altLang="zh-CN" sz="2400" dirty="0">
                <a:latin typeface="Arial" panose="020B0604020202020204" pitchFamily="34" charset="0"/>
              </a:rPr>
              <a:t>– Market, Size, Value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S&amp;P 500 as benchmarks. </a:t>
            </a:r>
          </a:p>
        </p:txBody>
      </p:sp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BAAB6051-008A-597B-661C-3C400E15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3" y="3832057"/>
            <a:ext cx="4557740" cy="1790950"/>
          </a:xfrm>
          <a:prstGeom prst="rect">
            <a:avLst/>
          </a:prstGeom>
        </p:spPr>
      </p:pic>
      <p:pic>
        <p:nvPicPr>
          <p:cNvPr id="11" name="图片 10" descr="表格, Excel&#10;&#10;描述已自动生成">
            <a:extLst>
              <a:ext uri="{FF2B5EF4-FFF2-40B4-BE49-F238E27FC236}">
                <a16:creationId xmlns:a16="http://schemas.microsoft.com/office/drawing/2014/main" id="{BCEF0B04-030C-056B-EE90-8A4712BE3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14" y="3840957"/>
            <a:ext cx="6986433" cy="1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3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Methodology-Factor Analysis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A57644-7F6A-A2EF-0D9D-B9C30E0D0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08" y="4205406"/>
            <a:ext cx="4224045" cy="149689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2DC5BC7-71A6-6760-CF93-0EE187B3C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5831" y="1496893"/>
            <a:ext cx="1002389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Excess Returns (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𝑅𝑖−𝑅𝑓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remove risk-free rate effects.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OLS Regression to estimate factor exposures for each stock.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 high β</a:t>
            </a:r>
            <a:r>
              <a:rPr lang="en-US" altLang="zh-CN" sz="1800" b="1" kern="1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Mkt indicates that the stock is highly correlated with the overall market movements.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 positive β</a:t>
            </a:r>
            <a:r>
              <a:rPr lang="en-US" altLang="zh-CN" sz="1800" b="1" kern="1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Size suggests the stock behaves like a small-cap stock.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 positive β</a:t>
            </a:r>
            <a:r>
              <a:rPr lang="en-US" altLang="zh-CN" sz="1800" b="1" kern="1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Value suggests the stock has value characteristics (high book-to-market ratio).</a:t>
            </a:r>
            <a:endParaRPr lang="zh-CN" altLang="zh-CN" sz="1800" b="1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55807E2-CEA1-3573-5CC9-509A77AA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45" y="3721345"/>
            <a:ext cx="4867275" cy="289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89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Clustering Analysis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A7615-EE86-239C-C528-628C847D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PCA—4dimensions to 2</a:t>
            </a:r>
          </a:p>
          <a:p>
            <a:pPr marL="0" indent="0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Explained variance ratio: [0.48888926 0.31910505]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K-means clustering—5 clusters</a:t>
            </a:r>
          </a:p>
          <a:p>
            <a:pPr marL="0" indent="0">
              <a:buNone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ot well-separated</a:t>
            </a:r>
          </a:p>
          <a:p>
            <a:pPr algn="just"/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Silhouette Score for k=</a:t>
            </a: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3: 0.4932754524107065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DDA4DCE5-9E58-29CF-D399-4AE91C0F7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7877"/>
            <a:ext cx="5019067" cy="188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20902E78-B8E6-0CA1-7D38-B34105B4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722880"/>
            <a:ext cx="5442857" cy="3893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8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Clustering Analysis</a:t>
            </a:r>
            <a:endParaRPr lang="zh-CN" altLang="en-US" b="1" dirty="0"/>
          </a:p>
        </p:txBody>
      </p:sp>
      <p:pic>
        <p:nvPicPr>
          <p:cNvPr id="4" name="内容占位符 3" descr="表格&#10;&#10;中度可信度描述已自动生成">
            <a:extLst>
              <a:ext uri="{FF2B5EF4-FFF2-40B4-BE49-F238E27FC236}">
                <a16:creationId xmlns:a16="http://schemas.microsoft.com/office/drawing/2014/main" id="{64F7D680-7ED2-EE48-2AC5-3CC5C1153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773" y="1115830"/>
            <a:ext cx="4890405" cy="141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82E331AC-5A9F-7C72-09E2-FA5DB0EAC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25" y="2579142"/>
            <a:ext cx="5270500" cy="380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A419A0E4-0CEC-8610-8F38-0235F207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6" y="2628949"/>
            <a:ext cx="4839335" cy="40868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9F01C27-DD42-A1B7-D905-4102DBE9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36" y="1378813"/>
            <a:ext cx="60056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0: High-risk small-cap value stocks.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1: Large-cap growth stocks.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2: Balanced medium-cap stocks. </a:t>
            </a:r>
          </a:p>
        </p:txBody>
      </p:sp>
    </p:spTree>
    <p:extLst>
      <p:ext uri="{BB962C8B-B14F-4D97-AF65-F5344CB8AC3E}">
        <p14:creationId xmlns:p14="http://schemas.microsoft.com/office/powerpoint/2010/main" val="58801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Portfolio Optimization</a:t>
            </a:r>
            <a:endParaRPr lang="zh-CN" altLang="en-US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1B9154-6E53-6048-CDBB-9AC0C356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15" y="1511910"/>
            <a:ext cx="852361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800" b="1" dirty="0">
                <a:latin typeface="Arial" panose="020B0604020202020204" pitchFamily="34" charset="0"/>
              </a:rPr>
              <a:t>Mean-Variance Optimization (MVO)</a:t>
            </a:r>
            <a:r>
              <a:rPr lang="zh-CN" altLang="zh-CN" sz="1800" dirty="0">
                <a:latin typeface="Arial" panose="020B0604020202020204" pitchFamily="34" charset="0"/>
              </a:rPr>
              <a:t>: Aims to minimize risk or maximize returns.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800" b="1" dirty="0">
                <a:latin typeface="Arial" panose="020B0604020202020204" pitchFamily="34" charset="0"/>
              </a:rPr>
              <a:t>Single-Cluster Optimization</a:t>
            </a:r>
            <a:r>
              <a:rPr lang="zh-CN" altLang="zh-CN" sz="1800" dirty="0">
                <a:latin typeface="Arial" panose="020B0604020202020204" pitchFamily="34" charset="0"/>
              </a:rPr>
              <a:t>: Tailored weights calculated for each cluster.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800" b="1" dirty="0">
                <a:latin typeface="Arial" panose="020B0604020202020204" pitchFamily="34" charset="0"/>
              </a:rPr>
              <a:t>Cross-Cluster Optimization</a:t>
            </a:r>
            <a:r>
              <a:rPr lang="zh-CN" altLang="zh-CN" sz="1800" dirty="0">
                <a:latin typeface="Arial" panose="020B0604020202020204" pitchFamily="34" charset="0"/>
              </a:rPr>
              <a:t>: Explored but not used for final results.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800" b="1" dirty="0">
                <a:latin typeface="Arial" panose="020B0604020202020204" pitchFamily="34" charset="0"/>
              </a:rPr>
              <a:t>Overall Portfolio Return</a:t>
            </a:r>
            <a:r>
              <a:rPr lang="zh-CN" altLang="zh-CN" sz="1800" dirty="0">
                <a:latin typeface="Arial" panose="020B0604020202020204" pitchFamily="34" charset="0"/>
              </a:rPr>
              <a:t>: Combines individual cluster returns into one portfolio. 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76EE382-1236-B18E-6A4E-2FC3C0F9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5" y="3510210"/>
            <a:ext cx="4907751" cy="170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一些文字和图案&#10;&#10;描述已自动生成">
            <a:extLst>
              <a:ext uri="{FF2B5EF4-FFF2-40B4-BE49-F238E27FC236}">
                <a16:creationId xmlns:a16="http://schemas.microsoft.com/office/drawing/2014/main" id="{0DEC47D6-3A88-BC41-D42D-D5ADE5A1E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3875314"/>
            <a:ext cx="1604645" cy="19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C3F50D-D1C1-9068-3367-69142FC07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59" y="3875314"/>
            <a:ext cx="1423670" cy="1714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12AB16-7A31-B377-85FC-48F5FC574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717" y="361562"/>
            <a:ext cx="1984375" cy="6297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87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64C2D-A6C5-46C4-535C-3C27AE0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Performance Metrics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E5705E-FEA1-3913-1C8C-E5EBD62CB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0200" y="1365780"/>
            <a:ext cx="5388428" cy="2956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Sharpe Ratio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Risk-adjusted return indicator.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Ratio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outperformance relative to benchmark.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Drawdown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Captures largest historical loss.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800" b="1" dirty="0"/>
              <a:t>Optimized portfolio </a:t>
            </a:r>
            <a:r>
              <a:rPr lang="en-US" altLang="zh-CN" sz="1800" dirty="0"/>
              <a:t>vs. </a:t>
            </a:r>
            <a:r>
              <a:rPr lang="en-US" altLang="zh-CN" sz="1800" b="1" dirty="0"/>
              <a:t>1/N Portfolio</a:t>
            </a:r>
            <a:r>
              <a:rPr lang="en-US" altLang="zh-CN" sz="1800" dirty="0"/>
              <a:t> and </a:t>
            </a:r>
            <a:r>
              <a:rPr lang="en-US" altLang="zh-CN" sz="1800" b="1" dirty="0"/>
              <a:t>S&amp;P 500 Index</a:t>
            </a:r>
            <a:r>
              <a:rPr lang="en-US" altLang="zh-CN" sz="1800" dirty="0"/>
              <a:t>.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 descr="图表, 瀑布图&#10;&#10;描述已自动生成">
            <a:extLst>
              <a:ext uri="{FF2B5EF4-FFF2-40B4-BE49-F238E27FC236}">
                <a16:creationId xmlns:a16="http://schemas.microsoft.com/office/drawing/2014/main" id="{650B5351-DDFD-9114-7C23-6FE80B250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79" y="3879961"/>
            <a:ext cx="4747412" cy="27033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37EF31-0704-E615-2DE0-79974AAD5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3" y="1275382"/>
            <a:ext cx="6265345" cy="43072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16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675</Words>
  <Application>Microsoft Office PowerPoint</Application>
  <PresentationFormat>宽屏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Cluster Analysis and Risk Factors to Optimize a Portfolios </vt:lpstr>
      <vt:lpstr>Introduction</vt:lpstr>
      <vt:lpstr>Workflow</vt:lpstr>
      <vt:lpstr>Data Description</vt:lpstr>
      <vt:lpstr>Methodology-Factor Analysis</vt:lpstr>
      <vt:lpstr>Clustering Analysis</vt:lpstr>
      <vt:lpstr>Clustering Analysis</vt:lpstr>
      <vt:lpstr>Portfolio Optimization</vt:lpstr>
      <vt:lpstr>Performance Metrics</vt:lpstr>
      <vt:lpstr>Discussion and Conclusion 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Fanhao Kong</dc:creator>
  <cp:lastModifiedBy>Fanhao Kong</cp:lastModifiedBy>
  <cp:revision>6</cp:revision>
  <dcterms:created xsi:type="dcterms:W3CDTF">2024-12-09T18:15:55Z</dcterms:created>
  <dcterms:modified xsi:type="dcterms:W3CDTF">2024-12-10T21:25:10Z</dcterms:modified>
</cp:coreProperties>
</file>