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69" r:id="rId3"/>
    <p:sldId id="268" r:id="rId4"/>
    <p:sldId id="270" r:id="rId5"/>
    <p:sldId id="26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2" y="2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39D04-F193-4328-B6D3-54D12FA06902}" type="datetimeFigureOut">
              <a:rPr lang="zh-CN" altLang="en-US" smtClean="0"/>
              <a:t>2020/8/6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F7462-3607-4E13-84EA-4F7E1CCFD4A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1B306-BE4F-4CF5-8101-4786E3C6C36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8B0552-F0DE-46C5-A0A2-348A9E9AA1E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8B0552-F0DE-46C5-A0A2-348A9E9AA1E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8B0552-F0DE-46C5-A0A2-348A9E9AA1E7}"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66700" y="180975"/>
            <a:ext cx="11658600" cy="6477000"/>
          </a:xfrm>
          <a:custGeom>
            <a:avLst/>
            <a:gdLst>
              <a:gd name="connsiteX0" fmla="*/ 0 w 11658600"/>
              <a:gd name="connsiteY0" fmla="*/ 0 h 6477000"/>
              <a:gd name="connsiteX1" fmla="*/ 11658600 w 11658600"/>
              <a:gd name="connsiteY1" fmla="*/ 0 h 6477000"/>
              <a:gd name="connsiteX2" fmla="*/ 11658600 w 11658600"/>
              <a:gd name="connsiteY2" fmla="*/ 6477000 h 6477000"/>
              <a:gd name="connsiteX3" fmla="*/ 0 w 11658600"/>
              <a:gd name="connsiteY3" fmla="*/ 6477000 h 6477000"/>
            </a:gdLst>
            <a:ahLst/>
            <a:cxnLst>
              <a:cxn ang="0">
                <a:pos x="connsiteX0" y="connsiteY0"/>
              </a:cxn>
              <a:cxn ang="0">
                <a:pos x="connsiteX1" y="connsiteY1"/>
              </a:cxn>
              <a:cxn ang="0">
                <a:pos x="connsiteX2" y="connsiteY2"/>
              </a:cxn>
              <a:cxn ang="0">
                <a:pos x="connsiteX3" y="connsiteY3"/>
              </a:cxn>
            </a:cxnLst>
            <a:rect l="l" t="t" r="r" b="b"/>
            <a:pathLst>
              <a:path w="11658600" h="6477000">
                <a:moveTo>
                  <a:pt x="0" y="0"/>
                </a:moveTo>
                <a:lnTo>
                  <a:pt x="11658600" y="0"/>
                </a:lnTo>
                <a:lnTo>
                  <a:pt x="11658600" y="6477000"/>
                </a:lnTo>
                <a:lnTo>
                  <a:pt x="0" y="6477000"/>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30C919-4259-44D8-9515-E071E808EC53}"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0C919-4259-44D8-9515-E071E808EC53}" type="datetimeFigureOut">
              <a:rPr lang="zh-CN" altLang="en-US" smtClean="0"/>
              <a:t>2020/8/6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086FE-13CF-45F4-9E4D-544AD019AE6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4412308" y="2164190"/>
            <a:ext cx="3285719" cy="403972"/>
          </a:xfrm>
          <a:custGeom>
            <a:avLst/>
            <a:gdLst>
              <a:gd name="connsiteX0" fmla="*/ 273848 w 3909054"/>
              <a:gd name="connsiteY0" fmla="*/ 0 h 403972"/>
              <a:gd name="connsiteX1" fmla="*/ 1165806 w 3909054"/>
              <a:gd name="connsiteY1" fmla="*/ 0 h 403972"/>
              <a:gd name="connsiteX2" fmla="*/ 1428343 w 3909054"/>
              <a:gd name="connsiteY2" fmla="*/ 0 h 403972"/>
              <a:gd name="connsiteX3" fmla="*/ 1588753 w 3909054"/>
              <a:gd name="connsiteY3" fmla="*/ 0 h 403972"/>
              <a:gd name="connsiteX4" fmla="*/ 2320301 w 3909054"/>
              <a:gd name="connsiteY4" fmla="*/ 0 h 403972"/>
              <a:gd name="connsiteX5" fmla="*/ 2480711 w 3909054"/>
              <a:gd name="connsiteY5" fmla="*/ 0 h 403972"/>
              <a:gd name="connsiteX6" fmla="*/ 2743248 w 3909054"/>
              <a:gd name="connsiteY6" fmla="*/ 0 h 403972"/>
              <a:gd name="connsiteX7" fmla="*/ 3635206 w 3909054"/>
              <a:gd name="connsiteY7" fmla="*/ 0 h 403972"/>
              <a:gd name="connsiteX8" fmla="*/ 3909054 w 3909054"/>
              <a:gd name="connsiteY8" fmla="*/ 201986 h 403972"/>
              <a:gd name="connsiteX9" fmla="*/ 3635206 w 3909054"/>
              <a:gd name="connsiteY9" fmla="*/ 403972 h 403972"/>
              <a:gd name="connsiteX10" fmla="*/ 2743248 w 3909054"/>
              <a:gd name="connsiteY10" fmla="*/ 403972 h 403972"/>
              <a:gd name="connsiteX11" fmla="*/ 2480711 w 3909054"/>
              <a:gd name="connsiteY11" fmla="*/ 403972 h 403972"/>
              <a:gd name="connsiteX12" fmla="*/ 2320301 w 3909054"/>
              <a:gd name="connsiteY12" fmla="*/ 403972 h 403972"/>
              <a:gd name="connsiteX13" fmla="*/ 1588753 w 3909054"/>
              <a:gd name="connsiteY13" fmla="*/ 403972 h 403972"/>
              <a:gd name="connsiteX14" fmla="*/ 1428343 w 3909054"/>
              <a:gd name="connsiteY14" fmla="*/ 403972 h 403972"/>
              <a:gd name="connsiteX15" fmla="*/ 1165806 w 3909054"/>
              <a:gd name="connsiteY15" fmla="*/ 403972 h 403972"/>
              <a:gd name="connsiteX16" fmla="*/ 273848 w 3909054"/>
              <a:gd name="connsiteY16" fmla="*/ 403972 h 403972"/>
              <a:gd name="connsiteX17" fmla="*/ 0 w 3909054"/>
              <a:gd name="connsiteY17" fmla="*/ 201986 h 403972"/>
              <a:gd name="connsiteX18" fmla="*/ 273848 w 3909054"/>
              <a:gd name="connsiteY18" fmla="*/ 0 h 40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9054" h="403972">
                <a:moveTo>
                  <a:pt x="273848" y="0"/>
                </a:moveTo>
                <a:lnTo>
                  <a:pt x="1165806" y="0"/>
                </a:lnTo>
                <a:lnTo>
                  <a:pt x="1428343" y="0"/>
                </a:lnTo>
                <a:lnTo>
                  <a:pt x="1588753" y="0"/>
                </a:lnTo>
                <a:lnTo>
                  <a:pt x="2320301" y="0"/>
                </a:lnTo>
                <a:lnTo>
                  <a:pt x="2480711" y="0"/>
                </a:lnTo>
                <a:lnTo>
                  <a:pt x="2743248" y="0"/>
                </a:lnTo>
                <a:lnTo>
                  <a:pt x="3635206" y="0"/>
                </a:lnTo>
                <a:cubicBezTo>
                  <a:pt x="3786433" y="0"/>
                  <a:pt x="3909054" y="90426"/>
                  <a:pt x="3909054" y="201986"/>
                </a:cubicBezTo>
                <a:cubicBezTo>
                  <a:pt x="3909054" y="313546"/>
                  <a:pt x="3786433" y="403972"/>
                  <a:pt x="3635206" y="403972"/>
                </a:cubicBezTo>
                <a:lnTo>
                  <a:pt x="2743248" y="403972"/>
                </a:lnTo>
                <a:lnTo>
                  <a:pt x="2480711" y="403972"/>
                </a:lnTo>
                <a:lnTo>
                  <a:pt x="2320301" y="403972"/>
                </a:lnTo>
                <a:lnTo>
                  <a:pt x="1588753" y="403972"/>
                </a:lnTo>
                <a:lnTo>
                  <a:pt x="1428343" y="403972"/>
                </a:lnTo>
                <a:lnTo>
                  <a:pt x="1165806" y="403972"/>
                </a:lnTo>
                <a:lnTo>
                  <a:pt x="273848" y="403972"/>
                </a:lnTo>
                <a:cubicBezTo>
                  <a:pt x="122621" y="403972"/>
                  <a:pt x="0" y="313546"/>
                  <a:pt x="0" y="201986"/>
                </a:cubicBezTo>
                <a:cubicBezTo>
                  <a:pt x="0" y="90426"/>
                  <a:pt x="122621" y="0"/>
                  <a:pt x="2738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2500" spc="1000" dirty="0"/>
              <a:t>ZILINGCEHUA</a:t>
            </a:r>
            <a:endParaRPr lang="zh-CN" altLang="en-US" kern="2500" spc="1000" dirty="0"/>
          </a:p>
        </p:txBody>
      </p:sp>
      <p:sp>
        <p:nvSpPr>
          <p:cNvPr id="4" name="文本框 3"/>
          <p:cNvSpPr txBox="1"/>
          <p:nvPr/>
        </p:nvSpPr>
        <p:spPr>
          <a:xfrm>
            <a:off x="1932940" y="2567940"/>
            <a:ext cx="7446010" cy="645160"/>
          </a:xfrm>
          <a:prstGeom prst="rect">
            <a:avLst/>
          </a:prstGeom>
          <a:noFill/>
        </p:spPr>
        <p:txBody>
          <a:bodyPr wrap="square" rtlCol="0">
            <a:spAutoFit/>
          </a:bodyPr>
          <a:lstStyle/>
          <a:p>
            <a:pPr algn="ctr"/>
            <a:r>
              <a:rPr lang="en-US" altLang="zh-CN" sz="3600" b="1" dirty="0">
                <a:solidFill>
                  <a:srgbClr val="577FA2"/>
                </a:solidFill>
                <a:latin typeface="黑体" panose="02010609060101010101" pitchFamily="49" charset="-122"/>
                <a:ea typeface="黑体" panose="02010609060101010101" pitchFamily="49" charset="-122"/>
              </a:rPr>
              <a:t>day1,product value analysis</a:t>
            </a:r>
            <a:r>
              <a:rPr lang="zh-CN" altLang="en-US" sz="3600" b="1" dirty="0">
                <a:solidFill>
                  <a:srgbClr val="577FA2"/>
                </a:solidFill>
                <a:latin typeface="黑体" panose="02010609060101010101" pitchFamily="49" charset="-122"/>
                <a:ea typeface="黑体" panose="02010609060101010101" pitchFamily="49" charset="-122"/>
              </a:rPr>
              <a:t> </a:t>
            </a:r>
          </a:p>
        </p:txBody>
      </p:sp>
      <p:cxnSp>
        <p:nvCxnSpPr>
          <p:cNvPr id="13" name="直接连接符 12"/>
          <p:cNvCxnSpPr/>
          <p:nvPr/>
        </p:nvCxnSpPr>
        <p:spPr>
          <a:xfrm>
            <a:off x="6271719" y="3447045"/>
            <a:ext cx="1152000" cy="0"/>
          </a:xfrm>
          <a:prstGeom prst="line">
            <a:avLst/>
          </a:prstGeom>
          <a:ln w="19050">
            <a:gradFill flip="none" rotWithShape="1">
              <a:gsLst>
                <a:gs pos="0">
                  <a:srgbClr val="002060">
                    <a:lumMod val="97000"/>
                  </a:srgbClr>
                </a:gs>
                <a:gs pos="28000">
                  <a:schemeClr val="accent5">
                    <a:lumMod val="50000"/>
                  </a:schemeClr>
                </a:gs>
                <a:gs pos="62000">
                  <a:srgbClr val="A9BCD1"/>
                </a:gs>
                <a:gs pos="100000">
                  <a:srgbClr val="A9BCD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69757" y="3401152"/>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4741404" y="3447045"/>
            <a:ext cx="1152000" cy="0"/>
          </a:xfrm>
          <a:prstGeom prst="line">
            <a:avLst/>
          </a:prstGeom>
          <a:ln w="19050">
            <a:gradFill flip="none" rotWithShape="1">
              <a:gsLst>
                <a:gs pos="0">
                  <a:srgbClr val="002060">
                    <a:lumMod val="97000"/>
                  </a:srgbClr>
                </a:gs>
                <a:gs pos="28000">
                  <a:schemeClr val="accent5">
                    <a:lumMod val="50000"/>
                  </a:schemeClr>
                </a:gs>
                <a:gs pos="62000">
                  <a:srgbClr val="A9BCD1"/>
                </a:gs>
                <a:gs pos="100000">
                  <a:srgbClr val="A9BCD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49300" y="5012055"/>
            <a:ext cx="9938385" cy="398780"/>
          </a:xfrm>
          <a:prstGeom prst="rect">
            <a:avLst/>
          </a:prstGeom>
          <a:noFill/>
        </p:spPr>
        <p:txBody>
          <a:bodyPr wrap="square" rtlCol="0">
            <a:spAutoFit/>
          </a:bodyPr>
          <a:lstStyle/>
          <a:p>
            <a:pPr algn="ctr"/>
            <a:r>
              <a:rPr lang="zh-CN" altLang="en-US" sz="2000" kern="1500" spc="800" dirty="0">
                <a:solidFill>
                  <a:srgbClr val="002060"/>
                </a:solidFill>
                <a:latin typeface="华文行楷" panose="02010800040101010101" pitchFamily="2" charset="-122"/>
                <a:ea typeface="华文行楷" panose="02010800040101010101" pitchFamily="2" charset="-122"/>
              </a:rPr>
              <a:t>没有名字组：龙行超、苏昌盛、秦阳、祁伟、刘志新、李岳聪</a:t>
            </a:r>
          </a:p>
        </p:txBody>
      </p:sp>
      <p:pic>
        <p:nvPicPr>
          <p:cNvPr id="10" name="图片 9"/>
          <p:cNvPicPr>
            <a:picLocks noChangeAspect="1"/>
          </p:cNvPicPr>
          <p:nvPr/>
        </p:nvPicPr>
        <p:blipFill>
          <a:blip r:embed="rId3" cstate="email">
            <a:duotone>
              <a:schemeClr val="accent5">
                <a:shade val="45000"/>
                <a:satMod val="135000"/>
              </a:schemeClr>
              <a:prstClr val="white"/>
            </a:duotone>
          </a:blip>
          <a:stretch>
            <a:fillRect/>
          </a:stretch>
        </p:blipFill>
        <p:spPr>
          <a:xfrm>
            <a:off x="-285673" y="-467325"/>
            <a:ext cx="2482962" cy="24829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870325" y="521335"/>
            <a:ext cx="1691640" cy="601980"/>
          </a:xfrm>
          <a:prstGeom prst="rect">
            <a:avLst/>
          </a:prstGeom>
        </p:spPr>
      </p:pic>
      <p:sp>
        <p:nvSpPr>
          <p:cNvPr id="7" name="文本框 6"/>
          <p:cNvSpPr txBox="1"/>
          <p:nvPr/>
        </p:nvSpPr>
        <p:spPr>
          <a:xfrm>
            <a:off x="5401061" y="1194435"/>
            <a:ext cx="6637655" cy="4893647"/>
          </a:xfrm>
          <a:prstGeom prst="rect">
            <a:avLst/>
          </a:prstGeom>
          <a:noFill/>
        </p:spPr>
        <p:txBody>
          <a:bodyPr wrap="square" rtlCol="0" anchor="t">
            <a:spAutoFit/>
          </a:bodyPr>
          <a:lstStyle/>
          <a:p>
            <a:r>
              <a:rPr lang="en-US" altLang="zh-CN" sz="2400" dirty="0" err="1"/>
              <a:t>Meituan</a:t>
            </a:r>
            <a:r>
              <a:rPr lang="en-US" altLang="zh-CN" sz="2400" dirty="0"/>
              <a:t> app is a mobile application launched by meituan.com, which integrates browsing, payment and consumption services. It can provide you with all kinds of discount and electronic exchange volume for gourmet, movie, hotel, KTV and tourism. All you have to do is to buy the goods you want and participate in the group purchase. As long as you gather enough people, you can buy the goods you want with the discount price and enjoy high-quality service. In addition, you can query the business information and so on. While you are simple and convenient, you can enjoy various safe and convenient group buying services.</a:t>
            </a:r>
            <a:endParaRPr lang="zh-CN" altLang="en-US" sz="2800" dirty="0"/>
          </a:p>
        </p:txBody>
      </p:sp>
      <p:sp>
        <p:nvSpPr>
          <p:cNvPr id="8" name="文本框 7"/>
          <p:cNvSpPr txBox="1"/>
          <p:nvPr/>
        </p:nvSpPr>
        <p:spPr>
          <a:xfrm>
            <a:off x="5361305" y="592455"/>
            <a:ext cx="3919220" cy="460375"/>
          </a:xfrm>
          <a:prstGeom prst="rect">
            <a:avLst/>
          </a:prstGeom>
          <a:noFill/>
        </p:spPr>
        <p:txBody>
          <a:bodyPr wrap="square" rtlCol="0" anchor="t">
            <a:spAutoFit/>
          </a:bodyPr>
          <a:lstStyle/>
          <a:p>
            <a:r>
              <a:rPr lang="en-US" altLang="zh-CN" sz="2400" b="1" dirty="0"/>
              <a:t>brief introduce to </a:t>
            </a:r>
            <a:r>
              <a:rPr lang="en-US" altLang="zh-CN" sz="2400" b="1" dirty="0" err="1"/>
              <a:t>meituan</a:t>
            </a:r>
            <a:endParaRPr lang="en-US" altLang="zh-CN" sz="2400" b="1" dirty="0"/>
          </a:p>
        </p:txBody>
      </p:sp>
      <p:pic>
        <p:nvPicPr>
          <p:cNvPr id="9" name="图片 8"/>
          <p:cNvPicPr>
            <a:picLocks noChangeAspect="1"/>
          </p:cNvPicPr>
          <p:nvPr/>
        </p:nvPicPr>
        <p:blipFill>
          <a:blip r:embed="rId4"/>
          <a:stretch>
            <a:fillRect/>
          </a:stretch>
        </p:blipFill>
        <p:spPr>
          <a:xfrm>
            <a:off x="88900" y="1243965"/>
            <a:ext cx="5272405" cy="43700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4760" y="0"/>
            <a:ext cx="2346325" cy="706755"/>
          </a:xfrm>
          <a:prstGeom prst="rect">
            <a:avLst/>
          </a:prstGeom>
          <a:noFill/>
        </p:spPr>
        <p:txBody>
          <a:bodyPr wrap="none" rtlCol="0">
            <a:spAutoFit/>
          </a:bodyPr>
          <a:lstStyle/>
          <a:p>
            <a:r>
              <a:rPr lang="en-US" altLang="zh-CN" sz="4000"/>
              <a:t>Functional</a:t>
            </a:r>
          </a:p>
        </p:txBody>
      </p:sp>
      <p:sp>
        <p:nvSpPr>
          <p:cNvPr id="5" name="文本框 4"/>
          <p:cNvSpPr txBox="1"/>
          <p:nvPr/>
        </p:nvSpPr>
        <p:spPr>
          <a:xfrm>
            <a:off x="492760" y="635000"/>
            <a:ext cx="11179810" cy="829945"/>
          </a:xfrm>
          <a:prstGeom prst="rect">
            <a:avLst/>
          </a:prstGeom>
          <a:noFill/>
        </p:spPr>
        <p:txBody>
          <a:bodyPr wrap="square" rtlCol="0">
            <a:spAutoFit/>
          </a:bodyPr>
          <a:lstStyle/>
          <a:p>
            <a:pPr marL="285750" indent="-285750">
              <a:buFont typeface="Wingdings" panose="05000000000000000000" charset="0"/>
              <a:buChar char="l"/>
            </a:pPr>
            <a:r>
              <a:rPr lang="en-US" altLang="zh-CN" sz="2400" b="1" dirty="0"/>
              <a:t>Functional elements</a:t>
            </a:r>
            <a:r>
              <a:rPr lang="en-US" altLang="zh-CN" sz="2400" dirty="0"/>
              <a:t> are based on a product attribute thar provides the customer with functional utility</a:t>
            </a:r>
          </a:p>
        </p:txBody>
      </p:sp>
      <p:sp>
        <p:nvSpPr>
          <p:cNvPr id="6" name="文本框 5"/>
          <p:cNvSpPr txBox="1"/>
          <p:nvPr/>
        </p:nvSpPr>
        <p:spPr>
          <a:xfrm>
            <a:off x="908050" y="1464945"/>
            <a:ext cx="10064750" cy="1568450"/>
          </a:xfrm>
          <a:prstGeom prst="rect">
            <a:avLst/>
          </a:prstGeom>
          <a:noFill/>
        </p:spPr>
        <p:txBody>
          <a:bodyPr wrap="square" rtlCol="0">
            <a:spAutoFit/>
          </a:bodyPr>
          <a:lstStyle/>
          <a:p>
            <a:pPr marL="285750" indent="-285750">
              <a:buFont typeface="Wingdings" panose="05000000000000000000" charset="0"/>
              <a:buChar char="l"/>
            </a:pPr>
            <a:r>
              <a:rPr lang="en-US" altLang="zh-CN" sz="2400" dirty="0">
                <a:solidFill>
                  <a:srgbClr val="00B0F0"/>
                </a:solidFill>
              </a:rPr>
              <a:t>order online, no need to go to the restaurant. Just stay at home. —— simplifies </a:t>
            </a:r>
            <a:r>
              <a:rPr lang="zh-CN" altLang="en-US" sz="2400" dirty="0">
                <a:solidFill>
                  <a:srgbClr val="00B0F0"/>
                </a:solidFill>
              </a:rPr>
              <a:t>、 </a:t>
            </a:r>
            <a:r>
              <a:rPr lang="en-US" altLang="zh-CN" sz="2400" dirty="0">
                <a:solidFill>
                  <a:srgbClr val="00B0F0"/>
                </a:solidFill>
              </a:rPr>
              <a:t>avoids hassles</a:t>
            </a:r>
            <a:r>
              <a:rPr lang="zh-CN" altLang="en-US" sz="2400" dirty="0">
                <a:solidFill>
                  <a:srgbClr val="00B0F0"/>
                </a:solidFill>
              </a:rPr>
              <a:t>、 </a:t>
            </a:r>
            <a:r>
              <a:rPr lang="en-US" altLang="zh-CN" sz="2400" dirty="0">
                <a:solidFill>
                  <a:srgbClr val="00B0F0"/>
                </a:solidFill>
              </a:rPr>
              <a:t>saves time</a:t>
            </a:r>
          </a:p>
          <a:p>
            <a:pPr marL="285750" indent="-285750">
              <a:buFont typeface="Wingdings" panose="05000000000000000000" charset="0"/>
              <a:buChar char="l"/>
            </a:pPr>
            <a:r>
              <a:rPr lang="en-US" altLang="zh-CN" sz="2400" dirty="0">
                <a:solidFill>
                  <a:srgbClr val="00B0F0"/>
                </a:solidFill>
              </a:rPr>
              <a:t>Online group buying website——reduces effort</a:t>
            </a:r>
          </a:p>
          <a:p>
            <a:pPr marL="285750" indent="-285750">
              <a:buFont typeface="Wingdings" panose="05000000000000000000" charset="0"/>
              <a:buChar char="l"/>
            </a:pPr>
            <a:r>
              <a:rPr lang="en-US" altLang="zh-CN" sz="2400" dirty="0">
                <a:solidFill>
                  <a:srgbClr val="00B0F0"/>
                </a:solidFill>
              </a:rPr>
              <a:t>including Eat, drink, play, have fun——variety</a:t>
            </a:r>
            <a:r>
              <a:rPr lang="zh-CN" altLang="en-US" sz="2400" dirty="0">
                <a:solidFill>
                  <a:srgbClr val="00B0F0"/>
                </a:solidFill>
              </a:rPr>
              <a:t>，</a:t>
            </a:r>
            <a:r>
              <a:rPr lang="en-US" altLang="zh-CN" sz="2400" dirty="0">
                <a:solidFill>
                  <a:srgbClr val="00B0F0"/>
                </a:solidFill>
              </a:rPr>
              <a:t>integrates</a:t>
            </a:r>
          </a:p>
        </p:txBody>
      </p:sp>
      <p:sp>
        <p:nvSpPr>
          <p:cNvPr id="7" name="文本框 6"/>
          <p:cNvSpPr txBox="1"/>
          <p:nvPr/>
        </p:nvSpPr>
        <p:spPr>
          <a:xfrm>
            <a:off x="4635500" y="2916555"/>
            <a:ext cx="2286635" cy="706755"/>
          </a:xfrm>
          <a:prstGeom prst="rect">
            <a:avLst/>
          </a:prstGeom>
          <a:noFill/>
        </p:spPr>
        <p:txBody>
          <a:bodyPr wrap="none" rtlCol="0">
            <a:spAutoFit/>
          </a:bodyPr>
          <a:lstStyle/>
          <a:p>
            <a:r>
              <a:rPr lang="en-US" altLang="zh-CN" sz="4000"/>
              <a:t>Emotional</a:t>
            </a:r>
          </a:p>
        </p:txBody>
      </p:sp>
      <p:sp>
        <p:nvSpPr>
          <p:cNvPr id="8" name="文本框 7"/>
          <p:cNvSpPr txBox="1"/>
          <p:nvPr/>
        </p:nvSpPr>
        <p:spPr>
          <a:xfrm>
            <a:off x="521335" y="3491865"/>
            <a:ext cx="11597005" cy="1198880"/>
          </a:xfrm>
          <a:prstGeom prst="rect">
            <a:avLst/>
          </a:prstGeom>
          <a:noFill/>
        </p:spPr>
        <p:txBody>
          <a:bodyPr wrap="square" rtlCol="0">
            <a:spAutoFit/>
          </a:bodyPr>
          <a:lstStyle/>
          <a:p>
            <a:pPr marL="285750" indent="-285750">
              <a:buFont typeface="Wingdings" panose="05000000000000000000" charset="0"/>
              <a:buChar char="l"/>
            </a:pPr>
            <a:r>
              <a:rPr lang="en-US" altLang="zh-CN" sz="2400" b="1" dirty="0"/>
              <a:t>Emotional elements</a:t>
            </a:r>
            <a:r>
              <a:rPr lang="en-US" altLang="zh-CN" sz="2400" dirty="0"/>
              <a:t> provide customers with a positive feeling when they purchase or use a particular product. they add richness and depth to the experience of owing and using the product</a:t>
            </a:r>
          </a:p>
        </p:txBody>
      </p:sp>
      <p:sp>
        <p:nvSpPr>
          <p:cNvPr id="9" name="文本框 8"/>
          <p:cNvSpPr txBox="1"/>
          <p:nvPr/>
        </p:nvSpPr>
        <p:spPr>
          <a:xfrm>
            <a:off x="842010" y="4690745"/>
            <a:ext cx="10064750" cy="1198880"/>
          </a:xfrm>
          <a:prstGeom prst="rect">
            <a:avLst/>
          </a:prstGeom>
          <a:noFill/>
        </p:spPr>
        <p:txBody>
          <a:bodyPr wrap="square" rtlCol="0">
            <a:spAutoFit/>
          </a:bodyPr>
          <a:lstStyle/>
          <a:p>
            <a:pPr marL="285750" indent="-285750">
              <a:buFont typeface="Wingdings" panose="05000000000000000000" charset="0"/>
              <a:buChar char="l"/>
            </a:pPr>
            <a:r>
              <a:rPr lang="en-US" altLang="zh-CN" sz="2400" dirty="0">
                <a:solidFill>
                  <a:srgbClr val="00B0F0"/>
                </a:solidFill>
              </a:rPr>
              <a:t>automatically recommend food for you  ——attractiveness</a:t>
            </a:r>
          </a:p>
          <a:p>
            <a:pPr marL="285750" indent="-285750">
              <a:buFont typeface="Wingdings" panose="05000000000000000000" charset="0"/>
              <a:buChar char="l"/>
            </a:pPr>
            <a:r>
              <a:rPr lang="en-US" altLang="zh-CN" sz="2400" dirty="0">
                <a:solidFill>
                  <a:srgbClr val="00B0F0"/>
                </a:solidFill>
              </a:rPr>
              <a:t> buy medicine online——therapeutic value</a:t>
            </a:r>
          </a:p>
          <a:p>
            <a:pPr marL="285750" indent="-285750">
              <a:buFont typeface="Wingdings" panose="05000000000000000000" charset="0"/>
              <a:buChar char="l"/>
            </a:pPr>
            <a:r>
              <a:rPr lang="en-US" altLang="zh-CN" sz="2400" dirty="0">
                <a:solidFill>
                  <a:srgbClr val="00B0F0"/>
                </a:solidFill>
              </a:rPr>
              <a:t>online mini-games ——Fun/entertainment</a:t>
            </a:r>
            <a:endParaRPr lang="zh-CN" altLang="en-US" sz="2400" dirty="0">
              <a:solidFill>
                <a:srgbClr val="00B0F0"/>
              </a:solidFill>
            </a:endParaRPr>
          </a:p>
        </p:txBody>
      </p:sp>
      <p:pic>
        <p:nvPicPr>
          <p:cNvPr id="14" name="图片 13"/>
          <p:cNvPicPr>
            <a:picLocks noChangeAspect="1"/>
          </p:cNvPicPr>
          <p:nvPr/>
        </p:nvPicPr>
        <p:blipFill>
          <a:blip r:embed="rId3"/>
          <a:stretch>
            <a:fillRect/>
          </a:stretch>
        </p:blipFill>
        <p:spPr>
          <a:xfrm>
            <a:off x="6682105" y="5034915"/>
            <a:ext cx="612140" cy="511175"/>
          </a:xfrm>
          <a:prstGeom prst="rect">
            <a:avLst/>
          </a:prstGeom>
        </p:spPr>
      </p:pic>
      <p:pic>
        <p:nvPicPr>
          <p:cNvPr id="23" name="图片 22"/>
          <p:cNvPicPr>
            <a:picLocks noChangeAspect="1"/>
          </p:cNvPicPr>
          <p:nvPr/>
        </p:nvPicPr>
        <p:blipFill>
          <a:blip r:embed="rId4"/>
          <a:stretch>
            <a:fillRect/>
          </a:stretch>
        </p:blipFill>
        <p:spPr>
          <a:xfrm>
            <a:off x="7411085" y="5149850"/>
            <a:ext cx="3652520" cy="14789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4760" y="0"/>
            <a:ext cx="2558415" cy="706755"/>
          </a:xfrm>
          <a:prstGeom prst="rect">
            <a:avLst/>
          </a:prstGeom>
          <a:noFill/>
        </p:spPr>
        <p:txBody>
          <a:bodyPr wrap="none" rtlCol="0">
            <a:spAutoFit/>
          </a:bodyPr>
          <a:lstStyle/>
          <a:p>
            <a:r>
              <a:rPr lang="en-US" altLang="zh-CN" sz="4000"/>
              <a:t>Life Change</a:t>
            </a:r>
          </a:p>
        </p:txBody>
      </p:sp>
      <p:sp>
        <p:nvSpPr>
          <p:cNvPr id="5" name="文本框 4"/>
          <p:cNvSpPr txBox="1"/>
          <p:nvPr/>
        </p:nvSpPr>
        <p:spPr>
          <a:xfrm>
            <a:off x="492760" y="635000"/>
            <a:ext cx="11179810" cy="461665"/>
          </a:xfrm>
          <a:prstGeom prst="rect">
            <a:avLst/>
          </a:prstGeom>
          <a:noFill/>
        </p:spPr>
        <p:txBody>
          <a:bodyPr wrap="square" rtlCol="0">
            <a:spAutoFit/>
          </a:bodyPr>
          <a:lstStyle/>
          <a:p>
            <a:pPr marL="285750" indent="-285750">
              <a:buFont typeface="Wingdings" panose="05000000000000000000" charset="0"/>
              <a:buChar char="l"/>
            </a:pPr>
            <a:r>
              <a:rPr lang="en-US" altLang="zh-CN" sz="2400" b="1" dirty="0"/>
              <a:t>Life changing elements</a:t>
            </a:r>
            <a:r>
              <a:rPr lang="en-US" altLang="zh-CN" sz="2400" dirty="0"/>
              <a:t> provide shelter, food and transportation</a:t>
            </a:r>
          </a:p>
        </p:txBody>
      </p:sp>
      <p:sp>
        <p:nvSpPr>
          <p:cNvPr id="6" name="文本框 5"/>
          <p:cNvSpPr txBox="1"/>
          <p:nvPr/>
        </p:nvSpPr>
        <p:spPr>
          <a:xfrm>
            <a:off x="773871" y="1085207"/>
            <a:ext cx="10064750" cy="1938992"/>
          </a:xfrm>
          <a:prstGeom prst="rect">
            <a:avLst/>
          </a:prstGeom>
          <a:noFill/>
        </p:spPr>
        <p:txBody>
          <a:bodyPr wrap="square" rtlCol="0">
            <a:spAutoFit/>
          </a:bodyPr>
          <a:lstStyle/>
          <a:p>
            <a:pPr marL="285750" indent="-285750">
              <a:buFont typeface="Wingdings" panose="05000000000000000000" charset="0"/>
              <a:buChar char="l"/>
            </a:pPr>
            <a:r>
              <a:rPr lang="en-US" altLang="zh-CN" sz="2400" dirty="0" err="1">
                <a:solidFill>
                  <a:srgbClr val="00B0F0"/>
                </a:solidFill>
              </a:rPr>
              <a:t>MeiTuan</a:t>
            </a:r>
            <a:r>
              <a:rPr lang="en-US" altLang="zh-CN" sz="2400" dirty="0">
                <a:solidFill>
                  <a:srgbClr val="00B0F0"/>
                </a:solidFill>
              </a:rPr>
              <a:t> </a:t>
            </a:r>
            <a:r>
              <a:rPr lang="en-US" altLang="zh-CN" sz="2400" dirty="0" err="1">
                <a:solidFill>
                  <a:srgbClr val="00B0F0"/>
                </a:solidFill>
              </a:rPr>
              <a:t>mobike</a:t>
            </a:r>
            <a:r>
              <a:rPr lang="en-US" altLang="zh-CN" sz="2400" dirty="0">
                <a:solidFill>
                  <a:srgbClr val="00B0F0"/>
                </a:solidFill>
              </a:rPr>
              <a:t> </a:t>
            </a:r>
            <a:r>
              <a:rPr lang="zh-CN" altLang="en-US" sz="2400" dirty="0">
                <a:solidFill>
                  <a:srgbClr val="00B0F0"/>
                </a:solidFill>
              </a:rPr>
              <a:t>（摩拜单车）</a:t>
            </a:r>
            <a:endParaRPr lang="en-US" altLang="zh-CN" sz="2400" dirty="0">
              <a:solidFill>
                <a:srgbClr val="00B0F0"/>
              </a:solidFill>
            </a:endParaRPr>
          </a:p>
          <a:p>
            <a:pPr marL="285750" indent="-285750">
              <a:buFont typeface="Wingdings" panose="05000000000000000000" charset="0"/>
              <a:buChar char="l"/>
            </a:pPr>
            <a:r>
              <a:rPr lang="en-US" altLang="zh-CN" sz="2400" dirty="0" err="1">
                <a:solidFill>
                  <a:srgbClr val="00B0F0"/>
                </a:solidFill>
              </a:rPr>
              <a:t>Meituan</a:t>
            </a:r>
            <a:r>
              <a:rPr lang="en-US" altLang="zh-CN" sz="2400" dirty="0">
                <a:solidFill>
                  <a:srgbClr val="00B0F0"/>
                </a:solidFill>
              </a:rPr>
              <a:t> takeout</a:t>
            </a:r>
          </a:p>
          <a:p>
            <a:pPr marL="285750" indent="-285750">
              <a:buFont typeface="Wingdings" panose="05000000000000000000" charset="0"/>
              <a:buChar char="l"/>
            </a:pPr>
            <a:r>
              <a:rPr lang="en-US" altLang="zh-CN" sz="2400" dirty="0" err="1">
                <a:solidFill>
                  <a:srgbClr val="00B0F0"/>
                </a:solidFill>
              </a:rPr>
              <a:t>Meituan</a:t>
            </a:r>
            <a:r>
              <a:rPr lang="en-US" altLang="zh-CN" sz="2400" dirty="0">
                <a:solidFill>
                  <a:srgbClr val="00B0F0"/>
                </a:solidFill>
              </a:rPr>
              <a:t> taxi</a:t>
            </a:r>
          </a:p>
          <a:p>
            <a:pPr marL="285750" indent="-285750">
              <a:buFont typeface="Wingdings" panose="05000000000000000000" charset="0"/>
              <a:buChar char="l"/>
            </a:pPr>
            <a:r>
              <a:rPr lang="en-US" altLang="zh-CN" sz="2400" dirty="0" err="1">
                <a:solidFill>
                  <a:srgbClr val="00B0F0"/>
                </a:solidFill>
              </a:rPr>
              <a:t>Meituan</a:t>
            </a:r>
            <a:r>
              <a:rPr lang="en-US" altLang="zh-CN" sz="2400" dirty="0">
                <a:solidFill>
                  <a:srgbClr val="00B0F0"/>
                </a:solidFill>
              </a:rPr>
              <a:t> Hotel</a:t>
            </a:r>
          </a:p>
          <a:p>
            <a:pPr marL="285750" indent="-285750">
              <a:buFont typeface="Wingdings" panose="05000000000000000000" charset="0"/>
              <a:buChar char="l"/>
            </a:pPr>
            <a:r>
              <a:rPr lang="en-US" altLang="zh-CN" sz="2400" dirty="0">
                <a:solidFill>
                  <a:srgbClr val="00B0F0"/>
                </a:solidFill>
              </a:rPr>
              <a:t>…</a:t>
            </a:r>
          </a:p>
        </p:txBody>
      </p:sp>
      <p:sp>
        <p:nvSpPr>
          <p:cNvPr id="7" name="文本框 6"/>
          <p:cNvSpPr txBox="1"/>
          <p:nvPr/>
        </p:nvSpPr>
        <p:spPr>
          <a:xfrm>
            <a:off x="4635500" y="2916555"/>
            <a:ext cx="2919730" cy="706755"/>
          </a:xfrm>
          <a:prstGeom prst="rect">
            <a:avLst/>
          </a:prstGeom>
          <a:noFill/>
        </p:spPr>
        <p:txBody>
          <a:bodyPr wrap="none" rtlCol="0">
            <a:spAutoFit/>
          </a:bodyPr>
          <a:lstStyle/>
          <a:p>
            <a:r>
              <a:rPr lang="en-US" altLang="zh-CN" sz="4000"/>
              <a:t>Social Impact</a:t>
            </a:r>
          </a:p>
        </p:txBody>
      </p:sp>
      <p:sp>
        <p:nvSpPr>
          <p:cNvPr id="8" name="文本框 7"/>
          <p:cNvSpPr txBox="1"/>
          <p:nvPr/>
        </p:nvSpPr>
        <p:spPr>
          <a:xfrm>
            <a:off x="521335" y="3491865"/>
            <a:ext cx="11597005" cy="829945"/>
          </a:xfrm>
          <a:prstGeom prst="rect">
            <a:avLst/>
          </a:prstGeom>
          <a:noFill/>
        </p:spPr>
        <p:txBody>
          <a:bodyPr wrap="square" rtlCol="0">
            <a:spAutoFit/>
          </a:bodyPr>
          <a:lstStyle/>
          <a:p>
            <a:pPr marL="285750" indent="-285750">
              <a:buFont typeface="Wingdings" panose="05000000000000000000" charset="0"/>
              <a:buChar char="l"/>
            </a:pPr>
            <a:r>
              <a:rPr lang="en-US" altLang="zh-CN" sz="2400" b="1" dirty="0"/>
              <a:t>Social impact elements</a:t>
            </a:r>
            <a:r>
              <a:rPr lang="en-US" altLang="zh-CN" sz="2400" dirty="0"/>
              <a:t> convey the sense of doing good for others </a:t>
            </a:r>
          </a:p>
          <a:p>
            <a:pPr marL="285750" indent="-285750">
              <a:buFont typeface="Wingdings" panose="05000000000000000000" charset="0"/>
              <a:buChar char="l"/>
            </a:pPr>
            <a:r>
              <a:rPr lang="en-US" altLang="zh-CN" sz="2400" dirty="0"/>
              <a:t>Helping other people or society more broadly</a:t>
            </a:r>
          </a:p>
        </p:txBody>
      </p:sp>
      <p:sp>
        <p:nvSpPr>
          <p:cNvPr id="9" name="文本框 8"/>
          <p:cNvSpPr txBox="1"/>
          <p:nvPr/>
        </p:nvSpPr>
        <p:spPr>
          <a:xfrm>
            <a:off x="842010" y="4690745"/>
            <a:ext cx="10064750" cy="830997"/>
          </a:xfrm>
          <a:prstGeom prst="rect">
            <a:avLst/>
          </a:prstGeom>
          <a:noFill/>
        </p:spPr>
        <p:txBody>
          <a:bodyPr wrap="square" rtlCol="0">
            <a:spAutoFit/>
          </a:bodyPr>
          <a:lstStyle/>
          <a:p>
            <a:pPr marL="285750" indent="-285750">
              <a:buFont typeface="Wingdings" panose="05000000000000000000" charset="0"/>
              <a:buChar char="l"/>
            </a:pPr>
            <a:r>
              <a:rPr lang="en-US" altLang="zh-CN" sz="2400" dirty="0">
                <a:solidFill>
                  <a:srgbClr val="00B0F0"/>
                </a:solidFill>
                <a:sym typeface="+mn-ea"/>
              </a:rPr>
              <a:t>During the outbreak of the new coronavirus, </a:t>
            </a:r>
            <a:r>
              <a:rPr lang="en-US" altLang="zh-CN" sz="2400" dirty="0" err="1">
                <a:solidFill>
                  <a:srgbClr val="00B0F0"/>
                </a:solidFill>
                <a:sym typeface="+mn-ea"/>
              </a:rPr>
              <a:t>meituan</a:t>
            </a:r>
            <a:r>
              <a:rPr lang="en-US" altLang="zh-CN" sz="2400" dirty="0">
                <a:solidFill>
                  <a:srgbClr val="00B0F0"/>
                </a:solidFill>
                <a:sym typeface="+mn-ea"/>
              </a:rPr>
              <a:t> had no contact with takeout, and delivered daily necessities free of charge in the disaster areas.</a:t>
            </a:r>
          </a:p>
        </p:txBody>
      </p:sp>
      <p:pic>
        <p:nvPicPr>
          <p:cNvPr id="10" name="图片 9">
            <a:extLst>
              <a:ext uri="{FF2B5EF4-FFF2-40B4-BE49-F238E27FC236}">
                <a16:creationId xmlns:a16="http://schemas.microsoft.com/office/drawing/2014/main" id="{6D7B5AD2-1C56-44BA-8067-6C7A4E941373}"/>
              </a:ext>
            </a:extLst>
          </p:cNvPr>
          <p:cNvPicPr>
            <a:picLocks noChangeAspect="1"/>
          </p:cNvPicPr>
          <p:nvPr/>
        </p:nvPicPr>
        <p:blipFill>
          <a:blip r:embed="rId3"/>
          <a:stretch>
            <a:fillRect/>
          </a:stretch>
        </p:blipFill>
        <p:spPr>
          <a:xfrm>
            <a:off x="4252738" y="1564331"/>
            <a:ext cx="2306161" cy="1338110"/>
          </a:xfrm>
          <a:prstGeom prst="rect">
            <a:avLst/>
          </a:prstGeom>
        </p:spPr>
      </p:pic>
      <p:pic>
        <p:nvPicPr>
          <p:cNvPr id="12" name="图片 11">
            <a:extLst>
              <a:ext uri="{FF2B5EF4-FFF2-40B4-BE49-F238E27FC236}">
                <a16:creationId xmlns:a16="http://schemas.microsoft.com/office/drawing/2014/main" id="{EF043CB4-14C4-4ABA-8289-1A9090D6CFC3}"/>
              </a:ext>
            </a:extLst>
          </p:cNvPr>
          <p:cNvPicPr>
            <a:picLocks noChangeAspect="1"/>
          </p:cNvPicPr>
          <p:nvPr/>
        </p:nvPicPr>
        <p:blipFill>
          <a:blip r:embed="rId4"/>
          <a:stretch>
            <a:fillRect/>
          </a:stretch>
        </p:blipFill>
        <p:spPr>
          <a:xfrm>
            <a:off x="6635144" y="1517921"/>
            <a:ext cx="2402794" cy="1384520"/>
          </a:xfrm>
          <a:prstGeom prst="rect">
            <a:avLst/>
          </a:prstGeom>
        </p:spPr>
      </p:pic>
      <p:pic>
        <p:nvPicPr>
          <p:cNvPr id="14" name="图片 13">
            <a:extLst>
              <a:ext uri="{FF2B5EF4-FFF2-40B4-BE49-F238E27FC236}">
                <a16:creationId xmlns:a16="http://schemas.microsoft.com/office/drawing/2014/main" id="{EC78DF8E-E04B-4BC5-9AF1-21290732F6F2}"/>
              </a:ext>
            </a:extLst>
          </p:cNvPr>
          <p:cNvPicPr>
            <a:picLocks noChangeAspect="1"/>
          </p:cNvPicPr>
          <p:nvPr/>
        </p:nvPicPr>
        <p:blipFill>
          <a:blip r:embed="rId5"/>
          <a:stretch>
            <a:fillRect/>
          </a:stretch>
        </p:blipFill>
        <p:spPr>
          <a:xfrm>
            <a:off x="9114183" y="1515715"/>
            <a:ext cx="2405886" cy="1386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757872" y="2540250"/>
            <a:ext cx="5762172"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字灵策划简介</a:t>
            </a:r>
          </a:p>
        </p:txBody>
      </p:sp>
      <p:sp>
        <p:nvSpPr>
          <p:cNvPr id="13" name="文本框 12"/>
          <p:cNvSpPr txBox="1"/>
          <p:nvPr/>
        </p:nvSpPr>
        <p:spPr>
          <a:xfrm>
            <a:off x="666686" y="669834"/>
            <a:ext cx="8055428" cy="3969385"/>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微软雅黑" panose="020B0503020204020204" charset="-122"/>
                <a:ea typeface="微软雅黑" panose="020B0503020204020204" charset="-122"/>
              </a:rPr>
              <a:t>besides the elements of value elements delivered by the selected product.I think the “</a:t>
            </a:r>
            <a:r>
              <a:rPr lang="en-US" altLang="zh-CN" sz="2400" dirty="0">
                <a:solidFill>
                  <a:srgbClr val="00B0F0"/>
                </a:solidFill>
                <a:latin typeface="微软雅黑" panose="020B0503020204020204" charset="-122"/>
                <a:ea typeface="微软雅黑" panose="020B0503020204020204" charset="-122"/>
              </a:rPr>
              <a:t>Quality</a:t>
            </a:r>
            <a:r>
              <a:rPr lang="en-US" altLang="zh-CN" sz="2400" dirty="0">
                <a:latin typeface="微软雅黑" panose="020B0503020204020204" charset="-122"/>
                <a:ea typeface="微软雅黑" panose="020B0503020204020204" charset="-122"/>
              </a:rPr>
              <a:t>”is critical but mising. It's not sure that the product is of good quality when we buy it online. </a:t>
            </a:r>
          </a:p>
          <a:p>
            <a:pPr marL="342900" indent="-342900">
              <a:lnSpc>
                <a:spcPct val="150000"/>
              </a:lnSpc>
              <a:buFont typeface="Wingdings" panose="05000000000000000000" charset="0"/>
              <a:buChar char="l"/>
            </a:pPr>
            <a:r>
              <a:rPr lang="en-US" altLang="zh-CN" sz="2400" dirty="0">
                <a:latin typeface="微软雅黑" panose="020B0503020204020204" charset="-122"/>
                <a:ea typeface="微软雅黑" panose="020B0503020204020204" charset="-122"/>
                <a:sym typeface="+mn-ea"/>
              </a:rPr>
              <a:t>So all merchants on Meituan need to be </a:t>
            </a:r>
            <a:r>
              <a:rPr lang="en-US" altLang="zh-CN" sz="2400">
                <a:latin typeface="微软雅黑" panose="020B0503020204020204" charset="-122"/>
                <a:ea typeface="微软雅黑" panose="020B0503020204020204" charset="-122"/>
                <a:sym typeface="+mn-ea"/>
              </a:rPr>
              <a:t>examined strictly </a:t>
            </a:r>
            <a:r>
              <a:rPr lang="en-US" altLang="zh-CN" sz="2400" dirty="0">
                <a:latin typeface="微软雅黑" panose="020B0503020204020204" charset="-122"/>
                <a:ea typeface="微软雅黑" panose="020B0503020204020204" charset="-122"/>
                <a:sym typeface="+mn-ea"/>
              </a:rPr>
              <a:t>to guarantee quality.</a:t>
            </a:r>
            <a:endParaRPr lang="en-US" altLang="zh-CN" sz="2400" dirty="0">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l"/>
            </a:pPr>
            <a:endParaRPr lang="en-US" altLang="zh-CN"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392</Words>
  <Application>Microsoft Office PowerPoint</Application>
  <PresentationFormat>宽屏</PresentationFormat>
  <Paragraphs>34</Paragraphs>
  <Slides>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黑体</vt:lpstr>
      <vt:lpstr>华文行楷</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Long Xingchao</cp:lastModifiedBy>
  <cp:revision>9</cp:revision>
  <dcterms:created xsi:type="dcterms:W3CDTF">2018-11-14T04:08:00Z</dcterms:created>
  <dcterms:modified xsi:type="dcterms:W3CDTF">2020-08-06T02:23:12Z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