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3" r:id="rId8"/>
    <p:sldId id="261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8595" y="1383348"/>
            <a:ext cx="9144000" cy="2387600"/>
          </a:xfrm>
        </p:spPr>
        <p:txBody>
          <a:bodyPr/>
          <a:p>
            <a:r>
              <a:rPr lang="en-US" altLang="zh-CN" sz="6600"/>
              <a:t>FW Design for MON32</a:t>
            </a:r>
            <a:endParaRPr lang="en-US" altLang="zh-CN"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19710" y="1021080"/>
          <a:ext cx="11752710" cy="5593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7026"/>
                <a:gridCol w="995607"/>
                <a:gridCol w="2049780"/>
                <a:gridCol w="2517775"/>
                <a:gridCol w="5262522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Sector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Size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Start Addrress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escription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r>
                        <a:rPr lang="en-US" altLang="zh-CN" sz="1800"/>
                        <a:t>KB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0x08000000</a:t>
                      </a:r>
                      <a:endParaRPr lang="en-US" altLang="zh-CN" sz="1800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Bootloader</a:t>
                      </a:r>
                      <a:endParaRPr lang="en-US" altLang="zh-CN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Deploy system or upgrade application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r>
                        <a:rPr lang="en-US" altLang="zh-CN" sz="1800"/>
                        <a:t>KB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0x08004000</a:t>
                      </a:r>
                      <a:endParaRPr lang="en-US" altLang="zh-CN" sz="1800"/>
                    </a:p>
                  </a:txBody>
                  <a:tcPr anchor="ctr" anchorCtr="0"/>
                </a:tc>
                <a:tc vMerge="1">
                  <a:tcPr anchor="ctr" anchorCtr="0"/>
                </a:tc>
                <a:tc vMerge="1"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r>
                        <a:rPr lang="en-US" altLang="zh-CN" sz="1800"/>
                        <a:t>KB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0x08008000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Configuration Data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Necessary system information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r>
                        <a:rPr lang="en-US" altLang="zh-CN" sz="1800"/>
                        <a:t>KB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0x0800C000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r>
                        <a:rPr lang="en-US" altLang="zh-CN" sz="1800"/>
                        <a:t>KB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0x08010000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  <a:r>
                        <a:rPr lang="en-US" altLang="zh-CN" sz="1800"/>
                        <a:t>KB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0x08020000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Factory Firmware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 safe and simplified application for recovering the application that have been accidentally damaged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128KB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0x08040000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Application Firmware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Release version of the application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128KB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0x08060000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Download Firmware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Used to upgrade application while it is running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128KB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0x08080000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128KB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0x080A0000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128KB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0x080C0000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128KB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0x080E0000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128KB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0x08100000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11455" y="188595"/>
            <a:ext cx="305943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Flash Memory</a:t>
            </a:r>
            <a:endParaRPr lang="en-US" altLang="zh-CN" sz="2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455" y="188595"/>
            <a:ext cx="305943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Upgrade Flowchart</a:t>
            </a:r>
            <a:endParaRPr lang="en-US" altLang="zh-CN" sz="2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700655" y="993140"/>
          <a:ext cx="8581390" cy="567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727825" imgH="4261485" progId="Visio.Drawing.15">
                  <p:embed/>
                </p:oleObj>
              </mc:Choice>
              <mc:Fallback>
                <p:oleObj name="" r:id="rId1" imgW="6727825" imgH="426148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0655" y="993140"/>
                        <a:ext cx="8581390" cy="5677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455" y="188595"/>
            <a:ext cx="423164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Upgrade interactive process</a:t>
            </a:r>
            <a:endParaRPr lang="en-US" altLang="zh-CN" sz="2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" name="图片 9" descr="Mon32_upgrade_intera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" y="2379980"/>
            <a:ext cx="11445240" cy="2353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3035" y="733425"/>
            <a:ext cx="1161161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条件</a:t>
            </a:r>
            <a:endParaRPr lang="en-US" altLang="zh-CN" b="1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stm32F4</a:t>
            </a:r>
            <a:r>
              <a:rPr lang="zh-CN" altLang="en-US">
                <a:sym typeface="+mn-ea"/>
              </a:rPr>
              <a:t>的某些特性，导致</a:t>
            </a:r>
            <a:r>
              <a:rPr lang="en-US" altLang="zh-CN">
                <a:sym typeface="+mn-ea"/>
              </a:rPr>
              <a:t>firmware</a:t>
            </a:r>
            <a:r>
              <a:rPr lang="zh-CN" altLang="en-US">
                <a:sym typeface="+mn-ea"/>
              </a:rPr>
              <a:t>在编程时必须指定将要从</a:t>
            </a:r>
            <a:r>
              <a:rPr lang="en-US" altLang="zh-CN">
                <a:sym typeface="+mn-ea"/>
              </a:rPr>
              <a:t>FLASH</a:t>
            </a:r>
            <a:r>
              <a:rPr lang="zh-CN" altLang="en-US">
                <a:sym typeface="+mn-ea"/>
              </a:rPr>
              <a:t>运行的地址。</a:t>
            </a:r>
            <a:endParaRPr lang="zh-CN" altLang="en-US"/>
          </a:p>
          <a:p>
            <a:r>
              <a:rPr lang="zh-CN" altLang="en-US">
                <a:sym typeface="+mn-ea"/>
              </a:rPr>
              <a:t>    （意味着同一个</a:t>
            </a:r>
            <a:r>
              <a:rPr lang="en-US" altLang="zh-CN">
                <a:sym typeface="+mn-ea"/>
              </a:rPr>
              <a:t>fw</a:t>
            </a:r>
            <a:r>
              <a:rPr lang="zh-CN" altLang="en-US">
                <a:sym typeface="+mn-ea"/>
              </a:rPr>
              <a:t>无法从不同的</a:t>
            </a:r>
            <a:r>
              <a:rPr lang="en-US" altLang="zh-CN">
                <a:sym typeface="+mn-ea"/>
              </a:rPr>
              <a:t>flash</a:t>
            </a:r>
            <a:r>
              <a:rPr lang="zh-CN" altLang="en-US">
                <a:sym typeface="+mn-ea"/>
              </a:rPr>
              <a:t>地址上开始运行，因此发布版本在</a:t>
            </a:r>
            <a:r>
              <a:rPr lang="en-US" altLang="zh-CN">
                <a:sym typeface="+mn-ea"/>
              </a:rPr>
              <a:t>flash</a:t>
            </a:r>
            <a:r>
              <a:rPr lang="zh-CN" altLang="en-US">
                <a:sym typeface="+mn-ea"/>
              </a:rPr>
              <a:t>中的运行地址是固定的）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stm32F4</a:t>
            </a:r>
            <a:r>
              <a:rPr lang="zh-CN" altLang="en-US">
                <a:sym typeface="+mn-ea"/>
              </a:rPr>
              <a:t>的某些</a:t>
            </a:r>
            <a:r>
              <a:rPr lang="zh-CN" altLang="en-US">
                <a:sym typeface="+mn-ea"/>
              </a:rPr>
              <a:t>特性，应用程序无法升级自己所在的</a:t>
            </a:r>
            <a:r>
              <a:rPr lang="en-US" altLang="zh-CN">
                <a:sym typeface="+mn-ea"/>
              </a:rPr>
              <a:t>FLASH</a:t>
            </a:r>
            <a:r>
              <a:rPr lang="zh-CN" altLang="en-US">
                <a:sym typeface="+mn-ea"/>
              </a:rPr>
              <a:t>区域。</a:t>
            </a:r>
            <a:endParaRPr lang="zh-CN" altLang="en-US"/>
          </a:p>
          <a:p>
            <a:r>
              <a:rPr lang="zh-CN" altLang="en-US">
                <a:sym typeface="+mn-ea"/>
              </a:rPr>
              <a:t>    （基于第一点，推导出只能通过</a:t>
            </a:r>
            <a:r>
              <a:rPr lang="en-US" altLang="zh-CN">
                <a:sym typeface="+mn-ea"/>
              </a:rPr>
              <a:t>reset</a:t>
            </a:r>
            <a:r>
              <a:rPr lang="zh-CN" altLang="en-US">
                <a:sym typeface="+mn-ea"/>
              </a:rPr>
              <a:t>进入</a:t>
            </a:r>
            <a:r>
              <a:rPr lang="en-US" altLang="zh-CN">
                <a:sym typeface="+mn-ea"/>
              </a:rPr>
              <a:t>bootloader</a:t>
            </a:r>
            <a:r>
              <a:rPr lang="zh-CN" altLang="en-US">
                <a:sym typeface="+mn-ea"/>
              </a:rPr>
              <a:t>或跳转到其他区域升级该应用程序）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客户要求的升级有三步：</a:t>
            </a:r>
            <a:endParaRPr lang="zh-CN" altLang="en-US"/>
          </a:p>
          <a:p>
            <a:r>
              <a:rPr lang="en-US" altLang="zh-CN">
                <a:sym typeface="+mn-ea"/>
              </a:rPr>
              <a:t>    1) </a:t>
            </a:r>
            <a:r>
              <a:rPr lang="zh-CN" altLang="en-US">
                <a:sym typeface="+mn-ea"/>
              </a:rPr>
              <a:t>切换到升级模式。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2) </a:t>
            </a:r>
            <a:r>
              <a:rPr lang="zh-CN" altLang="en-US">
                <a:sym typeface="+mn-ea"/>
              </a:rPr>
              <a:t>发送升级数据。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3) </a:t>
            </a:r>
            <a:r>
              <a:rPr lang="zh-CN" altLang="en-US">
                <a:sym typeface="+mn-ea"/>
              </a:rPr>
              <a:t>发送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运行程序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命令，模块返回校验结果，然后</a:t>
            </a:r>
            <a:r>
              <a:rPr lang="en-US" altLang="zh-CN">
                <a:sym typeface="+mn-ea"/>
              </a:rPr>
              <a:t>2s</a:t>
            </a:r>
            <a:r>
              <a:rPr lang="zh-CN" altLang="en-US">
                <a:sym typeface="+mn-ea"/>
              </a:rPr>
              <a:t>内切换到新的程序。</a:t>
            </a:r>
            <a:endParaRPr lang="zh-CN" altLang="en-US"/>
          </a:p>
          <a:p>
            <a:endParaRPr lang="zh-CN" altLang="en-US"/>
          </a:p>
          <a:p>
            <a:pPr algn="l">
              <a:buClrTx/>
              <a:buSzTx/>
              <a:buFontTx/>
            </a:pPr>
            <a:r>
              <a:rPr lang="en-US" altLang="zh-CN" b="1">
                <a:sym typeface="+mn-ea"/>
              </a:rPr>
              <a:t>思考</a:t>
            </a:r>
            <a:endParaRPr lang="en-US" altLang="zh-CN" b="1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是否需要一块区域，这块区域中存放的</a:t>
            </a:r>
            <a:r>
              <a:rPr lang="en-US" altLang="zh-CN">
                <a:sym typeface="+mn-ea"/>
              </a:rPr>
              <a:t>firmware</a:t>
            </a:r>
            <a:r>
              <a:rPr lang="zh-CN" altLang="en-US">
                <a:sym typeface="+mn-ea"/>
              </a:rPr>
              <a:t>是特别制作的、不可被用户访问的、具备与发行版本相同的升级功能。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需要一个标志，在执行</a:t>
            </a:r>
            <a:r>
              <a:rPr lang="en-US" altLang="zh-CN">
                <a:sym typeface="+mn-ea"/>
              </a:rPr>
              <a:t>firmware</a:t>
            </a:r>
            <a:r>
              <a:rPr lang="zh-CN" altLang="en-US">
                <a:sym typeface="+mn-ea"/>
              </a:rPr>
              <a:t>的拷贝操作前，将该标志设置为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该区域不可用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，拷贝并校验成功后，将该标志设置为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该区域可用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。以确保系统不会从一个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坏掉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的区域启动。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1455" y="188595"/>
            <a:ext cx="423164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Upgrade</a:t>
            </a:r>
            <a:endParaRPr lang="en-US" altLang="zh-CN" sz="2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1455" y="188595"/>
            <a:ext cx="423164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Upgrade Plan 1</a:t>
            </a:r>
            <a:endParaRPr lang="en-US" altLang="zh-CN" sz="2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4443095" y="401320"/>
          <a:ext cx="6986270" cy="613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165850" imgH="5419090" progId="Visio.Drawing.15">
                  <p:embed/>
                </p:oleObj>
              </mc:Choice>
              <mc:Fallback>
                <p:oleObj name="" r:id="rId1" imgW="6165850" imgH="541909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43095" y="401320"/>
                        <a:ext cx="6986270" cy="613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522605" y="1170305"/>
          <a:ext cx="3507740" cy="451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3103880" imgH="3992880" progId="Visio.Drawing.15">
                  <p:embed/>
                </p:oleObj>
              </mc:Choice>
              <mc:Fallback>
                <p:oleObj name="" r:id="rId3" imgW="3103880" imgH="399288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605" y="1170305"/>
                        <a:ext cx="3507740" cy="4517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11455" y="188595"/>
            <a:ext cx="511365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Uart Transmission Protocol</a:t>
            </a:r>
            <a:endParaRPr lang="en-US" altLang="zh-CN" sz="2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63015" y="1041400"/>
            <a:ext cx="3505835" cy="2908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910" y="188595"/>
            <a:ext cx="5604510" cy="6423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15" y="4324350"/>
            <a:ext cx="3860800" cy="2325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11455" y="188595"/>
            <a:ext cx="511365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Uart T</a:t>
            </a:r>
            <a:r>
              <a:rPr lang="en-US" altLang="zh-CN" sz="2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ransmission Flowchart</a:t>
            </a:r>
            <a:endParaRPr lang="en-US" altLang="zh-CN" sz="2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-1235075" y="29210"/>
          <a:ext cx="13427075" cy="680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3774420" imgH="7675880" progId="Visio.Drawing.15">
                  <p:embed/>
                </p:oleObj>
              </mc:Choice>
              <mc:Fallback>
                <p:oleObj name="" r:id="rId1" imgW="13774420" imgH="767588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235075" y="29210"/>
                        <a:ext cx="13427075" cy="680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5490161-900f-49ab-ad21-8802b75daa2e}"/>
</p:tagLst>
</file>

<file path=ppt/tags/tag2.xml><?xml version="1.0" encoding="utf-8"?>
<p:tagLst xmlns:p="http://schemas.openxmlformats.org/presentationml/2006/main">
  <p:tag name="REFSHAPE" val="495048452"/>
  <p:tag name="KSO_WM_UNIT_PLACING_PICTURE_USER_VIEWPORT" val="{&quot;height&quot;:8400,&quot;width&quot;:1012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WPS 演示</Application>
  <PresentationFormat>宽屏</PresentationFormat>
  <Paragraphs>148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Visio.Drawing.15</vt:lpstr>
      <vt:lpstr>Visio.Drawing.15</vt:lpstr>
      <vt:lpstr>Visio.Drawing.15</vt:lpstr>
      <vt:lpstr>Visio.Drawing.15</vt:lpstr>
      <vt:lpstr>FW Design for MON32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 Feng</dc:creator>
  <cp:lastModifiedBy>冯辉</cp:lastModifiedBy>
  <cp:revision>57</cp:revision>
  <dcterms:created xsi:type="dcterms:W3CDTF">2020-05-03T12:55:00Z</dcterms:created>
  <dcterms:modified xsi:type="dcterms:W3CDTF">2020-05-22T07:46:29Z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