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S Damas Sans" charset="1" panose="00000500000000000000"/>
      <p:regular r:id="rId14"/>
    </p:embeddedFont>
    <p:embeddedFont>
      <p:font typeface="Ruda Bold" charset="1" panose="02000000000000000000"/>
      <p:regular r:id="rId15"/>
    </p:embeddedFont>
    <p:embeddedFont>
      <p:font typeface="Ruda"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2321601" y="8673530"/>
            <a:ext cx="5210184" cy="963187"/>
            <a:chOff x="0" y="0"/>
            <a:chExt cx="1372230" cy="253679"/>
          </a:xfrm>
        </p:grpSpPr>
        <p:sp>
          <p:nvSpPr>
            <p:cNvPr name="Freeform 4" id="4"/>
            <p:cNvSpPr/>
            <p:nvPr/>
          </p:nvSpPr>
          <p:spPr>
            <a:xfrm flipH="false" flipV="false" rot="0">
              <a:off x="0" y="0"/>
              <a:ext cx="1372230" cy="253679"/>
            </a:xfrm>
            <a:custGeom>
              <a:avLst/>
              <a:gdLst/>
              <a:ahLst/>
              <a:cxnLst/>
              <a:rect r="r" b="b" t="t" l="l"/>
              <a:pathLst>
                <a:path h="253679" w="1372230">
                  <a:moveTo>
                    <a:pt x="75782" y="0"/>
                  </a:moveTo>
                  <a:lnTo>
                    <a:pt x="1296448" y="0"/>
                  </a:lnTo>
                  <a:cubicBezTo>
                    <a:pt x="1316546" y="0"/>
                    <a:pt x="1335822" y="7984"/>
                    <a:pt x="1350034" y="22196"/>
                  </a:cubicBezTo>
                  <a:cubicBezTo>
                    <a:pt x="1364246" y="36408"/>
                    <a:pt x="1372230" y="55683"/>
                    <a:pt x="1372230" y="75782"/>
                  </a:cubicBezTo>
                  <a:lnTo>
                    <a:pt x="1372230" y="177897"/>
                  </a:lnTo>
                  <a:cubicBezTo>
                    <a:pt x="1372230" y="219750"/>
                    <a:pt x="1338301" y="253679"/>
                    <a:pt x="1296448" y="253679"/>
                  </a:cubicBezTo>
                  <a:lnTo>
                    <a:pt x="75782" y="253679"/>
                  </a:lnTo>
                  <a:cubicBezTo>
                    <a:pt x="55683" y="253679"/>
                    <a:pt x="36408" y="245695"/>
                    <a:pt x="22196" y="231483"/>
                  </a:cubicBezTo>
                  <a:cubicBezTo>
                    <a:pt x="7984" y="217271"/>
                    <a:pt x="0" y="197996"/>
                    <a:pt x="0" y="177897"/>
                  </a:cubicBezTo>
                  <a:lnTo>
                    <a:pt x="0" y="75782"/>
                  </a:lnTo>
                  <a:cubicBezTo>
                    <a:pt x="0" y="33929"/>
                    <a:pt x="33929" y="0"/>
                    <a:pt x="75782" y="0"/>
                  </a:cubicBezTo>
                  <a:close/>
                </a:path>
              </a:pathLst>
            </a:custGeom>
            <a:solidFill>
              <a:srgbClr val="B2D0EC"/>
            </a:solidFill>
          </p:spPr>
        </p:sp>
        <p:sp>
          <p:nvSpPr>
            <p:cNvPr name="TextBox 5" id="5"/>
            <p:cNvSpPr txBox="true"/>
            <p:nvPr/>
          </p:nvSpPr>
          <p:spPr>
            <a:xfrm>
              <a:off x="0" y="-57150"/>
              <a:ext cx="1372230" cy="310829"/>
            </a:xfrm>
            <a:prstGeom prst="rect">
              <a:avLst/>
            </a:prstGeom>
          </p:spPr>
          <p:txBody>
            <a:bodyPr anchor="ctr" rtlCol="false" tIns="50800" lIns="50800" bIns="50800" rIns="50800"/>
            <a:lstStyle/>
            <a:p>
              <a:pPr algn="ctr">
                <a:lnSpc>
                  <a:spcPts val="2900"/>
                </a:lnSpc>
              </a:pPr>
            </a:p>
          </p:txBody>
        </p:sp>
      </p:grpSp>
      <p:sp>
        <p:nvSpPr>
          <p:cNvPr name="Freeform 6" id="6"/>
          <p:cNvSpPr/>
          <p:nvPr/>
        </p:nvSpPr>
        <p:spPr>
          <a:xfrm flipH="false" flipV="false" rot="0">
            <a:off x="-1536499" y="6528729"/>
            <a:ext cx="5655398" cy="5408617"/>
          </a:xfrm>
          <a:custGeom>
            <a:avLst/>
            <a:gdLst/>
            <a:ahLst/>
            <a:cxnLst/>
            <a:rect r="r" b="b" t="t" l="l"/>
            <a:pathLst>
              <a:path h="5408617" w="5655398">
                <a:moveTo>
                  <a:pt x="0" y="0"/>
                </a:moveTo>
                <a:lnTo>
                  <a:pt x="5655398" y="0"/>
                </a:lnTo>
                <a:lnTo>
                  <a:pt x="5655398" y="5408617"/>
                </a:lnTo>
                <a:lnTo>
                  <a:pt x="0" y="54086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291200" y="1689670"/>
            <a:ext cx="15106293" cy="6983859"/>
          </a:xfrm>
          <a:prstGeom prst="rect">
            <a:avLst/>
          </a:prstGeom>
        </p:spPr>
        <p:txBody>
          <a:bodyPr anchor="t" rtlCol="false" tIns="0" lIns="0" bIns="0" rIns="0">
            <a:spAutoFit/>
          </a:bodyPr>
          <a:lstStyle/>
          <a:p>
            <a:pPr algn="ctr">
              <a:lnSpc>
                <a:spcPts val="18301"/>
              </a:lnSpc>
            </a:pPr>
            <a:r>
              <a:rPr lang="en-US" sz="15914">
                <a:solidFill>
                  <a:srgbClr val="FFFFFF"/>
                </a:solidFill>
                <a:latin typeface="TS Damas Sans"/>
                <a:ea typeface="TS Damas Sans"/>
                <a:cs typeface="TS Damas Sans"/>
                <a:sym typeface="TS Damas Sans"/>
              </a:rPr>
              <a:t>ANALISI PRINSIP MANAJEMEN INDUSTRI TOYOTA</a:t>
            </a:r>
          </a:p>
        </p:txBody>
      </p:sp>
      <p:sp>
        <p:nvSpPr>
          <p:cNvPr name="TextBox 9" id="9"/>
          <p:cNvSpPr txBox="true"/>
          <p:nvPr/>
        </p:nvSpPr>
        <p:spPr>
          <a:xfrm rot="0">
            <a:off x="12740204" y="8870950"/>
            <a:ext cx="4275689" cy="717550"/>
          </a:xfrm>
          <a:prstGeom prst="rect">
            <a:avLst/>
          </a:prstGeom>
        </p:spPr>
        <p:txBody>
          <a:bodyPr anchor="t" rtlCol="false" tIns="0" lIns="0" bIns="0" rIns="0">
            <a:spAutoFit/>
          </a:bodyPr>
          <a:lstStyle/>
          <a:p>
            <a:pPr algn="ctr">
              <a:lnSpc>
                <a:spcPts val="2900"/>
              </a:lnSpc>
            </a:pPr>
            <a:r>
              <a:rPr lang="en-US" b="true" sz="2000" spc="100">
                <a:solidFill>
                  <a:srgbClr val="0B5298"/>
                </a:solidFill>
                <a:latin typeface="Ruda Bold"/>
                <a:ea typeface="Ruda Bold"/>
                <a:cs typeface="Ruda Bold"/>
                <a:sym typeface="Ruda Bold"/>
              </a:rPr>
              <a:t>Oleh : Fahmi Permana Sukma 120340064</a:t>
            </a:r>
          </a:p>
        </p:txBody>
      </p:sp>
      <p:sp>
        <p:nvSpPr>
          <p:cNvPr name="TextBox 10" id="10"/>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5384" y="8884056"/>
            <a:ext cx="7248657" cy="6022975"/>
          </a:xfrm>
          <a:custGeom>
            <a:avLst/>
            <a:gdLst/>
            <a:ahLst/>
            <a:cxnLst/>
            <a:rect r="r" b="b" t="t" l="l"/>
            <a:pathLst>
              <a:path h="6022975" w="7248657">
                <a:moveTo>
                  <a:pt x="0" y="0"/>
                </a:moveTo>
                <a:lnTo>
                  <a:pt x="7248657" y="0"/>
                </a:lnTo>
                <a:lnTo>
                  <a:pt x="7248657" y="6022975"/>
                </a:lnTo>
                <a:lnTo>
                  <a:pt x="0" y="6022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289065" y="1102305"/>
            <a:ext cx="7598380" cy="790100"/>
          </a:xfrm>
          <a:prstGeom prst="rect">
            <a:avLst/>
          </a:prstGeom>
        </p:spPr>
        <p:txBody>
          <a:bodyPr anchor="t" rtlCol="false" tIns="0" lIns="0" bIns="0" rIns="0">
            <a:spAutoFit/>
          </a:bodyPr>
          <a:lstStyle/>
          <a:p>
            <a:pPr algn="l" marL="1159790" indent="-579895" lvl="1">
              <a:lnSpc>
                <a:spcPts val="6177"/>
              </a:lnSpc>
              <a:buAutoNum type="arabicPeriod" startAt="1"/>
            </a:pPr>
            <a:r>
              <a:rPr lang="en-US" sz="5371">
                <a:solidFill>
                  <a:srgbClr val="000000"/>
                </a:solidFill>
                <a:latin typeface="TS Damas Sans"/>
                <a:ea typeface="TS Damas Sans"/>
                <a:cs typeface="TS Damas Sans"/>
                <a:sym typeface="TS Damas Sans"/>
              </a:rPr>
              <a:t>MANAJEMEN PRODUKSI</a:t>
            </a:r>
          </a:p>
        </p:txBody>
      </p:sp>
      <p:sp>
        <p:nvSpPr>
          <p:cNvPr name="TextBox 6" id="6"/>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02</a:t>
            </a:r>
          </a:p>
        </p:txBody>
      </p:sp>
      <p:sp>
        <p:nvSpPr>
          <p:cNvPr name="TextBox 7" id="7"/>
          <p:cNvSpPr txBox="true"/>
          <p:nvPr/>
        </p:nvSpPr>
        <p:spPr>
          <a:xfrm rot="0">
            <a:off x="1171333" y="2319350"/>
            <a:ext cx="14739854" cy="5650208"/>
          </a:xfrm>
          <a:prstGeom prst="rect">
            <a:avLst/>
          </a:prstGeom>
        </p:spPr>
        <p:txBody>
          <a:bodyPr anchor="t" rtlCol="false" tIns="0" lIns="0" bIns="0" rIns="0">
            <a:spAutoFit/>
          </a:bodyPr>
          <a:lstStyle/>
          <a:p>
            <a:pPr algn="just">
              <a:lnSpc>
                <a:spcPts val="4963"/>
              </a:lnSpc>
            </a:pPr>
            <a:r>
              <a:rPr lang="en-US" sz="3545">
                <a:solidFill>
                  <a:srgbClr val="000000"/>
                </a:solidFill>
                <a:latin typeface="Ruda"/>
                <a:ea typeface="Ruda"/>
                <a:cs typeface="Ruda"/>
                <a:sym typeface="Ruda"/>
              </a:rPr>
              <a:t>Toyota menerapkan sistem Toyota Production System (TPS) yang berfokus pada:</a:t>
            </a:r>
          </a:p>
          <a:p>
            <a:pPr algn="just" marL="765484" indent="-382742" lvl="1">
              <a:lnSpc>
                <a:spcPts val="4963"/>
              </a:lnSpc>
              <a:buFont typeface="Arial"/>
              <a:buChar char="•"/>
            </a:pPr>
            <a:r>
              <a:rPr lang="en-US" sz="3545">
                <a:solidFill>
                  <a:srgbClr val="000000"/>
                </a:solidFill>
                <a:latin typeface="Ruda"/>
                <a:ea typeface="Ruda"/>
                <a:cs typeface="Ruda"/>
                <a:sym typeface="Ruda"/>
              </a:rPr>
              <a:t>Just-In-Time (JIT) → Produksi hanya dilakukan ketika ada permintaan, mengurangi stok yang berlebihan.</a:t>
            </a:r>
          </a:p>
          <a:p>
            <a:pPr algn="just" marL="765484" indent="-382742" lvl="1">
              <a:lnSpc>
                <a:spcPts val="4963"/>
              </a:lnSpc>
              <a:buFont typeface="Arial"/>
              <a:buChar char="•"/>
            </a:pPr>
            <a:r>
              <a:rPr lang="en-US" sz="3545">
                <a:solidFill>
                  <a:srgbClr val="000000"/>
                </a:solidFill>
                <a:latin typeface="Ruda"/>
                <a:ea typeface="Ruda"/>
                <a:cs typeface="Ruda"/>
                <a:sym typeface="Ruda"/>
              </a:rPr>
              <a:t>Jidoka → Otomatisasi dengan sentuhan manusia. Mesin berhenti sendiri jika ada cacat untuk mencegah produk rusak lebih lanjut.</a:t>
            </a:r>
          </a:p>
          <a:p>
            <a:pPr algn="just" marL="765484" indent="-382742" lvl="1">
              <a:lnSpc>
                <a:spcPts val="4963"/>
              </a:lnSpc>
              <a:buFont typeface="Arial"/>
              <a:buChar char="•"/>
            </a:pPr>
            <a:r>
              <a:rPr lang="en-US" sz="3545">
                <a:solidFill>
                  <a:srgbClr val="000000"/>
                </a:solidFill>
                <a:latin typeface="Ruda"/>
                <a:ea typeface="Ruda"/>
                <a:cs typeface="Ruda"/>
                <a:sym typeface="Ruda"/>
              </a:rPr>
              <a:t>Kaizen → Perbaikan terus-menerus oleh seluruh karyawan untuk meningkatkan efisiensi dan mengurangi pemborosan.</a:t>
            </a:r>
          </a:p>
          <a:p>
            <a:pPr algn="just">
              <a:lnSpc>
                <a:spcPts val="496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5384" y="8884056"/>
            <a:ext cx="7248657" cy="6022975"/>
          </a:xfrm>
          <a:custGeom>
            <a:avLst/>
            <a:gdLst/>
            <a:ahLst/>
            <a:cxnLst/>
            <a:rect r="r" b="b" t="t" l="l"/>
            <a:pathLst>
              <a:path h="6022975" w="7248657">
                <a:moveTo>
                  <a:pt x="0" y="0"/>
                </a:moveTo>
                <a:lnTo>
                  <a:pt x="7248657" y="0"/>
                </a:lnTo>
                <a:lnTo>
                  <a:pt x="7248657" y="6022975"/>
                </a:lnTo>
                <a:lnTo>
                  <a:pt x="0" y="6022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181360" y="904177"/>
            <a:ext cx="10304170" cy="883550"/>
          </a:xfrm>
          <a:prstGeom prst="rect">
            <a:avLst/>
          </a:prstGeom>
        </p:spPr>
        <p:txBody>
          <a:bodyPr anchor="t" rtlCol="false" tIns="0" lIns="0" bIns="0" rIns="0">
            <a:spAutoFit/>
          </a:bodyPr>
          <a:lstStyle/>
          <a:p>
            <a:pPr algn="l">
              <a:lnSpc>
                <a:spcPts val="6882"/>
              </a:lnSpc>
            </a:pPr>
            <a:r>
              <a:rPr lang="en-US" sz="5985">
                <a:solidFill>
                  <a:srgbClr val="000000"/>
                </a:solidFill>
                <a:latin typeface="TS Damas Sans"/>
                <a:ea typeface="TS Damas Sans"/>
                <a:cs typeface="TS Damas Sans"/>
                <a:sym typeface="TS Damas Sans"/>
              </a:rPr>
              <a:t>2. SUPPLY CHAIN MANAGEMENT (SCM)</a:t>
            </a:r>
          </a:p>
        </p:txBody>
      </p:sp>
      <p:sp>
        <p:nvSpPr>
          <p:cNvPr name="TextBox 6" id="6"/>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03</a:t>
            </a:r>
          </a:p>
        </p:txBody>
      </p:sp>
      <p:sp>
        <p:nvSpPr>
          <p:cNvPr name="TextBox 7" id="7"/>
          <p:cNvSpPr txBox="true"/>
          <p:nvPr/>
        </p:nvSpPr>
        <p:spPr>
          <a:xfrm rot="0">
            <a:off x="653174" y="3063769"/>
            <a:ext cx="15636322" cy="4092788"/>
          </a:xfrm>
          <a:prstGeom prst="rect">
            <a:avLst/>
          </a:prstGeom>
        </p:spPr>
        <p:txBody>
          <a:bodyPr anchor="t" rtlCol="false" tIns="0" lIns="0" bIns="0" rIns="0">
            <a:spAutoFit/>
          </a:bodyPr>
          <a:lstStyle/>
          <a:p>
            <a:pPr algn="just">
              <a:lnSpc>
                <a:spcPts val="4623"/>
              </a:lnSpc>
            </a:pPr>
            <a:r>
              <a:rPr lang="en-US" sz="3302">
                <a:solidFill>
                  <a:srgbClr val="000000"/>
                </a:solidFill>
                <a:latin typeface="Ruda"/>
                <a:ea typeface="Ruda"/>
                <a:cs typeface="Ruda"/>
                <a:sym typeface="Ruda"/>
              </a:rPr>
              <a:t>Toyota memiliki jaringan pemasok global yang terintegrasi dengan prinsip:</a:t>
            </a:r>
          </a:p>
          <a:p>
            <a:pPr algn="just" marL="712957" indent="-356479" lvl="1">
              <a:lnSpc>
                <a:spcPts val="4623"/>
              </a:lnSpc>
              <a:buFont typeface="Arial"/>
              <a:buChar char="•"/>
            </a:pPr>
            <a:r>
              <a:rPr lang="en-US" sz="3302">
                <a:solidFill>
                  <a:srgbClr val="000000"/>
                </a:solidFill>
                <a:latin typeface="Ruda"/>
                <a:ea typeface="Ruda"/>
                <a:cs typeface="Ruda"/>
                <a:sym typeface="Ruda"/>
              </a:rPr>
              <a:t>Lean Supply Chain → Mengurangi pemborosan dalam logistik dan distribusi.</a:t>
            </a:r>
          </a:p>
          <a:p>
            <a:pPr algn="just" marL="712957" indent="-356479" lvl="1">
              <a:lnSpc>
                <a:spcPts val="4623"/>
              </a:lnSpc>
              <a:buFont typeface="Arial"/>
              <a:buChar char="•"/>
            </a:pPr>
            <a:r>
              <a:rPr lang="en-US" sz="3302">
                <a:solidFill>
                  <a:srgbClr val="000000"/>
                </a:solidFill>
                <a:latin typeface="Ruda"/>
                <a:ea typeface="Ruda"/>
                <a:cs typeface="Ruda"/>
                <a:sym typeface="Ruda"/>
              </a:rPr>
              <a:t>Partnership dengan Supplier → Toyota bekerja erat dengan pemasok melalui sistem Keiretsu untuk meningkatkan kualitas bahan baku.</a:t>
            </a:r>
          </a:p>
          <a:p>
            <a:pPr algn="just" marL="712957" indent="-356479" lvl="1">
              <a:lnSpc>
                <a:spcPts val="4623"/>
              </a:lnSpc>
              <a:buFont typeface="Arial"/>
              <a:buChar char="•"/>
            </a:pPr>
            <a:r>
              <a:rPr lang="en-US" sz="3302">
                <a:solidFill>
                  <a:srgbClr val="000000"/>
                </a:solidFill>
                <a:latin typeface="Ruda"/>
                <a:ea typeface="Ruda"/>
                <a:cs typeface="Ruda"/>
                <a:sym typeface="Ruda"/>
              </a:rPr>
              <a:t>Digitalisasi Rantai Pasok → Menggunakan sistem ERP (Enterprise Resource Planning) untuk mengelola rantai pasok secara real-time.</a:t>
            </a:r>
          </a:p>
          <a:p>
            <a:pPr algn="just">
              <a:lnSpc>
                <a:spcPts val="462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5384" y="8884056"/>
            <a:ext cx="7248657" cy="6022975"/>
          </a:xfrm>
          <a:custGeom>
            <a:avLst/>
            <a:gdLst/>
            <a:ahLst/>
            <a:cxnLst/>
            <a:rect r="r" b="b" t="t" l="l"/>
            <a:pathLst>
              <a:path h="6022975" w="7248657">
                <a:moveTo>
                  <a:pt x="0" y="0"/>
                </a:moveTo>
                <a:lnTo>
                  <a:pt x="7248657" y="0"/>
                </a:lnTo>
                <a:lnTo>
                  <a:pt x="7248657" y="6022975"/>
                </a:lnTo>
                <a:lnTo>
                  <a:pt x="0" y="6022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464433" y="938792"/>
            <a:ext cx="6638226" cy="895350"/>
          </a:xfrm>
          <a:prstGeom prst="rect">
            <a:avLst/>
          </a:prstGeom>
        </p:spPr>
        <p:txBody>
          <a:bodyPr anchor="t" rtlCol="false" tIns="0" lIns="0" bIns="0" rIns="0">
            <a:spAutoFit/>
          </a:bodyPr>
          <a:lstStyle/>
          <a:p>
            <a:pPr algn="l">
              <a:lnSpc>
                <a:spcPts val="6900"/>
              </a:lnSpc>
            </a:pPr>
            <a:r>
              <a:rPr lang="en-US" sz="6000">
                <a:solidFill>
                  <a:srgbClr val="000000"/>
                </a:solidFill>
                <a:latin typeface="TS Damas Sans"/>
                <a:ea typeface="TS Damas Sans"/>
                <a:cs typeface="TS Damas Sans"/>
                <a:sym typeface="TS Damas Sans"/>
              </a:rPr>
              <a:t>3. MANAJEMEN KUALITAS</a:t>
            </a:r>
          </a:p>
        </p:txBody>
      </p:sp>
      <p:sp>
        <p:nvSpPr>
          <p:cNvPr name="TextBox 6" id="6"/>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04</a:t>
            </a:r>
          </a:p>
        </p:txBody>
      </p:sp>
      <p:sp>
        <p:nvSpPr>
          <p:cNvPr name="TextBox 7" id="7"/>
          <p:cNvSpPr txBox="true"/>
          <p:nvPr/>
        </p:nvSpPr>
        <p:spPr>
          <a:xfrm rot="0">
            <a:off x="1028700" y="2701624"/>
            <a:ext cx="15612826" cy="4791075"/>
          </a:xfrm>
          <a:prstGeom prst="rect">
            <a:avLst/>
          </a:prstGeom>
        </p:spPr>
        <p:txBody>
          <a:bodyPr anchor="t" rtlCol="false" tIns="0" lIns="0" bIns="0" rIns="0">
            <a:spAutoFit/>
          </a:bodyPr>
          <a:lstStyle/>
          <a:p>
            <a:pPr algn="just">
              <a:lnSpc>
                <a:spcPts val="4200"/>
              </a:lnSpc>
            </a:pPr>
            <a:r>
              <a:rPr lang="en-US" sz="3000">
                <a:solidFill>
                  <a:srgbClr val="000000"/>
                </a:solidFill>
                <a:latin typeface="Ruda"/>
                <a:ea typeface="Ruda"/>
                <a:cs typeface="Ruda"/>
                <a:sym typeface="Ruda"/>
              </a:rPr>
              <a:t>Toyota terkenal dengan konsep Total Quality Management (TQM) dan beberapa metode kualitas lainnya:</a:t>
            </a:r>
          </a:p>
          <a:p>
            <a:pPr algn="just" marL="647700" indent="-323850" lvl="1">
              <a:lnSpc>
                <a:spcPts val="4200"/>
              </a:lnSpc>
              <a:buFont typeface="Arial"/>
              <a:buChar char="•"/>
            </a:pPr>
            <a:r>
              <a:rPr lang="en-US" sz="3000">
                <a:solidFill>
                  <a:srgbClr val="000000"/>
                </a:solidFill>
                <a:latin typeface="Ruda"/>
                <a:ea typeface="Ruda"/>
                <a:cs typeface="Ruda"/>
                <a:sym typeface="Ruda"/>
              </a:rPr>
              <a:t>Six Sigma → Mengurangi variabilitas dalam produksi untuk memastikan produk bebas dari cacat.</a:t>
            </a:r>
          </a:p>
          <a:p>
            <a:pPr algn="just" marL="647700" indent="-323850" lvl="1">
              <a:lnSpc>
                <a:spcPts val="4200"/>
              </a:lnSpc>
              <a:buFont typeface="Arial"/>
              <a:buChar char="•"/>
            </a:pPr>
            <a:r>
              <a:rPr lang="en-US" sz="3000">
                <a:solidFill>
                  <a:srgbClr val="000000"/>
                </a:solidFill>
                <a:latin typeface="Ruda"/>
                <a:ea typeface="Ruda"/>
                <a:cs typeface="Ruda"/>
                <a:sym typeface="Ruda"/>
              </a:rPr>
              <a:t>Genchi Genbutsu → Manajer dan insinyur turun langsung ke lapangan untuk memahami masalah secara langsung.</a:t>
            </a:r>
          </a:p>
          <a:p>
            <a:pPr algn="just" marL="647700" indent="-323850" lvl="1">
              <a:lnSpc>
                <a:spcPts val="4200"/>
              </a:lnSpc>
              <a:buFont typeface="Arial"/>
              <a:buChar char="•"/>
            </a:pPr>
            <a:r>
              <a:rPr lang="en-US" sz="3000">
                <a:solidFill>
                  <a:srgbClr val="000000"/>
                </a:solidFill>
                <a:latin typeface="Ruda"/>
                <a:ea typeface="Ruda"/>
                <a:cs typeface="Ruda"/>
                <a:sym typeface="Ruda"/>
              </a:rPr>
              <a:t>PDCA (Plan-Do-Check-Act) → Siklus perbaikan berkelanjutan dalam setiap tahap produksi.</a:t>
            </a:r>
          </a:p>
          <a:p>
            <a:pPr algn="just">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5384" y="8884056"/>
            <a:ext cx="7248657" cy="6022975"/>
          </a:xfrm>
          <a:custGeom>
            <a:avLst/>
            <a:gdLst/>
            <a:ahLst/>
            <a:cxnLst/>
            <a:rect r="r" b="b" t="t" l="l"/>
            <a:pathLst>
              <a:path h="6022975" w="7248657">
                <a:moveTo>
                  <a:pt x="0" y="0"/>
                </a:moveTo>
                <a:lnTo>
                  <a:pt x="7248657" y="0"/>
                </a:lnTo>
                <a:lnTo>
                  <a:pt x="7248657" y="6022975"/>
                </a:lnTo>
                <a:lnTo>
                  <a:pt x="0" y="6022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856002" y="892377"/>
            <a:ext cx="11095214" cy="895350"/>
          </a:xfrm>
          <a:prstGeom prst="rect">
            <a:avLst/>
          </a:prstGeom>
        </p:spPr>
        <p:txBody>
          <a:bodyPr anchor="t" rtlCol="false" tIns="0" lIns="0" bIns="0" rIns="0">
            <a:spAutoFit/>
          </a:bodyPr>
          <a:lstStyle/>
          <a:p>
            <a:pPr algn="l">
              <a:lnSpc>
                <a:spcPts val="6900"/>
              </a:lnSpc>
            </a:pPr>
            <a:r>
              <a:rPr lang="en-US" sz="6000">
                <a:solidFill>
                  <a:srgbClr val="000000"/>
                </a:solidFill>
                <a:latin typeface="TS Damas Sans"/>
                <a:ea typeface="TS Damas Sans"/>
                <a:cs typeface="TS Damas Sans"/>
                <a:sym typeface="TS Damas Sans"/>
              </a:rPr>
              <a:t>4. INOVASI DAN PENGEMBANGAN PRODUK</a:t>
            </a:r>
          </a:p>
        </p:txBody>
      </p:sp>
      <p:sp>
        <p:nvSpPr>
          <p:cNvPr name="TextBox 6" id="6"/>
          <p:cNvSpPr txBox="true"/>
          <p:nvPr/>
        </p:nvSpPr>
        <p:spPr>
          <a:xfrm rot="0">
            <a:off x="13301116" y="9051925"/>
            <a:ext cx="3762402" cy="355600"/>
          </a:xfrm>
          <a:prstGeom prst="rect">
            <a:avLst/>
          </a:prstGeom>
        </p:spPr>
        <p:txBody>
          <a:bodyPr anchor="t" rtlCol="false" tIns="0" lIns="0" bIns="0" rIns="0">
            <a:spAutoFit/>
          </a:bodyPr>
          <a:lstStyle/>
          <a:p>
            <a:pPr algn="ctr">
              <a:lnSpc>
                <a:spcPts val="2900"/>
              </a:lnSpc>
            </a:pPr>
            <a:r>
              <a:rPr lang="en-US" b="true" sz="2000" spc="100">
                <a:solidFill>
                  <a:srgbClr val="FFFFFF"/>
                </a:solidFill>
                <a:latin typeface="Ruda Bold"/>
                <a:ea typeface="Ruda Bold"/>
                <a:cs typeface="Ruda Bold"/>
                <a:sym typeface="Ruda Bold"/>
              </a:rPr>
              <a:t>Oleh : Muhammad Patel</a:t>
            </a:r>
          </a:p>
        </p:txBody>
      </p:sp>
      <p:sp>
        <p:nvSpPr>
          <p:cNvPr name="TextBox 7" id="7"/>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05</a:t>
            </a:r>
          </a:p>
        </p:txBody>
      </p:sp>
      <p:sp>
        <p:nvSpPr>
          <p:cNvPr name="TextBox 8" id="8"/>
          <p:cNvSpPr txBox="true"/>
          <p:nvPr/>
        </p:nvSpPr>
        <p:spPr>
          <a:xfrm rot="0">
            <a:off x="1646474" y="3235024"/>
            <a:ext cx="15612826" cy="3724275"/>
          </a:xfrm>
          <a:prstGeom prst="rect">
            <a:avLst/>
          </a:prstGeom>
        </p:spPr>
        <p:txBody>
          <a:bodyPr anchor="t" rtlCol="false" tIns="0" lIns="0" bIns="0" rIns="0">
            <a:spAutoFit/>
          </a:bodyPr>
          <a:lstStyle/>
          <a:p>
            <a:pPr algn="just">
              <a:lnSpc>
                <a:spcPts val="4200"/>
              </a:lnSpc>
            </a:pPr>
            <a:r>
              <a:rPr lang="en-US" sz="3000">
                <a:solidFill>
                  <a:srgbClr val="000000"/>
                </a:solidFill>
                <a:latin typeface="Ruda"/>
                <a:ea typeface="Ruda"/>
                <a:cs typeface="Ruda"/>
                <a:sym typeface="Ruda"/>
              </a:rPr>
              <a:t>Toyota menginvestasikan banyak dalam R&amp;D untuk mengembangkan teknologi otomotif terbaru seperti:</a:t>
            </a:r>
          </a:p>
          <a:p>
            <a:pPr algn="just" marL="647700" indent="-323850" lvl="1">
              <a:lnSpc>
                <a:spcPts val="4200"/>
              </a:lnSpc>
              <a:buFont typeface="Arial"/>
              <a:buChar char="•"/>
            </a:pPr>
            <a:r>
              <a:rPr lang="en-US" sz="3000">
                <a:solidFill>
                  <a:srgbClr val="000000"/>
                </a:solidFill>
                <a:latin typeface="Ruda"/>
                <a:ea typeface="Ruda"/>
                <a:cs typeface="Ruda"/>
                <a:sym typeface="Ruda"/>
              </a:rPr>
              <a:t>Hybrid &amp; Electric Vehicles → Toyota Prius adalah salah satu mobil hybrid pertama yang sukses di pasar global.</a:t>
            </a:r>
          </a:p>
          <a:p>
            <a:pPr algn="just" marL="647700" indent="-323850" lvl="1">
              <a:lnSpc>
                <a:spcPts val="4200"/>
              </a:lnSpc>
              <a:buFont typeface="Arial"/>
              <a:buChar char="•"/>
            </a:pPr>
            <a:r>
              <a:rPr lang="en-US" sz="3000">
                <a:solidFill>
                  <a:srgbClr val="000000"/>
                </a:solidFill>
                <a:latin typeface="Ruda"/>
                <a:ea typeface="Ruda"/>
                <a:cs typeface="Ruda"/>
                <a:sym typeface="Ruda"/>
              </a:rPr>
              <a:t>Autonomous &amp; AI-driven Cars → Mengembangkan sistem kendaraan otonom dan AI untuk meningkatkan keselamatan berkendara.</a:t>
            </a:r>
          </a:p>
          <a:p>
            <a:pPr algn="just">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5384" y="8884056"/>
            <a:ext cx="7248657" cy="6022975"/>
          </a:xfrm>
          <a:custGeom>
            <a:avLst/>
            <a:gdLst/>
            <a:ahLst/>
            <a:cxnLst/>
            <a:rect r="r" b="b" t="t" l="l"/>
            <a:pathLst>
              <a:path h="6022975" w="7248657">
                <a:moveTo>
                  <a:pt x="0" y="0"/>
                </a:moveTo>
                <a:lnTo>
                  <a:pt x="7248657" y="0"/>
                </a:lnTo>
                <a:lnTo>
                  <a:pt x="7248657" y="6022975"/>
                </a:lnTo>
                <a:lnTo>
                  <a:pt x="0" y="6022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842307" y="938792"/>
            <a:ext cx="12603386" cy="895350"/>
          </a:xfrm>
          <a:prstGeom prst="rect">
            <a:avLst/>
          </a:prstGeom>
        </p:spPr>
        <p:txBody>
          <a:bodyPr anchor="t" rtlCol="false" tIns="0" lIns="0" bIns="0" rIns="0">
            <a:spAutoFit/>
          </a:bodyPr>
          <a:lstStyle/>
          <a:p>
            <a:pPr algn="l">
              <a:lnSpc>
                <a:spcPts val="6900"/>
              </a:lnSpc>
            </a:pPr>
            <a:r>
              <a:rPr lang="en-US" sz="6000">
                <a:solidFill>
                  <a:srgbClr val="000000"/>
                </a:solidFill>
                <a:latin typeface="TS Damas Sans"/>
                <a:ea typeface="TS Damas Sans"/>
                <a:cs typeface="TS Damas Sans"/>
                <a:sym typeface="TS Damas Sans"/>
              </a:rPr>
              <a:t>5. MANAJEMEN SUMBER DAYA MANUSIA (HRM)</a:t>
            </a:r>
          </a:p>
        </p:txBody>
      </p:sp>
      <p:sp>
        <p:nvSpPr>
          <p:cNvPr name="TextBox 6" id="6"/>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06</a:t>
            </a:r>
          </a:p>
        </p:txBody>
      </p:sp>
      <p:sp>
        <p:nvSpPr>
          <p:cNvPr name="TextBox 7" id="7"/>
          <p:cNvSpPr txBox="true"/>
          <p:nvPr/>
        </p:nvSpPr>
        <p:spPr>
          <a:xfrm rot="0">
            <a:off x="1646474" y="2884796"/>
            <a:ext cx="15612826" cy="3190875"/>
          </a:xfrm>
          <a:prstGeom prst="rect">
            <a:avLst/>
          </a:prstGeom>
        </p:spPr>
        <p:txBody>
          <a:bodyPr anchor="t" rtlCol="false" tIns="0" lIns="0" bIns="0" rIns="0">
            <a:spAutoFit/>
          </a:bodyPr>
          <a:lstStyle/>
          <a:p>
            <a:pPr algn="just">
              <a:lnSpc>
                <a:spcPts val="4200"/>
              </a:lnSpc>
            </a:pPr>
            <a:r>
              <a:rPr lang="en-US" sz="3000">
                <a:solidFill>
                  <a:srgbClr val="000000"/>
                </a:solidFill>
                <a:latin typeface="Ruda"/>
                <a:ea typeface="Ruda"/>
                <a:cs typeface="Ruda"/>
                <a:sym typeface="Ruda"/>
              </a:rPr>
              <a:t>Toyota menerapkan budaya kerja berbasis Toyota Way, yang menekankan:</a:t>
            </a:r>
          </a:p>
          <a:p>
            <a:pPr algn="just" marL="647700" indent="-323850" lvl="1">
              <a:lnSpc>
                <a:spcPts val="4200"/>
              </a:lnSpc>
              <a:buFont typeface="Arial"/>
              <a:buChar char="•"/>
            </a:pPr>
            <a:r>
              <a:rPr lang="en-US" sz="3000">
                <a:solidFill>
                  <a:srgbClr val="000000"/>
                </a:solidFill>
                <a:latin typeface="Ruda"/>
                <a:ea typeface="Ruda"/>
                <a:cs typeface="Ruda"/>
                <a:sym typeface="Ruda"/>
              </a:rPr>
              <a:t>Respect for People → Memberikan pelatihan dan pengembangan kepada karyawan.</a:t>
            </a:r>
          </a:p>
          <a:p>
            <a:pPr algn="just" marL="647700" indent="-323850" lvl="1">
              <a:lnSpc>
                <a:spcPts val="4200"/>
              </a:lnSpc>
              <a:buFont typeface="Arial"/>
              <a:buChar char="•"/>
            </a:pPr>
            <a:r>
              <a:rPr lang="en-US" sz="3000">
                <a:solidFill>
                  <a:srgbClr val="000000"/>
                </a:solidFill>
                <a:latin typeface="Ruda"/>
                <a:ea typeface="Ruda"/>
                <a:cs typeface="Ruda"/>
                <a:sym typeface="Ruda"/>
              </a:rPr>
              <a:t>Teamwork → Mendorong kerja sama dalam tim untuk meningkatkan produktivitas.</a:t>
            </a:r>
          </a:p>
          <a:p>
            <a:pPr algn="just" marL="647700" indent="-323850" lvl="1">
              <a:lnSpc>
                <a:spcPts val="4200"/>
              </a:lnSpc>
              <a:buFont typeface="Arial"/>
              <a:buChar char="•"/>
            </a:pPr>
            <a:r>
              <a:rPr lang="en-US" sz="3000">
                <a:solidFill>
                  <a:srgbClr val="000000"/>
                </a:solidFill>
                <a:latin typeface="Ruda"/>
                <a:ea typeface="Ruda"/>
                <a:cs typeface="Ruda"/>
                <a:sym typeface="Ruda"/>
              </a:rPr>
              <a:t>Job Rotation → Memberikan pengalaman lintas fungsi agar karyawan memahami berbagai aspek produksi.</a:t>
            </a:r>
          </a:p>
          <a:p>
            <a:pPr algn="just">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15384" y="8884056"/>
            <a:ext cx="7248657" cy="6022975"/>
          </a:xfrm>
          <a:custGeom>
            <a:avLst/>
            <a:gdLst/>
            <a:ahLst/>
            <a:cxnLst/>
            <a:rect r="r" b="b" t="t" l="l"/>
            <a:pathLst>
              <a:path h="6022975" w="7248657">
                <a:moveTo>
                  <a:pt x="0" y="0"/>
                </a:moveTo>
                <a:lnTo>
                  <a:pt x="7248657" y="0"/>
                </a:lnTo>
                <a:lnTo>
                  <a:pt x="7248657" y="6022975"/>
                </a:lnTo>
                <a:lnTo>
                  <a:pt x="0" y="60229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533273" y="1395992"/>
            <a:ext cx="5152563" cy="895350"/>
          </a:xfrm>
          <a:prstGeom prst="rect">
            <a:avLst/>
          </a:prstGeom>
        </p:spPr>
        <p:txBody>
          <a:bodyPr anchor="t" rtlCol="false" tIns="0" lIns="0" bIns="0" rIns="0">
            <a:spAutoFit/>
          </a:bodyPr>
          <a:lstStyle/>
          <a:p>
            <a:pPr algn="l">
              <a:lnSpc>
                <a:spcPts val="6900"/>
              </a:lnSpc>
            </a:pPr>
            <a:r>
              <a:rPr lang="en-US" sz="6000">
                <a:solidFill>
                  <a:srgbClr val="000000"/>
                </a:solidFill>
                <a:latin typeface="TS Damas Sans"/>
                <a:ea typeface="TS Damas Sans"/>
                <a:cs typeface="TS Damas Sans"/>
                <a:sym typeface="TS Damas Sans"/>
              </a:rPr>
              <a:t>KESIMPULAN</a:t>
            </a:r>
          </a:p>
        </p:txBody>
      </p:sp>
      <p:sp>
        <p:nvSpPr>
          <p:cNvPr name="TextBox 6" id="6"/>
          <p:cNvSpPr txBox="true"/>
          <p:nvPr/>
        </p:nvSpPr>
        <p:spPr>
          <a:xfrm rot="0">
            <a:off x="13301116" y="9051925"/>
            <a:ext cx="3762402" cy="355600"/>
          </a:xfrm>
          <a:prstGeom prst="rect">
            <a:avLst/>
          </a:prstGeom>
        </p:spPr>
        <p:txBody>
          <a:bodyPr anchor="t" rtlCol="false" tIns="0" lIns="0" bIns="0" rIns="0">
            <a:spAutoFit/>
          </a:bodyPr>
          <a:lstStyle/>
          <a:p>
            <a:pPr algn="ctr">
              <a:lnSpc>
                <a:spcPts val="2900"/>
              </a:lnSpc>
            </a:pPr>
            <a:r>
              <a:rPr lang="en-US" b="true" sz="2000" spc="100">
                <a:solidFill>
                  <a:srgbClr val="FFFFFF"/>
                </a:solidFill>
                <a:latin typeface="Ruda Bold"/>
                <a:ea typeface="Ruda Bold"/>
                <a:cs typeface="Ruda Bold"/>
                <a:sym typeface="Ruda Bold"/>
              </a:rPr>
              <a:t>Oleh : Muhammad Patel</a:t>
            </a:r>
          </a:p>
        </p:txBody>
      </p:sp>
      <p:sp>
        <p:nvSpPr>
          <p:cNvPr name="TextBox 7" id="7"/>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07</a:t>
            </a:r>
          </a:p>
        </p:txBody>
      </p:sp>
      <p:sp>
        <p:nvSpPr>
          <p:cNvPr name="TextBox 8" id="8"/>
          <p:cNvSpPr txBox="true"/>
          <p:nvPr/>
        </p:nvSpPr>
        <p:spPr>
          <a:xfrm rot="0">
            <a:off x="1164870" y="3457072"/>
            <a:ext cx="15898648" cy="2140349"/>
          </a:xfrm>
          <a:prstGeom prst="rect">
            <a:avLst/>
          </a:prstGeom>
        </p:spPr>
        <p:txBody>
          <a:bodyPr anchor="t" rtlCol="false" tIns="0" lIns="0" bIns="0" rIns="0">
            <a:spAutoFit/>
          </a:bodyPr>
          <a:lstStyle/>
          <a:p>
            <a:pPr algn="just">
              <a:lnSpc>
                <a:spcPts val="4252"/>
              </a:lnSpc>
            </a:pPr>
            <a:r>
              <a:rPr lang="en-US" sz="3037">
                <a:solidFill>
                  <a:srgbClr val="000000"/>
                </a:solidFill>
                <a:latin typeface="Ruda"/>
                <a:ea typeface="Ruda"/>
                <a:cs typeface="Ruda"/>
                <a:sym typeface="Ruda"/>
              </a:rPr>
              <a:t>Toyota adalah contoh perusahaan yang sangat berhasil menerapkan prinsip manajemen industri. Dengan kombinasi efisiensi produksi (TPS), manajemen rantai pasok yang ketat, kontrol kualitas tinggi, inovasi produk, dan manajemen SDM yang baik, Toyota mampu menjadi pemimpin global dalam industri otomotif.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536499" y="6528729"/>
            <a:ext cx="5655398" cy="5408617"/>
          </a:xfrm>
          <a:custGeom>
            <a:avLst/>
            <a:gdLst/>
            <a:ahLst/>
            <a:cxnLst/>
            <a:rect r="r" b="b" t="t" l="l"/>
            <a:pathLst>
              <a:path h="5408617" w="5655398">
                <a:moveTo>
                  <a:pt x="0" y="0"/>
                </a:moveTo>
                <a:lnTo>
                  <a:pt x="5655398" y="0"/>
                </a:lnTo>
                <a:lnTo>
                  <a:pt x="5655398" y="5408617"/>
                </a:lnTo>
                <a:lnTo>
                  <a:pt x="0" y="54086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289496" y="314340"/>
            <a:ext cx="6642316" cy="1473387"/>
          </a:xfrm>
          <a:custGeom>
            <a:avLst/>
            <a:gdLst/>
            <a:ahLst/>
            <a:cxnLst/>
            <a:rect r="r" b="b" t="t" l="l"/>
            <a:pathLst>
              <a:path h="1473387" w="6642316">
                <a:moveTo>
                  <a:pt x="0" y="0"/>
                </a:moveTo>
                <a:lnTo>
                  <a:pt x="6642316" y="0"/>
                </a:lnTo>
                <a:lnTo>
                  <a:pt x="6642316" y="1473387"/>
                </a:lnTo>
                <a:lnTo>
                  <a:pt x="0" y="1473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214426" y="2495597"/>
            <a:ext cx="1138683" cy="873680"/>
          </a:xfrm>
          <a:custGeom>
            <a:avLst/>
            <a:gdLst/>
            <a:ahLst/>
            <a:cxnLst/>
            <a:rect r="r" b="b" t="t" l="l"/>
            <a:pathLst>
              <a:path h="873680" w="1138683">
                <a:moveTo>
                  <a:pt x="0" y="0"/>
                </a:moveTo>
                <a:lnTo>
                  <a:pt x="1138683" y="0"/>
                </a:lnTo>
                <a:lnTo>
                  <a:pt x="1138683" y="873680"/>
                </a:lnTo>
                <a:lnTo>
                  <a:pt x="0" y="8736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361319" y="7689177"/>
            <a:ext cx="1138683" cy="873680"/>
          </a:xfrm>
          <a:custGeom>
            <a:avLst/>
            <a:gdLst/>
            <a:ahLst/>
            <a:cxnLst/>
            <a:rect r="r" b="b" t="t" l="l"/>
            <a:pathLst>
              <a:path h="873680" w="1138683">
                <a:moveTo>
                  <a:pt x="0" y="0"/>
                </a:moveTo>
                <a:lnTo>
                  <a:pt x="1138682" y="0"/>
                </a:lnTo>
                <a:lnTo>
                  <a:pt x="1138682" y="873680"/>
                </a:lnTo>
                <a:lnTo>
                  <a:pt x="0" y="8736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590853" y="4009338"/>
            <a:ext cx="15106293" cy="2344524"/>
          </a:xfrm>
          <a:prstGeom prst="rect">
            <a:avLst/>
          </a:prstGeom>
        </p:spPr>
        <p:txBody>
          <a:bodyPr anchor="t" rtlCol="false" tIns="0" lIns="0" bIns="0" rIns="0">
            <a:spAutoFit/>
          </a:bodyPr>
          <a:lstStyle/>
          <a:p>
            <a:pPr algn="ctr">
              <a:lnSpc>
                <a:spcPts val="18301"/>
              </a:lnSpc>
            </a:pPr>
            <a:r>
              <a:rPr lang="en-US" sz="15914">
                <a:solidFill>
                  <a:srgbClr val="FFFFFF"/>
                </a:solidFill>
                <a:latin typeface="TS Damas Sans"/>
                <a:ea typeface="TS Damas Sans"/>
                <a:cs typeface="TS Damas Sans"/>
                <a:sym typeface="TS Damas Sans"/>
              </a:rPr>
              <a:t>TERIMA KASIH</a:t>
            </a:r>
          </a:p>
        </p:txBody>
      </p:sp>
      <p:sp>
        <p:nvSpPr>
          <p:cNvPr name="TextBox 8" id="8"/>
          <p:cNvSpPr txBox="true"/>
          <p:nvPr/>
        </p:nvSpPr>
        <p:spPr>
          <a:xfrm rot="0">
            <a:off x="16500001" y="675267"/>
            <a:ext cx="1031784" cy="701675"/>
          </a:xfrm>
          <a:prstGeom prst="rect">
            <a:avLst/>
          </a:prstGeom>
        </p:spPr>
        <p:txBody>
          <a:bodyPr anchor="t" rtlCol="false" tIns="0" lIns="0" bIns="0" rIns="0">
            <a:spAutoFit/>
          </a:bodyPr>
          <a:lstStyle/>
          <a:p>
            <a:pPr algn="ctr">
              <a:lnSpc>
                <a:spcPts val="5799"/>
              </a:lnSpc>
            </a:pPr>
            <a:r>
              <a:rPr lang="en-US" b="true" sz="3999" spc="199">
                <a:solidFill>
                  <a:srgbClr val="0B5298"/>
                </a:solidFill>
                <a:latin typeface="Ruda Bold"/>
                <a:ea typeface="Ruda Bold"/>
                <a:cs typeface="Ruda Bold"/>
                <a:sym typeface="Ruda Bold"/>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DAGh5xxw_qA</dc:identifier>
  <dcterms:modified xsi:type="dcterms:W3CDTF">2011-08-01T06:04:30Z</dcterms:modified>
  <cp:revision>1</cp:revision>
  <dc:title>Fahmi Permana Sukma_120340064_TugasMantri2</dc:title>
</cp:coreProperties>
</file>