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182" d="100"/>
          <a:sy n="182" d="100"/>
        </p:scale>
        <p:origin x="150"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2CAC90-BDFF-4559-967C-E723BA14B9BF}"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8D948-6CCB-4F3C-A772-7CC7368F9A26}" type="slidenum">
              <a:rPr lang="en-US" smtClean="0"/>
              <a:t>‹#›</a:t>
            </a:fld>
            <a:endParaRPr lang="en-US"/>
          </a:p>
        </p:txBody>
      </p:sp>
    </p:spTree>
    <p:extLst>
      <p:ext uri="{BB962C8B-B14F-4D97-AF65-F5344CB8AC3E}">
        <p14:creationId xmlns:p14="http://schemas.microsoft.com/office/powerpoint/2010/main" val="27740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CAC90-BDFF-4559-967C-E723BA14B9BF}"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8D948-6CCB-4F3C-A772-7CC7368F9A26}" type="slidenum">
              <a:rPr lang="en-US" smtClean="0"/>
              <a:t>‹#›</a:t>
            </a:fld>
            <a:endParaRPr lang="en-US"/>
          </a:p>
        </p:txBody>
      </p:sp>
    </p:spTree>
    <p:extLst>
      <p:ext uri="{BB962C8B-B14F-4D97-AF65-F5344CB8AC3E}">
        <p14:creationId xmlns:p14="http://schemas.microsoft.com/office/powerpoint/2010/main" val="381069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CAC90-BDFF-4559-967C-E723BA14B9BF}"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8D948-6CCB-4F3C-A772-7CC7368F9A26}" type="slidenum">
              <a:rPr lang="en-US" smtClean="0"/>
              <a:t>‹#›</a:t>
            </a:fld>
            <a:endParaRPr lang="en-US"/>
          </a:p>
        </p:txBody>
      </p:sp>
    </p:spTree>
    <p:extLst>
      <p:ext uri="{BB962C8B-B14F-4D97-AF65-F5344CB8AC3E}">
        <p14:creationId xmlns:p14="http://schemas.microsoft.com/office/powerpoint/2010/main" val="391372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CAC90-BDFF-4559-967C-E723BA14B9BF}"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8D948-6CCB-4F3C-A772-7CC7368F9A26}" type="slidenum">
              <a:rPr lang="en-US" smtClean="0"/>
              <a:t>‹#›</a:t>
            </a:fld>
            <a:endParaRPr lang="en-US"/>
          </a:p>
        </p:txBody>
      </p:sp>
    </p:spTree>
    <p:extLst>
      <p:ext uri="{BB962C8B-B14F-4D97-AF65-F5344CB8AC3E}">
        <p14:creationId xmlns:p14="http://schemas.microsoft.com/office/powerpoint/2010/main" val="222110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CAC90-BDFF-4559-967C-E723BA14B9BF}"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8D948-6CCB-4F3C-A772-7CC7368F9A26}" type="slidenum">
              <a:rPr lang="en-US" smtClean="0"/>
              <a:t>‹#›</a:t>
            </a:fld>
            <a:endParaRPr lang="en-US"/>
          </a:p>
        </p:txBody>
      </p:sp>
    </p:spTree>
    <p:extLst>
      <p:ext uri="{BB962C8B-B14F-4D97-AF65-F5344CB8AC3E}">
        <p14:creationId xmlns:p14="http://schemas.microsoft.com/office/powerpoint/2010/main" val="41204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CAC90-BDFF-4559-967C-E723BA14B9BF}"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8D948-6CCB-4F3C-A772-7CC7368F9A26}" type="slidenum">
              <a:rPr lang="en-US" smtClean="0"/>
              <a:t>‹#›</a:t>
            </a:fld>
            <a:endParaRPr lang="en-US"/>
          </a:p>
        </p:txBody>
      </p:sp>
    </p:spTree>
    <p:extLst>
      <p:ext uri="{BB962C8B-B14F-4D97-AF65-F5344CB8AC3E}">
        <p14:creationId xmlns:p14="http://schemas.microsoft.com/office/powerpoint/2010/main" val="243261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CAC90-BDFF-4559-967C-E723BA14B9BF}"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8D948-6CCB-4F3C-A772-7CC7368F9A26}" type="slidenum">
              <a:rPr lang="en-US" smtClean="0"/>
              <a:t>‹#›</a:t>
            </a:fld>
            <a:endParaRPr lang="en-US"/>
          </a:p>
        </p:txBody>
      </p:sp>
    </p:spTree>
    <p:extLst>
      <p:ext uri="{BB962C8B-B14F-4D97-AF65-F5344CB8AC3E}">
        <p14:creationId xmlns:p14="http://schemas.microsoft.com/office/powerpoint/2010/main" val="161058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CAC90-BDFF-4559-967C-E723BA14B9BF}"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8D948-6CCB-4F3C-A772-7CC7368F9A26}" type="slidenum">
              <a:rPr lang="en-US" smtClean="0"/>
              <a:t>‹#›</a:t>
            </a:fld>
            <a:endParaRPr lang="en-US"/>
          </a:p>
        </p:txBody>
      </p:sp>
    </p:spTree>
    <p:extLst>
      <p:ext uri="{BB962C8B-B14F-4D97-AF65-F5344CB8AC3E}">
        <p14:creationId xmlns:p14="http://schemas.microsoft.com/office/powerpoint/2010/main" val="63043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CAC90-BDFF-4559-967C-E723BA14B9BF}"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8D948-6CCB-4F3C-A772-7CC7368F9A26}" type="slidenum">
              <a:rPr lang="en-US" smtClean="0"/>
              <a:t>‹#›</a:t>
            </a:fld>
            <a:endParaRPr lang="en-US"/>
          </a:p>
        </p:txBody>
      </p:sp>
    </p:spTree>
    <p:extLst>
      <p:ext uri="{BB962C8B-B14F-4D97-AF65-F5344CB8AC3E}">
        <p14:creationId xmlns:p14="http://schemas.microsoft.com/office/powerpoint/2010/main" val="3645640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2CAC90-BDFF-4559-967C-E723BA14B9BF}"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8D948-6CCB-4F3C-A772-7CC7368F9A26}" type="slidenum">
              <a:rPr lang="en-US" smtClean="0"/>
              <a:t>‹#›</a:t>
            </a:fld>
            <a:endParaRPr lang="en-US"/>
          </a:p>
        </p:txBody>
      </p:sp>
    </p:spTree>
    <p:extLst>
      <p:ext uri="{BB962C8B-B14F-4D97-AF65-F5344CB8AC3E}">
        <p14:creationId xmlns:p14="http://schemas.microsoft.com/office/powerpoint/2010/main" val="218838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2CAC90-BDFF-4559-967C-E723BA14B9BF}"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8D948-6CCB-4F3C-A772-7CC7368F9A26}" type="slidenum">
              <a:rPr lang="en-US" smtClean="0"/>
              <a:t>‹#›</a:t>
            </a:fld>
            <a:endParaRPr lang="en-US"/>
          </a:p>
        </p:txBody>
      </p:sp>
    </p:spTree>
    <p:extLst>
      <p:ext uri="{BB962C8B-B14F-4D97-AF65-F5344CB8AC3E}">
        <p14:creationId xmlns:p14="http://schemas.microsoft.com/office/powerpoint/2010/main" val="403821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52CAC90-BDFF-4559-967C-E723BA14B9BF}" type="datetimeFigureOut">
              <a:rPr lang="en-US" smtClean="0"/>
              <a:t>10/4/2021</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8FE8D948-6CCB-4F3C-A772-7CC7368F9A26}" type="slidenum">
              <a:rPr lang="en-US" smtClean="0"/>
              <a:t>‹#›</a:t>
            </a:fld>
            <a:endParaRPr lang="en-US"/>
          </a:p>
        </p:txBody>
      </p:sp>
    </p:spTree>
    <p:extLst>
      <p:ext uri="{BB962C8B-B14F-4D97-AF65-F5344CB8AC3E}">
        <p14:creationId xmlns:p14="http://schemas.microsoft.com/office/powerpoint/2010/main" val="4045409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F2652-63B8-4C54-9662-725EACDDF4EB}"/>
              </a:ext>
            </a:extLst>
          </p:cNvPr>
          <p:cNvPicPr>
            <a:picLocks noChangeAspect="1"/>
          </p:cNvPicPr>
          <p:nvPr/>
        </p:nvPicPr>
        <p:blipFill rotWithShape="1">
          <a:blip r:embed="rId2"/>
          <a:srcRect l="72043" t="-135" r="999" b="45131"/>
          <a:stretch/>
        </p:blipFill>
        <p:spPr>
          <a:xfrm>
            <a:off x="4424853" y="569513"/>
            <a:ext cx="1403131" cy="2138084"/>
          </a:xfrm>
          <a:prstGeom prst="rect">
            <a:avLst/>
          </a:prstGeom>
        </p:spPr>
      </p:pic>
      <p:pic>
        <p:nvPicPr>
          <p:cNvPr id="5" name="Picture 4">
            <a:extLst>
              <a:ext uri="{FF2B5EF4-FFF2-40B4-BE49-F238E27FC236}">
                <a16:creationId xmlns:a16="http://schemas.microsoft.com/office/drawing/2014/main" id="{14113664-BA8C-405E-AE55-78E47DE545BA}"/>
              </a:ext>
            </a:extLst>
          </p:cNvPr>
          <p:cNvPicPr>
            <a:picLocks noChangeAspect="1"/>
          </p:cNvPicPr>
          <p:nvPr/>
        </p:nvPicPr>
        <p:blipFill rotWithShape="1">
          <a:blip r:embed="rId3"/>
          <a:srcRect t="6093" r="797"/>
          <a:stretch/>
        </p:blipFill>
        <p:spPr>
          <a:xfrm>
            <a:off x="722569" y="3814159"/>
            <a:ext cx="5163224" cy="3661831"/>
          </a:xfrm>
          <a:prstGeom prst="rect">
            <a:avLst/>
          </a:prstGeom>
        </p:spPr>
      </p:pic>
      <p:sp>
        <p:nvSpPr>
          <p:cNvPr id="6" name="TextBox 5">
            <a:extLst>
              <a:ext uri="{FF2B5EF4-FFF2-40B4-BE49-F238E27FC236}">
                <a16:creationId xmlns:a16="http://schemas.microsoft.com/office/drawing/2014/main" id="{E5F29ACB-753D-45BA-B064-242F2793D752}"/>
              </a:ext>
            </a:extLst>
          </p:cNvPr>
          <p:cNvSpPr txBox="1"/>
          <p:nvPr/>
        </p:nvSpPr>
        <p:spPr>
          <a:xfrm>
            <a:off x="566956" y="1035126"/>
            <a:ext cx="3857897" cy="1600438"/>
          </a:xfrm>
          <a:prstGeom prst="rect">
            <a:avLst/>
          </a:prstGeom>
          <a:noFill/>
        </p:spPr>
        <p:txBody>
          <a:bodyPr wrap="square" rtlCol="0">
            <a:spAutoFit/>
          </a:bodyPr>
          <a:lstStyle/>
          <a:p>
            <a:r>
              <a:rPr lang="el-GR" sz="1400" dirty="0"/>
              <a:t>σ</a:t>
            </a:r>
            <a:r>
              <a:rPr lang="en-US" sz="1400" baseline="-25000" dirty="0"/>
              <a:t>1</a:t>
            </a:r>
            <a:r>
              <a:rPr lang="en-US" sz="1400" dirty="0"/>
              <a:t> and </a:t>
            </a:r>
            <a:r>
              <a:rPr lang="el-GR" sz="1400" dirty="0"/>
              <a:t>σ</a:t>
            </a:r>
            <a:r>
              <a:rPr lang="en-US" sz="1400" baseline="-25000" dirty="0"/>
              <a:t>3</a:t>
            </a:r>
            <a:r>
              <a:rPr lang="en-US" sz="1400" dirty="0"/>
              <a:t> are major and minor stresses of the 2D stress ellipse. They define overall stress state and the position and diameter of Mohr’s circle via equations in the diagram. Centre of the circle is mean stress and circle radius is deviatoric stress.</a:t>
            </a:r>
          </a:p>
          <a:p>
            <a:endParaRPr lang="en-US" sz="1400" dirty="0"/>
          </a:p>
          <a:p>
            <a:r>
              <a:rPr lang="en-US" sz="1400" dirty="0"/>
              <a:t>Note, by convention </a:t>
            </a:r>
            <a:r>
              <a:rPr lang="el-GR" sz="1400" dirty="0"/>
              <a:t>σ</a:t>
            </a:r>
            <a:r>
              <a:rPr lang="en-US" sz="1400" baseline="-25000" dirty="0"/>
              <a:t>1</a:t>
            </a:r>
            <a:r>
              <a:rPr lang="en-US" sz="1400" dirty="0"/>
              <a:t> is the larger than </a:t>
            </a:r>
            <a:r>
              <a:rPr lang="el-GR" sz="1400" dirty="0"/>
              <a:t>σ</a:t>
            </a:r>
            <a:r>
              <a:rPr lang="en-US" sz="1400" baseline="-25000" dirty="0"/>
              <a:t>3</a:t>
            </a:r>
            <a:r>
              <a:rPr lang="en-US" sz="1400" dirty="0"/>
              <a:t>.</a:t>
            </a:r>
          </a:p>
        </p:txBody>
      </p:sp>
      <p:sp>
        <p:nvSpPr>
          <p:cNvPr id="8" name="TextBox 7">
            <a:extLst>
              <a:ext uri="{FF2B5EF4-FFF2-40B4-BE49-F238E27FC236}">
                <a16:creationId xmlns:a16="http://schemas.microsoft.com/office/drawing/2014/main" id="{515929BB-DD22-460D-9FF8-7DFB722A88A3}"/>
              </a:ext>
            </a:extLst>
          </p:cNvPr>
          <p:cNvSpPr txBox="1"/>
          <p:nvPr/>
        </p:nvSpPr>
        <p:spPr>
          <a:xfrm>
            <a:off x="566956" y="3254753"/>
            <a:ext cx="4036574" cy="523220"/>
          </a:xfrm>
          <a:prstGeom prst="rect">
            <a:avLst/>
          </a:prstGeom>
          <a:noFill/>
        </p:spPr>
        <p:txBody>
          <a:bodyPr wrap="square">
            <a:spAutoFit/>
          </a:bodyPr>
          <a:lstStyle/>
          <a:p>
            <a:r>
              <a:rPr lang="en-US" sz="1400" dirty="0"/>
              <a:t>Every point on the circle represents the stress acting on the plane of specific orientation</a:t>
            </a:r>
          </a:p>
        </p:txBody>
      </p:sp>
      <p:sp>
        <p:nvSpPr>
          <p:cNvPr id="10" name="TextBox 9">
            <a:extLst>
              <a:ext uri="{FF2B5EF4-FFF2-40B4-BE49-F238E27FC236}">
                <a16:creationId xmlns:a16="http://schemas.microsoft.com/office/drawing/2014/main" id="{5490BF45-1142-4E9D-BE0E-9326E95DE9C8}"/>
              </a:ext>
            </a:extLst>
          </p:cNvPr>
          <p:cNvSpPr txBox="1"/>
          <p:nvPr/>
        </p:nvSpPr>
        <p:spPr>
          <a:xfrm>
            <a:off x="566956" y="7786046"/>
            <a:ext cx="5360313" cy="276999"/>
          </a:xfrm>
          <a:prstGeom prst="rect">
            <a:avLst/>
          </a:prstGeom>
          <a:noFill/>
        </p:spPr>
        <p:txBody>
          <a:bodyPr wrap="square">
            <a:spAutoFit/>
          </a:bodyPr>
          <a:lstStyle/>
          <a:p>
            <a:r>
              <a:rPr lang="en-US" sz="1200" dirty="0"/>
              <a:t>Shear stress </a:t>
            </a:r>
            <a:r>
              <a:rPr lang="el-GR" sz="1200" dirty="0"/>
              <a:t>τ</a:t>
            </a:r>
            <a:r>
              <a:rPr lang="en-US" sz="1200" dirty="0"/>
              <a:t> and normal stress </a:t>
            </a:r>
            <a:r>
              <a:rPr lang="el-GR" sz="1200" dirty="0"/>
              <a:t>σ</a:t>
            </a:r>
            <a:r>
              <a:rPr lang="en-US" sz="1200" dirty="0"/>
              <a:t> are sometimes called </a:t>
            </a:r>
            <a:r>
              <a:rPr lang="el-GR" sz="1200" dirty="0"/>
              <a:t>σ</a:t>
            </a:r>
            <a:r>
              <a:rPr lang="en-US" sz="1200" baseline="-25000" dirty="0"/>
              <a:t>S</a:t>
            </a:r>
            <a:r>
              <a:rPr lang="en-US" sz="1200" dirty="0"/>
              <a:t> and </a:t>
            </a:r>
            <a:r>
              <a:rPr lang="el-GR" sz="1200" dirty="0"/>
              <a:t>σ</a:t>
            </a:r>
            <a:r>
              <a:rPr lang="en-US" sz="1200" baseline="-25000" dirty="0"/>
              <a:t>N</a:t>
            </a:r>
            <a:r>
              <a:rPr lang="en-US" sz="1200" dirty="0"/>
              <a:t> respectively.</a:t>
            </a:r>
          </a:p>
        </p:txBody>
      </p:sp>
      <p:sp>
        <p:nvSpPr>
          <p:cNvPr id="11" name="Rectangle 10">
            <a:extLst>
              <a:ext uri="{FF2B5EF4-FFF2-40B4-BE49-F238E27FC236}">
                <a16:creationId xmlns:a16="http://schemas.microsoft.com/office/drawing/2014/main" id="{31AD7300-316E-45E7-B623-7221C17DE795}"/>
              </a:ext>
            </a:extLst>
          </p:cNvPr>
          <p:cNvSpPr/>
          <p:nvPr/>
        </p:nvSpPr>
        <p:spPr>
          <a:xfrm>
            <a:off x="3909848" y="6684579"/>
            <a:ext cx="1692166" cy="625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7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F2652-63B8-4C54-9662-725EACDDF4EB}"/>
              </a:ext>
            </a:extLst>
          </p:cNvPr>
          <p:cNvPicPr>
            <a:picLocks noChangeAspect="1"/>
          </p:cNvPicPr>
          <p:nvPr/>
        </p:nvPicPr>
        <p:blipFill rotWithShape="1">
          <a:blip r:embed="rId2"/>
          <a:srcRect l="72043" t="-135" r="999" b="45131"/>
          <a:stretch/>
        </p:blipFill>
        <p:spPr>
          <a:xfrm>
            <a:off x="777766" y="5501614"/>
            <a:ext cx="956440" cy="1457418"/>
          </a:xfrm>
          <a:prstGeom prst="rect">
            <a:avLst/>
          </a:prstGeom>
        </p:spPr>
      </p:pic>
      <p:pic>
        <p:nvPicPr>
          <p:cNvPr id="5" name="Picture 4">
            <a:extLst>
              <a:ext uri="{FF2B5EF4-FFF2-40B4-BE49-F238E27FC236}">
                <a16:creationId xmlns:a16="http://schemas.microsoft.com/office/drawing/2014/main" id="{14113664-BA8C-405E-AE55-78E47DE545BA}"/>
              </a:ext>
            </a:extLst>
          </p:cNvPr>
          <p:cNvPicPr>
            <a:picLocks noChangeAspect="1"/>
          </p:cNvPicPr>
          <p:nvPr/>
        </p:nvPicPr>
        <p:blipFill rotWithShape="1">
          <a:blip r:embed="rId3"/>
          <a:srcRect t="6093" r="797"/>
          <a:stretch/>
        </p:blipFill>
        <p:spPr>
          <a:xfrm>
            <a:off x="3081443" y="5297511"/>
            <a:ext cx="3109149" cy="2205052"/>
          </a:xfrm>
          <a:prstGeom prst="rect">
            <a:avLst/>
          </a:prstGeom>
        </p:spPr>
      </p:pic>
      <p:sp>
        <p:nvSpPr>
          <p:cNvPr id="8" name="TextBox 7">
            <a:extLst>
              <a:ext uri="{FF2B5EF4-FFF2-40B4-BE49-F238E27FC236}">
                <a16:creationId xmlns:a16="http://schemas.microsoft.com/office/drawing/2014/main" id="{515929BB-DD22-460D-9FF8-7DFB722A88A3}"/>
              </a:ext>
            </a:extLst>
          </p:cNvPr>
          <p:cNvSpPr txBox="1"/>
          <p:nvPr/>
        </p:nvSpPr>
        <p:spPr>
          <a:xfrm>
            <a:off x="777766" y="4885077"/>
            <a:ext cx="1587364" cy="430887"/>
          </a:xfrm>
          <a:prstGeom prst="rect">
            <a:avLst/>
          </a:prstGeom>
          <a:noFill/>
        </p:spPr>
        <p:txBody>
          <a:bodyPr wrap="square">
            <a:spAutoFit/>
          </a:bodyPr>
          <a:lstStyle/>
          <a:p>
            <a:r>
              <a:rPr lang="en-US" sz="1100" dirty="0"/>
              <a:t>A portion of rock with stresses labelled</a:t>
            </a:r>
          </a:p>
        </p:txBody>
      </p:sp>
      <p:sp>
        <p:nvSpPr>
          <p:cNvPr id="10" name="TextBox 9">
            <a:extLst>
              <a:ext uri="{FF2B5EF4-FFF2-40B4-BE49-F238E27FC236}">
                <a16:creationId xmlns:a16="http://schemas.microsoft.com/office/drawing/2014/main" id="{5490BF45-1142-4E9D-BE0E-9326E95DE9C8}"/>
              </a:ext>
            </a:extLst>
          </p:cNvPr>
          <p:cNvSpPr txBox="1"/>
          <p:nvPr/>
        </p:nvSpPr>
        <p:spPr>
          <a:xfrm>
            <a:off x="1245476" y="7084809"/>
            <a:ext cx="1997003" cy="400110"/>
          </a:xfrm>
          <a:prstGeom prst="rect">
            <a:avLst/>
          </a:prstGeom>
          <a:noFill/>
        </p:spPr>
        <p:txBody>
          <a:bodyPr wrap="square">
            <a:spAutoFit/>
          </a:bodyPr>
          <a:lstStyle/>
          <a:p>
            <a:pPr algn="r"/>
            <a:r>
              <a:rPr lang="en-US" sz="1000" dirty="0"/>
              <a:t>Shear stress </a:t>
            </a:r>
            <a:r>
              <a:rPr lang="el-GR" sz="1000" dirty="0"/>
              <a:t>τ</a:t>
            </a:r>
            <a:r>
              <a:rPr lang="en-US" sz="1000" dirty="0"/>
              <a:t> and normal stress </a:t>
            </a:r>
            <a:r>
              <a:rPr lang="el-GR" sz="1000" dirty="0"/>
              <a:t>σ</a:t>
            </a:r>
            <a:r>
              <a:rPr lang="en-US" sz="1000" dirty="0"/>
              <a:t> are also referred to as </a:t>
            </a:r>
            <a:r>
              <a:rPr lang="el-GR" sz="1000" dirty="0"/>
              <a:t>σ</a:t>
            </a:r>
            <a:r>
              <a:rPr lang="en-US" sz="1000" baseline="-25000" dirty="0"/>
              <a:t>S</a:t>
            </a:r>
            <a:r>
              <a:rPr lang="en-US" sz="1000" dirty="0"/>
              <a:t> and </a:t>
            </a:r>
            <a:r>
              <a:rPr lang="el-GR" sz="1000" dirty="0"/>
              <a:t>σ</a:t>
            </a:r>
            <a:r>
              <a:rPr lang="en-US" sz="1000" baseline="-25000" dirty="0"/>
              <a:t>N </a:t>
            </a:r>
            <a:r>
              <a:rPr lang="en-US" sz="1000" dirty="0"/>
              <a:t>.</a:t>
            </a:r>
          </a:p>
        </p:txBody>
      </p:sp>
      <p:sp>
        <p:nvSpPr>
          <p:cNvPr id="11" name="Rectangle 10">
            <a:extLst>
              <a:ext uri="{FF2B5EF4-FFF2-40B4-BE49-F238E27FC236}">
                <a16:creationId xmlns:a16="http://schemas.microsoft.com/office/drawing/2014/main" id="{31AD7300-316E-45E7-B623-7221C17DE795}"/>
              </a:ext>
            </a:extLst>
          </p:cNvPr>
          <p:cNvSpPr/>
          <p:nvPr/>
        </p:nvSpPr>
        <p:spPr>
          <a:xfrm>
            <a:off x="4990647" y="7030745"/>
            <a:ext cx="1056289" cy="35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5EACB21-F11B-49EC-AEF7-18FED7A39166}"/>
              </a:ext>
            </a:extLst>
          </p:cNvPr>
          <p:cNvSpPr txBox="1"/>
          <p:nvPr/>
        </p:nvSpPr>
        <p:spPr>
          <a:xfrm>
            <a:off x="2601310" y="4885078"/>
            <a:ext cx="3589282" cy="430887"/>
          </a:xfrm>
          <a:prstGeom prst="rect">
            <a:avLst/>
          </a:prstGeom>
          <a:noFill/>
        </p:spPr>
        <p:txBody>
          <a:bodyPr wrap="square">
            <a:spAutoFit/>
          </a:bodyPr>
          <a:lstStyle/>
          <a:p>
            <a:r>
              <a:rPr lang="en-US" sz="1100" dirty="0"/>
              <a:t>Mohr’s circle representation with shear and normal stresses at a chosen location (i.e. on the fault plane or crack).</a:t>
            </a:r>
          </a:p>
        </p:txBody>
      </p:sp>
    </p:spTree>
    <p:extLst>
      <p:ext uri="{BB962C8B-B14F-4D97-AF65-F5344CB8AC3E}">
        <p14:creationId xmlns:p14="http://schemas.microsoft.com/office/powerpoint/2010/main" val="30389965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143</Words>
  <Application>Microsoft Office PowerPoint</Application>
  <PresentationFormat>Letter Paper (8.5x11 in)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Jones</dc:creator>
  <cp:lastModifiedBy>Francis Jones</cp:lastModifiedBy>
  <cp:revision>5</cp:revision>
  <dcterms:created xsi:type="dcterms:W3CDTF">2021-10-04T18:24:45Z</dcterms:created>
  <dcterms:modified xsi:type="dcterms:W3CDTF">2021-10-04T18:49:49Z</dcterms:modified>
</cp:coreProperties>
</file>