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3" r:id="rId7"/>
    <p:sldId id="258" r:id="rId8"/>
    <p:sldId id="262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57788E-CBEB-45F5-B7AC-877CB8A8BE2B}" v="1488" dt="2022-01-14T11:04:36.668"/>
    <p1510:client id="{77E5E9EA-FD88-2209-7316-85AE0BAB3021}" v="36" dt="2022-01-14T11:27:39.323"/>
    <p1510:client id="{BF8E5A11-FAE3-420A-8D21-6AF4F4D1C8A5}" v="404" dt="2022-01-14T15:25:37.496"/>
    <p1510:client id="{E2C7DF49-7408-4890-888C-298A17CF4C4A}" v="21" dt="2022-01-14T10:25:40.3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E0A8B-8162-412C-B719-066756E86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9BA148-D0D2-4721-86C8-B91C72F3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04CF48-3DAB-48CD-A744-C41AF35A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B70E-6A9B-4793-94DA-3FCFD31284BA}" type="datetimeFigureOut">
              <a:rPr lang="de-CH" smtClean="0"/>
              <a:t>13.01.2022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84340C-2B6B-43B9-A418-C466349A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F68D6E-5BAD-4C1E-8428-1A413858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E50E-C358-4751-B469-0A9FECA9CC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191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57140-EBBA-4FD0-B1A6-483EC41E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4171E5-A876-4C25-ABED-BF62EFC39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7D13FE-A6E0-4A5C-ACF6-9FF3E319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B70E-6A9B-4793-94DA-3FCFD31284BA}" type="datetimeFigureOut">
              <a:rPr lang="de-CH" smtClean="0"/>
              <a:t>13.01.2022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7E1FB5-1736-4A1C-B041-CB554504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399ACB-BAE3-4A1C-9BEE-E0E31AA8B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E50E-C358-4751-B469-0A9FECA9CC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105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5284C9-8CF3-4857-B6A0-AB7B60190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88E9FC-0C0B-47A2-A396-2A99A6182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672014-B029-468A-A331-561DC5DF6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B70E-6A9B-4793-94DA-3FCFD31284BA}" type="datetimeFigureOut">
              <a:rPr lang="de-CH" smtClean="0"/>
              <a:t>13.01.2022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F90880-3DA6-470D-86CD-59C15261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6F891D-9334-4134-973A-37995D19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E50E-C358-4751-B469-0A9FECA9CC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975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138E9C-BEED-4874-8111-2862A5AD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80E2C4-3EF4-40AA-8C0B-80D5060AB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965840-5D85-457A-9C62-B4FD566E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B70E-6A9B-4793-94DA-3FCFD31284BA}" type="datetimeFigureOut">
              <a:rPr lang="de-CH" smtClean="0"/>
              <a:t>13.01.2022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45FA74-EEEB-40DB-A2D8-D3C1F76A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374620-216A-4602-9753-386E23D0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E50E-C358-4751-B469-0A9FECA9CC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034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F7C4B-E41E-4E5E-BC9C-94E3CEC7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99C52B-9838-4DDF-962E-BEA94B9C7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5910F4-F899-4966-9991-24D25F0A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B70E-6A9B-4793-94DA-3FCFD31284BA}" type="datetimeFigureOut">
              <a:rPr lang="de-CH" smtClean="0"/>
              <a:t>13.01.2022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370DBC-4F0C-4F41-B95E-477FB9AE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E339D5-AE2C-447E-8F0D-96039426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E50E-C358-4751-B469-0A9FECA9CC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019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BB8AF-66D3-4B4E-8426-A05869C5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9ED04A-4903-4ABF-BC16-FEA49C4BF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CFF2B3-71E5-45AA-AF1D-C94C281B6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592FF0-2B08-4E8C-9FC9-4CC5DFC2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B70E-6A9B-4793-94DA-3FCFD31284BA}" type="datetimeFigureOut">
              <a:rPr lang="de-CH" smtClean="0"/>
              <a:t>13.01.2022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F0BC80-CADF-44CE-89D1-A54C3F6A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8858AE-5516-4569-917F-BD2E5902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E50E-C358-4751-B469-0A9FECA9CC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95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4E41F-DE58-4842-8444-A33C0983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B04D20-AD23-4A85-93C4-F6D3A160A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A09667-5263-494E-A639-244B7FE0A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71077-9E02-4BA2-860A-1CDA96E42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A89DA5A-A1A5-4CF5-BB61-581F2D96B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1709C41-5A53-4539-8FCD-53231554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B70E-6A9B-4793-94DA-3FCFD31284BA}" type="datetimeFigureOut">
              <a:rPr lang="de-CH" smtClean="0"/>
              <a:t>13.01.2022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8E4F8D-E957-4311-8847-8A830F04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B298DDA-9DAC-45FC-AA7D-3938C59D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E50E-C358-4751-B469-0A9FECA9CC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916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6F4361-28E5-4AB6-9832-5F4D893DF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AEF3D37-DB9B-4437-A79F-843B71D3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B70E-6A9B-4793-94DA-3FCFD31284BA}" type="datetimeFigureOut">
              <a:rPr lang="de-CH" smtClean="0"/>
              <a:t>13.01.2022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918870-E145-4E52-9F7C-69A4CB58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52DFC0-C19F-4B29-8FB9-CF54B644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E50E-C358-4751-B469-0A9FECA9CC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578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61C1B73-74B1-43E3-B6B4-206B09C4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B70E-6A9B-4793-94DA-3FCFD31284BA}" type="datetimeFigureOut">
              <a:rPr lang="de-CH" smtClean="0"/>
              <a:t>13.01.2022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E9BA5D-4FBA-48B3-851B-C178D591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DD4001-402B-4B2A-BC54-850781A7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E50E-C358-4751-B469-0A9FECA9CC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785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396B37-51FC-41A6-BA36-C9F676A1B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896B38-5C8F-4018-9BDD-0C07FB2EB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052469-B456-4950-AB94-192A60CB3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48F39D-76FE-4DDF-8F32-A80FA230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B70E-6A9B-4793-94DA-3FCFD31284BA}" type="datetimeFigureOut">
              <a:rPr lang="de-CH" smtClean="0"/>
              <a:t>13.01.2022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D9E7DA-7EAA-42CD-B471-CBD62C2E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217BEF-A996-44D5-BF9E-66C616DA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E50E-C358-4751-B469-0A9FECA9CC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651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213521-C91E-47B2-A886-C3C9D6FF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5A18E9D-A615-45DC-B4D8-543024642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06E17B-F162-4078-B119-B2D8E81C0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290F38-04EC-46E3-8975-255285DA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B70E-6A9B-4793-94DA-3FCFD31284BA}" type="datetimeFigureOut">
              <a:rPr lang="de-CH" smtClean="0"/>
              <a:t>13.01.2022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9B9487-75EA-44D1-81B4-1F04384D0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92E18D-9D55-4177-A108-E89A0012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E50E-C358-4751-B469-0A9FECA9CC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658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73960FE-83C3-4F0E-8662-6B67ED1A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D3A90B-6597-446B-9590-7E5465B14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9B243C-5162-4723-9D38-FD33E5EC0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CB70E-6A9B-4793-94DA-3FCFD31284BA}" type="datetimeFigureOut">
              <a:rPr lang="de-CH" smtClean="0"/>
              <a:t>13.01.2022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C4C2BA-AAD7-4F32-83FD-16CFBE48B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508D14-83D1-4D67-A572-DEE2D5428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5E50E-C358-4751-B469-0A9FECA9CC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93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 open toilet door">
            <a:extLst>
              <a:ext uri="{FF2B5EF4-FFF2-40B4-BE49-F238E27FC236}">
                <a16:creationId xmlns:a16="http://schemas.microsoft.com/office/drawing/2014/main" id="{38EAD7D4-C406-4F4E-BFD5-C95B13C03E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090" r="-1" b="13302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418A28F-4BC3-446D-B962-6C42A9A6D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de-DE" sz="6600" dirty="0">
                <a:solidFill>
                  <a:srgbClr val="FFFFFF"/>
                </a:solidFill>
              </a:rPr>
              <a:t>Remote Door Control</a:t>
            </a:r>
            <a:endParaRPr lang="de-CH" sz="6600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FA0D5B-AC16-4CC9-8FB7-4DD9CCDE3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Sebastian Fernandez</a:t>
            </a:r>
          </a:p>
          <a:p>
            <a:r>
              <a:rPr lang="de-DE" dirty="0">
                <a:solidFill>
                  <a:srgbClr val="FFFFFF"/>
                </a:solidFill>
              </a:rPr>
              <a:t>Christian Wernli</a:t>
            </a:r>
            <a:endParaRPr lang="de-CH" dirty="0">
              <a:solidFill>
                <a:srgbClr val="FFFFFF"/>
              </a:solidFill>
            </a:endParaRP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70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458A92-CC63-4770-BAC3-F86C822D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Projektübersicht</a:t>
            </a:r>
            <a:endParaRPr lang="de-CH" sz="4000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884B60-BFC4-4473-91C9-DC5E59F74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DE" sz="2000" dirty="0"/>
              <a:t>Remote steuerbares Türschloss </a:t>
            </a:r>
          </a:p>
          <a:p>
            <a:r>
              <a:rPr lang="de-DE" sz="2000" dirty="0"/>
              <a:t>Abgesicherte Zero-trust Networking Lösung (265bit end </a:t>
            </a:r>
            <a:r>
              <a:rPr lang="de-DE" sz="2000" dirty="0" err="1"/>
              <a:t>to</a:t>
            </a:r>
            <a:r>
              <a:rPr lang="de-DE" sz="2000" dirty="0"/>
              <a:t> end verschlüsselt)</a:t>
            </a:r>
          </a:p>
          <a:p>
            <a:r>
              <a:rPr lang="de-DE" sz="2000" dirty="0"/>
              <a:t>Linear angetriebener Motor über Arduino gesteuert (fungiert als Türbolzen)</a:t>
            </a:r>
          </a:p>
          <a:p>
            <a:r>
              <a:rPr lang="de-CH" sz="2000" dirty="0"/>
              <a:t>Webapp zum öffnen und schliessen der Türen</a:t>
            </a:r>
          </a:p>
          <a:p>
            <a:r>
              <a:rPr lang="de-CH" sz="2000" dirty="0"/>
              <a:t>Fingerprintsensor um das Türschloss Vorort zu bedienen</a:t>
            </a:r>
          </a:p>
          <a:p>
            <a:r>
              <a:rPr lang="de-CH" sz="2000" dirty="0"/>
              <a:t>Status und Access Location wird geloggt und angezeigt</a:t>
            </a:r>
          </a:p>
          <a:p>
            <a:endParaRPr lang="de-CH" sz="2000" dirty="0"/>
          </a:p>
          <a:p>
            <a:r>
              <a:rPr lang="de-CH" sz="2000" dirty="0"/>
              <a:t>Türschloss selber gebaut mit Komponenten aus 3D Drucker</a:t>
            </a:r>
          </a:p>
          <a:p>
            <a:endParaRPr lang="de-CH" sz="1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24AAAEB-B5FA-4965-9AA9-1113D5612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648" y="1805077"/>
            <a:ext cx="1665961" cy="484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1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1379B4-8BC0-4BE4-8CDE-53998575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Use Case</a:t>
            </a:r>
            <a:endParaRPr lang="de-CH" sz="4000" dirty="0">
              <a:solidFill>
                <a:srgbClr val="FFFFFF"/>
              </a:solidFill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538FC05-3098-4589-B953-CF042D249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49" y="1703449"/>
            <a:ext cx="4581525" cy="5024523"/>
          </a:xfrm>
        </p:spPr>
      </p:pic>
    </p:spTree>
    <p:extLst>
      <p:ext uri="{BB962C8B-B14F-4D97-AF65-F5344CB8AC3E}">
        <p14:creationId xmlns:p14="http://schemas.microsoft.com/office/powerpoint/2010/main" val="251413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279065-A709-4BCE-945B-020084CD0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Reference Model</a:t>
            </a:r>
            <a:endParaRPr lang="de-CH" sz="4000">
              <a:solidFill>
                <a:srgbClr val="FFFFFF"/>
              </a:solidFill>
            </a:endParaRP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8929F48-2509-4419-A338-CB5BE2109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902" y="1885279"/>
            <a:ext cx="7608698" cy="4794279"/>
          </a:xfr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C188D83-3101-4566-B033-6B34543F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10" y="1590741"/>
            <a:ext cx="84867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22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279065-A709-4BCE-945B-020084CD0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Sequenzdiagramm</a:t>
            </a:r>
            <a:endParaRPr lang="de-CH" sz="4000">
              <a:solidFill>
                <a:srgbClr val="FFFFFF"/>
              </a:solidFill>
            </a:endParaRPr>
          </a:p>
        </p:txBody>
      </p:sp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9D32FBAC-54A0-4546-9340-21087273F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38" y="2091531"/>
            <a:ext cx="8916499" cy="4302667"/>
          </a:xfrm>
        </p:spPr>
      </p:pic>
    </p:spTree>
    <p:extLst>
      <p:ext uri="{BB962C8B-B14F-4D97-AF65-F5344CB8AC3E}">
        <p14:creationId xmlns:p14="http://schemas.microsoft.com/office/powerpoint/2010/main" val="104001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215FBD-9495-41D6-9D63-5CB76F8E4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Interface Docs</a:t>
            </a:r>
            <a:endParaRPr lang="de-CH" sz="4000">
              <a:solidFill>
                <a:srgbClr val="FFFFFF"/>
              </a:solidFill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EA0F595-E8AF-4F19-ACF4-155FE53B4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CH" sz="2400"/>
              <a:t>Backend API</a:t>
            </a:r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pPr marL="0" indent="0">
              <a:buNone/>
            </a:pPr>
            <a:endParaRPr lang="de-CH" sz="2400"/>
          </a:p>
          <a:p>
            <a:pPr>
              <a:buFontTx/>
              <a:buChar char="-"/>
            </a:pPr>
            <a:r>
              <a:rPr lang="de-CH" sz="2400"/>
              <a:t>Serial USB </a:t>
            </a:r>
          </a:p>
          <a:p>
            <a:pPr lvl="1">
              <a:buFontTx/>
              <a:buChar char="-"/>
            </a:pPr>
            <a:r>
              <a:rPr lang="de-CH" sz="1400"/>
              <a:t>(</a:t>
            </a:r>
            <a:r>
              <a:rPr lang="de-CH" sz="1400" err="1"/>
              <a:t>npm</a:t>
            </a:r>
            <a:r>
              <a:rPr lang="de-CH" sz="1400"/>
              <a:t> </a:t>
            </a:r>
            <a:r>
              <a:rPr lang="de-CH" sz="1400" err="1"/>
              <a:t>packagename</a:t>
            </a:r>
            <a:r>
              <a:rPr lang="de-CH" sz="1400"/>
              <a:t>: @serialport, </a:t>
            </a:r>
            <a:r>
              <a:rPr lang="de-CH" sz="1400" err="1"/>
              <a:t>portName</a:t>
            </a:r>
            <a:r>
              <a:rPr lang="de-CH" sz="1400"/>
              <a:t>:/</a:t>
            </a:r>
            <a:r>
              <a:rPr lang="de-CH" sz="1400" err="1"/>
              <a:t>dev</a:t>
            </a:r>
            <a:r>
              <a:rPr lang="de-CH" sz="1400"/>
              <a:t>/ttyUSB0, baudRate:9600, dataBits:8, stopBits:1)</a:t>
            </a:r>
          </a:p>
          <a:p>
            <a:pPr marL="0" indent="0">
              <a:buNone/>
            </a:pPr>
            <a:endParaRPr lang="de-CH"/>
          </a:p>
          <a:p>
            <a:endParaRPr lang="en-GB"/>
          </a:p>
        </p:txBody>
      </p:sp>
      <p:graphicFrame>
        <p:nvGraphicFramePr>
          <p:cNvPr id="13" name="Tabelle 4">
            <a:extLst>
              <a:ext uri="{FF2B5EF4-FFF2-40B4-BE49-F238E27FC236}">
                <a16:creationId xmlns:a16="http://schemas.microsoft.com/office/drawing/2014/main" id="{CD6AE917-80B6-4630-B301-B9D4E6A150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1430014"/>
              </p:ext>
            </p:extLst>
          </p:nvPr>
        </p:nvGraphicFramePr>
        <p:xfrm>
          <a:off x="838199" y="2299370"/>
          <a:ext cx="1051559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862">
                  <a:extLst>
                    <a:ext uri="{9D8B030D-6E8A-4147-A177-3AD203B41FA5}">
                      <a16:colId xmlns:a16="http://schemas.microsoft.com/office/drawing/2014/main" val="937569626"/>
                    </a:ext>
                  </a:extLst>
                </a:gridCol>
                <a:gridCol w="1111862">
                  <a:extLst>
                    <a:ext uri="{9D8B030D-6E8A-4147-A177-3AD203B41FA5}">
                      <a16:colId xmlns:a16="http://schemas.microsoft.com/office/drawing/2014/main" val="969278442"/>
                    </a:ext>
                  </a:extLst>
                </a:gridCol>
                <a:gridCol w="2329875">
                  <a:extLst>
                    <a:ext uri="{9D8B030D-6E8A-4147-A177-3AD203B41FA5}">
                      <a16:colId xmlns:a16="http://schemas.microsoft.com/office/drawing/2014/main" val="1087873204"/>
                    </a:ext>
                  </a:extLst>
                </a:gridCol>
                <a:gridCol w="5961999">
                  <a:extLst>
                    <a:ext uri="{9D8B030D-6E8A-4147-A177-3AD203B41FA5}">
                      <a16:colId xmlns:a16="http://schemas.microsoft.com/office/drawing/2014/main" val="390955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/>
                        <a:t>HOST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Verb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Ressourcen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Description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1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/>
                        <a:t>3to5.ch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POST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/api/door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moves door motors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7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GET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/api/status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return the motor state (e.g open / close)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99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GET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/api/total_operations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Return the 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83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GET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/api/</a:t>
                      </a:r>
                      <a:r>
                        <a:rPr lang="en-GB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Returns the amount of door open / closed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028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GET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/api/</a:t>
                      </a:r>
                      <a:r>
                        <a:rPr lang="en-GB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total_locations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Return a list of accessed locations (Fingerprint &amp; Browser)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791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POST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/api/</a:t>
                      </a:r>
                      <a:r>
                        <a:rPr lang="en-GB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err="1"/>
                        <a:t>Adds</a:t>
                      </a:r>
                      <a:r>
                        <a:rPr lang="de-CH"/>
                        <a:t> </a:t>
                      </a:r>
                      <a:r>
                        <a:rPr lang="de-CH" err="1"/>
                        <a:t>access</a:t>
                      </a:r>
                      <a:r>
                        <a:rPr lang="de-CH"/>
                        <a:t> </a:t>
                      </a:r>
                      <a:r>
                        <a:rPr lang="de-CH" err="1"/>
                        <a:t>location</a:t>
                      </a:r>
                      <a:r>
                        <a:rPr lang="de-CH"/>
                        <a:t> </a:t>
                      </a:r>
                      <a:r>
                        <a:rPr lang="de-CH" err="1"/>
                        <a:t>to</a:t>
                      </a:r>
                      <a:r>
                        <a:rPr lang="de-CH"/>
                        <a:t> DB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92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94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415D3F-1E15-4E59-BF76-33DA9EEB2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Issues und Herausforderungen</a:t>
            </a:r>
            <a:endParaRPr lang="de-CH" sz="4000">
              <a:solidFill>
                <a:srgbClr val="FFFFFF"/>
              </a:solidFill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126DD72-7EE1-421E-9B86-F13E74DCB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dirty="0"/>
          </a:p>
          <a:p>
            <a:r>
              <a:rPr lang="de-CH" sz="2000" dirty="0"/>
              <a:t>Wie kann die Lösung abgesichert werden</a:t>
            </a:r>
          </a:p>
          <a:p>
            <a:pPr lvl="1"/>
            <a:r>
              <a:rPr lang="de-CH" sz="2000" dirty="0" err="1"/>
              <a:t>ZerotrustVPN</a:t>
            </a:r>
            <a:r>
              <a:rPr lang="de-CH" sz="2000" dirty="0"/>
              <a:t>, </a:t>
            </a:r>
            <a:r>
              <a:rPr lang="de-CH" sz="2000" dirty="0" err="1"/>
              <a:t>DoorControl</a:t>
            </a:r>
            <a:r>
              <a:rPr lang="de-CH" sz="2000" dirty="0"/>
              <a:t> nur möglich wenn GPS aktiviert ist</a:t>
            </a:r>
          </a:p>
          <a:p>
            <a:pPr lvl="1"/>
            <a:r>
              <a:rPr lang="de-CH" sz="2000" dirty="0"/>
              <a:t>GPS</a:t>
            </a:r>
          </a:p>
          <a:p>
            <a:pPr lvl="1"/>
            <a:r>
              <a:rPr lang="de-CH" sz="2000" dirty="0"/>
              <a:t>SSL für alle Endpunkte</a:t>
            </a:r>
          </a:p>
          <a:p>
            <a:pPr lvl="1"/>
            <a:endParaRPr lang="de-CH" sz="2000" dirty="0"/>
          </a:p>
          <a:p>
            <a:r>
              <a:rPr lang="de-CH" sz="2000" dirty="0"/>
              <a:t>Türstatus (Bolzenstatus) </a:t>
            </a:r>
            <a:r>
              <a:rPr lang="de-CH" sz="2000" dirty="0" err="1"/>
              <a:t>sync</a:t>
            </a:r>
            <a:r>
              <a:rPr lang="de-CH" sz="2000" dirty="0"/>
              <a:t> via USB-Serial</a:t>
            </a:r>
          </a:p>
          <a:p>
            <a:pPr lvl="1"/>
            <a:r>
              <a:rPr lang="de-CH" sz="2000" dirty="0"/>
              <a:t>Türstatus wird jede Sekunde auf dem USB-Port geloggt</a:t>
            </a:r>
          </a:p>
          <a:p>
            <a:pPr marL="457200" lvl="1" indent="0">
              <a:buNone/>
            </a:pPr>
            <a:endParaRPr lang="de-CH" sz="2000" dirty="0"/>
          </a:p>
          <a:p>
            <a:r>
              <a:rPr lang="de-CH" sz="2000" dirty="0" err="1"/>
              <a:t>Let’s</a:t>
            </a:r>
            <a:r>
              <a:rPr lang="de-CH" sz="2000" dirty="0"/>
              <a:t> </a:t>
            </a:r>
            <a:r>
              <a:rPr lang="de-CH" sz="2000" dirty="0" err="1"/>
              <a:t>encrypt</a:t>
            </a:r>
            <a:r>
              <a:rPr lang="de-CH" sz="2000" dirty="0"/>
              <a:t> SSL-Zertifikate für privaten IP-range (e.g. Zerotrust VPN)</a:t>
            </a:r>
          </a:p>
          <a:p>
            <a:pPr lvl="1"/>
            <a:endParaRPr lang="de-CH" sz="2000" dirty="0"/>
          </a:p>
          <a:p>
            <a:pPr lvl="1"/>
            <a:endParaRPr lang="de-CH" sz="2000" dirty="0"/>
          </a:p>
          <a:p>
            <a:endParaRPr lang="de-CH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889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E50BAD0-0946-44F5-BA6B-73A80B6BD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Demo</a:t>
            </a:r>
            <a:endParaRPr lang="de-CH" sz="40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EB93CA-AA51-4471-8507-60BE82124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de-CH" sz="2000"/>
          </a:p>
        </p:txBody>
      </p:sp>
    </p:spTree>
    <p:extLst>
      <p:ext uri="{BB962C8B-B14F-4D97-AF65-F5344CB8AC3E}">
        <p14:creationId xmlns:p14="http://schemas.microsoft.com/office/powerpoint/2010/main" val="239450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79A18CFABD6B4586FA6801447DB525" ma:contentTypeVersion="0" ma:contentTypeDescription="Create a new document." ma:contentTypeScope="" ma:versionID="eb2b0728f0e5fa2bf1c8260aad850eb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b29bce60f4b2d1143f0f99b96ef320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DAB162-FD7D-4A69-9070-166BB7DDEF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24673B-3D6E-4160-871C-0671DA527CA4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74B6173-8628-4AB8-A901-294ECB31CD1C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Breitbild</PresentationFormat>
  <Paragraphs>62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Remote Door Control</vt:lpstr>
      <vt:lpstr>Projektübersicht</vt:lpstr>
      <vt:lpstr>Use Case</vt:lpstr>
      <vt:lpstr>Reference Model</vt:lpstr>
      <vt:lpstr>Sequenzdiagramm</vt:lpstr>
      <vt:lpstr>Interface Docs</vt:lpstr>
      <vt:lpstr>Issues und Herausforderungen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Door Control</dc:title>
  <dc:creator>Wernli Christian</dc:creator>
  <cp:lastModifiedBy>Christian Wernli</cp:lastModifiedBy>
  <cp:revision>2</cp:revision>
  <dcterms:created xsi:type="dcterms:W3CDTF">2022-01-13T14:17:38Z</dcterms:created>
  <dcterms:modified xsi:type="dcterms:W3CDTF">2022-01-14T15:54:44Z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0x0101006779A18CFABD6B4586FA6801447DB525</vt:lpwstr>
  </property>
</Properties>
</file>