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687" r:id="rId3"/>
  </p:sldMasterIdLst>
  <p:notesMasterIdLst>
    <p:notesMasterId r:id="rId78"/>
  </p:notesMasterIdLst>
  <p:sldIdLst>
    <p:sldId id="256" r:id="rId4"/>
    <p:sldId id="276" r:id="rId5"/>
    <p:sldId id="357" r:id="rId6"/>
    <p:sldId id="277" r:id="rId7"/>
    <p:sldId id="484" r:id="rId8"/>
    <p:sldId id="485" r:id="rId9"/>
    <p:sldId id="486" r:id="rId10"/>
    <p:sldId id="487" r:id="rId11"/>
    <p:sldId id="488" r:id="rId12"/>
    <p:sldId id="362" r:id="rId13"/>
    <p:sldId id="735" r:id="rId14"/>
    <p:sldId id="273" r:id="rId15"/>
    <p:sldId id="274" r:id="rId16"/>
    <p:sldId id="561" r:id="rId17"/>
    <p:sldId id="562" r:id="rId18"/>
    <p:sldId id="563" r:id="rId19"/>
    <p:sldId id="782" r:id="rId20"/>
    <p:sldId id="783" r:id="rId21"/>
    <p:sldId id="784" r:id="rId22"/>
    <p:sldId id="785" r:id="rId23"/>
    <p:sldId id="802" r:id="rId24"/>
    <p:sldId id="803" r:id="rId25"/>
    <p:sldId id="805" r:id="rId26"/>
    <p:sldId id="779" r:id="rId27"/>
    <p:sldId id="780" r:id="rId28"/>
    <p:sldId id="781" r:id="rId29"/>
    <p:sldId id="778" r:id="rId30"/>
    <p:sldId id="790" r:id="rId31"/>
    <p:sldId id="364" r:id="rId32"/>
    <p:sldId id="365" r:id="rId33"/>
    <p:sldId id="266" r:id="rId34"/>
    <p:sldId id="424" r:id="rId35"/>
    <p:sldId id="371" r:id="rId36"/>
    <p:sldId id="747" r:id="rId37"/>
    <p:sldId id="425" r:id="rId38"/>
    <p:sldId id="746" r:id="rId39"/>
    <p:sldId id="737" r:id="rId40"/>
    <p:sldId id="793" r:id="rId41"/>
    <p:sldId id="794" r:id="rId42"/>
    <p:sldId id="791" r:id="rId43"/>
    <p:sldId id="792" r:id="rId44"/>
    <p:sldId id="795" r:id="rId45"/>
    <p:sldId id="796" r:id="rId46"/>
    <p:sldId id="797" r:id="rId47"/>
    <p:sldId id="742" r:id="rId48"/>
    <p:sldId id="743" r:id="rId49"/>
    <p:sldId id="744" r:id="rId50"/>
    <p:sldId id="745" r:id="rId51"/>
    <p:sldId id="748" r:id="rId52"/>
    <p:sldId id="749" r:id="rId53"/>
    <p:sldId id="770" r:id="rId54"/>
    <p:sldId id="771" r:id="rId55"/>
    <p:sldId id="772" r:id="rId56"/>
    <p:sldId id="773" r:id="rId57"/>
    <p:sldId id="774" r:id="rId58"/>
    <p:sldId id="775" r:id="rId59"/>
    <p:sldId id="764" r:id="rId60"/>
    <p:sldId id="786" r:id="rId61"/>
    <p:sldId id="776" r:id="rId62"/>
    <p:sldId id="788" r:id="rId63"/>
    <p:sldId id="787" r:id="rId64"/>
    <p:sldId id="777" r:id="rId65"/>
    <p:sldId id="789" r:id="rId66"/>
    <p:sldId id="559" r:id="rId67"/>
    <p:sldId id="560" r:id="rId68"/>
    <p:sldId id="436" r:id="rId69"/>
    <p:sldId id="437" r:id="rId70"/>
    <p:sldId id="438" r:id="rId71"/>
    <p:sldId id="798" r:id="rId72"/>
    <p:sldId id="799" r:id="rId73"/>
    <p:sldId id="806" r:id="rId74"/>
    <p:sldId id="807" r:id="rId75"/>
    <p:sldId id="800" r:id="rId76"/>
    <p:sldId id="801" r:id="rId7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0000"/>
    <a:srgbClr val="0000FF"/>
    <a:srgbClr val="99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3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页眉占位符 3133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13347" name="日期占位符 31334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0" name="幻灯片图像占位符 313347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313348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3350" name="页脚占位符 31334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13351" name="灯片编号占位符 31335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latin typeface="Arial" charset="0"/>
                <a:cs typeface="+mn-ea"/>
              </a:defRPr>
            </a:lvl1pPr>
          </a:lstStyle>
          <a:p>
            <a:pPr>
              <a:defRPr/>
            </a:pPr>
            <a:fld id="{0E162A31-6171-4038-AD31-30DF084ECCCC}" type="slidenum">
              <a:rPr lang="en-US" altLang="zh-CN"/>
              <a:pPr>
                <a:defRPr/>
              </a:pPr>
              <a:t>‹#›</a:t>
            </a:fld>
            <a:endParaRPr lang="zh-CN">
              <a:latin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013E2-9E0E-4A7E-975E-69283A73DC8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0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4577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" name="圆角矩形 24578"/>
          <p:cNvSpPr>
            <a:spLocks noChangeArrowheads="1"/>
          </p:cNvSpPr>
          <p:nvPr/>
        </p:nvSpPr>
        <p:spPr bwMode="auto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圆角矩形 24579"/>
          <p:cNvSpPr>
            <a:spLocks noChangeArrowheads="1"/>
          </p:cNvSpPr>
          <p:nvPr userDrawn="1"/>
        </p:nvSpPr>
        <p:spPr bwMode="auto">
          <a:xfrm>
            <a:off x="1447800" y="1371600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4581" name="标题 24580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66950"/>
          </a:xfrm>
          <a:prstGeom prst="rect">
            <a:avLst/>
          </a:prstGeom>
          <a:noFill/>
          <a:ln w="9525">
            <a:noFill/>
          </a:ln>
        </p:spPr>
        <p:txBody>
          <a:bodyPr anchorCtr="1"/>
          <a:lstStyle>
            <a:lvl1pPr lvl="0" algn="ctr">
              <a:defRPr sz="4800" i="1"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4582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4583"/>
          <p:cNvSpPr>
            <a:spLocks noGrp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24584"/>
          <p:cNvSpPr>
            <a:spLocks noGrp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 dirty="0">
                <a:latin typeface="Arial" charset="0"/>
                <a:cs typeface="+mn-ea"/>
              </a:defRPr>
            </a:lvl1pPr>
          </a:lstStyle>
          <a:p>
            <a:pPr>
              <a:defRPr/>
            </a:pPr>
            <a:fld id="{F264A074-4659-4263-A114-749F215EA4C8}" type="slidenum">
              <a:rPr lang="en-US" altLang="zh-CN"/>
              <a:pPr>
                <a:defRPr/>
              </a:pPr>
              <a:t>‹#›</a:t>
            </a:fld>
            <a:endParaRPr lang="zh-CN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2002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62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6324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33159" cy="6324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204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299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4577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" name="圆角矩形 24578"/>
          <p:cNvSpPr>
            <a:spLocks noChangeArrowheads="1"/>
          </p:cNvSpPr>
          <p:nvPr/>
        </p:nvSpPr>
        <p:spPr bwMode="auto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圆角矩形 24579"/>
          <p:cNvSpPr>
            <a:spLocks noChangeArrowheads="1"/>
          </p:cNvSpPr>
          <p:nvPr userDrawn="1"/>
        </p:nvSpPr>
        <p:spPr bwMode="auto">
          <a:xfrm>
            <a:off x="1447800" y="1371600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4581" name="标题 24580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66950"/>
          </a:xfrm>
          <a:prstGeom prst="rect">
            <a:avLst/>
          </a:prstGeom>
          <a:noFill/>
          <a:ln w="9525">
            <a:noFill/>
          </a:ln>
        </p:spPr>
        <p:txBody>
          <a:bodyPr anchorCtr="1"/>
          <a:lstStyle>
            <a:lvl1pPr lvl="0" algn="ctr">
              <a:defRPr sz="4800" i="1"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4582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4583"/>
          <p:cNvSpPr>
            <a:spLocks noGrp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24584"/>
          <p:cNvSpPr>
            <a:spLocks noGrp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 dirty="0">
                <a:latin typeface="Arial" charset="0"/>
                <a:cs typeface="+mn-ea"/>
              </a:defRPr>
            </a:lvl1pPr>
          </a:lstStyle>
          <a:p>
            <a:pPr>
              <a:defRPr/>
            </a:pPr>
            <a:fld id="{1A9BED30-0F19-4277-8173-2969D471A7C5}" type="slidenum">
              <a:rPr lang="en-US" altLang="zh-CN"/>
              <a:pPr>
                <a:defRPr/>
              </a:pPr>
              <a:t>‹#›</a:t>
            </a:fld>
            <a:endParaRPr lang="zh-CN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773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257300" indent="-342900">
              <a:buFont typeface="Wingdings" charset="0"/>
              <a:buChar char="ü"/>
              <a:defRPr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288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014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19194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6206" y="1447800"/>
            <a:ext cx="4219194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662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7562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8885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20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257300" indent="-342900">
              <a:buFont typeface="Wingdings" charset="0"/>
              <a:buChar char="ü"/>
              <a:defRPr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12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023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448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638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6324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33159" cy="6324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4810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6725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4577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" name="圆角矩形 24578"/>
          <p:cNvSpPr>
            <a:spLocks noChangeArrowheads="1"/>
          </p:cNvSpPr>
          <p:nvPr/>
        </p:nvSpPr>
        <p:spPr bwMode="auto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圆角矩形 24579"/>
          <p:cNvSpPr>
            <a:spLocks noChangeArrowheads="1"/>
          </p:cNvSpPr>
          <p:nvPr userDrawn="1"/>
        </p:nvSpPr>
        <p:spPr bwMode="auto">
          <a:xfrm>
            <a:off x="1447800" y="1371600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4581" name="标题 24580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66950"/>
          </a:xfrm>
          <a:prstGeom prst="rect">
            <a:avLst/>
          </a:prstGeom>
          <a:noFill/>
          <a:ln w="9525">
            <a:noFill/>
          </a:ln>
        </p:spPr>
        <p:txBody>
          <a:bodyPr anchorCtr="1"/>
          <a:lstStyle>
            <a:lvl1pPr lvl="0" algn="ctr">
              <a:defRPr sz="4800" i="1"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4582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4583"/>
          <p:cNvSpPr>
            <a:spLocks noGrp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24584"/>
          <p:cNvSpPr>
            <a:spLocks noGrp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1400" noProof="1" dirty="0">
                <a:latin typeface="Arial" charset="0"/>
                <a:cs typeface="+mn-ea"/>
              </a:defRPr>
            </a:lvl1pPr>
          </a:lstStyle>
          <a:p>
            <a:pPr>
              <a:defRPr/>
            </a:pPr>
            <a:fld id="{5260C73B-EEF6-4466-8452-3D29EEF776AD}" type="slidenum">
              <a:rPr lang="en-US" altLang="zh-CN"/>
              <a:pPr>
                <a:defRPr/>
              </a:pPr>
              <a:t>‹#›</a:t>
            </a:fld>
            <a:endParaRPr lang="zh-CN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06245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257300" indent="-342900">
              <a:buFont typeface="Wingdings" charset="0"/>
              <a:buChar char="ü"/>
              <a:defRPr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1963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299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19194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6206" y="1447800"/>
            <a:ext cx="4219194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1846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674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0518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7427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045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8726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7743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1209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6324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33159" cy="6324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1085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786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19194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6206" y="1447800"/>
            <a:ext cx="4219194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338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24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584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6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20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329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2355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228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355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447800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圆角矩形 23559"/>
          <p:cNvSpPr>
            <a:spLocks noChangeArrowheads="1"/>
          </p:cNvSpPr>
          <p:nvPr/>
        </p:nvSpPr>
        <p:spPr bwMode="auto">
          <a:xfrm>
            <a:off x="168275" y="152400"/>
            <a:ext cx="8823325" cy="65532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029" name="直接连接符 23560"/>
          <p:cNvSpPr>
            <a:spLocks noChangeShapeType="1"/>
          </p:cNvSpPr>
          <p:nvPr/>
        </p:nvSpPr>
        <p:spPr bwMode="auto">
          <a:xfrm>
            <a:off x="762000" y="13716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SzPct val="70000"/>
        <a:buFont typeface="Wingdings" panose="05000000000000000000" pitchFamily="2" charset="2"/>
        <a:buChar char="Ð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lvl="2" indent="-3429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8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355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228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355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447800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圆角矩形 23559"/>
          <p:cNvSpPr>
            <a:spLocks noChangeArrowheads="1"/>
          </p:cNvSpPr>
          <p:nvPr/>
        </p:nvSpPr>
        <p:spPr bwMode="auto">
          <a:xfrm>
            <a:off x="168275" y="152400"/>
            <a:ext cx="8823325" cy="65532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053" name="直接连接符 23560"/>
          <p:cNvSpPr>
            <a:spLocks noChangeShapeType="1"/>
          </p:cNvSpPr>
          <p:nvPr/>
        </p:nvSpPr>
        <p:spPr bwMode="auto">
          <a:xfrm>
            <a:off x="762000" y="13716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SzPct val="70000"/>
        <a:buFont typeface="Wingdings" panose="05000000000000000000" pitchFamily="2" charset="2"/>
        <a:buChar char="Ð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lvl="2" indent="-3429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8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355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228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355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447800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圆角矩形 23559"/>
          <p:cNvSpPr>
            <a:spLocks noChangeArrowheads="1"/>
          </p:cNvSpPr>
          <p:nvPr/>
        </p:nvSpPr>
        <p:spPr bwMode="auto">
          <a:xfrm>
            <a:off x="168275" y="152400"/>
            <a:ext cx="8823325" cy="65532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077" name="直接连接符 23560"/>
          <p:cNvSpPr>
            <a:spLocks noChangeShapeType="1"/>
          </p:cNvSpPr>
          <p:nvPr/>
        </p:nvSpPr>
        <p:spPr bwMode="auto">
          <a:xfrm>
            <a:off x="762000" y="13716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SzPct val="70000"/>
        <a:buFont typeface="Wingdings" panose="05000000000000000000" pitchFamily="2" charset="2"/>
        <a:buChar char="Ð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lvl="2" indent="-3429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8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097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2266950"/>
          </a:xfrm>
        </p:spPr>
        <p:txBody>
          <a:bodyPr/>
          <a:lstStyle/>
          <a:p>
            <a:pPr eaLnBrk="1" hangingPunct="1"/>
            <a:r>
              <a:rPr lang="en-US" altLang="zh-CN" sz="4400" i="0" dirty="0" smtClean="0">
                <a:ea typeface="华文楷体" panose="02010600040101010101" pitchFamily="2" charset="-122"/>
              </a:rPr>
              <a:t>NOIP</a:t>
            </a:r>
            <a:r>
              <a:rPr lang="zh-CN" altLang="en-US" sz="4400" i="0" dirty="0" smtClean="0">
                <a:ea typeface="华文楷体" panose="02010600040101010101" pitchFamily="2" charset="-122"/>
              </a:rPr>
              <a:t>数学考点</a:t>
            </a:r>
            <a:r>
              <a:rPr lang="zh-CN" altLang="en-US" sz="4400" i="0" dirty="0">
                <a:ea typeface="华文楷体" panose="02010600040101010101" pitchFamily="2" charset="-122"/>
              </a:rPr>
              <a:t>梳理及例题分析</a:t>
            </a:r>
            <a:endParaRPr lang="en-US" altLang="zh-CN" sz="4400" i="0" dirty="0" smtClean="0">
              <a:ea typeface="华文楷体" panose="02010600040101010101" pitchFamily="2" charset="-122"/>
            </a:endParaRPr>
          </a:p>
        </p:txBody>
      </p:sp>
      <p:sp>
        <p:nvSpPr>
          <p:cNvPr id="10243" name="副标题 4099"/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3733800"/>
            <a:ext cx="7467600" cy="1752600"/>
          </a:xfrm>
        </p:spPr>
        <p:txBody>
          <a:bodyPr anchor="ctr"/>
          <a:lstStyle/>
          <a:p>
            <a:pPr marL="0" indent="0"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李佳实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18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素数和合数</a:t>
            </a:r>
          </a:p>
        </p:txBody>
      </p:sp>
      <p:sp>
        <p:nvSpPr>
          <p:cNvPr id="37891" name="文本占位符 2181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noProof="1" smtClean="0"/>
              <a:t>素数</a:t>
            </a:r>
            <a:r>
              <a:rPr lang="en-US" altLang="zh-CN" sz="3200" noProof="1" smtClean="0"/>
              <a:t>(prime)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noProof="1" smtClean="0"/>
              <a:t>如果大于</a:t>
            </a:r>
            <a:r>
              <a:rPr lang="zh-CN" altLang="zh-CN" sz="2800" noProof="1" smtClean="0"/>
              <a:t>1</a:t>
            </a:r>
            <a:r>
              <a:rPr lang="zh-CN" altLang="en-US" sz="2800" noProof="1" smtClean="0"/>
              <a:t>的正整数</a:t>
            </a:r>
            <a:r>
              <a:rPr lang="en-US" altLang="zh-CN" sz="2800" noProof="1" smtClean="0"/>
              <a:t>p</a:t>
            </a:r>
            <a:r>
              <a:rPr lang="zh-CN" altLang="en-US" sz="2800" noProof="1" smtClean="0"/>
              <a:t>仅有的正因子是</a:t>
            </a:r>
            <a:r>
              <a:rPr lang="zh-CN" altLang="zh-CN" sz="2800" noProof="1" smtClean="0"/>
              <a:t>1</a:t>
            </a:r>
            <a:r>
              <a:rPr lang="zh-CN" altLang="en-US" sz="2800" noProof="1" smtClean="0"/>
              <a:t>和</a:t>
            </a:r>
            <a:r>
              <a:rPr lang="en-US" altLang="zh-CN" sz="2800" noProof="1" smtClean="0"/>
              <a:t>p, </a:t>
            </a:r>
            <a:r>
              <a:rPr lang="zh-CN" altLang="en-US" sz="2800" noProof="1" smtClean="0"/>
              <a:t>则称</a:t>
            </a:r>
            <a:r>
              <a:rPr lang="en-US" altLang="zh-CN" sz="2800" noProof="1" smtClean="0"/>
              <a:t>p</a:t>
            </a:r>
            <a:r>
              <a:rPr lang="zh-CN" altLang="en-US" sz="2800" noProof="1" smtClean="0"/>
              <a:t>为素数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noProof="1" smtClean="0"/>
              <a:t>合数</a:t>
            </a:r>
            <a:r>
              <a:rPr lang="en-US" altLang="zh-CN" sz="3200" noProof="1" smtClean="0"/>
              <a:t>(compound)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noProof="1" smtClean="0"/>
              <a:t>大于</a:t>
            </a:r>
            <a:r>
              <a:rPr lang="zh-CN" altLang="zh-CN" sz="2800" noProof="1" smtClean="0"/>
              <a:t>1</a:t>
            </a:r>
            <a:r>
              <a:rPr lang="zh-CN" altLang="en-US" sz="2800" noProof="1" smtClean="0"/>
              <a:t>又不是素数的正整数称为合数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noProof="1" smtClean="0"/>
              <a:t>如果</a:t>
            </a:r>
            <a:r>
              <a:rPr lang="en-US" altLang="zh-CN" noProof="1" smtClean="0"/>
              <a:t>n</a:t>
            </a:r>
            <a:r>
              <a:rPr lang="zh-CN" altLang="en-US" noProof="1" smtClean="0"/>
              <a:t>是合数</a:t>
            </a:r>
            <a:r>
              <a:rPr lang="zh-CN" altLang="zh-CN" noProof="1" smtClean="0"/>
              <a:t>, </a:t>
            </a:r>
            <a:r>
              <a:rPr lang="zh-CN" altLang="en-US" noProof="1" smtClean="0"/>
              <a:t>则</a:t>
            </a:r>
            <a:r>
              <a:rPr lang="en-US" altLang="zh-CN" noProof="1" smtClean="0"/>
              <a:t>n</a:t>
            </a:r>
            <a:r>
              <a:rPr lang="zh-CN" altLang="en-US" noProof="1" smtClean="0"/>
              <a:t>必有一个小于或等于</a:t>
            </a:r>
            <a:r>
              <a:rPr lang="en-US" altLang="zh-CN" noProof="1" smtClean="0"/>
              <a:t>n</a:t>
            </a:r>
            <a:r>
              <a:rPr lang="en-US" altLang="zh-CN" baseline="40000" noProof="1" smtClean="0"/>
              <a:t>1/2</a:t>
            </a:r>
            <a:r>
              <a:rPr lang="zh-CN" altLang="en-US" noProof="1" smtClean="0"/>
              <a:t>的素因子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素数定理： 随着</a:t>
            </a:r>
            <a:r>
              <a:rPr lang="en-US" altLang="zh-CN" dirty="0"/>
              <a:t>x </a:t>
            </a:r>
            <a:r>
              <a:rPr lang="zh-CN" altLang="en-US" dirty="0"/>
              <a:t>的</a:t>
            </a:r>
            <a:r>
              <a:rPr lang="zh-CN" altLang="en-US" dirty="0" smtClean="0"/>
              <a:t>增长，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0" y="1400904"/>
            <a:ext cx="1742857" cy="9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8" y="3240458"/>
            <a:ext cx="7928710" cy="18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624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素数判定</a:t>
            </a:r>
          </a:p>
        </p:txBody>
      </p:sp>
      <p:sp>
        <p:nvSpPr>
          <p:cNvPr id="40963" name="文本占位符 624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noProof="1" smtClean="0"/>
              <a:t> </a:t>
            </a:r>
            <a:r>
              <a:rPr lang="zh-CN" altLang="en-US" noProof="1" smtClean="0"/>
              <a:t>枚举法</a:t>
            </a:r>
            <a:r>
              <a:rPr lang="en-US" altLang="zh-CN" noProof="1" smtClean="0"/>
              <a:t>: O(n</a:t>
            </a:r>
            <a:r>
              <a:rPr lang="en-US" altLang="zh-CN" baseline="40000" noProof="1" smtClean="0"/>
              <a:t>1/2</a:t>
            </a:r>
            <a:r>
              <a:rPr lang="en-US" altLang="zh-CN" noProof="1" smtClean="0"/>
              <a:t>), </a:t>
            </a:r>
            <a:r>
              <a:rPr lang="zh-CN" altLang="en-US" noProof="1" smtClean="0"/>
              <a:t>指数级别。</a:t>
            </a:r>
          </a:p>
          <a:p>
            <a:pPr eaLnBrk="1" hangingPunct="1"/>
            <a:r>
              <a:rPr lang="zh-CN" altLang="en-US" noProof="1" smtClean="0"/>
              <a:t> </a:t>
            </a:r>
            <a:r>
              <a:rPr lang="en-US" altLang="zh-CN" sz="2400" noProof="1" smtClean="0"/>
              <a:t>boolean isPrime(int 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{int 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  	 for (i=2;i*i&lt;=x;i++)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  	    if (x%i==0)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           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 	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634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素数判定</a:t>
            </a:r>
          </a:p>
        </p:txBody>
      </p:sp>
      <p:sp>
        <p:nvSpPr>
          <p:cNvPr id="41987" name="文本占位符 63490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 smtClean="0"/>
              <a:t>改进的枚举法</a:t>
            </a:r>
            <a:r>
              <a:rPr lang="en-US" altLang="zh-CN" noProof="1" smtClean="0"/>
              <a:t>: O(phi(n</a:t>
            </a:r>
            <a:r>
              <a:rPr lang="en-US" altLang="zh-CN" baseline="40000" noProof="1" smtClean="0"/>
              <a:t>1/2</a:t>
            </a:r>
            <a:r>
              <a:rPr lang="en-US" altLang="zh-CN" noProof="1" smtClean="0"/>
              <a:t>))=O(n</a:t>
            </a:r>
            <a:r>
              <a:rPr lang="en-US" altLang="zh-CN" baseline="40000" noProof="1" smtClean="0"/>
              <a:t>1/2</a:t>
            </a:r>
            <a:r>
              <a:rPr lang="en-US" altLang="zh-CN" noProof="1" smtClean="0"/>
              <a:t>/logn), </a:t>
            </a:r>
            <a:r>
              <a:rPr lang="zh-CN" altLang="en-US" noProof="1" smtClean="0"/>
              <a:t>仍然是指数级别。</a:t>
            </a:r>
          </a:p>
          <a:p>
            <a:pPr eaLnBrk="1" hangingPunct="1"/>
            <a:r>
              <a:rPr lang="en-US" altLang="zh-CN" sz="2400" noProof="1" smtClean="0"/>
              <a:t>list[ ]={2,3,5,7,11,13,…}//</a:t>
            </a:r>
            <a:r>
              <a:rPr lang="zh-CN" altLang="en-US" sz="2400" noProof="1" smtClean="0"/>
              <a:t>为事先做好的素数表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noProof="1" smtClean="0"/>
              <a:t>	</a:t>
            </a:r>
            <a:r>
              <a:rPr lang="en-US" altLang="zh-CN" sz="2400" noProof="1" smtClean="0"/>
              <a:t>boolean isPrime(int 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{int i=1;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 while (list[i]*list[i]&lt;=x)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   {if (x%list[i]==0) 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    i++;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欧拉筛法（线性筛法）</a:t>
            </a:r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何为线性筛法，顾名思义，就是在线性时间内，也就是O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，用筛选的方法把素数找出来的一种算法。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线性筛法的核心原理就是一句话： 每个合数必有一个最大因子（不包括它本身） ，用这个因子把合数筛掉，还有另一种说法（每个合数必有一个最小素因子，用这个因子筛掉合数）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欧拉筛法（线性筛法）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4219575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10,15,25</a:t>
            </a: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14,21</a:t>
            </a: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18,27</a:t>
            </a:r>
          </a:p>
        </p:txBody>
      </p:sp>
      <p:sp>
        <p:nvSpPr>
          <p:cNvPr id="44036" name="内容占位符 3"/>
          <p:cNvSpPr>
            <a:spLocks noGrp="1" noChangeArrowheads="1"/>
          </p:cNvSpPr>
          <p:nvPr>
            <p:ph sz="half" idx="2"/>
          </p:nvPr>
        </p:nvSpPr>
        <p:spPr>
          <a:xfrm>
            <a:off x="4695825" y="1447800"/>
            <a:ext cx="4219575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10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20</a:t>
            </a:r>
            <a:endParaRPr lang="en-US" altLang="zh-CN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11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：筛掉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22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12: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筛掉</a:t>
            </a:r>
            <a:r>
              <a:rPr lang="zh-CN" altLang="en-US" smtClean="0"/>
              <a:t>24 </a:t>
            </a:r>
          </a:p>
          <a:p>
            <a:pPr eaLnBrk="1" hangingPunct="1"/>
            <a:r>
              <a:rPr lang="zh-CN" altLang="en-US" smtClean="0"/>
              <a:t>13: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筛掉</a:t>
            </a:r>
            <a:r>
              <a:rPr lang="zh-CN" altLang="en-US" smtClean="0"/>
              <a:t>26 </a:t>
            </a:r>
          </a:p>
          <a:p>
            <a:pPr eaLnBrk="1" hangingPunct="1"/>
            <a:r>
              <a:rPr lang="zh-CN" altLang="en-US" smtClean="0"/>
              <a:t>14: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筛掉</a:t>
            </a:r>
            <a:r>
              <a:rPr lang="zh-CN" altLang="en-US" smtClean="0"/>
              <a:t>28 </a:t>
            </a:r>
          </a:p>
          <a:p>
            <a:pPr eaLnBrk="1" hangingPunct="1"/>
            <a:r>
              <a:rPr lang="zh-CN" altLang="en-US" smtClean="0"/>
              <a:t>15: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筛掉</a:t>
            </a:r>
            <a:r>
              <a:rPr lang="zh-CN" altLang="en-US" smtClean="0"/>
              <a:t>30 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欧拉筛法（线性筛法）</a:t>
            </a:r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void seive( int Max  )</a:t>
            </a: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{    memset( isPrime , true , sizeof( isPrime ));</a:t>
            </a: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isPrime[0 ] = false ;      isPrime[1] = false ;</a:t>
            </a: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for ( int i = 2 ; i &lt;= Max ; i++ )</a:t>
            </a:r>
            <a:r>
              <a:rPr lang="en-US" altLang="zh-CN" sz="220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//遍历筛去所有最大因数是i的合数</a:t>
            </a: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{if ( isPrime[i] )   prime[ ++ total ] = i ;</a:t>
            </a:r>
            <a:r>
              <a:rPr lang="en-US" altLang="zh-CN" sz="220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//把素数记录下来</a:t>
            </a:r>
            <a:endParaRPr lang="en-US" altLang="zh-CN" sz="22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20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//遍历已知素数表中比i的最小素因数小的素数，并筛去合数</a:t>
            </a:r>
            <a:endParaRPr lang="en-US" altLang="zh-CN" sz="22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for ( int j = 1 ; j &lt;= total &amp;&amp; i * prime[j] &lt;= Max ; j++)</a:t>
            </a: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{ isPrime[ i * prime[j] ] = false ;</a:t>
            </a: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if  (!( i % prime[j]))  break;</a:t>
            </a:r>
            <a:r>
              <a:rPr lang="en-US" altLang="zh-CN" sz="220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//找到i的最小素因数</a:t>
            </a:r>
            <a:endParaRPr lang="en-US" altLang="zh-CN" sz="22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}</a:t>
            </a: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}</a:t>
            </a:r>
          </a:p>
          <a:p>
            <a:pPr marL="0" indent="0" eaLnBrk="1" hangingPunct="1">
              <a:lnSpc>
                <a:spcPct val="120000"/>
              </a:lnSpc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ea typeface="黑体" panose="02010609060101010101" pitchFamily="49" charset="-122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：对于一个定义域为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或是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到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的函数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如果满足以下两条性质，称其为积性函数</a:t>
                </a:r>
                <a:endParaRPr lang="en-US" altLang="zh-CN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1.f(1)=1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2.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Lucida Sans Unicode" panose="020B0602030504020204" pitchFamily="34" charset="0"/>
                  </a:rPr>
                  <a:t>∀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Lucida Sans Unicode" panose="020B0602030504020204" pitchFamily="34" charset="0"/>
                  </a:rPr>
                  <a:t>∈N</a:t>
                </a:r>
                <a:r>
                  <a:rPr lang="en-US" altLang="zh-CN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Lucida Sans Unicode" panose="020B0602030504020204" pitchFamily="34" charset="0"/>
                  </a:rPr>
                  <a:t>+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若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f(a)*f(b)=f(a*b)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       性质：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       对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分解质因数：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baseline="-1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baseline="-1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……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baseline="-1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f(x)=f(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baseline="-1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)*f(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baseline="-1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)*……*f(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baseline="-1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5" t="-1673" r="-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2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zh-CN" altLang="en-US" dirty="0">
                <a:latin typeface="Cambria Math" panose="02040503050406030204" pitchFamily="18" charset="0"/>
              </a:rPr>
              <a:t>：对于一个定义域为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zh-CN" altLang="en-US" dirty="0">
                <a:latin typeface="Cambria Math" panose="02040503050406030204" pitchFamily="18" charset="0"/>
              </a:rPr>
              <a:t>或是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>
                <a:latin typeface="Cambria Math" panose="02040503050406030204" pitchFamily="18" charset="0"/>
              </a:rPr>
              <a:t>的函数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f(x),</a:t>
            </a:r>
            <a:r>
              <a:rPr lang="zh-CN" altLang="en-US" dirty="0">
                <a:latin typeface="Cambria Math" panose="02040503050406030204" pitchFamily="18" charset="0"/>
              </a:rPr>
              <a:t>如果满足以下两条性质，称其为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完全</a:t>
            </a:r>
            <a:r>
              <a:rPr lang="zh-CN" altLang="en-US" dirty="0">
                <a:latin typeface="Cambria Math" panose="02040503050406030204" pitchFamily="18" charset="0"/>
              </a:rPr>
              <a:t>积性函数</a:t>
            </a:r>
            <a:endParaRPr lang="en-US" altLang="zh-CN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1.f(1)=1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2.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∈N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+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lang="zh-CN" altLang="en-US" dirty="0">
                <a:latin typeface="Cambria Math" panose="02040503050406030204" pitchFamily="18" charset="0"/>
              </a:rPr>
              <a:t> 则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f(a)*f(b)=f(a*b)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0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一些常见的积性函数：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Id :   </a:t>
            </a:r>
            <a:r>
              <a:rPr lang="zh-CN" altLang="en-US" dirty="0">
                <a:latin typeface="Cambria Math" panose="02040503050406030204" pitchFamily="18" charset="0"/>
              </a:rPr>
              <a:t>单位函数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,Id(x)=x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:  </a:t>
            </a:r>
            <a:r>
              <a:rPr lang="zh-CN" altLang="en-US" dirty="0">
                <a:latin typeface="Cambria Math" panose="02040503050406030204" pitchFamily="18" charset="0"/>
              </a:rPr>
              <a:t>幂函数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,Id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(x)=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en-US" altLang="zh-CN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l-G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：欧拉函数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l-G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:  </a:t>
            </a:r>
            <a:r>
              <a:rPr lang="zh-CN" altLang="en-US" dirty="0">
                <a:latin typeface="Cambria Math" panose="02040503050406030204" pitchFamily="18" charset="0"/>
              </a:rPr>
              <a:t>莫比乌斯函数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cs typeface="Lucida Sans Unicode" panose="020B0602030504020204" pitchFamily="34" charset="0"/>
              </a:rPr>
              <a:t>∊  </a:t>
            </a:r>
            <a:r>
              <a:rPr lang="zh-CN" altLang="en-US" dirty="0">
                <a:latin typeface="Cambria Math" panose="02040503050406030204" pitchFamily="18" charset="0"/>
                <a:cs typeface="Lucida Sans Unicode" panose="020B0602030504020204" pitchFamily="34" charset="0"/>
              </a:rPr>
              <a:t>：</a:t>
            </a:r>
            <a:r>
              <a:rPr lang="zh-CN" altLang="en-US" dirty="0">
                <a:latin typeface="Cambria Math" panose="02040503050406030204" pitchFamily="18" charset="0"/>
              </a:rPr>
              <a:t>单元函数 </a:t>
            </a:r>
            <a:r>
              <a:rPr lang="zh-CN" altLang="en-US" dirty="0">
                <a:latin typeface="Cambria Math" panose="02040503050406030204" pitchFamily="18" charset="0"/>
                <a:cs typeface="Lucida Sans Unicode" panose="020B0602030504020204" pitchFamily="34" charset="0"/>
              </a:rPr>
              <a:t>∊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(1)=1,</a:t>
            </a:r>
            <a:r>
              <a:rPr lang="zh-CN" altLang="en-US" dirty="0">
                <a:latin typeface="Cambria Math" panose="02040503050406030204" pitchFamily="18" charset="0"/>
                <a:cs typeface="Lucida Sans Unicode" panose="020B0602030504020204" pitchFamily="34" charset="0"/>
              </a:rPr>
              <a:t> ∊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(x)=0(∀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x≥2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)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cs typeface="Lucida Sans Unicode" panose="020B0602030504020204" pitchFamily="34" charset="0"/>
              </a:rPr>
              <a:t>1 </a:t>
            </a:r>
            <a:r>
              <a:rPr lang="zh-CN" altLang="en-US" dirty="0" smtClean="0">
                <a:latin typeface="Cambria Math" panose="02040503050406030204" pitchFamily="18" charset="0"/>
                <a:cs typeface="Lucida Sans Unicode" panose="020B0602030504020204" pitchFamily="34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Lucida Sans Unicode" panose="020B0602030504020204" pitchFamily="34" charset="0"/>
              </a:rPr>
              <a:t>：</a:t>
            </a:r>
            <a:r>
              <a:rPr lang="en-US" altLang="zh-CN" dirty="0">
                <a:latin typeface="Cambria Math" panose="02040503050406030204" pitchFamily="18" charset="0"/>
              </a:rPr>
              <a:t>1(x)=1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 (∀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x≥1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d 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:   d(x)</a:t>
            </a:r>
            <a:r>
              <a:rPr lang="zh-CN" altLang="en-US" dirty="0">
                <a:latin typeface="Cambria Math" panose="02040503050406030204" pitchFamily="18" charset="0"/>
                <a:cs typeface="Lucida Sans Unicode" panose="020B0602030504020204" pitchFamily="34" charset="0"/>
              </a:rPr>
              <a:t>表示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  <a:cs typeface="Lucida Sans Unicode" panose="020B0602030504020204" pitchFamily="34" charset="0"/>
              </a:rPr>
              <a:t>的约数个数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cs typeface="Lucida Sans Unicode" panose="020B0602030504020204" pitchFamily="34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已知</a:t>
            </a:r>
            <a:r>
              <a:rPr lang="zh-CN" altLang="en-US" dirty="0">
                <a:latin typeface="Cambria Math" panose="02040503050406030204" pitchFamily="18" charset="0"/>
              </a:rPr>
              <a:t>一个函数是积性函数，如何求解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marL="385763" indent="-385763">
              <a:buAutoNum type="arabicPeriod"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0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655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整除</a:t>
            </a:r>
          </a:p>
        </p:txBody>
      </p:sp>
      <p:sp>
        <p:nvSpPr>
          <p:cNvPr id="25603" name="文本占位符 655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一个整数</a:t>
            </a:r>
            <a:r>
              <a:rPr lang="en-US" altLang="zh-CN" smtClean="0"/>
              <a:t>a</a:t>
            </a:r>
            <a:r>
              <a:rPr lang="zh-CN" altLang="en-US" smtClean="0"/>
              <a:t>能被另一个整数</a:t>
            </a:r>
            <a:r>
              <a:rPr lang="en-US" altLang="zh-CN" smtClean="0"/>
              <a:t>d</a:t>
            </a:r>
            <a:r>
              <a:rPr lang="zh-CN" altLang="en-US" smtClean="0"/>
              <a:t>整除，记作：</a:t>
            </a:r>
            <a:r>
              <a:rPr lang="en-US" altLang="zh-CN" smtClean="0"/>
              <a:t>d|a</a:t>
            </a:r>
            <a:r>
              <a:rPr lang="zh-CN" altLang="en-US" smtClean="0"/>
              <a:t>，意味着存在某个整数</a:t>
            </a:r>
            <a:r>
              <a:rPr lang="en-US" altLang="zh-CN" smtClean="0"/>
              <a:t>k</a:t>
            </a:r>
            <a:r>
              <a:rPr lang="zh-CN" altLang="en-US" smtClean="0"/>
              <a:t>，有</a:t>
            </a:r>
            <a:r>
              <a:rPr lang="en-US" altLang="zh-CN" smtClean="0"/>
              <a:t>a=kd</a:t>
            </a:r>
            <a:r>
              <a:rPr lang="zh-CN" altLang="en-US" smtClean="0"/>
              <a:t>。 </a:t>
            </a:r>
            <a:r>
              <a:rPr lang="en-US" altLang="zh-CN" smtClean="0"/>
              <a:t>0</a:t>
            </a:r>
            <a:r>
              <a:rPr lang="zh-CN" altLang="en-US" smtClean="0"/>
              <a:t>可被每个整数整除。若</a:t>
            </a:r>
            <a:r>
              <a:rPr lang="en-US" altLang="zh-CN" smtClean="0"/>
              <a:t>a&gt;0</a:t>
            </a:r>
            <a:r>
              <a:rPr lang="zh-CN" altLang="en-US" smtClean="0"/>
              <a:t>且</a:t>
            </a:r>
            <a:r>
              <a:rPr lang="en-US" altLang="zh-CN" smtClean="0"/>
              <a:t>d|a</a:t>
            </a:r>
            <a:r>
              <a:rPr lang="zh-CN" altLang="en-US" smtClean="0"/>
              <a:t>，则</a:t>
            </a:r>
            <a:r>
              <a:rPr lang="en-US" altLang="zh-CN" smtClean="0"/>
              <a:t>|d|≤|a|</a:t>
            </a:r>
            <a:r>
              <a:rPr lang="zh-CN" altLang="en-US" smtClean="0"/>
              <a:t>。如果</a:t>
            </a:r>
            <a:r>
              <a:rPr lang="en-US" altLang="zh-CN" smtClean="0"/>
              <a:t>a|d</a:t>
            </a:r>
            <a:r>
              <a:rPr lang="zh-CN" altLang="en-US" smtClean="0"/>
              <a:t>，则我们称</a:t>
            </a:r>
            <a:r>
              <a:rPr lang="en-US" altLang="zh-CN" smtClean="0"/>
              <a:t>a</a:t>
            </a:r>
            <a:r>
              <a:rPr lang="zh-CN" altLang="en-US" smtClean="0"/>
              <a:t>是</a:t>
            </a:r>
            <a:r>
              <a:rPr lang="en-US" altLang="zh-CN" smtClean="0"/>
              <a:t>d</a:t>
            </a:r>
            <a:r>
              <a:rPr lang="zh-CN" altLang="en-US" smtClean="0"/>
              <a:t>的倍数，</a:t>
            </a:r>
            <a:r>
              <a:rPr lang="en-US" altLang="zh-CN" smtClean="0"/>
              <a:t>d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的约数。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一个积性函数</a:t>
            </a:r>
            <a:endParaRPr lang="en-US" altLang="zh-CN" dirty="0" smtClean="0"/>
          </a:p>
          <a:p>
            <a:r>
              <a:rPr lang="zh-CN" altLang="en-US" dirty="0" smtClean="0"/>
              <a:t>如果你能快速地求出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p^k</a:t>
            </a:r>
            <a:r>
              <a:rPr lang="en-US" altLang="zh-CN" dirty="0" smtClean="0"/>
              <a:t>),</a:t>
            </a:r>
            <a:r>
              <a:rPr lang="zh-CN" altLang="en-US" dirty="0" smtClean="0"/>
              <a:t>那么就可以快速地求出</a:t>
            </a:r>
            <a:r>
              <a:rPr lang="en-US" altLang="zh-CN" dirty="0" smtClean="0"/>
              <a:t>f(1)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zh-CN" altLang="en-US" dirty="0" smtClean="0"/>
              <a:t>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多组数据，</a:t>
            </a:r>
            <a:r>
              <a:rPr lang="en-US" altLang="zh-CN" dirty="0" smtClean="0"/>
              <a:t>T&lt;=300000,n&lt;=10000000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28" y="1400910"/>
            <a:ext cx="1590476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线性筛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42" y="2133634"/>
            <a:ext cx="6104762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zh-CN" altLang="en-US" dirty="0" smtClean="0"/>
              <a:t>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多组数据，</a:t>
            </a:r>
            <a:r>
              <a:rPr lang="en-US" altLang="zh-CN" dirty="0" smtClean="0"/>
              <a:t>T&lt;=300000,n&lt;=10000000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26" y="1524050"/>
            <a:ext cx="1552381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Def: </a:t>
            </a:r>
            <a:r>
              <a:rPr lang="zh-CN" altLang="en-US" dirty="0">
                <a:latin typeface="Cambria Math" panose="02040503050406030204" pitchFamily="18" charset="0"/>
              </a:rPr>
              <a:t>如果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xy</a:t>
            </a:r>
            <a:r>
              <a:rPr lang="zh-CN" altLang="en-US" dirty="0">
                <a:latin typeface="Cambria Math" panose="02040503050406030204" pitchFamily="18" charset="0"/>
              </a:rPr>
              <a:t>≡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1(mod n),</a:t>
            </a:r>
            <a:r>
              <a:rPr lang="zh-CN" altLang="en-US" dirty="0">
                <a:latin typeface="Cambria Math" panose="02040503050406030204" pitchFamily="18" charset="0"/>
              </a:rPr>
              <a:t>则在模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>
                <a:latin typeface="Cambria Math" panose="02040503050406030204" pitchFamily="18" charset="0"/>
              </a:rPr>
              <a:t>意义下，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>
                <a:latin typeface="Cambria Math" panose="02040503050406030204" pitchFamily="18" charset="0"/>
              </a:rPr>
              <a:t>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</a:rPr>
              <a:t>的逆元，记为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∃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y∈Z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xy</a:t>
            </a:r>
            <a:r>
              <a:rPr lang="zh-CN" altLang="en-US" dirty="0">
                <a:latin typeface="Cambria Math" panose="02040503050406030204" pitchFamily="18" charset="0"/>
              </a:rPr>
              <a:t>≡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1(mod n) 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⇔ ∃ y, ∃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y∈Z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 ,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k∈Z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 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xy+kn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=1 ⇔</a:t>
            </a:r>
            <a:r>
              <a:rPr lang="zh-CN" altLang="en-US" dirty="0">
                <a:latin typeface="Cambria Math" panose="020405030504060302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x,n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)=1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Thm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cs typeface="Lucida Sans Unicode" panose="020B0602030504020204" pitchFamily="34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在模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意义有逆元当且仅当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x,n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)=1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如何计算逆元？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直接使用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exgcd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5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线性求</a:t>
            </a:r>
            <a:r>
              <a:rPr lang="zh-CN" altLang="en-US" dirty="0" smtClean="0">
                <a:latin typeface="Cambria Math" panose="02040503050406030204" pitchFamily="18" charset="0"/>
              </a:rPr>
              <a:t>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638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 smtClean="0">
                <a:latin typeface="Cambria Math" panose="02040503050406030204" pitchFamily="18" charset="0"/>
              </a:rPr>
              <a:t>是一个质数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zh-CN" altLang="en-US" dirty="0" smtClean="0">
                <a:latin typeface="Cambria Math" panose="02040503050406030204" pitchFamily="18" charset="0"/>
              </a:rPr>
              <a:t>那么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zh-CN" altLang="en-US" dirty="0" smtClean="0">
                <a:latin typeface="Cambria Math" panose="02040503050406030204" pitchFamily="18" charset="0"/>
              </a:rPr>
              <a:t>在模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 smtClean="0">
                <a:latin typeface="Cambria Math" panose="02040503050406030204" pitchFamily="18" charset="0"/>
              </a:rPr>
              <a:t>意义下都有逆元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的逆元为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对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x(1&lt;x&lt;n)</a:t>
            </a:r>
            <a:r>
              <a:rPr lang="zh-CN" altLang="en-US" dirty="0">
                <a:latin typeface="Cambria Math" panose="02040503050406030204" pitchFamily="18" charset="0"/>
              </a:rPr>
              <a:t>求逆元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a=</a:t>
            </a:r>
            <a:r>
              <a:rPr lang="zh-CN" altLang="en-US" dirty="0">
                <a:latin typeface="Cambria Math" panose="02040503050406030204" pitchFamily="18" charset="0"/>
              </a:rPr>
              <a:t>⌊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x⌋,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n%x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-b</a:t>
            </a:r>
            <a:r>
              <a:rPr lang="en-US" altLang="zh-CN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-1*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b="1" dirty="0">
                <a:latin typeface="Cambria Math" panose="02040503050406030204" pitchFamily="18" charset="0"/>
              </a:rPr>
              <a:t>即为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b="1" dirty="0">
                <a:latin typeface="Cambria Math" panose="02040503050406030204" pitchFamily="18" charset="0"/>
              </a:rPr>
              <a:t>的逆元</a:t>
            </a:r>
            <a:endParaRPr lang="en-US" altLang="zh-C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</a:rPr>
              <a:t>的逆元可以用比他小的数的逆元得到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递推可以求得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zh-CN" altLang="en-US" dirty="0">
                <a:latin typeface="Cambria Math" panose="02040503050406030204" pitchFamily="18" charset="0"/>
              </a:rPr>
              <a:t>在模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>
                <a:latin typeface="Cambria Math" panose="02040503050406030204" pitchFamily="18" charset="0"/>
              </a:rPr>
              <a:t>意义下的逆元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线性求逆元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inv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[1]=1;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for(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=2;i&lt;=n-1;i++)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inv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]=(n-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inv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n%i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]*(n/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)%n)%n;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7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用逆元求组合</a:t>
            </a:r>
            <a:r>
              <a:rPr lang="zh-CN" altLang="en-US" dirty="0" smtClean="0">
                <a:latin typeface="Cambria Math" panose="02040503050406030204" pitchFamily="18" charset="0"/>
              </a:rPr>
              <a:t>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递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推式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通项式：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预处理出阶乘数组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fac[1-10</a:t>
                </a:r>
                <a:r>
                  <a:rPr lang="en-US" altLang="zh-CN" baseline="30000" dirty="0">
                    <a:latin typeface="Cambria Math" panose="02040503050406030204" pitchFamily="18" charset="0"/>
                  </a:rPr>
                  <a:t>7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预处理出逆元数组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inv[1-10</a:t>
                </a:r>
                <a:r>
                  <a:rPr lang="en-US" altLang="zh-CN" baseline="30000" dirty="0">
                    <a:latin typeface="Cambria Math" panose="02040503050406030204" pitchFamily="18" charset="0"/>
                  </a:rPr>
                  <a:t>7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预处理出逆元的前缀积数组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preinv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[1-10</a:t>
                </a:r>
                <a:r>
                  <a:rPr lang="en-US" altLang="zh-CN" baseline="30000" dirty="0">
                    <a:latin typeface="Cambria Math" panose="02040503050406030204" pitchFamily="18" charset="0"/>
                  </a:rPr>
                  <a:t>7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=fac[n]*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preinv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[m]*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preinv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[n-m]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5" t="-1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5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Lucas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是质数，则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)%P=C(</a:t>
            </a:r>
            <a:r>
              <a:rPr lang="en-US" altLang="zh-CN" dirty="0" err="1" smtClean="0"/>
              <a:t>n%P,m%P</a:t>
            </a:r>
            <a:r>
              <a:rPr lang="en-US" altLang="zh-CN" dirty="0" smtClean="0"/>
              <a:t>)*C(n/</a:t>
            </a:r>
            <a:r>
              <a:rPr lang="en-US" altLang="zh-CN" dirty="0" err="1" smtClean="0"/>
              <a:t>P,m</a:t>
            </a:r>
            <a:r>
              <a:rPr lang="en-US" altLang="zh-CN" dirty="0" smtClean="0"/>
              <a:t>/P)%P</a:t>
            </a:r>
          </a:p>
          <a:p>
            <a:r>
              <a:rPr lang="zh-CN" altLang="en-US" dirty="0" smtClean="0"/>
              <a:t>常用来求</a:t>
            </a:r>
            <a:r>
              <a:rPr lang="en-US" altLang="zh-CN" dirty="0" err="1" smtClean="0"/>
              <a:t>n,m</a:t>
            </a:r>
            <a:r>
              <a:rPr lang="zh-CN" altLang="en-US" dirty="0" smtClean="0"/>
              <a:t>较大，但</a:t>
            </a:r>
            <a:r>
              <a:rPr lang="en-US" altLang="zh-CN" dirty="0" smtClean="0"/>
              <a:t>P</a:t>
            </a:r>
            <a:r>
              <a:rPr lang="zh-CN" altLang="en-US" dirty="0" smtClean="0"/>
              <a:t>较小的组合数取模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20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最大公约数和最小公倍数</a:t>
            </a:r>
          </a:p>
        </p:txBody>
      </p:sp>
      <p:sp>
        <p:nvSpPr>
          <p:cNvPr id="47107" name="文本占位符 22016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令</a:t>
            </a:r>
            <a:r>
              <a:rPr lang="en-US" altLang="zh-CN" i="1" smtClean="0"/>
              <a:t>a</a:t>
            </a:r>
            <a:r>
              <a:rPr lang="zh-CN" altLang="en-US" smtClean="0"/>
              <a:t>和</a:t>
            </a:r>
            <a:r>
              <a:rPr lang="en-US" altLang="zh-CN" i="1" smtClean="0"/>
              <a:t>b</a:t>
            </a:r>
            <a:r>
              <a:rPr lang="zh-CN" altLang="en-US" smtClean="0"/>
              <a:t>是不全为</a:t>
            </a:r>
            <a:r>
              <a:rPr lang="en-US" altLang="zh-CN" smtClean="0"/>
              <a:t>0</a:t>
            </a:r>
            <a:r>
              <a:rPr lang="zh-CN" altLang="en-US" smtClean="0"/>
              <a:t>的两个整数，能使</a:t>
            </a:r>
            <a:r>
              <a:rPr lang="en-US" altLang="zh-CN" i="1" smtClean="0"/>
              <a:t>d</a:t>
            </a:r>
            <a:r>
              <a:rPr lang="en-US" altLang="zh-CN" smtClean="0"/>
              <a:t>|</a:t>
            </a:r>
            <a:r>
              <a:rPr lang="en-US" altLang="zh-CN" i="1" smtClean="0"/>
              <a:t>a</a:t>
            </a:r>
            <a:r>
              <a:rPr lang="zh-CN" altLang="en-US" smtClean="0"/>
              <a:t>和</a:t>
            </a:r>
            <a:r>
              <a:rPr lang="en-US" altLang="zh-CN" i="1" smtClean="0"/>
              <a:t>d</a:t>
            </a:r>
            <a:r>
              <a:rPr lang="en-US" altLang="zh-CN" smtClean="0"/>
              <a:t>|</a:t>
            </a:r>
            <a:r>
              <a:rPr lang="en-US" altLang="zh-CN" i="1" smtClean="0"/>
              <a:t>b</a:t>
            </a:r>
            <a:r>
              <a:rPr lang="zh-CN" altLang="en-US" smtClean="0"/>
              <a:t>的最大整数称为</a:t>
            </a:r>
            <a:r>
              <a:rPr lang="en-US" altLang="zh-CN" i="1" smtClean="0"/>
              <a:t>a</a:t>
            </a:r>
            <a:r>
              <a:rPr lang="zh-CN" altLang="en-US" smtClean="0"/>
              <a:t>和</a:t>
            </a:r>
            <a:r>
              <a:rPr lang="en-US" altLang="zh-CN" i="1" smtClean="0"/>
              <a:t>b</a:t>
            </a:r>
            <a:r>
              <a:rPr lang="zh-CN" altLang="en-US" smtClean="0"/>
              <a:t>的最大公约数，用</a:t>
            </a:r>
            <a:r>
              <a:rPr lang="en-US" altLang="zh-CN" smtClean="0"/>
              <a:t>gcd(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表示，或者记为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令</a:t>
            </a:r>
            <a:r>
              <a:rPr lang="en-US" altLang="zh-CN" i="1" smtClean="0"/>
              <a:t>a</a:t>
            </a:r>
            <a:r>
              <a:rPr lang="zh-CN" altLang="en-US" smtClean="0"/>
              <a:t>和</a:t>
            </a:r>
            <a:r>
              <a:rPr lang="en-US" altLang="zh-CN" i="1" smtClean="0"/>
              <a:t>b</a:t>
            </a:r>
            <a:r>
              <a:rPr lang="zh-CN" altLang="en-US" smtClean="0"/>
              <a:t>是不全为</a:t>
            </a:r>
            <a:r>
              <a:rPr lang="en-US" altLang="zh-CN" smtClean="0"/>
              <a:t>0</a:t>
            </a:r>
            <a:r>
              <a:rPr lang="zh-CN" altLang="en-US" smtClean="0"/>
              <a:t>的两个整数，能使</a:t>
            </a:r>
            <a:r>
              <a:rPr lang="en-US" altLang="zh-CN" i="1" smtClean="0"/>
              <a:t>a</a:t>
            </a:r>
            <a:r>
              <a:rPr lang="en-US" altLang="zh-CN" smtClean="0"/>
              <a:t>|</a:t>
            </a:r>
            <a:r>
              <a:rPr lang="en-US" altLang="zh-CN" i="1" smtClean="0"/>
              <a:t>d</a:t>
            </a:r>
            <a:r>
              <a:rPr lang="zh-CN" altLang="en-US" smtClean="0"/>
              <a:t>和</a:t>
            </a:r>
            <a:r>
              <a:rPr lang="en-US" altLang="zh-CN" i="1" smtClean="0"/>
              <a:t>b</a:t>
            </a:r>
            <a:r>
              <a:rPr lang="en-US" altLang="zh-CN" smtClean="0"/>
              <a:t>|</a:t>
            </a:r>
            <a:r>
              <a:rPr lang="en-US" altLang="zh-CN" i="1" smtClean="0"/>
              <a:t>d</a:t>
            </a:r>
            <a:r>
              <a:rPr lang="zh-CN" altLang="en-US" smtClean="0"/>
              <a:t>的最小整数称为</a:t>
            </a:r>
            <a:r>
              <a:rPr lang="en-US" altLang="zh-CN" i="1" smtClean="0"/>
              <a:t>a</a:t>
            </a:r>
            <a:r>
              <a:rPr lang="zh-CN" altLang="en-US" smtClean="0"/>
              <a:t>和</a:t>
            </a:r>
            <a:r>
              <a:rPr lang="en-US" altLang="zh-CN" i="1" smtClean="0"/>
              <a:t>b</a:t>
            </a:r>
            <a:r>
              <a:rPr lang="zh-CN" altLang="en-US" smtClean="0"/>
              <a:t>的最小公倍数，用</a:t>
            </a:r>
            <a:r>
              <a:rPr lang="en-US" altLang="zh-CN" smtClean="0"/>
              <a:t>lcm(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表示，或者记为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定理</a:t>
            </a:r>
            <a:r>
              <a:rPr lang="en-US" altLang="zh-CN" smtClean="0"/>
              <a:t>: </a:t>
            </a:r>
            <a:r>
              <a:rPr lang="en-US" altLang="zh-CN" i="1" smtClean="0"/>
              <a:t>ab</a:t>
            </a:r>
            <a:r>
              <a:rPr lang="en-US" altLang="zh-CN" smtClean="0"/>
              <a:t> = gcd(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) * lcm(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129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整除的性质</a:t>
            </a:r>
          </a:p>
        </p:txBody>
      </p:sp>
      <p:sp>
        <p:nvSpPr>
          <p:cNvPr id="26627" name="文本占位符 2129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d|a,</a:t>
            </a:r>
            <a:r>
              <a:rPr lang="zh-CN" altLang="en-US" smtClean="0"/>
              <a:t>则对于任意整数</a:t>
            </a:r>
            <a:r>
              <a:rPr lang="en-US" altLang="zh-CN" smtClean="0"/>
              <a:t>k</a:t>
            </a:r>
            <a:r>
              <a:rPr lang="zh-CN" altLang="en-US" smtClean="0"/>
              <a:t>有</a:t>
            </a:r>
            <a:r>
              <a:rPr lang="en-US" altLang="zh-CN" smtClean="0"/>
              <a:t>d|ka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a|b</a:t>
            </a:r>
            <a:r>
              <a:rPr lang="zh-CN" altLang="en-US" smtClean="0"/>
              <a:t>且</a:t>
            </a:r>
            <a:r>
              <a:rPr lang="en-US" altLang="zh-CN" smtClean="0"/>
              <a:t>b|a</a:t>
            </a:r>
            <a:r>
              <a:rPr lang="zh-CN" altLang="en-US" smtClean="0"/>
              <a:t>，则有</a:t>
            </a:r>
            <a:r>
              <a:rPr lang="en-US" altLang="zh-CN" smtClean="0"/>
              <a:t>a=b      ……</a:t>
            </a:r>
            <a:r>
              <a:rPr lang="zh-CN" altLang="en-US" smtClean="0"/>
              <a:t>对称性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c|b</a:t>
            </a:r>
            <a:r>
              <a:rPr lang="zh-CN" altLang="en-US" smtClean="0"/>
              <a:t>，</a:t>
            </a:r>
            <a:r>
              <a:rPr lang="en-US" altLang="zh-CN" smtClean="0"/>
              <a:t>b|a</a:t>
            </a:r>
            <a:r>
              <a:rPr lang="zh-CN" altLang="en-US" smtClean="0"/>
              <a:t>，则</a:t>
            </a:r>
            <a:r>
              <a:rPr lang="en-US" altLang="zh-CN" smtClean="0"/>
              <a:t>c|a 	        ……</a:t>
            </a:r>
            <a:r>
              <a:rPr lang="zh-CN" altLang="en-US" smtClean="0"/>
              <a:t>传递性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c|a</a:t>
            </a:r>
            <a:r>
              <a:rPr lang="zh-CN" altLang="en-US" smtClean="0"/>
              <a:t>，</a:t>
            </a:r>
            <a:r>
              <a:rPr lang="en-US" altLang="zh-CN" smtClean="0"/>
              <a:t>d|b</a:t>
            </a:r>
            <a:r>
              <a:rPr lang="zh-CN" altLang="en-US" smtClean="0"/>
              <a:t>，则</a:t>
            </a:r>
            <a:r>
              <a:rPr lang="en-US" altLang="zh-CN" smtClean="0"/>
              <a:t>cd|ab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c|a</a:t>
            </a:r>
            <a:r>
              <a:rPr lang="zh-CN" altLang="en-US" smtClean="0"/>
              <a:t>，</a:t>
            </a:r>
            <a:r>
              <a:rPr lang="en-US" altLang="zh-CN" smtClean="0"/>
              <a:t>c|b</a:t>
            </a:r>
            <a:r>
              <a:rPr lang="zh-CN" altLang="en-US" smtClean="0"/>
              <a:t>，则</a:t>
            </a:r>
            <a:r>
              <a:rPr lang="en-US" altLang="zh-CN" smtClean="0"/>
              <a:t>c|(ma+nb)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n∈N*</a:t>
            </a:r>
            <a:r>
              <a:rPr lang="zh-CN" altLang="en-US" smtClean="0"/>
              <a:t>，则</a:t>
            </a:r>
            <a:r>
              <a:rPr lang="en-US" altLang="zh-CN" smtClean="0"/>
              <a:t>(a</a:t>
            </a:r>
            <a:r>
              <a:rPr lang="zh-CN" altLang="en-US" smtClean="0"/>
              <a:t>－</a:t>
            </a:r>
            <a:r>
              <a:rPr lang="en-US" altLang="zh-CN" smtClean="0"/>
              <a:t>b)|(a</a:t>
            </a:r>
            <a:r>
              <a:rPr lang="en-US" altLang="zh-CN" baseline="30000" smtClean="0"/>
              <a:t>n</a:t>
            </a:r>
            <a:r>
              <a:rPr lang="zh-CN" altLang="en-US" smtClean="0"/>
              <a:t>－</a:t>
            </a:r>
            <a:r>
              <a:rPr lang="en-US" altLang="zh-CN" smtClean="0"/>
              <a:t>b</a:t>
            </a:r>
            <a:r>
              <a:rPr lang="en-US" altLang="zh-CN" baseline="30000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n</a:t>
            </a:r>
            <a:r>
              <a:rPr lang="zh-CN" altLang="en-US" smtClean="0"/>
              <a:t>为奇数，则</a:t>
            </a:r>
            <a:r>
              <a:rPr lang="en-US" altLang="zh-CN" smtClean="0"/>
              <a:t>(a</a:t>
            </a:r>
            <a:r>
              <a:rPr lang="zh-CN" altLang="en-US" smtClean="0"/>
              <a:t>＋</a:t>
            </a:r>
            <a:r>
              <a:rPr lang="en-US" altLang="zh-CN" smtClean="0"/>
              <a:t>b)|(a</a:t>
            </a:r>
            <a:r>
              <a:rPr lang="en-US" altLang="zh-CN" baseline="30000" smtClean="0"/>
              <a:t>n</a:t>
            </a:r>
            <a:r>
              <a:rPr lang="zh-CN" altLang="en-US" smtClean="0"/>
              <a:t>＋</a:t>
            </a:r>
            <a:r>
              <a:rPr lang="en-US" altLang="zh-CN" smtClean="0"/>
              <a:t>b</a:t>
            </a:r>
            <a:r>
              <a:rPr lang="en-US" altLang="zh-CN" baseline="30000" smtClean="0"/>
              <a:t>n</a:t>
            </a:r>
            <a:r>
              <a:rPr lang="en-US" altLang="zh-CN" smtClean="0"/>
              <a:t>);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n</a:t>
            </a:r>
            <a:r>
              <a:rPr lang="zh-CN" altLang="en-US" smtClean="0"/>
              <a:t>为偶数，则</a:t>
            </a:r>
            <a:r>
              <a:rPr lang="en-US" altLang="zh-CN" smtClean="0"/>
              <a:t>(a</a:t>
            </a:r>
            <a:r>
              <a:rPr lang="zh-CN" altLang="en-US" smtClean="0"/>
              <a:t>＋</a:t>
            </a:r>
            <a:r>
              <a:rPr lang="en-US" altLang="zh-CN" smtClean="0"/>
              <a:t>b)|(a</a:t>
            </a:r>
            <a:r>
              <a:rPr lang="en-US" altLang="zh-CN" baseline="30000" smtClean="0"/>
              <a:t>n</a:t>
            </a:r>
            <a:r>
              <a:rPr lang="zh-CN" altLang="en-US" smtClean="0"/>
              <a:t>－</a:t>
            </a:r>
            <a:r>
              <a:rPr lang="en-US" altLang="zh-CN" smtClean="0"/>
              <a:t>b</a:t>
            </a:r>
            <a:r>
              <a:rPr lang="en-US" altLang="zh-CN" baseline="30000" smtClean="0"/>
              <a:t>n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任意</a:t>
            </a:r>
            <a:r>
              <a:rPr lang="en-US" altLang="zh-CN" smtClean="0"/>
              <a:t>n</a:t>
            </a:r>
            <a:r>
              <a:rPr lang="zh-CN" altLang="en-US" smtClean="0"/>
              <a:t>个连续正整数的乘积必能被</a:t>
            </a:r>
            <a:r>
              <a:rPr lang="en-US" altLang="zh-CN" smtClean="0"/>
              <a:t>n!</a:t>
            </a:r>
            <a:r>
              <a:rPr lang="zh-CN" altLang="en-US" smtClean="0"/>
              <a:t>整除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211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定理的证明</a:t>
            </a:r>
          </a:p>
        </p:txBody>
      </p:sp>
      <p:sp>
        <p:nvSpPr>
          <p:cNvPr id="48131" name="文本占位符 22118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使用惟一分解定理</a:t>
            </a:r>
            <a:r>
              <a:rPr lang="en-US" altLang="zh-CN" smtClean="0"/>
              <a:t>. </a:t>
            </a:r>
            <a:r>
              <a:rPr lang="zh-CN" altLang="en-US" smtClean="0"/>
              <a:t>设</a:t>
            </a:r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则有</a:t>
            </a:r>
            <a:r>
              <a:rPr lang="en-US" altLang="zh-CN" smtClean="0"/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容易验证定理成立</a:t>
            </a:r>
          </a:p>
        </p:txBody>
      </p:sp>
      <p:sp>
        <p:nvSpPr>
          <p:cNvPr id="48132" name="矩形 22118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133" name="对象 221188"/>
          <p:cNvGraphicFramePr>
            <a:graphicFrameLocks/>
          </p:cNvGraphicFramePr>
          <p:nvPr/>
        </p:nvGraphicFramePr>
        <p:xfrm>
          <a:off x="1295400" y="1985963"/>
          <a:ext cx="70104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r:id="rId3" imgW="2350520" imgH="228699" progId="Equation.3">
                  <p:embed/>
                </p:oleObj>
              </mc:Choice>
              <mc:Fallback>
                <p:oleObj r:id="rId3" imgW="2350520" imgH="228699" progId="Equation.3">
                  <p:embed/>
                  <p:pic>
                    <p:nvPicPr>
                      <p:cNvPr id="0" name="对象 22118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5963"/>
                        <a:ext cx="70104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矩形 22118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135" name="对象 221190"/>
          <p:cNvGraphicFramePr>
            <a:graphicFrameLocks/>
          </p:cNvGraphicFramePr>
          <p:nvPr/>
        </p:nvGraphicFramePr>
        <p:xfrm>
          <a:off x="1905000" y="3048000"/>
          <a:ext cx="6019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r:id="rId5" imgW="2439459" imgH="228699" progId="Equation.3">
                  <p:embed/>
                </p:oleObj>
              </mc:Choice>
              <mc:Fallback>
                <p:oleObj r:id="rId5" imgW="2439459" imgH="228699" progId="Equation.3">
                  <p:embed/>
                  <p:pic>
                    <p:nvPicPr>
                      <p:cNvPr id="0" name="对象 2211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6019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矩形 22119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137" name="对象 221192"/>
          <p:cNvGraphicFramePr>
            <a:graphicFrameLocks/>
          </p:cNvGraphicFramePr>
          <p:nvPr/>
        </p:nvGraphicFramePr>
        <p:xfrm>
          <a:off x="1905000" y="3733800"/>
          <a:ext cx="5867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r:id="rId7" imgW="2464870" imgH="228699" progId="Equation.3">
                  <p:embed/>
                </p:oleObj>
              </mc:Choice>
              <mc:Fallback>
                <p:oleObj r:id="rId7" imgW="2464870" imgH="228699" progId="Equation.3">
                  <p:embed/>
                  <p:pic>
                    <p:nvPicPr>
                      <p:cNvPr id="0" name="对象 22119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5867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43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最大公约数</a:t>
            </a:r>
          </a:p>
        </p:txBody>
      </p:sp>
      <p:sp>
        <p:nvSpPr>
          <p:cNvPr id="52227" name="文本占位符 14338"/>
          <p:cNvSpPr>
            <a:spLocks noGrp="1" noChangeArrowheads="1"/>
          </p:cNvSpPr>
          <p:nvPr>
            <p:ph idx="1"/>
          </p:nvPr>
        </p:nvSpPr>
        <p:spPr>
          <a:xfrm>
            <a:off x="131763" y="1447800"/>
            <a:ext cx="8839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smtClean="0"/>
              <a:t>方法一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使用惟一分解定理</a:t>
            </a:r>
            <a:r>
              <a:rPr lang="en-US" altLang="zh-CN" sz="2400" smtClean="0"/>
              <a:t>, </a:t>
            </a:r>
            <a:r>
              <a:rPr lang="zh-CN" altLang="en-US" sz="2400" smtClean="0"/>
              <a:t>先分解素因数</a:t>
            </a:r>
            <a:r>
              <a:rPr lang="en-US" altLang="zh-CN" sz="2400" smtClean="0"/>
              <a:t>, </a:t>
            </a:r>
            <a:r>
              <a:rPr lang="zh-CN" altLang="en-US" sz="2400" smtClean="0"/>
              <a:t>然后求最大公约数。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smtClean="0"/>
              <a:t>方法二</a:t>
            </a:r>
            <a:r>
              <a:rPr lang="en-US" altLang="zh-CN" sz="2600" smtClean="0"/>
              <a:t>(Euclid</a:t>
            </a:r>
            <a:r>
              <a:rPr lang="zh-CN" altLang="en-US" sz="2600" smtClean="0"/>
              <a:t>算法</a:t>
            </a:r>
            <a:r>
              <a:rPr lang="en-US" altLang="zh-CN" sz="260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利用公式</a:t>
            </a:r>
            <a:r>
              <a:rPr lang="en-US" altLang="zh-CN" sz="2400" smtClean="0"/>
              <a:t>gcd(a, b)=gcd(b, a mod b), </a:t>
            </a:r>
            <a:r>
              <a:rPr lang="zh-CN" altLang="en-US" sz="2400" smtClean="0"/>
              <a:t>时间复杂度为</a:t>
            </a:r>
            <a:r>
              <a:rPr lang="en-US" altLang="zh-CN" sz="2400" smtClean="0"/>
              <a:t>O(logb)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smtClean="0"/>
              <a:t>方法三 </a:t>
            </a:r>
            <a:r>
              <a:rPr lang="en-US" altLang="zh-CN" sz="2600" smtClean="0"/>
              <a:t>(</a:t>
            </a:r>
            <a:r>
              <a:rPr lang="zh-CN" altLang="en-US" sz="2600" smtClean="0"/>
              <a:t>二进制算法</a:t>
            </a:r>
            <a:r>
              <a:rPr lang="en-US" altLang="zh-CN" sz="2600" smtClean="0"/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若</a:t>
            </a:r>
            <a:r>
              <a:rPr lang="en-US" altLang="zh-CN" sz="2400" smtClean="0"/>
              <a:t>a=b, gcd(a,b)=a, </a:t>
            </a:r>
            <a:r>
              <a:rPr lang="zh-CN" altLang="en-US" sz="2400" smtClean="0"/>
              <a:t>否则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均为偶数</a:t>
            </a:r>
            <a:r>
              <a:rPr lang="en-US" altLang="zh-CN" sz="2400" smtClean="0"/>
              <a:t>, gcd(a,b)=2*gcd(a/2,b/2)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a</a:t>
            </a:r>
            <a:r>
              <a:rPr lang="zh-CN" altLang="en-US" sz="2400" smtClean="0"/>
              <a:t>为偶数</a:t>
            </a:r>
            <a:r>
              <a:rPr lang="en-US" altLang="zh-CN" sz="2400" smtClean="0"/>
              <a:t>, b</a:t>
            </a:r>
            <a:r>
              <a:rPr lang="zh-CN" altLang="en-US" sz="2400" smtClean="0"/>
              <a:t>为奇数</a:t>
            </a:r>
            <a:r>
              <a:rPr lang="en-US" altLang="zh-CN" sz="2400" smtClean="0"/>
              <a:t>, gcd(a,b)=gcd(a/2,b)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如果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均为奇数</a:t>
            </a:r>
            <a:r>
              <a:rPr lang="en-US" altLang="zh-CN" sz="2400" smtClean="0"/>
              <a:t>, gcd(a,b)=gcd(a-b,b)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不需要除法</a:t>
            </a:r>
            <a:r>
              <a:rPr lang="en-US" altLang="zh-CN" sz="2400" smtClean="0"/>
              <a:t>, </a:t>
            </a:r>
            <a:r>
              <a:rPr lang="zh-CN" altLang="en-US" sz="2400" smtClean="0"/>
              <a:t>适合大整数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928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威尔逊定理与费马定理</a:t>
            </a:r>
          </a:p>
        </p:txBody>
      </p:sp>
      <p:sp>
        <p:nvSpPr>
          <p:cNvPr id="57347" name="文本占位符 2928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noProof="1" smtClean="0"/>
              <a:t>威尔逊定理：若</a:t>
            </a:r>
            <a:r>
              <a:rPr lang="en-US" altLang="zh-CN" noProof="1" smtClean="0"/>
              <a:t>p</a:t>
            </a:r>
            <a:r>
              <a:rPr lang="zh-CN" altLang="en-US" noProof="1" smtClean="0"/>
              <a:t>为素数，则</a:t>
            </a:r>
            <a:r>
              <a:rPr lang="en-US" altLang="zh-CN" noProof="1" smtClean="0"/>
              <a:t>(p-1)!≡-1 (mod p)</a:t>
            </a:r>
            <a:r>
              <a:rPr lang="en-US" altLang="en-US" noProof="1" smtClean="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noProof="1" smtClean="0"/>
              <a:t>威尔逊定理的逆定理也成立，即：若对某一正整数</a:t>
            </a:r>
            <a:r>
              <a:rPr lang="en-US" altLang="zh-CN" noProof="1" smtClean="0"/>
              <a:t>p</a:t>
            </a:r>
            <a:r>
              <a:rPr lang="zh-CN" altLang="en-US" noProof="1" smtClean="0"/>
              <a:t>，有</a:t>
            </a:r>
            <a:r>
              <a:rPr lang="en-US" altLang="zh-CN" noProof="1" smtClean="0"/>
              <a:t>(p-1)!≡-1 (mod p)</a:t>
            </a:r>
            <a:r>
              <a:rPr lang="zh-CN" altLang="en-US" noProof="1" smtClean="0"/>
              <a:t>，则</a:t>
            </a:r>
            <a:r>
              <a:rPr lang="en-US" altLang="zh-CN" noProof="1" smtClean="0"/>
              <a:t>p</a:t>
            </a:r>
            <a:r>
              <a:rPr lang="zh-CN" altLang="en-US" noProof="1" smtClean="0"/>
              <a:t>一定为素数。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noProof="1" smtClean="0"/>
              <a:t>费马小定理：</a:t>
            </a:r>
            <a:r>
              <a:rPr lang="en-US" altLang="zh-CN" noProof="1" smtClean="0"/>
              <a:t>p</a:t>
            </a:r>
            <a:r>
              <a:rPr lang="zh-CN" altLang="en-US" noProof="1" smtClean="0"/>
              <a:t>是素数且</a:t>
            </a:r>
            <a:r>
              <a:rPr lang="en-US" altLang="zh-CN" noProof="1" smtClean="0"/>
              <a:t>(a,p)=1</a:t>
            </a:r>
            <a:r>
              <a:rPr lang="zh-CN" altLang="en-US" noProof="1" smtClean="0"/>
              <a:t>，则</a:t>
            </a:r>
            <a:r>
              <a:rPr lang="en-US" altLang="zh-CN" noProof="1" smtClean="0"/>
              <a:t>a</a:t>
            </a:r>
            <a:r>
              <a:rPr lang="en-US" altLang="zh-CN" baseline="40000" noProof="1" smtClean="0"/>
              <a:t>p-1</a:t>
            </a:r>
            <a:r>
              <a:rPr lang="en-US" altLang="zh-CN" noProof="1" smtClean="0"/>
              <a:t>≡1 (mod p)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noProof="1"/>
              <a:t>费马小</a:t>
            </a:r>
            <a:r>
              <a:rPr lang="zh-CN" altLang="en-US" noProof="1" smtClean="0"/>
              <a:t>定理常用来求逆元</a:t>
            </a:r>
            <a:endParaRPr lang="en-US" altLang="zh-CN" noProof="1" smtClean="0"/>
          </a:p>
        </p:txBody>
      </p:sp>
      <p:sp>
        <p:nvSpPr>
          <p:cNvPr id="57348" name="矩形 29286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9" name="矩形 29286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2283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欧拉函数</a:t>
            </a:r>
          </a:p>
        </p:txBody>
      </p:sp>
      <p:sp>
        <p:nvSpPr>
          <p:cNvPr id="2" name="文本占位符 2283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noProof="1">
                <a:latin typeface="Times New Roman" pitchFamily="18" charset="0"/>
              </a:rPr>
              <a:t>欧拉函数</a:t>
            </a:r>
            <a:r>
              <a:rPr lang="en-US" altLang="zh-CN" noProof="1">
                <a:latin typeface="Times New Roman" pitchFamily="18" charset="0"/>
              </a:rPr>
              <a:t>: 1~n</a:t>
            </a:r>
            <a:r>
              <a:rPr lang="zh-CN" altLang="en-US" noProof="1">
                <a:latin typeface="Times New Roman" pitchFamily="18" charset="0"/>
              </a:rPr>
              <a:t>中和</a:t>
            </a:r>
            <a:r>
              <a:rPr lang="en-US" altLang="zh-CN" noProof="1">
                <a:latin typeface="Times New Roman" pitchFamily="18" charset="0"/>
              </a:rPr>
              <a:t>n</a:t>
            </a:r>
            <a:r>
              <a:rPr lang="zh-CN" altLang="en-US" noProof="1">
                <a:latin typeface="Times New Roman" pitchFamily="18" charset="0"/>
              </a:rPr>
              <a:t>互素的元素个数</a:t>
            </a:r>
            <a:r>
              <a:rPr lang="en-US" altLang="zh-CN" noProof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noProof="1">
                <a:latin typeface="Times New Roman" pitchFamily="18" charset="0"/>
              </a:rPr>
              <a:t>(</a:t>
            </a:r>
            <a:r>
              <a:rPr lang="en-US" altLang="zh-CN" i="1" noProof="1">
                <a:latin typeface="Times New Roman" pitchFamily="18" charset="0"/>
              </a:rPr>
              <a:t>n</a:t>
            </a:r>
            <a:r>
              <a:rPr lang="en-US" altLang="zh-CN" noProof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noProof="1">
                <a:latin typeface="Times New Roman" pitchFamily="18" charset="0"/>
              </a:rPr>
              <a:t>性质：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noProof="1">
                <a:latin typeface="Times New Roman" pitchFamily="18" charset="0"/>
              </a:rPr>
              <a:t>如果</a:t>
            </a:r>
            <a:r>
              <a:rPr lang="en-US" altLang="zh-CN" noProof="1">
                <a:latin typeface="Times New Roman" pitchFamily="18" charset="0"/>
              </a:rPr>
              <a:t>n</a:t>
            </a:r>
            <a:r>
              <a:rPr lang="zh-CN" altLang="en-US" noProof="1">
                <a:latin typeface="Times New Roman" pitchFamily="18" charset="0"/>
              </a:rPr>
              <a:t>为某一素数</a:t>
            </a:r>
            <a:r>
              <a:rPr lang="en-US" altLang="zh-CN" noProof="1">
                <a:latin typeface="Times New Roman" pitchFamily="18" charset="0"/>
              </a:rPr>
              <a:t>p</a:t>
            </a:r>
            <a:r>
              <a:rPr lang="zh-CN" altLang="en-US" noProof="1">
                <a:latin typeface="Times New Roman" pitchFamily="18" charset="0"/>
              </a:rPr>
              <a:t>，则</a:t>
            </a:r>
            <a:r>
              <a:rPr lang="en-US" altLang="zh-CN" noProof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noProof="1">
                <a:latin typeface="Times New Roman" pitchFamily="18" charset="0"/>
              </a:rPr>
              <a:t>(</a:t>
            </a:r>
            <a:r>
              <a:rPr lang="en-US" altLang="zh-CN" i="1" noProof="1">
                <a:latin typeface="Times New Roman" pitchFamily="18" charset="0"/>
              </a:rPr>
              <a:t>p</a:t>
            </a:r>
            <a:r>
              <a:rPr lang="en-US" altLang="zh-CN" noProof="1">
                <a:latin typeface="Times New Roman" pitchFamily="18" charset="0"/>
              </a:rPr>
              <a:t>)=</a:t>
            </a:r>
            <a:r>
              <a:rPr lang="en-US" altLang="zh-CN" i="1" noProof="1">
                <a:latin typeface="Times New Roman" pitchFamily="18" charset="0"/>
              </a:rPr>
              <a:t>p-1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noProof="1">
                <a:latin typeface="Times New Roman" pitchFamily="18" charset="0"/>
              </a:rPr>
              <a:t>如果</a:t>
            </a:r>
            <a:r>
              <a:rPr lang="en-US" altLang="zh-CN" noProof="1">
                <a:latin typeface="Times New Roman" pitchFamily="18" charset="0"/>
              </a:rPr>
              <a:t>n</a:t>
            </a:r>
            <a:r>
              <a:rPr lang="zh-CN" altLang="en-US" noProof="1">
                <a:latin typeface="Times New Roman" pitchFamily="18" charset="0"/>
              </a:rPr>
              <a:t>为某一素数</a:t>
            </a:r>
            <a:r>
              <a:rPr lang="en-US" altLang="zh-CN" noProof="1">
                <a:latin typeface="Times New Roman" pitchFamily="18" charset="0"/>
              </a:rPr>
              <a:t>p</a:t>
            </a:r>
            <a:r>
              <a:rPr lang="zh-CN" altLang="en-US" noProof="1">
                <a:latin typeface="Times New Roman" pitchFamily="18" charset="0"/>
              </a:rPr>
              <a:t>的幂次</a:t>
            </a:r>
            <a:r>
              <a:rPr lang="en-US" altLang="zh-CN" noProof="1">
                <a:latin typeface="Times New Roman" pitchFamily="18" charset="0"/>
              </a:rPr>
              <a:t>p</a:t>
            </a:r>
            <a:r>
              <a:rPr lang="en-US" altLang="zh-CN" baseline="30000" noProof="1">
                <a:latin typeface="Times New Roman" pitchFamily="18" charset="0"/>
              </a:rPr>
              <a:t>a</a:t>
            </a:r>
            <a:r>
              <a:rPr lang="zh-CN" altLang="en-US" noProof="1">
                <a:latin typeface="Times New Roman" pitchFamily="18" charset="0"/>
              </a:rPr>
              <a:t>，</a:t>
            </a:r>
            <a:r>
              <a:rPr lang="en-US" altLang="zh-CN" noProof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noProof="1">
                <a:latin typeface="Times New Roman" pitchFamily="18" charset="0"/>
              </a:rPr>
              <a:t>(p</a:t>
            </a:r>
            <a:r>
              <a:rPr lang="en-US" altLang="zh-CN" baseline="30000" noProof="1">
                <a:latin typeface="Times New Roman" pitchFamily="18" charset="0"/>
              </a:rPr>
              <a:t>a</a:t>
            </a:r>
            <a:r>
              <a:rPr lang="en-US" altLang="zh-CN" noProof="1">
                <a:latin typeface="Times New Roman" pitchFamily="18" charset="0"/>
              </a:rPr>
              <a:t>)=(p-1)×p</a:t>
            </a:r>
            <a:r>
              <a:rPr lang="en-US" altLang="zh-CN" baseline="30000" noProof="1">
                <a:latin typeface="Times New Roman" pitchFamily="18" charset="0"/>
              </a:rPr>
              <a:t>a-1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noProof="1">
                <a:latin typeface="Times New Roman" pitchFamily="18" charset="0"/>
              </a:rPr>
              <a:t>欧拉函数是积性函数，即当</a:t>
            </a:r>
            <a:r>
              <a:rPr lang="en-US" altLang="zh-CN" noProof="1">
                <a:latin typeface="Times New Roman" pitchFamily="18" charset="0"/>
              </a:rPr>
              <a:t>(m,n)=1</a:t>
            </a:r>
            <a:r>
              <a:rPr lang="zh-CN" altLang="en-US" noProof="1">
                <a:latin typeface="Times New Roman" pitchFamily="18" charset="0"/>
              </a:rPr>
              <a:t>时</a:t>
            </a:r>
            <a:r>
              <a:rPr lang="en-US" altLang="zh-CN" noProof="1">
                <a:latin typeface="Times New Roman" pitchFamily="18" charset="0"/>
              </a:rPr>
              <a:t>f(mn)=f(m)*f(n)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noProof="1">
                <a:latin typeface="Times New Roman" pitchFamily="18" charset="0"/>
              </a:rPr>
              <a:t>设</a:t>
            </a:r>
            <a:r>
              <a:rPr lang="en-US" altLang="zh-CN" noProof="1">
                <a:latin typeface="Times New Roman" pitchFamily="18" charset="0"/>
              </a:rPr>
              <a:t>p</a:t>
            </a:r>
            <a:r>
              <a:rPr lang="en-US" altLang="zh-CN" baseline="-25000" noProof="1">
                <a:latin typeface="Times New Roman" pitchFamily="18" charset="0"/>
              </a:rPr>
              <a:t>1</a:t>
            </a:r>
            <a:r>
              <a:rPr lang="en-US" altLang="zh-CN" baseline="30000" noProof="1">
                <a:latin typeface="Times New Roman" pitchFamily="18" charset="0"/>
              </a:rPr>
              <a:t>a1</a:t>
            </a:r>
            <a:r>
              <a:rPr lang="en-US" altLang="zh-CN" noProof="1">
                <a:latin typeface="Times New Roman" pitchFamily="18" charset="0"/>
              </a:rPr>
              <a:t>×p</a:t>
            </a:r>
            <a:r>
              <a:rPr lang="en-US" altLang="zh-CN" baseline="-25000" noProof="1">
                <a:latin typeface="Times New Roman" pitchFamily="18" charset="0"/>
              </a:rPr>
              <a:t>2</a:t>
            </a:r>
            <a:r>
              <a:rPr lang="en-US" altLang="zh-CN" baseline="30000" noProof="1">
                <a:latin typeface="Times New Roman" pitchFamily="18" charset="0"/>
              </a:rPr>
              <a:t>a2</a:t>
            </a:r>
            <a:r>
              <a:rPr lang="en-US" altLang="zh-CN" noProof="1">
                <a:latin typeface="Times New Roman" pitchFamily="18" charset="0"/>
              </a:rPr>
              <a:t>×…×p</a:t>
            </a:r>
            <a:r>
              <a:rPr lang="en-US" altLang="zh-CN" baseline="-25000" noProof="1">
                <a:latin typeface="Times New Roman" pitchFamily="18" charset="0"/>
              </a:rPr>
              <a:t>k</a:t>
            </a:r>
            <a:r>
              <a:rPr lang="en-US" altLang="zh-CN" baseline="30000" noProof="1">
                <a:latin typeface="Times New Roman" pitchFamily="18" charset="0"/>
              </a:rPr>
              <a:t>ak</a:t>
            </a:r>
            <a:r>
              <a:rPr lang="zh-CN" altLang="en-US" noProof="1">
                <a:latin typeface="Times New Roman" pitchFamily="18" charset="0"/>
              </a:rPr>
              <a:t>为正整数</a:t>
            </a:r>
            <a:r>
              <a:rPr lang="en-US" altLang="zh-CN" noProof="1">
                <a:latin typeface="Times New Roman" pitchFamily="18" charset="0"/>
              </a:rPr>
              <a:t>n</a:t>
            </a:r>
            <a:r>
              <a:rPr lang="zh-CN" altLang="en-US" noProof="1">
                <a:latin typeface="Times New Roman" pitchFamily="18" charset="0"/>
              </a:rPr>
              <a:t>的素数乘积式，则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noProof="1">
              <a:latin typeface="Times New Roman" pitchFamily="18" charset="0"/>
              <a:sym typeface="Symbol" pitchFamily="18" charset="2"/>
            </a:endParaRP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en-US" altLang="zh-CN" noProof="1">
                <a:latin typeface="Times New Roman" pitchFamily="18" charset="0"/>
              </a:rPr>
              <a:t>=n×(1-1/p</a:t>
            </a:r>
            <a:r>
              <a:rPr lang="en-US" altLang="zh-CN" baseline="-25000" noProof="1">
                <a:latin typeface="Times New Roman" pitchFamily="18" charset="0"/>
              </a:rPr>
              <a:t>1</a:t>
            </a:r>
            <a:r>
              <a:rPr lang="en-US" altLang="zh-CN" noProof="1">
                <a:latin typeface="Times New Roman" pitchFamily="18" charset="0"/>
              </a:rPr>
              <a:t>) ×(1-1/p</a:t>
            </a:r>
            <a:r>
              <a:rPr lang="en-US" altLang="zh-CN" baseline="-25000" noProof="1">
                <a:latin typeface="Times New Roman" pitchFamily="18" charset="0"/>
              </a:rPr>
              <a:t>2</a:t>
            </a:r>
            <a:r>
              <a:rPr lang="en-US" altLang="zh-CN" noProof="1">
                <a:latin typeface="Times New Roman" pitchFamily="18" charset="0"/>
              </a:rPr>
              <a:t>)×…×(1-1/p</a:t>
            </a:r>
            <a:r>
              <a:rPr lang="en-US" altLang="zh-CN" baseline="-25000" noProof="1">
                <a:latin typeface="Times New Roman" pitchFamily="18" charset="0"/>
              </a:rPr>
              <a:t>k</a:t>
            </a:r>
            <a:r>
              <a:rPr lang="en-US" altLang="zh-CN" noProof="1">
                <a:latin typeface="Times New Roman" pitchFamily="18" charset="0"/>
              </a:rPr>
              <a:t>) </a:t>
            </a:r>
          </a:p>
        </p:txBody>
      </p:sp>
      <p:sp>
        <p:nvSpPr>
          <p:cNvPr id="58372" name="矩形 22835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矩形 22835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4" name="对象 229388"/>
          <p:cNvGraphicFramePr>
            <a:graphicFrameLocks/>
          </p:cNvGraphicFramePr>
          <p:nvPr/>
        </p:nvGraphicFramePr>
        <p:xfrm>
          <a:off x="1025525" y="4813300"/>
          <a:ext cx="73533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r:id="rId3" imgW="3922597" imgH="330057" progId="Equation.3">
                  <p:embed/>
                </p:oleObj>
              </mc:Choice>
              <mc:Fallback>
                <p:oleObj r:id="rId3" imgW="3922597" imgH="330057" progId="Equation.3">
                  <p:embed/>
                  <p:pic>
                    <p:nvPicPr>
                      <p:cNvPr id="0" name="对象 22938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813300"/>
                        <a:ext cx="73533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2334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求欧拉函数</a:t>
            </a:r>
            <a:r>
              <a:rPr lang="en-US" altLang="zh-CN" smtClean="0"/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求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mtClean="0">
                <a:latin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sym typeface="Arial" panose="020B0604020202020204" pitchFamily="34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  <a:sym typeface="Arial" panose="020B0604020202020204" pitchFamily="34" charset="0"/>
              </a:rPr>
              <a:t>),i=</a:t>
            </a:r>
            <a:r>
              <a:rPr lang="en-US" altLang="zh-CN" smtClean="0">
                <a:latin typeface="Times New Roman" panose="02020603050405020304" pitchFamily="18" charset="0"/>
              </a:rPr>
              <a:t>1~n</a:t>
            </a:r>
            <a:r>
              <a:rPr lang="en-US" altLang="zh-CN" smtClean="0"/>
              <a:t>)</a:t>
            </a:r>
          </a:p>
        </p:txBody>
      </p:sp>
      <p:sp>
        <p:nvSpPr>
          <p:cNvPr id="68611" name="文本占位符 23347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eular(int n)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{for(int i=2;i&lt;=n;i++)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{if (!IsPrime[i])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    {	prime[++cnt]=i;  phi[i]=i-1;}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  for(int j=1;j&lt;=cnt;j++)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     { if (prime[j]*i&gt;n) break;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  	 Isprime[prime[j]*i]=1;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 	 if (i%prime[j]==0)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          {phi[i*prime[j]]=phi[i]*prime[j];  break;}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 	 else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          phi[i*prime[j]]=phi[i]*(prime[j]-1);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      }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 }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7786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938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欧拉定理</a:t>
            </a:r>
          </a:p>
        </p:txBody>
      </p:sp>
      <p:sp>
        <p:nvSpPr>
          <p:cNvPr id="59395" name="文本占位符 2938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 smtClean="0">
                <a:latin typeface="Times New Roman" panose="02020603050405020304" pitchFamily="18" charset="0"/>
              </a:rPr>
              <a:t>欧拉函数</a:t>
            </a:r>
            <a:r>
              <a:rPr lang="en-US" altLang="zh-CN" noProof="1" smtClean="0">
                <a:latin typeface="Times New Roman" panose="02020603050405020304" pitchFamily="18" charset="0"/>
              </a:rPr>
              <a:t>: 1~n</a:t>
            </a:r>
            <a:r>
              <a:rPr lang="zh-CN" altLang="en-US" noProof="1" smtClean="0">
                <a:latin typeface="Times New Roman" panose="02020603050405020304" pitchFamily="18" charset="0"/>
              </a:rPr>
              <a:t>中和</a:t>
            </a:r>
            <a:r>
              <a:rPr lang="en-US" altLang="zh-CN" noProof="1" smtClean="0">
                <a:latin typeface="Times New Roman" panose="02020603050405020304" pitchFamily="18" charset="0"/>
              </a:rPr>
              <a:t>n</a:t>
            </a:r>
            <a:r>
              <a:rPr lang="zh-CN" altLang="en-US" noProof="1" smtClean="0">
                <a:latin typeface="Times New Roman" panose="02020603050405020304" pitchFamily="18" charset="0"/>
              </a:rPr>
              <a:t>互素的元素个数</a:t>
            </a:r>
            <a:r>
              <a:rPr lang="zh-CN" altLang="zh-CN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zh-CN" noProof="1" smtClean="0">
                <a:latin typeface="Times New Roman" panose="02020603050405020304" pitchFamily="18" charset="0"/>
              </a:rPr>
              <a:t>(</a:t>
            </a:r>
            <a:r>
              <a:rPr lang="en-US" altLang="zh-CN" i="1" noProof="1" smtClean="0">
                <a:latin typeface="Times New Roman" panose="02020603050405020304" pitchFamily="18" charset="0"/>
              </a:rPr>
              <a:t>n</a:t>
            </a:r>
            <a:r>
              <a:rPr lang="en-US" altLang="zh-CN" noProof="1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noProof="1" smtClean="0">
                <a:latin typeface="Times New Roman" panose="02020603050405020304" pitchFamily="18" charset="0"/>
              </a:rPr>
              <a:t>Euler</a:t>
            </a:r>
            <a:r>
              <a:rPr lang="zh-CN" altLang="en-US" noProof="1" smtClean="0">
                <a:latin typeface="Times New Roman" panose="02020603050405020304" pitchFamily="18" charset="0"/>
              </a:rPr>
              <a:t>定理</a:t>
            </a:r>
            <a:r>
              <a:rPr lang="zh-CN" altLang="zh-CN" noProof="1" smtClean="0">
                <a:latin typeface="Times New Roman" panose="02020603050405020304" pitchFamily="18" charset="0"/>
              </a:rPr>
              <a:t>: </a:t>
            </a:r>
            <a:r>
              <a:rPr lang="zh-CN" altLang="en-US" noProof="1" smtClean="0">
                <a:latin typeface="Times New Roman" panose="02020603050405020304" pitchFamily="18" charset="0"/>
              </a:rPr>
              <a:t>若</a:t>
            </a:r>
            <a:r>
              <a:rPr lang="en-US" altLang="zh-CN" noProof="1" smtClean="0">
                <a:latin typeface="Times New Roman" panose="02020603050405020304" pitchFamily="18" charset="0"/>
              </a:rPr>
              <a:t>gcd(</a:t>
            </a:r>
            <a:r>
              <a:rPr lang="en-US" altLang="zh-CN" i="1" noProof="1" smtClean="0">
                <a:latin typeface="Times New Roman" panose="02020603050405020304" pitchFamily="18" charset="0"/>
              </a:rPr>
              <a:t>a</a:t>
            </a:r>
            <a:r>
              <a:rPr lang="en-US" altLang="zh-CN" noProof="1" smtClean="0">
                <a:latin typeface="Times New Roman" panose="02020603050405020304" pitchFamily="18" charset="0"/>
              </a:rPr>
              <a:t>, </a:t>
            </a:r>
            <a:r>
              <a:rPr lang="en-US" altLang="zh-CN" i="1" noProof="1" smtClean="0">
                <a:latin typeface="Times New Roman" panose="02020603050405020304" pitchFamily="18" charset="0"/>
              </a:rPr>
              <a:t>n</a:t>
            </a:r>
            <a:r>
              <a:rPr lang="en-US" altLang="zh-CN" noProof="1" smtClean="0">
                <a:latin typeface="Times New Roman" panose="02020603050405020304" pitchFamily="18" charset="0"/>
              </a:rPr>
              <a:t>)=1</a:t>
            </a:r>
            <a:r>
              <a:rPr lang="zh-CN" altLang="en-US" noProof="1" smtClean="0">
                <a:latin typeface="Times New Roman" panose="02020603050405020304" pitchFamily="18" charset="0"/>
              </a:rPr>
              <a:t>则</a:t>
            </a:r>
            <a:r>
              <a:rPr lang="en-US" altLang="zh-CN" i="1" noProof="1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aseline="30000" noProof="1" smtClean="0">
                <a:latin typeface="Times New Roman" panose="02020603050405020304" pitchFamily="18" charset="0"/>
              </a:rPr>
              <a:t>(</a:t>
            </a:r>
            <a:r>
              <a:rPr lang="en-US" altLang="zh-CN" i="1" baseline="30000" noProof="1" smtClean="0">
                <a:latin typeface="Times New Roman" panose="02020603050405020304" pitchFamily="18" charset="0"/>
              </a:rPr>
              <a:t>n</a:t>
            </a:r>
            <a:r>
              <a:rPr lang="en-US" altLang="zh-CN" baseline="30000" noProof="1" smtClean="0">
                <a:latin typeface="Times New Roman" panose="02020603050405020304" pitchFamily="18" charset="0"/>
              </a:rPr>
              <a:t>)</a:t>
            </a:r>
            <a:r>
              <a:rPr lang="en-US" altLang="zh-CN" noProof="1" smtClean="0">
                <a:latin typeface="Times New Roman" panose="02020603050405020304" pitchFamily="18" charset="0"/>
              </a:rPr>
              <a:t> </a:t>
            </a:r>
            <a:r>
              <a:rPr lang="en-US" altLang="zh-CN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noProof="1" smtClean="0">
                <a:latin typeface="Times New Roman" panose="02020603050405020304" pitchFamily="18" charset="0"/>
              </a:rPr>
              <a:t>1 (mod </a:t>
            </a:r>
            <a:r>
              <a:rPr lang="en-US" altLang="zh-CN" i="1" noProof="1" smtClean="0">
                <a:latin typeface="Times New Roman" panose="02020603050405020304" pitchFamily="18" charset="0"/>
              </a:rPr>
              <a:t>n</a:t>
            </a:r>
            <a:r>
              <a:rPr lang="en-US" altLang="zh-CN" noProof="1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noProof="1" smtClean="0">
                <a:latin typeface="Times New Roman" panose="02020603050405020304" pitchFamily="18" charset="0"/>
              </a:rPr>
              <a:t>意义：当</a:t>
            </a:r>
            <a:r>
              <a:rPr lang="en-US" altLang="zh-CN" noProof="1" smtClean="0">
                <a:latin typeface="Times New Roman" panose="02020603050405020304" pitchFamily="18" charset="0"/>
              </a:rPr>
              <a:t>b</a:t>
            </a:r>
            <a:r>
              <a:rPr lang="zh-CN" altLang="en-US" noProof="1" smtClean="0">
                <a:latin typeface="Times New Roman" panose="02020603050405020304" pitchFamily="18" charset="0"/>
              </a:rPr>
              <a:t>很大时，</a:t>
            </a:r>
            <a:r>
              <a:rPr lang="en-US" altLang="zh-CN" noProof="1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noProof="1" smtClean="0">
                <a:latin typeface="Times New Roman" panose="02020603050405020304" pitchFamily="18" charset="0"/>
              </a:rPr>
              <a:t>b</a:t>
            </a:r>
            <a:r>
              <a:rPr lang="en-US" altLang="zh-CN" noProof="1" smtClean="0">
                <a:latin typeface="Times New Roman" panose="02020603050405020304" pitchFamily="18" charset="0"/>
              </a:rPr>
              <a:t> </a:t>
            </a:r>
            <a:r>
              <a:rPr lang="en-US" altLang="zh-CN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a</a:t>
            </a:r>
            <a:r>
              <a:rPr lang="en-US" altLang="zh-CN" baseline="30000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b mod </a:t>
            </a:r>
            <a:r>
              <a:rPr lang="en-US" altLang="zh-CN" baseline="30000" noProof="1" smtClean="0">
                <a:latin typeface="Times New Roman" panose="02020603050405020304" pitchFamily="18" charset="0"/>
              </a:rPr>
              <a:t>(</a:t>
            </a:r>
            <a:r>
              <a:rPr lang="en-US" altLang="zh-CN" i="1" baseline="30000" noProof="1" smtClean="0">
                <a:latin typeface="Times New Roman" panose="02020603050405020304" pitchFamily="18" charset="0"/>
              </a:rPr>
              <a:t>n</a:t>
            </a:r>
            <a:r>
              <a:rPr lang="en-US" altLang="zh-CN" baseline="30000" noProof="1" smtClean="0">
                <a:latin typeface="Times New Roman" panose="02020603050405020304" pitchFamily="18" charset="0"/>
              </a:rPr>
              <a:t>)</a:t>
            </a:r>
            <a:r>
              <a:rPr lang="en-US" altLang="zh-CN" noProof="1" smtClean="0">
                <a:latin typeface="Times New Roman" panose="02020603050405020304" pitchFamily="18" charset="0"/>
              </a:rPr>
              <a:t>(mod n)</a:t>
            </a:r>
            <a:r>
              <a:rPr lang="zh-CN" altLang="en-US" noProof="1" smtClean="0">
                <a:latin typeface="Times New Roman" panose="02020603050405020304" pitchFamily="18" charset="0"/>
              </a:rPr>
              <a:t>，让指数一直比较小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noProof="1" smtClean="0">
                <a:latin typeface="Times New Roman" panose="02020603050405020304" pitchFamily="18" charset="0"/>
              </a:rPr>
              <a:t>可见，费马</a:t>
            </a:r>
            <a:r>
              <a:rPr lang="zh-CN" altLang="en-US" noProof="1" smtClean="0">
                <a:sym typeface="+mn-ea"/>
              </a:rPr>
              <a:t>小</a:t>
            </a:r>
            <a:r>
              <a:rPr lang="zh-CN" altLang="en-US" noProof="1" smtClean="0">
                <a:latin typeface="Times New Roman" panose="02020603050405020304" pitchFamily="18" charset="0"/>
              </a:rPr>
              <a:t>定理是欧拉定理的特例。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noProof="1" smtClean="0">
                <a:latin typeface="Times New Roman" panose="02020603050405020304" pitchFamily="18" charset="0"/>
              </a:rPr>
              <a:t>一个正确的结论：对于任意的</a:t>
            </a:r>
            <a:r>
              <a:rPr lang="en-US" altLang="zh-CN" noProof="1" smtClean="0">
                <a:latin typeface="Times New Roman" panose="02020603050405020304" pitchFamily="18" charset="0"/>
              </a:rPr>
              <a:t>a,n,b</a:t>
            </a:r>
            <a:r>
              <a:rPr lang="zh-CN" altLang="en-US" noProof="1" smtClean="0">
                <a:latin typeface="Times New Roman" panose="02020603050405020304" pitchFamily="18" charset="0"/>
              </a:rPr>
              <a:t>，当</a:t>
            </a:r>
            <a:r>
              <a:rPr lang="en-US" altLang="zh-CN" noProof="1" smtClean="0">
                <a:latin typeface="Times New Roman" panose="02020603050405020304" pitchFamily="18" charset="0"/>
                <a:sym typeface="+mn-ea"/>
              </a:rPr>
              <a:t>b&gt;</a:t>
            </a:r>
            <a:r>
              <a:rPr lang="en-US" altLang="zh-CN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noProof="1" smtClean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i="1" noProof="1" smtClean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noProof="1" smtClean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noProof="1" smtClean="0">
                <a:latin typeface="Times New Roman" panose="02020603050405020304" pitchFamily="18" charset="0"/>
                <a:sym typeface="+mn-ea"/>
              </a:rPr>
              <a:t>时，则有</a:t>
            </a:r>
            <a:r>
              <a:rPr lang="en-US" altLang="zh-CN" noProof="1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baseline="30000" noProof="1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noProof="1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a</a:t>
            </a:r>
            <a:r>
              <a:rPr lang="en-US" altLang="zh-CN" baseline="40000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aseline="40000" noProof="1" smtClean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i="1" baseline="40000" noProof="1" smtClean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aseline="40000" noProof="1" smtClean="0">
                <a:latin typeface="Times New Roman" panose="02020603050405020304" pitchFamily="18" charset="0"/>
                <a:sym typeface="+mn-ea"/>
              </a:rPr>
              <a:t>) + </a:t>
            </a:r>
            <a:r>
              <a:rPr lang="en-US" altLang="zh-CN" baseline="40000" noProof="1" smtClean="0">
                <a:latin typeface="Times New Roman" panose="02020603050405020304" pitchFamily="18" charset="0"/>
                <a:sym typeface="Symbol" panose="05050102010706020507" pitchFamily="18" charset="2"/>
              </a:rPr>
              <a:t>b mod </a:t>
            </a:r>
            <a:r>
              <a:rPr lang="en-US" altLang="zh-CN" baseline="40000" noProof="1" smtClean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i="1" baseline="40000" noProof="1" smtClean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aseline="40000" noProof="1" smtClean="0">
                <a:latin typeface="Times New Roman" panose="02020603050405020304" pitchFamily="18" charset="0"/>
                <a:sym typeface="+mn-ea"/>
              </a:rPr>
              <a:t>)  </a:t>
            </a:r>
            <a:r>
              <a:rPr lang="en-US" altLang="zh-CN" noProof="1" smtClean="0">
                <a:latin typeface="Times New Roman" panose="02020603050405020304" pitchFamily="18" charset="0"/>
                <a:sym typeface="+mn-ea"/>
              </a:rPr>
              <a:t>(mod n)</a:t>
            </a:r>
            <a:endParaRPr lang="en-US" altLang="zh-CN" noProof="1" smtClean="0">
              <a:latin typeface="Times New Roman" panose="02020603050405020304" pitchFamily="18" charset="0"/>
            </a:endParaRPr>
          </a:p>
        </p:txBody>
      </p:sp>
      <p:sp>
        <p:nvSpPr>
          <p:cNvPr id="59396" name="矩形 29389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矩形 29389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293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几个公式</a:t>
            </a:r>
          </a:p>
        </p:txBody>
      </p:sp>
      <p:sp>
        <p:nvSpPr>
          <p:cNvPr id="63491" name="文本占位符 22938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3820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即对任一整数</a:t>
            </a:r>
            <a:r>
              <a:rPr lang="en-US" altLang="zh-CN" smtClean="0"/>
              <a:t>a</a:t>
            </a:r>
            <a:r>
              <a:rPr lang="zh-CN" altLang="en-US" smtClean="0"/>
              <a:t>＞</a:t>
            </a:r>
            <a:r>
              <a:rPr lang="en-US" altLang="zh-CN" smtClean="0"/>
              <a:t>1</a:t>
            </a:r>
            <a:r>
              <a:rPr lang="zh-CN" altLang="en-US" smtClean="0"/>
              <a:t>，有</a:t>
            </a:r>
            <a:r>
              <a:rPr lang="en-US" altLang="zh-CN" smtClean="0"/>
              <a:t>a= p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a1</a:t>
            </a:r>
            <a:r>
              <a:rPr lang="en-US" altLang="zh-CN" smtClean="0"/>
              <a:t>p</a:t>
            </a:r>
            <a:r>
              <a:rPr lang="en-US" altLang="zh-CN" baseline="-25000" smtClean="0"/>
              <a:t>2</a:t>
            </a:r>
            <a:r>
              <a:rPr lang="en-US" altLang="zh-CN" baseline="30000" smtClean="0"/>
              <a:t>a2</a:t>
            </a:r>
            <a:r>
              <a:rPr lang="en-US" altLang="zh-CN" smtClean="0"/>
              <a:t>…p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an</a:t>
            </a:r>
            <a:r>
              <a:rPr lang="en-US" altLang="zh-CN" smtClean="0"/>
              <a:t> </a:t>
            </a:r>
            <a:r>
              <a:rPr lang="zh-CN" altLang="en-US" smtClean="0"/>
              <a:t>，其中</a:t>
            </a:r>
            <a:r>
              <a:rPr lang="en-US" altLang="zh-CN" smtClean="0"/>
              <a:t>p</a:t>
            </a:r>
            <a:r>
              <a:rPr lang="en-US" altLang="zh-CN" baseline="-25000" smtClean="0"/>
              <a:t>1</a:t>
            </a:r>
            <a:r>
              <a:rPr lang="en-US" altLang="zh-CN" smtClean="0"/>
              <a:t>&lt;p</a:t>
            </a:r>
            <a:r>
              <a:rPr lang="en-US" altLang="zh-CN" baseline="-25000" smtClean="0"/>
              <a:t>2</a:t>
            </a:r>
            <a:r>
              <a:rPr lang="en-US" altLang="zh-CN" smtClean="0"/>
              <a:t>&lt;…&lt;p</a:t>
            </a:r>
            <a:r>
              <a:rPr lang="en-US" altLang="zh-CN" baseline="-25000" smtClean="0"/>
              <a:t>n</a:t>
            </a:r>
            <a:r>
              <a:rPr lang="zh-CN" altLang="en-US" smtClean="0"/>
              <a:t>均为素数，而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…,a</a:t>
            </a:r>
            <a:r>
              <a:rPr lang="en-US" altLang="zh-CN" baseline="-25000" smtClean="0"/>
              <a:t>n</a:t>
            </a:r>
            <a:r>
              <a:rPr lang="zh-CN" altLang="en-US" smtClean="0"/>
              <a:t>是正整数。</a:t>
            </a:r>
          </a:p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的正约数的个数为</a:t>
            </a:r>
            <a:r>
              <a:rPr lang="en-US" altLang="zh-CN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的正约数的和为</a:t>
            </a:r>
            <a:r>
              <a:rPr lang="en-US" altLang="zh-CN" smtClean="0"/>
              <a:t>:</a:t>
            </a:r>
          </a:p>
          <a:p>
            <a:pPr eaLnBrk="1" hangingPunct="1"/>
            <a:endParaRPr lang="en-US" altLang="zh-CN" sz="2900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的欧拉函数为</a:t>
            </a:r>
            <a:r>
              <a:rPr lang="en-US" altLang="zh-CN" smtClean="0"/>
              <a:t>:</a:t>
            </a:r>
          </a:p>
          <a:p>
            <a:pPr lvl="1" eaLnBrk="1" hangingPunct="1"/>
            <a:endParaRPr lang="en-US" altLang="zh-CN" sz="2800" smtClean="0"/>
          </a:p>
        </p:txBody>
      </p:sp>
      <p:sp>
        <p:nvSpPr>
          <p:cNvPr id="63492" name="矩形 229378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3" name="矩形 22938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4" name="矩形 2293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5" name="矩形 2293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3496" name="组合 229392"/>
          <p:cNvGrpSpPr>
            <a:grpSpLocks/>
          </p:cNvGrpSpPr>
          <p:nvPr/>
        </p:nvGrpSpPr>
        <p:grpSpPr bwMode="auto">
          <a:xfrm>
            <a:off x="685800" y="4267200"/>
            <a:ext cx="8153400" cy="609600"/>
            <a:chOff x="432" y="2688"/>
            <a:chExt cx="4889" cy="285"/>
          </a:xfrm>
        </p:grpSpPr>
        <p:graphicFrame>
          <p:nvGraphicFramePr>
            <p:cNvPr id="63500" name="对象 229384"/>
            <p:cNvGraphicFramePr>
              <a:graphicFrameLocks/>
            </p:cNvGraphicFramePr>
            <p:nvPr/>
          </p:nvGraphicFramePr>
          <p:xfrm>
            <a:off x="432" y="2688"/>
            <a:ext cx="167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33" r:id="rId3" imgW="1498600" imgH="241300" progId="Equation.3">
                    <p:embed/>
                  </p:oleObj>
                </mc:Choice>
                <mc:Fallback>
                  <p:oleObj r:id="rId3" imgW="1498600" imgH="241300" progId="Equation.3">
                    <p:embed/>
                    <p:pic>
                      <p:nvPicPr>
                        <p:cNvPr id="63500" name="对象 2293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688"/>
                          <a:ext cx="167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1" name="对象 229385"/>
            <p:cNvGraphicFramePr>
              <a:graphicFrameLocks/>
            </p:cNvGraphicFramePr>
            <p:nvPr/>
          </p:nvGraphicFramePr>
          <p:xfrm>
            <a:off x="2105" y="2702"/>
            <a:ext cx="161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34" r:id="rId5" imgW="1562778" imgH="241405" progId="Equation.3">
                    <p:embed/>
                  </p:oleObj>
                </mc:Choice>
                <mc:Fallback>
                  <p:oleObj r:id="rId5" imgW="1562778" imgH="241405" progId="Equation.3">
                    <p:embed/>
                    <p:pic>
                      <p:nvPicPr>
                        <p:cNvPr id="63501" name="对象 2293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2702"/>
                          <a:ext cx="161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2" name="对象 229386"/>
            <p:cNvGraphicFramePr>
              <a:graphicFrameLocks/>
            </p:cNvGraphicFramePr>
            <p:nvPr/>
          </p:nvGraphicFramePr>
          <p:xfrm>
            <a:off x="3688" y="2709"/>
            <a:ext cx="16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35" r:id="rId7" imgW="1587500" imgH="254000" progId="Equation.3">
                    <p:embed/>
                  </p:oleObj>
                </mc:Choice>
                <mc:Fallback>
                  <p:oleObj r:id="rId7" imgW="1587500" imgH="254000" progId="Equation.3">
                    <p:embed/>
                    <p:pic>
                      <p:nvPicPr>
                        <p:cNvPr id="63502" name="对象 2293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709"/>
                          <a:ext cx="16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7" name="矩形 2293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498" name="对象 229388"/>
          <p:cNvGraphicFramePr>
            <a:graphicFrameLocks/>
          </p:cNvGraphicFramePr>
          <p:nvPr/>
        </p:nvGraphicFramePr>
        <p:xfrm>
          <a:off x="647700" y="5568950"/>
          <a:ext cx="73533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6" r:id="rId9" imgW="3922597" imgH="330057" progId="Equation.3">
                  <p:embed/>
                </p:oleObj>
              </mc:Choice>
              <mc:Fallback>
                <p:oleObj r:id="rId9" imgW="3922597" imgH="330057" progId="Equation.3">
                  <p:embed/>
                  <p:pic>
                    <p:nvPicPr>
                      <p:cNvPr id="63498" name="对象 22938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568950"/>
                        <a:ext cx="73533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内容占位符 229389"/>
          <p:cNvGraphicFramePr>
            <a:graphicFrameLocks noGrp="1"/>
          </p:cNvGraphicFramePr>
          <p:nvPr>
            <p:ph sz="half" idx="2"/>
          </p:nvPr>
        </p:nvGraphicFramePr>
        <p:xfrm>
          <a:off x="762000" y="3092450"/>
          <a:ext cx="3429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7" r:id="rId11" imgW="1865675" imgH="287027" progId="Equation.3">
                  <p:embed/>
                </p:oleObj>
              </mc:Choice>
              <mc:Fallback>
                <p:oleObj r:id="rId11" imgW="1865675" imgH="287027" progId="Equation.3">
                  <p:embed/>
                  <p:pic>
                    <p:nvPicPr>
                      <p:cNvPr id="63499" name="内容占位符 22938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92450"/>
                        <a:ext cx="3429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681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53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扩展</a:t>
            </a:r>
            <a:r>
              <a:rPr lang="en-US" altLang="zh-CN" smtClean="0"/>
              <a:t>GCD</a:t>
            </a:r>
          </a:p>
        </p:txBody>
      </p:sp>
      <p:sp>
        <p:nvSpPr>
          <p:cNvPr id="82947" name="文本占位符 15362"/>
          <p:cNvSpPr>
            <a:spLocks noGrp="1" noChangeArrowheads="1"/>
          </p:cNvSpPr>
          <p:nvPr>
            <p:ph idx="1"/>
          </p:nvPr>
        </p:nvSpPr>
        <p:spPr>
          <a:xfrm>
            <a:off x="457200" y="1492250"/>
            <a:ext cx="8229600" cy="5137150"/>
          </a:xfrm>
        </p:spPr>
        <p:txBody>
          <a:bodyPr/>
          <a:lstStyle/>
          <a:p>
            <a:pPr eaLnBrk="1" hangingPunct="1">
              <a:spcBef>
                <a:spcPts val="25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裴蜀定理：设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)=d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，一定存在整数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x,y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，使得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ax+by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=d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。拓展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GCD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是求特解的过程。</a:t>
            </a:r>
          </a:p>
          <a:p>
            <a:pPr eaLnBrk="1" hangingPunct="1">
              <a:spcBef>
                <a:spcPts val="25"/>
              </a:spcBef>
            </a:pP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a,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b,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&amp;x,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&amp; y)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	   {if (b==0){ x = 1; y = 0; return a; }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else {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r 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</a:rPr>
              <a:t>(b,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a%b</a:t>
            </a:r>
            <a:r>
              <a:rPr lang="en-US" altLang="zh-CN" dirty="0" smtClean="0">
                <a:latin typeface="Times New Roman" panose="02020603050405020304" pitchFamily="18" charset="0"/>
              </a:rPr>
              <a:t>, x, y);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t = x; x = y; y = t – a/b*y;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 return r; 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}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}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满足</a:t>
            </a:r>
            <a:r>
              <a:rPr lang="en-US" altLang="zh-CN" i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i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by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的数对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不是惟一的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因为当</a:t>
            </a:r>
            <a:r>
              <a:rPr lang="en-US" altLang="zh-CN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增加</a:t>
            </a:r>
            <a:r>
              <a:rPr lang="en-US" altLang="zh-CN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减少</a:t>
            </a:r>
            <a:r>
              <a:rPr lang="en-US" altLang="zh-CN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时和不变。</a:t>
            </a:r>
          </a:p>
        </p:txBody>
      </p:sp>
    </p:spTree>
    <p:extLst>
      <p:ext uri="{BB962C8B-B14F-4D97-AF65-F5344CB8AC3E}">
        <p14:creationId xmlns:p14="http://schemas.microsoft.com/office/powerpoint/2010/main" val="22377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65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例题：青蛙的约会</a:t>
            </a:r>
          </a:p>
        </p:txBody>
      </p:sp>
      <p:sp>
        <p:nvSpPr>
          <p:cNvPr id="90115" name="文本占位符 2652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有两只青蛙在地球的同一纬度上，我们规定东经</a:t>
            </a:r>
            <a:r>
              <a:rPr lang="en-US" altLang="zh-CN" dirty="0" smtClean="0"/>
              <a:t>0</a:t>
            </a:r>
            <a:r>
              <a:rPr lang="zh-CN" altLang="en-US" dirty="0" smtClean="0"/>
              <a:t>度为原点，由东往西为正方向，单位长度</a:t>
            </a:r>
            <a:r>
              <a:rPr lang="en-US" altLang="zh-CN" dirty="0" smtClean="0"/>
              <a:t>1</a:t>
            </a:r>
            <a:r>
              <a:rPr lang="zh-CN" altLang="en-US" dirty="0" smtClean="0"/>
              <a:t>米，这样我们就得到了一条首尾相接的数轴。设青蛙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的出发点坐标是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，青蛙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的出发点坐标是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。青蛙</a:t>
            </a:r>
            <a:r>
              <a:rPr lang="en-US" altLang="zh-CN" dirty="0" smtClean="0"/>
              <a:t>A</a:t>
            </a:r>
            <a:r>
              <a:rPr lang="zh-CN" altLang="en-US" dirty="0" smtClean="0"/>
              <a:t>一次能跳</a:t>
            </a:r>
            <a:r>
              <a:rPr lang="en-US" altLang="zh-CN" dirty="0" smtClean="0"/>
              <a:t>m</a:t>
            </a:r>
            <a:r>
              <a:rPr lang="zh-CN" altLang="en-US" dirty="0" smtClean="0"/>
              <a:t>米，青蛙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一次能跳</a:t>
            </a:r>
            <a:r>
              <a:rPr lang="en-US" altLang="zh-CN" dirty="0" smtClean="0"/>
              <a:t>n</a:t>
            </a:r>
            <a:r>
              <a:rPr lang="zh-CN" altLang="en-US" dirty="0" smtClean="0"/>
              <a:t>米，两只青蛙跳一次所花费的时间相同。纬度线总长</a:t>
            </a:r>
            <a:r>
              <a:rPr lang="en-US" altLang="zh-CN" dirty="0" smtClean="0"/>
              <a:t>L</a:t>
            </a:r>
            <a:r>
              <a:rPr lang="zh-CN" altLang="en-US" dirty="0" smtClean="0"/>
              <a:t>米。现在要你求出它们跳了几次以后才会碰面 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求最少跳几次可以相遇，或者永远无法相遇。</a:t>
            </a:r>
          </a:p>
        </p:txBody>
      </p:sp>
    </p:spTree>
    <p:extLst>
      <p:ext uri="{BB962C8B-B14F-4D97-AF65-F5344CB8AC3E}">
        <p14:creationId xmlns:p14="http://schemas.microsoft.com/office/powerpoint/2010/main" val="28164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2662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91139" name="文本占位符 2662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设总共跳</a:t>
            </a:r>
            <a:r>
              <a:rPr lang="en-US" altLang="zh-CN" dirty="0" smtClean="0"/>
              <a:t>T</a:t>
            </a:r>
            <a:r>
              <a:rPr lang="zh-CN" altLang="en-US" dirty="0" smtClean="0"/>
              <a:t>次可以相遇，则有：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的坐标</a:t>
            </a:r>
            <a:r>
              <a:rPr lang="en-US" altLang="zh-CN" dirty="0" smtClean="0"/>
              <a:t>X+MT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的坐标</a:t>
            </a:r>
            <a:r>
              <a:rPr lang="en-US" altLang="zh-CN" dirty="0" smtClean="0"/>
              <a:t>Y+NT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相遇的充要条件：</a:t>
            </a:r>
            <a:r>
              <a:rPr lang="en-US" altLang="zh-CN" dirty="0" smtClean="0"/>
              <a:t>X+MT-Y-NT=PL ( p</a:t>
            </a:r>
            <a:r>
              <a:rPr lang="zh-CN" altLang="en-US" dirty="0" smtClean="0"/>
              <a:t>是整数</a:t>
            </a:r>
            <a:r>
              <a:rPr lang="en-US" altLang="zh-CN" dirty="0" smtClean="0"/>
              <a:t>)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变形为</a:t>
            </a:r>
            <a:r>
              <a:rPr lang="en-US" altLang="zh-CN" dirty="0" smtClean="0"/>
              <a:t>(N-M)*T+LP=X-Y    (L&gt;0)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利用扩展欧几里德原理，求出最小的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18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665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整除</a:t>
            </a:r>
          </a:p>
        </p:txBody>
      </p:sp>
      <p:sp>
        <p:nvSpPr>
          <p:cNvPr id="27651" name="文本占位符 6656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下面举出几种特殊的整除的例子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2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的最末位，则</a:t>
            </a:r>
            <a:r>
              <a:rPr lang="en-US" altLang="zh-CN" smtClean="0"/>
              <a:t>2|a</a:t>
            </a:r>
            <a:r>
              <a:rPr lang="zh-CN" altLang="en-US" smtClean="0"/>
              <a:t>；若</a:t>
            </a:r>
            <a:r>
              <a:rPr lang="en-US" altLang="zh-CN" smtClean="0"/>
              <a:t>4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的最后两位，则</a:t>
            </a:r>
            <a:r>
              <a:rPr lang="en-US" altLang="zh-CN" smtClean="0"/>
              <a:t>4|a</a:t>
            </a:r>
            <a:r>
              <a:rPr lang="zh-CN" altLang="en-US" smtClean="0"/>
              <a:t>；若</a:t>
            </a:r>
            <a:r>
              <a:rPr lang="en-US" altLang="zh-CN" smtClean="0"/>
              <a:t>8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的最后三位，则</a:t>
            </a:r>
            <a:r>
              <a:rPr lang="en-US" altLang="zh-CN" smtClean="0"/>
              <a:t>8|a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3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的各位数字之和，则</a:t>
            </a:r>
            <a:r>
              <a:rPr lang="en-US" altLang="zh-CN" smtClean="0"/>
              <a:t>3|a</a:t>
            </a:r>
            <a:r>
              <a:rPr lang="zh-CN" altLang="en-US" smtClean="0"/>
              <a:t>；若</a:t>
            </a:r>
            <a:r>
              <a:rPr lang="en-US" altLang="zh-CN" smtClean="0"/>
              <a:t>9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的各位数字之和，则</a:t>
            </a:r>
            <a:r>
              <a:rPr lang="en-US" altLang="zh-CN" smtClean="0"/>
              <a:t>9|a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5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的最末位，则</a:t>
            </a:r>
            <a:r>
              <a:rPr lang="en-US" altLang="zh-CN" smtClean="0"/>
              <a:t>5|a</a:t>
            </a:r>
            <a:r>
              <a:rPr lang="zh-CN" altLang="en-US" smtClean="0"/>
              <a:t>；若</a:t>
            </a:r>
            <a:r>
              <a:rPr lang="en-US" altLang="zh-CN" smtClean="0"/>
              <a:t>25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的最后两位，则</a:t>
            </a:r>
            <a:r>
              <a:rPr lang="en-US" altLang="zh-CN" smtClean="0"/>
              <a:t>25|a</a:t>
            </a:r>
            <a:r>
              <a:rPr lang="zh-CN" altLang="en-US" smtClean="0"/>
              <a:t>；若</a:t>
            </a:r>
            <a:r>
              <a:rPr lang="en-US" altLang="zh-CN" smtClean="0"/>
              <a:t>125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的最后三位，则</a:t>
            </a:r>
            <a:r>
              <a:rPr lang="en-US" altLang="zh-CN" smtClean="0"/>
              <a:t>125|a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11</a:t>
            </a:r>
            <a:r>
              <a:rPr lang="zh-CN" altLang="en-US" smtClean="0"/>
              <a:t>能整除</a:t>
            </a:r>
            <a:r>
              <a:rPr lang="en-US" altLang="zh-CN" smtClean="0"/>
              <a:t>a</a:t>
            </a:r>
            <a:r>
              <a:rPr lang="zh-CN" altLang="en-US" smtClean="0"/>
              <a:t>的偶位数字之和与奇位数字之和的差，则</a:t>
            </a:r>
            <a:r>
              <a:rPr lang="en-US" altLang="zh-CN" smtClean="0"/>
              <a:t>11|a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285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多元一次不定方程</a:t>
            </a:r>
          </a:p>
        </p:txBody>
      </p:sp>
      <p:sp>
        <p:nvSpPr>
          <p:cNvPr id="107523" name="文本占位符 28569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+a</a:t>
            </a:r>
            <a:r>
              <a:rPr lang="en-US" altLang="zh-CN" baseline="-25000" smtClean="0"/>
              <a:t>2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+…+a</a:t>
            </a:r>
            <a:r>
              <a:rPr lang="en-US" altLang="zh-CN" baseline="-25000" smtClean="0"/>
              <a:t>n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=N</a:t>
            </a:r>
            <a:r>
              <a:rPr lang="zh-CN" altLang="en-US" smtClean="0"/>
              <a:t>有整数解的充分必要条件是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)|N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必要性</a:t>
            </a:r>
            <a:r>
              <a:rPr lang="en-US" altLang="zh-CN" smtClean="0"/>
              <a:t>:</a:t>
            </a:r>
            <a:r>
              <a:rPr lang="zh-CN" altLang="en-US" smtClean="0"/>
              <a:t>设</a:t>
            </a:r>
            <a:r>
              <a:rPr lang="en-US" altLang="zh-CN" smtClean="0"/>
              <a:t>d=(a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),</a:t>
            </a:r>
            <a:r>
              <a:rPr lang="zh-CN" altLang="en-US" smtClean="0"/>
              <a:t>显然</a:t>
            </a:r>
            <a:r>
              <a:rPr lang="en-US" altLang="zh-CN" smtClean="0"/>
              <a:t>d|N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充分性</a:t>
            </a:r>
            <a:r>
              <a:rPr lang="en-US" altLang="zh-CN" smtClean="0"/>
              <a:t>:</a:t>
            </a:r>
            <a:r>
              <a:rPr lang="zh-CN" altLang="en-US" smtClean="0"/>
              <a:t>设计一个算法求解</a:t>
            </a:r>
          </a:p>
        </p:txBody>
      </p:sp>
    </p:spTree>
    <p:extLst>
      <p:ext uri="{BB962C8B-B14F-4D97-AF65-F5344CB8AC3E}">
        <p14:creationId xmlns:p14="http://schemas.microsoft.com/office/powerpoint/2010/main" val="1356722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2867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求解算法</a:t>
            </a:r>
          </a:p>
        </p:txBody>
      </p:sp>
      <p:sp>
        <p:nvSpPr>
          <p:cNvPr id="108547" name="文本占位符 2867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归纳法</a:t>
            </a:r>
            <a:r>
              <a:rPr lang="en-US" altLang="zh-CN" smtClean="0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基础</a:t>
            </a:r>
            <a:r>
              <a:rPr lang="en-US" altLang="zh-CN" smtClean="0"/>
              <a:t>:</a:t>
            </a:r>
            <a:r>
              <a:rPr lang="zh-CN" altLang="en-US" smtClean="0"/>
              <a:t>二元一次方程有解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归纳</a:t>
            </a:r>
            <a:r>
              <a:rPr lang="en-US" altLang="zh-CN" smtClean="0"/>
              <a:t>:</a:t>
            </a:r>
            <a:r>
              <a:rPr lang="zh-CN" altLang="en-US" smtClean="0"/>
              <a:t>令</a:t>
            </a:r>
            <a:r>
              <a:rPr lang="en-US" altLang="zh-CN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=(a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), </a:t>
            </a:r>
            <a:r>
              <a:rPr lang="zh-CN" altLang="en-US" smtClean="0"/>
              <a:t>则</a:t>
            </a:r>
            <a:r>
              <a:rPr lang="en-US" altLang="zh-CN" smtClean="0"/>
              <a:t>(d</a:t>
            </a:r>
            <a:r>
              <a:rPr lang="en-US" altLang="zh-CN" baseline="-25000" smtClean="0"/>
              <a:t>2</a:t>
            </a:r>
            <a:r>
              <a:rPr lang="en-US" altLang="zh-CN" smtClean="0"/>
              <a:t>,a</a:t>
            </a:r>
            <a:r>
              <a:rPr lang="en-US" altLang="zh-CN" baseline="-25000" smtClean="0"/>
              <a:t>3</a:t>
            </a:r>
            <a:r>
              <a:rPr lang="en-US" altLang="zh-CN" smtClean="0"/>
              <a:t>,a</a:t>
            </a:r>
            <a:r>
              <a:rPr lang="en-US" altLang="zh-CN" baseline="-25000" smtClean="0"/>
              <a:t>4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)=d|N.</a:t>
            </a:r>
            <a:r>
              <a:rPr lang="zh-CN" altLang="en-US" smtClean="0"/>
              <a:t>由归纳假定</a:t>
            </a:r>
            <a:r>
              <a:rPr lang="en-US" altLang="zh-CN" smtClean="0"/>
              <a:t>,</a:t>
            </a:r>
            <a:r>
              <a:rPr lang="zh-CN" altLang="en-US" smtClean="0"/>
              <a:t>方程</a:t>
            </a:r>
            <a:r>
              <a:rPr lang="en-US" altLang="zh-CN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t</a:t>
            </a:r>
            <a:r>
              <a:rPr lang="en-US" altLang="zh-CN" baseline="-25000" smtClean="0"/>
              <a:t>2</a:t>
            </a:r>
            <a:r>
              <a:rPr lang="en-US" altLang="zh-CN" smtClean="0"/>
              <a:t>+a</a:t>
            </a:r>
            <a:r>
              <a:rPr lang="en-US" altLang="zh-CN" baseline="-25000" smtClean="0"/>
              <a:t>3</a:t>
            </a:r>
            <a:r>
              <a:rPr lang="en-US" altLang="zh-CN" smtClean="0"/>
              <a:t>x</a:t>
            </a:r>
            <a:r>
              <a:rPr lang="en-US" altLang="zh-CN" baseline="-25000" smtClean="0"/>
              <a:t>3</a:t>
            </a:r>
            <a:r>
              <a:rPr lang="en-US" altLang="zh-CN" smtClean="0"/>
              <a:t>+…+a</a:t>
            </a:r>
            <a:r>
              <a:rPr lang="en-US" altLang="zh-CN" baseline="-25000" smtClean="0"/>
              <a:t>n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=N</a:t>
            </a:r>
            <a:r>
              <a:rPr lang="zh-CN" altLang="en-US" smtClean="0"/>
              <a:t>有解</a:t>
            </a:r>
            <a:r>
              <a:rPr lang="en-US" altLang="zh-CN" smtClean="0"/>
              <a:t>,</a:t>
            </a:r>
            <a:r>
              <a:rPr lang="zh-CN" altLang="en-US" smtClean="0"/>
              <a:t>设其一解为</a:t>
            </a:r>
            <a:r>
              <a:rPr lang="en-US" altLang="zh-CN" smtClean="0"/>
              <a:t>t</a:t>
            </a:r>
            <a:r>
              <a:rPr lang="en-US" altLang="zh-CN" baseline="-25000" smtClean="0"/>
              <a:t>2</a:t>
            </a:r>
            <a:r>
              <a:rPr lang="en-US" altLang="zh-CN" smtClean="0"/>
              <a:t>’,x</a:t>
            </a:r>
            <a:r>
              <a:rPr lang="en-US" altLang="zh-CN" baseline="-25000" smtClean="0"/>
              <a:t>3</a:t>
            </a:r>
            <a:r>
              <a:rPr lang="en-US" altLang="zh-CN" smtClean="0"/>
              <a:t>’,..,x</a:t>
            </a:r>
            <a:r>
              <a:rPr lang="en-US" altLang="zh-CN" baseline="-25000" smtClean="0"/>
              <a:t>n</a:t>
            </a:r>
            <a:r>
              <a:rPr lang="en-US" altLang="zh-CN" smtClean="0"/>
              <a:t>’.</a:t>
            </a:r>
            <a:r>
              <a:rPr lang="zh-CN" altLang="en-US" smtClean="0"/>
              <a:t>再考虑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+a</a:t>
            </a:r>
            <a:r>
              <a:rPr lang="en-US" altLang="zh-CN" baseline="-25000" smtClean="0"/>
              <a:t>2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=d</a:t>
            </a:r>
            <a:r>
              <a:rPr lang="en-US" altLang="zh-CN" baseline="-25000" smtClean="0"/>
              <a:t>2</a:t>
            </a:r>
            <a:r>
              <a:rPr lang="en-US" altLang="zh-CN" smtClean="0"/>
              <a:t>t</a:t>
            </a:r>
            <a:r>
              <a:rPr lang="en-US" altLang="zh-CN" baseline="-25000" smtClean="0"/>
              <a:t>2</a:t>
            </a:r>
            <a:r>
              <a:rPr lang="en-US" altLang="zh-CN" smtClean="0"/>
              <a:t>’,</a:t>
            </a:r>
            <a:r>
              <a:rPr lang="zh-CN" altLang="en-US" smtClean="0"/>
              <a:t>用扩展</a:t>
            </a:r>
            <a:r>
              <a:rPr lang="en-US" altLang="zh-CN" smtClean="0"/>
              <a:t>gcd</a:t>
            </a:r>
            <a:r>
              <a:rPr lang="zh-CN" altLang="en-US" smtClean="0"/>
              <a:t>可求得一解为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’,x</a:t>
            </a:r>
            <a:r>
              <a:rPr lang="en-US" altLang="zh-CN" baseline="-25000" smtClean="0"/>
              <a:t>2</a:t>
            </a:r>
            <a:r>
              <a:rPr lang="en-US" altLang="zh-CN" smtClean="0"/>
              <a:t>’.</a:t>
            </a:r>
            <a:r>
              <a:rPr lang="zh-CN" altLang="en-US" smtClean="0"/>
              <a:t>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     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’+a</a:t>
            </a:r>
            <a:r>
              <a:rPr lang="en-US" altLang="zh-CN" baseline="-25000" smtClean="0"/>
              <a:t>2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’+a</a:t>
            </a:r>
            <a:r>
              <a:rPr lang="en-US" altLang="zh-CN" baseline="-25000" smtClean="0"/>
              <a:t>3</a:t>
            </a:r>
            <a:r>
              <a:rPr lang="en-US" altLang="zh-CN" smtClean="0"/>
              <a:t>x</a:t>
            </a:r>
            <a:r>
              <a:rPr lang="en-US" altLang="zh-CN" baseline="-25000" smtClean="0"/>
              <a:t>3</a:t>
            </a:r>
            <a:r>
              <a:rPr lang="en-US" altLang="zh-CN" smtClean="0"/>
              <a:t>’+…+a</a:t>
            </a:r>
            <a:r>
              <a:rPr lang="en-US" altLang="zh-CN" baseline="-25000" smtClean="0"/>
              <a:t>n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’=N</a:t>
            </a:r>
          </a:p>
        </p:txBody>
      </p:sp>
    </p:spTree>
    <p:extLst>
      <p:ext uri="{BB962C8B-B14F-4D97-AF65-F5344CB8AC3E}">
        <p14:creationId xmlns:p14="http://schemas.microsoft.com/office/powerpoint/2010/main" val="22029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204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整数序列</a:t>
            </a:r>
          </a:p>
        </p:txBody>
      </p:sp>
      <p:sp>
        <p:nvSpPr>
          <p:cNvPr id="110595" name="文本占位符 204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已知</a:t>
            </a:r>
            <a:r>
              <a:rPr lang="en-US" altLang="zh-CN" smtClean="0"/>
              <a:t>{A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P</a:t>
            </a:r>
            <a:r>
              <a:rPr lang="zh-CN" altLang="en-US" smtClean="0"/>
              <a:t>求</a:t>
            </a:r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,…,X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使得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*X</a:t>
            </a:r>
            <a:r>
              <a:rPr lang="en-US" altLang="zh-CN" baseline="-25000" smtClean="0"/>
              <a:t>1</a:t>
            </a:r>
            <a:r>
              <a:rPr lang="en-US" altLang="zh-CN" smtClean="0"/>
              <a:t>+…+A</a:t>
            </a:r>
            <a:r>
              <a:rPr lang="en-US" altLang="zh-CN" baseline="-25000" smtClean="0"/>
              <a:t>n</a:t>
            </a:r>
            <a:r>
              <a:rPr lang="en-US" altLang="zh-CN" smtClean="0"/>
              <a:t>*X</a:t>
            </a:r>
            <a:r>
              <a:rPr lang="en-US" altLang="zh-CN" baseline="-25000" smtClean="0"/>
              <a:t>n</a:t>
            </a:r>
            <a:r>
              <a:rPr lang="en-US" altLang="zh-CN" smtClean="0"/>
              <a:t> = B (mod P)</a:t>
            </a:r>
          </a:p>
        </p:txBody>
      </p:sp>
    </p:spTree>
    <p:extLst>
      <p:ext uri="{BB962C8B-B14F-4D97-AF65-F5344CB8AC3E}">
        <p14:creationId xmlns:p14="http://schemas.microsoft.com/office/powerpoint/2010/main" val="34881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897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111619" name="文本占位符 2897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设</a:t>
            </a:r>
            <a:r>
              <a:rPr lang="en-US" altLang="zh-CN" dirty="0" smtClean="0"/>
              <a:t>g=(A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,P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不整除</a:t>
            </a:r>
            <a:r>
              <a:rPr lang="en-US" altLang="zh-CN" dirty="0" smtClean="0"/>
              <a:t>B</a:t>
            </a:r>
            <a:r>
              <a:rPr lang="zh-CN" altLang="en-US" dirty="0" smtClean="0"/>
              <a:t>则无解，否则我们可以用递归构造解：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,…A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全部除以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((A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),P)=1</a:t>
            </a:r>
            <a:r>
              <a:rPr lang="zh-CN" altLang="en-US" dirty="0" smtClean="0"/>
              <a:t>，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en-US" altLang="zh-CN" dirty="0" smtClean="0"/>
              <a:t>n=1</a:t>
            </a:r>
            <a:r>
              <a:rPr lang="zh-CN" altLang="en-US" dirty="0" smtClean="0"/>
              <a:t>，则直接求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mod P=B</a:t>
            </a:r>
            <a:r>
              <a:rPr lang="zh-CN" altLang="en-US" dirty="0" smtClean="0"/>
              <a:t>；否则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设</a:t>
            </a:r>
            <a:r>
              <a:rPr lang="en-US" altLang="zh-CN" dirty="0" smtClean="0"/>
              <a:t>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)=D</a:t>
            </a:r>
            <a:r>
              <a:rPr lang="zh-CN" altLang="en-US" dirty="0" smtClean="0"/>
              <a:t>，则根据拓展欧几里德算法一定存在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使得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 = B(mod p)</a:t>
            </a:r>
            <a:r>
              <a:rPr lang="zh-CN" altLang="en-US" dirty="0" smtClean="0"/>
              <a:t>，可以令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=x 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=B-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(mod p)</a:t>
            </a:r>
          </a:p>
        </p:txBody>
      </p:sp>
    </p:spTree>
    <p:extLst>
      <p:ext uri="{BB962C8B-B14F-4D97-AF65-F5344CB8AC3E}">
        <p14:creationId xmlns:p14="http://schemas.microsoft.com/office/powerpoint/2010/main" val="18302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2908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112643" name="文本占位符 2908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n-1</a:t>
            </a:r>
            <a:r>
              <a:rPr lang="en-US" altLang="zh-CN" smtClean="0"/>
              <a:t>)=D, </a:t>
            </a:r>
            <a:r>
              <a:rPr lang="zh-CN" altLang="en-US" smtClean="0"/>
              <a:t>所以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n-1</a:t>
            </a:r>
            <a:r>
              <a:rPr lang="en-US" altLang="zh-CN" smtClean="0"/>
              <a:t>,P) = (D,P) | (Dy mod P), </a:t>
            </a:r>
            <a:r>
              <a:rPr lang="zh-CN" altLang="en-US" smtClean="0"/>
              <a:t>因此完全转化为</a:t>
            </a:r>
            <a:r>
              <a:rPr lang="en-US" altLang="zh-CN" smtClean="0"/>
              <a:t>n-1</a:t>
            </a:r>
            <a:r>
              <a:rPr lang="zh-CN" altLang="en-US" smtClean="0"/>
              <a:t>的情形</a:t>
            </a:r>
            <a:r>
              <a:rPr lang="en-US" altLang="zh-CN" smtClean="0"/>
              <a:t>, </a:t>
            </a:r>
            <a:r>
              <a:rPr lang="zh-CN" altLang="en-US" smtClean="0"/>
              <a:t>令</a:t>
            </a:r>
            <a:r>
              <a:rPr lang="en-US" altLang="zh-CN" smtClean="0"/>
              <a:t>B=DY mod P</a:t>
            </a:r>
            <a:r>
              <a:rPr lang="zh-CN" altLang="en-US" smtClean="0"/>
              <a:t>即可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15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94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中国剩余定理</a:t>
            </a:r>
          </a:p>
        </p:txBody>
      </p:sp>
      <p:sp>
        <p:nvSpPr>
          <p:cNvPr id="98307" name="文本占位符 19461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257800"/>
          </a:xfrm>
        </p:spPr>
        <p:txBody>
          <a:bodyPr/>
          <a:lstStyle/>
          <a:p>
            <a:pPr marL="363538" indent="-363538" eaLnBrk="1" hangingPunct="1"/>
            <a:r>
              <a:rPr lang="zh-CN" altLang="en-US" noProof="1" smtClean="0"/>
              <a:t>同余方程组如下：</a:t>
            </a:r>
          </a:p>
          <a:p>
            <a:pPr marL="542925" lvl="1" indent="3175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noProof="1" smtClean="0"/>
              <a:t>a≡a</a:t>
            </a:r>
            <a:r>
              <a:rPr lang="en-US" altLang="zh-CN" baseline="-30000" noProof="1" smtClean="0"/>
              <a:t>1</a:t>
            </a:r>
            <a:r>
              <a:rPr lang="en-US" altLang="zh-CN" noProof="1" smtClean="0"/>
              <a:t> (mod n</a:t>
            </a:r>
            <a:r>
              <a:rPr lang="en-US" altLang="zh-CN" baseline="-30000" noProof="1" smtClean="0"/>
              <a:t>1</a:t>
            </a:r>
            <a:r>
              <a:rPr lang="en-US" altLang="zh-CN" noProof="1" smtClean="0"/>
              <a:t>)</a:t>
            </a:r>
          </a:p>
          <a:p>
            <a:pPr marL="542925" lvl="1" indent="3175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noProof="1" smtClean="0"/>
              <a:t>a≡a</a:t>
            </a:r>
            <a:r>
              <a:rPr lang="en-US" altLang="zh-CN" baseline="-30000" noProof="1" smtClean="0"/>
              <a:t>2</a:t>
            </a:r>
            <a:r>
              <a:rPr lang="en-US" altLang="zh-CN" noProof="1" smtClean="0"/>
              <a:t> (mod n</a:t>
            </a:r>
            <a:r>
              <a:rPr lang="en-US" altLang="zh-CN" baseline="-30000" noProof="1" smtClean="0"/>
              <a:t>2</a:t>
            </a:r>
            <a:r>
              <a:rPr lang="en-US" altLang="zh-CN" noProof="1" smtClean="0"/>
              <a:t>)</a:t>
            </a:r>
          </a:p>
          <a:p>
            <a:pPr marL="542925" lvl="1" indent="3175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noProof="1" smtClean="0"/>
              <a:t>……………</a:t>
            </a:r>
          </a:p>
          <a:p>
            <a:pPr marL="542925" lvl="1" indent="3175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noProof="1" smtClean="0"/>
              <a:t>a≡a</a:t>
            </a:r>
            <a:r>
              <a:rPr lang="en-US" altLang="zh-CN" baseline="-30000" noProof="1" smtClean="0"/>
              <a:t>k</a:t>
            </a:r>
            <a:r>
              <a:rPr lang="en-US" altLang="zh-CN" noProof="1" smtClean="0"/>
              <a:t> (mod n</a:t>
            </a:r>
            <a:r>
              <a:rPr lang="en-US" altLang="zh-CN" baseline="-30000" noProof="1" smtClean="0"/>
              <a:t>k</a:t>
            </a:r>
            <a:r>
              <a:rPr lang="en-US" altLang="zh-CN" noProof="1" smtClean="0"/>
              <a:t>)</a:t>
            </a:r>
          </a:p>
          <a:p>
            <a:pPr marL="542925" lvl="1" indent="3175" eaLnBrk="1" hangingPunct="1">
              <a:buFont typeface="Wingdings" panose="05000000000000000000" pitchFamily="2" charset="2"/>
              <a:buNone/>
            </a:pPr>
            <a:r>
              <a:rPr lang="zh-CN" altLang="en-US" noProof="1" smtClean="0"/>
              <a:t>已知整数</a:t>
            </a:r>
            <a:r>
              <a:rPr lang="en-US" altLang="zh-CN" noProof="1" smtClean="0"/>
              <a:t>a</a:t>
            </a:r>
            <a:r>
              <a:rPr lang="en-US" altLang="zh-CN" baseline="-30000" noProof="1" smtClean="0"/>
              <a:t>i</a:t>
            </a:r>
            <a:r>
              <a:rPr lang="zh-CN" altLang="en-US" noProof="1" smtClean="0"/>
              <a:t>、模</a:t>
            </a:r>
            <a:r>
              <a:rPr lang="en-US" altLang="zh-CN" noProof="1" smtClean="0"/>
              <a:t>n</a:t>
            </a:r>
            <a:r>
              <a:rPr lang="en-US" altLang="zh-CN" baseline="-30000" noProof="1" smtClean="0"/>
              <a:t>i</a:t>
            </a:r>
            <a:r>
              <a:rPr lang="en-US" altLang="zh-CN" noProof="1" smtClean="0"/>
              <a:t>&gt;0</a:t>
            </a:r>
            <a:r>
              <a:rPr lang="zh-CN" altLang="en-US" noProof="1" smtClean="0"/>
              <a:t>，且模</a:t>
            </a:r>
            <a:r>
              <a:rPr lang="en-US" altLang="zh-CN" noProof="1" smtClean="0"/>
              <a:t>n</a:t>
            </a:r>
            <a:r>
              <a:rPr lang="en-US" altLang="zh-CN" baseline="-30000" noProof="1" smtClean="0"/>
              <a:t>i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n</a:t>
            </a:r>
            <a:r>
              <a:rPr lang="en-US" altLang="zh-CN" baseline="-30000" noProof="1" smtClean="0"/>
              <a:t>j</a:t>
            </a:r>
            <a:r>
              <a:rPr lang="zh-CN" altLang="en-US" noProof="1" smtClean="0"/>
              <a:t>互质</a:t>
            </a:r>
            <a:r>
              <a:rPr lang="en-US" altLang="zh-CN" noProof="1" smtClean="0"/>
              <a:t>(i≠j)</a:t>
            </a:r>
            <a:r>
              <a:rPr lang="zh-CN" altLang="en-US" noProof="1" smtClean="0"/>
              <a:t>，要求出</a:t>
            </a:r>
            <a:r>
              <a:rPr lang="en-US" altLang="zh-CN" noProof="1" smtClean="0"/>
              <a:t>a</a:t>
            </a:r>
            <a:r>
              <a:rPr lang="zh-CN" altLang="en-US" noProof="1" smtClean="0"/>
              <a:t>的值。</a:t>
            </a:r>
          </a:p>
          <a:p>
            <a:pPr marL="363538" indent="-363538" eaLnBrk="1" hangingPunct="1"/>
            <a:r>
              <a:rPr lang="zh-CN" altLang="en-US" noProof="1" smtClean="0"/>
              <a:t>我们可将同余方程组转化一个多项式</a:t>
            </a:r>
          </a:p>
          <a:p>
            <a:pPr marL="542925" lvl="1" indent="3175" eaLnBrk="1" hangingPunct="1">
              <a:buFont typeface="Wingdings" panose="05000000000000000000" pitchFamily="2" charset="2"/>
              <a:buNone/>
            </a:pPr>
            <a:r>
              <a:rPr lang="en-US" altLang="zh-CN" noProof="1" smtClean="0"/>
              <a:t>a=(a</a:t>
            </a:r>
            <a:r>
              <a:rPr lang="en-US" altLang="zh-CN" baseline="-16000" noProof="1" smtClean="0"/>
              <a:t>1</a:t>
            </a:r>
            <a:r>
              <a:rPr lang="en-US" altLang="zh-CN" noProof="1" smtClean="0"/>
              <a:t>*c</a:t>
            </a:r>
            <a:r>
              <a:rPr lang="en-US" altLang="zh-CN" baseline="-16000" noProof="1" smtClean="0"/>
              <a:t>1</a:t>
            </a:r>
            <a:r>
              <a:rPr lang="en-US" altLang="zh-CN" noProof="1" smtClean="0"/>
              <a:t>+a</a:t>
            </a:r>
            <a:r>
              <a:rPr lang="en-US" altLang="zh-CN" baseline="-16000" noProof="1" smtClean="0"/>
              <a:t>2</a:t>
            </a:r>
            <a:r>
              <a:rPr lang="en-US" altLang="zh-CN" noProof="1" smtClean="0"/>
              <a:t>*c</a:t>
            </a:r>
            <a:r>
              <a:rPr lang="en-US" altLang="zh-CN" baseline="-16000" noProof="1" smtClean="0"/>
              <a:t>2</a:t>
            </a:r>
            <a:r>
              <a:rPr lang="en-US" altLang="zh-CN" noProof="1" smtClean="0"/>
              <a:t>+…+a</a:t>
            </a:r>
            <a:r>
              <a:rPr lang="en-US" altLang="zh-CN" baseline="-16000" noProof="1" smtClean="0"/>
              <a:t>k</a:t>
            </a:r>
            <a:r>
              <a:rPr lang="en-US" altLang="zh-CN" noProof="1" smtClean="0"/>
              <a:t>*c</a:t>
            </a:r>
            <a:r>
              <a:rPr lang="en-US" altLang="zh-CN" baseline="-16000" noProof="1" smtClean="0"/>
              <a:t>k</a:t>
            </a:r>
            <a:r>
              <a:rPr lang="en-US" altLang="zh-CN" noProof="1" smtClean="0"/>
              <a:t>) mod (n)</a:t>
            </a:r>
            <a:r>
              <a:rPr lang="en-US" altLang="zh-CN" noProof="1" smtClean="0">
                <a:solidFill>
                  <a:srgbClr val="FF0000"/>
                </a:solidFill>
              </a:rPr>
              <a:t>…</a:t>
            </a:r>
            <a:r>
              <a:rPr lang="zh-CN" altLang="en-US" sz="2400" b="1" noProof="1" smtClean="0">
                <a:solidFill>
                  <a:srgbClr val="FF0000"/>
                </a:solidFill>
              </a:rPr>
              <a:t>中国剩余定理</a:t>
            </a:r>
          </a:p>
          <a:p>
            <a:pPr marL="542925" lvl="1" indent="3175" eaLnBrk="1" hangingPunct="1">
              <a:buFont typeface="Wingdings" panose="05000000000000000000" pitchFamily="2" charset="2"/>
              <a:buNone/>
            </a:pPr>
            <a:r>
              <a:rPr lang="zh-CN" altLang="en-US" noProof="1" smtClean="0"/>
              <a:t>其中</a:t>
            </a:r>
            <a:r>
              <a:rPr lang="en-US" altLang="zh-CN" noProof="1" smtClean="0"/>
              <a:t>n= n</a:t>
            </a:r>
            <a:r>
              <a:rPr lang="en-US" altLang="zh-CN" baseline="-30000" noProof="1" smtClean="0"/>
              <a:t>1</a:t>
            </a:r>
            <a:r>
              <a:rPr lang="en-US" altLang="zh-CN" noProof="1" smtClean="0"/>
              <a:t>*n</a:t>
            </a:r>
            <a:r>
              <a:rPr lang="en-US" altLang="zh-CN" baseline="-30000" noProof="1" smtClean="0"/>
              <a:t>2</a:t>
            </a:r>
            <a:r>
              <a:rPr lang="en-US" altLang="zh-CN" noProof="1" smtClean="0"/>
              <a:t>*…*n</a:t>
            </a:r>
            <a:r>
              <a:rPr lang="en-US" altLang="zh-CN" baseline="-30000" noProof="1" smtClean="0"/>
              <a:t>k</a:t>
            </a:r>
            <a:r>
              <a:rPr lang="en-US" altLang="zh-CN" noProof="1" smtClean="0"/>
              <a:t> </a:t>
            </a:r>
            <a:r>
              <a:rPr lang="en-US" altLang="en-US" noProof="1" smtClean="0"/>
              <a:t>，</a:t>
            </a:r>
            <a:r>
              <a:rPr lang="en-US" altLang="zh-CN" noProof="1" smtClean="0"/>
              <a:t>c</a:t>
            </a:r>
            <a:r>
              <a:rPr lang="en-US" altLang="zh-CN" baseline="-30000" noProof="1" smtClean="0"/>
              <a:t>i</a:t>
            </a:r>
            <a:r>
              <a:rPr lang="en-US" altLang="zh-CN" noProof="1" smtClean="0"/>
              <a:t>=m</a:t>
            </a:r>
            <a:r>
              <a:rPr lang="en-US" altLang="zh-CN" baseline="-30000" noProof="1" smtClean="0"/>
              <a:t>i</a:t>
            </a:r>
            <a:r>
              <a:rPr lang="en-US" altLang="zh-CN" noProof="1" smtClean="0"/>
              <a:t>*(m</a:t>
            </a:r>
            <a:r>
              <a:rPr lang="en-US" altLang="zh-CN" baseline="-30000" noProof="1" smtClean="0"/>
              <a:t>i</a:t>
            </a:r>
            <a:r>
              <a:rPr lang="en-US" altLang="zh-CN" baseline="40000" noProof="1" smtClean="0"/>
              <a:t>-1</a:t>
            </a:r>
            <a:r>
              <a:rPr lang="en-US" altLang="zh-CN" baseline="-30000" noProof="1" smtClean="0"/>
              <a:t> </a:t>
            </a:r>
            <a:r>
              <a:rPr lang="en-US" altLang="zh-CN" noProof="1" smtClean="0"/>
              <a:t>mod n</a:t>
            </a:r>
            <a:r>
              <a:rPr lang="en-US" altLang="zh-CN" baseline="-30000" noProof="1" smtClean="0"/>
              <a:t>i</a:t>
            </a:r>
            <a:r>
              <a:rPr lang="en-US" altLang="zh-CN" noProof="1" smtClean="0"/>
              <a:t>)</a:t>
            </a:r>
            <a:r>
              <a:rPr lang="en-US" altLang="en-US" noProof="1" smtClean="0"/>
              <a:t>，</a:t>
            </a:r>
            <a:r>
              <a:rPr lang="en-US" altLang="zh-CN" noProof="1" smtClean="0"/>
              <a:t>m</a:t>
            </a:r>
            <a:r>
              <a:rPr lang="en-US" altLang="zh-CN" baseline="-30000" noProof="1" smtClean="0"/>
              <a:t>i</a:t>
            </a:r>
            <a:r>
              <a:rPr lang="en-US" altLang="zh-CN" noProof="1" smtClean="0"/>
              <a:t>=n/n</a:t>
            </a:r>
            <a:r>
              <a:rPr lang="en-US" altLang="zh-CN" baseline="-30000" noProof="1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413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2734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中国剩余定理</a:t>
            </a:r>
          </a:p>
        </p:txBody>
      </p:sp>
      <p:sp>
        <p:nvSpPr>
          <p:cNvPr id="99331" name="文本占位符 273410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257800"/>
          </a:xfrm>
        </p:spPr>
        <p:txBody>
          <a:bodyPr/>
          <a:lstStyle/>
          <a:p>
            <a:pPr marL="363538" indent="-363538" eaLnBrk="1" hangingPunct="1">
              <a:lnSpc>
                <a:spcPct val="120000"/>
              </a:lnSpc>
            </a:pPr>
            <a:r>
              <a:rPr lang="zh-CN" altLang="en-US" noProof="1" smtClean="0"/>
              <a:t>计算</a:t>
            </a:r>
            <a:r>
              <a:rPr lang="en-US" altLang="zh-CN" noProof="1" smtClean="0"/>
              <a:t>m</a:t>
            </a:r>
            <a:r>
              <a:rPr lang="en-US" altLang="zh-CN" baseline="-30000" noProof="1" smtClean="0"/>
              <a:t>i</a:t>
            </a:r>
            <a:r>
              <a:rPr lang="en-US" altLang="zh-CN" baseline="30000" noProof="1" smtClean="0"/>
              <a:t>-1</a:t>
            </a:r>
          </a:p>
          <a:p>
            <a:pPr marL="542925" lvl="1" indent="3175" eaLnBrk="1" hangingPunct="1">
              <a:lnSpc>
                <a:spcPct val="120000"/>
              </a:lnSpc>
            </a:pPr>
            <a:r>
              <a:rPr lang="zh-CN" altLang="en-US" noProof="1" smtClean="0"/>
              <a:t>由于</a:t>
            </a:r>
            <a:r>
              <a:rPr lang="en-US" altLang="zh-CN" noProof="1" smtClean="0"/>
              <a:t>m</a:t>
            </a:r>
            <a:r>
              <a:rPr lang="en-US" altLang="zh-CN" sz="2800" baseline="-30000" noProof="1" smtClean="0"/>
              <a:t>i</a:t>
            </a:r>
            <a:r>
              <a:rPr lang="zh-CN" altLang="en-US" noProof="1" smtClean="0"/>
              <a:t>与</a:t>
            </a:r>
            <a:r>
              <a:rPr lang="en-US" altLang="zh-CN" noProof="1" smtClean="0"/>
              <a:t>n</a:t>
            </a:r>
            <a:r>
              <a:rPr lang="en-US" altLang="zh-CN" sz="2800" baseline="-30000" noProof="1" smtClean="0"/>
              <a:t>i</a:t>
            </a:r>
            <a:r>
              <a:rPr lang="zh-CN" altLang="en-US" noProof="1" smtClean="0"/>
              <a:t>互质，即</a:t>
            </a:r>
            <a:r>
              <a:rPr lang="en-US" altLang="zh-CN" noProof="1" smtClean="0"/>
              <a:t>gcd(n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,m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)=1</a:t>
            </a:r>
          </a:p>
          <a:p>
            <a:pPr marL="542925" lvl="1" indent="3175" eaLnBrk="1" hangingPunct="1">
              <a:lnSpc>
                <a:spcPct val="120000"/>
              </a:lnSpc>
            </a:pPr>
            <a:r>
              <a:rPr lang="zh-CN" altLang="en-US" noProof="1" smtClean="0"/>
              <a:t>利用欧几里得拓展算法</a:t>
            </a:r>
            <a:r>
              <a:rPr lang="en-US" altLang="zh-CN" noProof="1" smtClean="0"/>
              <a:t>gcd(n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,m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)=n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*x+m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*y=1</a:t>
            </a:r>
            <a:r>
              <a:rPr lang="zh-CN" altLang="en-US" noProof="1" smtClean="0"/>
              <a:t>，求出</a:t>
            </a:r>
            <a:r>
              <a:rPr lang="en-US" altLang="zh-CN" noProof="1" smtClean="0"/>
              <a:t>x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y</a:t>
            </a:r>
            <a:r>
              <a:rPr lang="zh-CN" altLang="en-US" noProof="1" smtClean="0"/>
              <a:t>，此时的</a:t>
            </a:r>
            <a:r>
              <a:rPr lang="en-US" altLang="zh-CN" noProof="1" smtClean="0"/>
              <a:t>y</a:t>
            </a:r>
            <a:r>
              <a:rPr lang="zh-CN" altLang="en-US" noProof="1" smtClean="0"/>
              <a:t>即为</a:t>
            </a:r>
            <a:r>
              <a:rPr lang="en-US" altLang="zh-CN" noProof="1" smtClean="0"/>
              <a:t>m</a:t>
            </a:r>
            <a:r>
              <a:rPr lang="en-US" altLang="zh-CN" sz="2800" baseline="-30000" noProof="1" smtClean="0"/>
              <a:t>i</a:t>
            </a:r>
            <a:r>
              <a:rPr lang="en-US" altLang="zh-CN" baseline="30000" noProof="1" smtClean="0"/>
              <a:t>-1</a:t>
            </a:r>
          </a:p>
          <a:p>
            <a:pPr marL="363538" indent="-363538" eaLnBrk="1" hangingPunct="1">
              <a:lnSpc>
                <a:spcPct val="120000"/>
              </a:lnSpc>
            </a:pPr>
            <a:r>
              <a:rPr lang="zh-CN" altLang="en-US" noProof="1" smtClean="0"/>
              <a:t>计算</a:t>
            </a:r>
            <a:r>
              <a:rPr lang="en-US" altLang="zh-CN" noProof="1" smtClean="0"/>
              <a:t>c</a:t>
            </a:r>
            <a:r>
              <a:rPr lang="en-US" altLang="zh-CN" baseline="-30000" noProof="1" smtClean="0"/>
              <a:t>i</a:t>
            </a:r>
            <a:endParaRPr lang="en-US" altLang="zh-CN" sz="2600" baseline="-16000" noProof="1" smtClean="0"/>
          </a:p>
          <a:p>
            <a:pPr marL="542925" lvl="1" indent="3175" eaLnBrk="1" hangingPunct="1">
              <a:lnSpc>
                <a:spcPct val="120000"/>
              </a:lnSpc>
            </a:pPr>
            <a:r>
              <a:rPr lang="zh-CN" altLang="en-US" noProof="1" smtClean="0"/>
              <a:t>进行</a:t>
            </a:r>
            <a:r>
              <a:rPr lang="en-US" altLang="zh-CN" noProof="1" smtClean="0"/>
              <a:t>k</a:t>
            </a:r>
            <a:r>
              <a:rPr lang="zh-CN" altLang="en-US" noProof="1" smtClean="0"/>
              <a:t>次模运算得出</a:t>
            </a:r>
            <a:r>
              <a:rPr lang="en-US" altLang="zh-CN" noProof="1" smtClean="0"/>
              <a:t>c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=m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*(m</a:t>
            </a:r>
            <a:r>
              <a:rPr lang="en-US" altLang="zh-CN" sz="2800" baseline="-30000" noProof="1" smtClean="0"/>
              <a:t>i</a:t>
            </a:r>
            <a:r>
              <a:rPr lang="en-US" altLang="zh-CN" baseline="30000" noProof="1" smtClean="0"/>
              <a:t>-1</a:t>
            </a:r>
            <a:r>
              <a:rPr lang="en-US" altLang="zh-CN" noProof="1" smtClean="0"/>
              <a:t> mod n</a:t>
            </a:r>
            <a:r>
              <a:rPr lang="en-US" altLang="zh-CN" sz="2800" baseline="-30000" noProof="1" smtClean="0"/>
              <a:t>i</a:t>
            </a:r>
            <a:r>
              <a:rPr lang="en-US" altLang="zh-CN" noProof="1" smtClean="0"/>
              <a:t>)</a:t>
            </a:r>
          </a:p>
          <a:p>
            <a:pPr marL="363538" indent="-363538" eaLnBrk="1" hangingPunct="1">
              <a:lnSpc>
                <a:spcPct val="120000"/>
              </a:lnSpc>
            </a:pPr>
            <a:r>
              <a:rPr lang="zh-CN" altLang="en-US" noProof="1" smtClean="0"/>
              <a:t>计算</a:t>
            </a:r>
            <a:r>
              <a:rPr lang="en-US" altLang="zh-CN" noProof="1" smtClean="0"/>
              <a:t>a</a:t>
            </a:r>
          </a:p>
          <a:p>
            <a:pPr marL="542925" lvl="1" indent="3175" eaLnBrk="1" hangingPunct="1">
              <a:lnSpc>
                <a:spcPct val="120000"/>
              </a:lnSpc>
            </a:pPr>
            <a:r>
              <a:rPr lang="en-US" altLang="zh-CN" noProof="1" smtClean="0"/>
              <a:t>a=(a</a:t>
            </a:r>
            <a:r>
              <a:rPr lang="en-US" altLang="zh-CN" sz="2800" baseline="-30000" noProof="1" smtClean="0"/>
              <a:t>1</a:t>
            </a:r>
            <a:r>
              <a:rPr lang="en-US" altLang="zh-CN" noProof="1" smtClean="0"/>
              <a:t>*c</a:t>
            </a:r>
            <a:r>
              <a:rPr lang="en-US" altLang="zh-CN" sz="2800" baseline="-30000" noProof="1" smtClean="0"/>
              <a:t>1</a:t>
            </a:r>
            <a:r>
              <a:rPr lang="en-US" altLang="zh-CN" noProof="1" smtClean="0"/>
              <a:t>+a</a:t>
            </a:r>
            <a:r>
              <a:rPr lang="en-US" altLang="zh-CN" sz="2800" baseline="-30000" noProof="1" smtClean="0"/>
              <a:t>2</a:t>
            </a:r>
            <a:r>
              <a:rPr lang="en-US" altLang="zh-CN" noProof="1" smtClean="0"/>
              <a:t>*c</a:t>
            </a:r>
            <a:r>
              <a:rPr lang="en-US" altLang="zh-CN" sz="2800" baseline="-30000" noProof="1" smtClean="0"/>
              <a:t>2</a:t>
            </a:r>
            <a:r>
              <a:rPr lang="en-US" altLang="zh-CN" noProof="1" smtClean="0"/>
              <a:t>+…+a</a:t>
            </a:r>
            <a:r>
              <a:rPr lang="en-US" altLang="zh-CN" sz="2800" baseline="-30000" noProof="1" smtClean="0"/>
              <a:t>k</a:t>
            </a:r>
            <a:r>
              <a:rPr lang="en-US" altLang="zh-CN" noProof="1" smtClean="0"/>
              <a:t>*c</a:t>
            </a:r>
            <a:r>
              <a:rPr lang="en-US" altLang="zh-CN" sz="2800" baseline="-30000" noProof="1" smtClean="0"/>
              <a:t>k</a:t>
            </a:r>
            <a:r>
              <a:rPr lang="en-US" altLang="zh-CN" noProof="1" smtClean="0"/>
              <a:t>) mod (n)</a:t>
            </a:r>
          </a:p>
          <a:p>
            <a:pPr marL="542925" lvl="1" indent="3175" eaLnBrk="1" hangingPunct="1">
              <a:lnSpc>
                <a:spcPct val="120000"/>
              </a:lnSpc>
            </a:pPr>
            <a:r>
              <a:rPr lang="zh-CN" altLang="en-US" noProof="1" smtClean="0"/>
              <a:t>在</a:t>
            </a:r>
            <a:r>
              <a:rPr lang="en-US" altLang="zh-CN" noProof="1" smtClean="0"/>
              <a:t>0&lt;a&lt;=n=n</a:t>
            </a:r>
            <a:r>
              <a:rPr lang="en-US" altLang="zh-CN" sz="2800" baseline="-30000" noProof="1" smtClean="0"/>
              <a:t>1</a:t>
            </a:r>
            <a:r>
              <a:rPr lang="en-US" altLang="zh-CN" noProof="1" smtClean="0"/>
              <a:t>*n</a:t>
            </a:r>
            <a:r>
              <a:rPr lang="en-US" altLang="zh-CN" sz="2800" baseline="-30000" noProof="1" smtClean="0"/>
              <a:t>2</a:t>
            </a:r>
            <a:r>
              <a:rPr lang="en-US" altLang="zh-CN" noProof="1" smtClean="0"/>
              <a:t>…*n</a:t>
            </a:r>
            <a:r>
              <a:rPr lang="en-US" altLang="zh-CN" sz="2800" baseline="-30000" noProof="1" smtClean="0"/>
              <a:t>k</a:t>
            </a:r>
            <a:r>
              <a:rPr lang="zh-CN" altLang="en-US" noProof="1" smtClean="0"/>
              <a:t>内有唯一解</a:t>
            </a:r>
          </a:p>
        </p:txBody>
      </p:sp>
    </p:spTree>
    <p:extLst>
      <p:ext uri="{BB962C8B-B14F-4D97-AF65-F5344CB8AC3E}">
        <p14:creationId xmlns:p14="http://schemas.microsoft.com/office/powerpoint/2010/main" val="22208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2744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中国剩余定理</a:t>
            </a:r>
          </a:p>
        </p:txBody>
      </p:sp>
      <p:sp>
        <p:nvSpPr>
          <p:cNvPr id="100355" name="文本占位符 274434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5257800"/>
          </a:xfrm>
        </p:spPr>
        <p:txBody>
          <a:bodyPr/>
          <a:lstStyle/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remainder()//</a:t>
            </a:r>
            <a:r>
              <a:rPr lang="zh-CN" altLang="en-US" dirty="0" smtClean="0"/>
              <a:t>求同余方程组</a:t>
            </a:r>
            <a:r>
              <a:rPr lang="en-US" altLang="zh-CN" dirty="0" smtClean="0"/>
              <a:t>a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i,j,n</a:t>
            </a:r>
            <a:r>
              <a:rPr lang="en-US" altLang="zh-CN" dirty="0" smtClean="0"/>
              <a:t>=1,m,d,x,y;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k;i</a:t>
            </a:r>
            <a:r>
              <a:rPr lang="en-US" altLang="zh-CN" dirty="0" smtClean="0"/>
              <a:t>++) n*=n[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a=0;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k;i</a:t>
            </a:r>
            <a:r>
              <a:rPr lang="en-US" altLang="zh-CN" dirty="0" smtClean="0"/>
              <a:t>++)</a:t>
            </a: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将同余方程组转化为对应的多项式求值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{m=n/n[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求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m</a:t>
            </a:r>
            <a:r>
              <a:rPr lang="en-US" altLang="zh-CN" sz="2000" b="1" baseline="-16000" dirty="0" smtClean="0">
                <a:solidFill>
                  <a:srgbClr val="0000FF"/>
                </a:solidFill>
              </a:rPr>
              <a:t>i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d=</a:t>
            </a:r>
            <a:r>
              <a:rPr lang="en-US" altLang="zh-CN" dirty="0" err="1" smtClean="0"/>
              <a:t>ex_gcd</a:t>
            </a:r>
            <a:r>
              <a:rPr lang="en-US" altLang="zh-CN" dirty="0" smtClean="0"/>
              <a:t>(n[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m,x,y</a:t>
            </a:r>
            <a:r>
              <a:rPr lang="en-US" altLang="zh-CN" dirty="0" smtClean="0"/>
              <a:t>);</a:t>
            </a: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通过欧几里得扩展形式求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y=m</a:t>
            </a:r>
            <a:r>
              <a:rPr lang="en-US" altLang="zh-CN" sz="2000" b="1" baseline="-16000" dirty="0" smtClean="0">
                <a:solidFill>
                  <a:srgbClr val="0000FF"/>
                </a:solidFill>
              </a:rPr>
              <a:t>i</a:t>
            </a:r>
            <a:r>
              <a:rPr lang="en-US" altLang="zh-CN" sz="2000" b="1" baseline="30000" dirty="0" smtClean="0">
                <a:solidFill>
                  <a:srgbClr val="0000FF"/>
                </a:solidFill>
              </a:rPr>
              <a:t>-1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a=(</a:t>
            </a:r>
            <a:r>
              <a:rPr lang="en-US" altLang="zh-CN" dirty="0" err="1" smtClean="0"/>
              <a:t>a+y</a:t>
            </a:r>
            <a:r>
              <a:rPr lang="en-US" altLang="zh-CN" dirty="0" smtClean="0"/>
              <a:t>*m*a[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])%n</a:t>
            </a: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累加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的值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if (a&gt;0) return a;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else return </a:t>
            </a:r>
            <a:r>
              <a:rPr lang="en-US" altLang="zh-CN" dirty="0" err="1" smtClean="0"/>
              <a:t>a+n</a:t>
            </a:r>
            <a:r>
              <a:rPr lang="en-US" altLang="zh-CN" dirty="0" smtClean="0"/>
              <a:t>;</a:t>
            </a:r>
          </a:p>
          <a:p>
            <a:pPr marL="363538" indent="-363538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0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不互质怎么办？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pPr eaLnBrk="1" hangingPunct="1"/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同余方程中的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,n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,...,n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不两两互质怎么办？</a:t>
            </a:r>
          </a:p>
          <a:p>
            <a:pPr marL="542925" lvl="1" indent="3175" eaLnBrk="1" hangingPunct="1">
              <a:lnSpc>
                <a:spcPct val="85000"/>
              </a:lnSpc>
              <a:spcBef>
                <a:spcPts val="13"/>
              </a:spcBef>
              <a:buFont typeface="Wingdings" panose="05000000000000000000" pitchFamily="2" charset="2"/>
              <a:buNone/>
            </a:pP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x≡a</a:t>
            </a:r>
            <a:r>
              <a:rPr lang="en-US" altLang="zh-CN" sz="2800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(mod n</a:t>
            </a:r>
            <a:r>
              <a:rPr lang="en-US" altLang="zh-CN" sz="2800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noProof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42925" lvl="1" indent="3175" eaLnBrk="1" hangingPunct="1">
              <a:lnSpc>
                <a:spcPct val="85000"/>
              </a:lnSpc>
              <a:spcBef>
                <a:spcPts val="13"/>
              </a:spcBef>
              <a:buFont typeface="Wingdings" panose="05000000000000000000" pitchFamily="2" charset="2"/>
              <a:buNone/>
            </a:pP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x≡a</a:t>
            </a:r>
            <a:r>
              <a:rPr lang="en-US" altLang="zh-CN" sz="2800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(mod n</a:t>
            </a:r>
            <a:r>
              <a:rPr lang="en-US" altLang="zh-CN" sz="2800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noProof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42925" lvl="1" indent="3175" eaLnBrk="1" hangingPunct="1">
              <a:lnSpc>
                <a:spcPct val="85000"/>
              </a:lnSpc>
              <a:spcBef>
                <a:spcPts val="13"/>
              </a:spcBef>
              <a:buFont typeface="Wingdings" panose="05000000000000000000" pitchFamily="2" charset="2"/>
              <a:buNone/>
            </a:pP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……………</a:t>
            </a:r>
            <a:endParaRPr lang="en-US" altLang="zh-CN" sz="2800" noProof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42925" lvl="1" indent="3175" eaLnBrk="1" hangingPunct="1">
              <a:lnSpc>
                <a:spcPct val="85000"/>
              </a:lnSpc>
              <a:spcBef>
                <a:spcPts val="13"/>
              </a:spcBef>
              <a:buFont typeface="Wingdings" panose="05000000000000000000" pitchFamily="2" charset="2"/>
              <a:buNone/>
            </a:pP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x≡a</a:t>
            </a:r>
            <a:r>
              <a:rPr lang="en-US" altLang="zh-CN" sz="2800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(mod n</a:t>
            </a:r>
            <a:r>
              <a:rPr lang="en-US" altLang="zh-CN" sz="2800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8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noProof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每次将两个方程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x≡a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 (mod 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x≡a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 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(mod 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合并成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x≡r (mod lcm(n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))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然后用该方程与接下来的一个联立，依次求解即可得出结果。</a:t>
            </a:r>
          </a:p>
          <a:p>
            <a:pPr eaLnBrk="1" hangingPunct="1">
              <a:lnSpc>
                <a:spcPct val="120000"/>
              </a:lnSpc>
              <a:spcBef>
                <a:spcPts val="25"/>
              </a:spcBef>
            </a:pP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x=k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+a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=k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+a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，那么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-k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*n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=a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-a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，用拓展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gcd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算法解出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baseline="-25000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，代入得到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的一个解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55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308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Baby_step Giant_step</a:t>
            </a:r>
          </a:p>
        </p:txBody>
      </p:sp>
      <p:sp>
        <p:nvSpPr>
          <p:cNvPr id="96259" name="文本占位符 30822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4582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A^x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≡ B(mod C),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已知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，求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 这里的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是质数。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A^x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≡ B(mod C)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 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M+j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 =          (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上取整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(0 ≤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i,j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＜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M)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那么原式变为</a:t>
            </a:r>
            <a:r>
              <a:rPr lang="en-US" altLang="zh-CN" sz="2400" dirty="0" smtClean="0"/>
              <a:t>(A^M)^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A^j</a:t>
            </a:r>
            <a:r>
              <a:rPr lang="en-US" altLang="zh-CN" sz="2400" dirty="0" smtClean="0"/>
              <a:t> ≡ B(mod C)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先枚举</a:t>
            </a:r>
            <a:r>
              <a:rPr lang="en-US" altLang="zh-CN" sz="2400" dirty="0" smtClean="0"/>
              <a:t>j(0~M-1)</a:t>
            </a:r>
            <a:r>
              <a:rPr lang="zh-CN" altLang="en-US" sz="2400" dirty="0" smtClean="0"/>
              <a:t>，将</a:t>
            </a:r>
            <a:r>
              <a:rPr lang="en-US" altLang="zh-CN" sz="2400" dirty="0" err="1" smtClean="0"/>
              <a:t>A^j%C</a:t>
            </a:r>
            <a:r>
              <a:rPr lang="zh-CN" altLang="en-US" sz="2400" dirty="0" smtClean="0"/>
              <a:t>存入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表中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令</a:t>
            </a:r>
            <a:r>
              <a:rPr lang="en-US" altLang="zh-CN" sz="2400" dirty="0" smtClean="0"/>
              <a:t>D = (A^M)%C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A^j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那么</a:t>
            </a:r>
            <a:r>
              <a:rPr lang="en-US" altLang="zh-CN" sz="2400" dirty="0" err="1" smtClean="0"/>
              <a:t>D^i</a:t>
            </a:r>
            <a:r>
              <a:rPr lang="en-US" altLang="zh-CN" sz="2400" dirty="0" smtClean="0"/>
              <a:t>*X ≡ B(mod C)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枚举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(0~M-1)</a:t>
            </a:r>
            <a:r>
              <a:rPr lang="zh-CN" altLang="en-US" sz="2400" dirty="0" smtClean="0"/>
              <a:t>求得</a:t>
            </a:r>
            <a:r>
              <a:rPr lang="en-US" altLang="zh-CN" sz="2400" dirty="0" err="1" smtClean="0"/>
              <a:t>D^i</a:t>
            </a:r>
            <a:r>
              <a:rPr lang="zh-CN" altLang="en-US" sz="2400" dirty="0" smtClean="0"/>
              <a:t>设为</a:t>
            </a:r>
            <a:r>
              <a:rPr lang="en-US" altLang="zh-CN" sz="2400" dirty="0" smtClean="0"/>
              <a:t>DD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DD*X ≡ B(mod C)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/>
              <a:t>DD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已知，根据扩展欧几里得求出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表中查找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对应的</a:t>
            </a:r>
            <a:r>
              <a:rPr lang="en-US" altLang="zh-CN" sz="2400" dirty="0" err="1" smtClean="0"/>
              <a:t>jj</a:t>
            </a:r>
            <a:r>
              <a:rPr lang="zh-CN" altLang="en-US" sz="2400" dirty="0" smtClean="0"/>
              <a:t>，即</a:t>
            </a:r>
            <a:r>
              <a:rPr lang="en-US" altLang="zh-CN" sz="2400" dirty="0" err="1" smtClean="0"/>
              <a:t>A^jj</a:t>
            </a:r>
            <a:r>
              <a:rPr lang="en-US" altLang="zh-CN" sz="2400" dirty="0" smtClean="0"/>
              <a:t> = X</a:t>
            </a:r>
            <a:r>
              <a:rPr lang="zh-CN" altLang="en-US" sz="2400" dirty="0" smtClean="0"/>
              <a:t>。那么</a:t>
            </a: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M+jj</a:t>
            </a:r>
            <a:r>
              <a:rPr lang="zh-CN" altLang="en-US" sz="2400" dirty="0" smtClean="0"/>
              <a:t>，若找不到</a:t>
            </a:r>
            <a:r>
              <a:rPr lang="en-US" altLang="zh-CN" sz="2400" dirty="0" err="1" smtClean="0"/>
              <a:t>jj</a:t>
            </a:r>
            <a:r>
              <a:rPr lang="zh-CN" altLang="en-US" sz="2400" dirty="0" smtClean="0"/>
              <a:t>无解。 </a:t>
            </a:r>
          </a:p>
        </p:txBody>
      </p:sp>
      <p:graphicFrame>
        <p:nvGraphicFramePr>
          <p:cNvPr id="96260" name="内容占位符 308227"/>
          <p:cNvGraphicFramePr>
            <a:graphicFrameLocks noGrp="1"/>
          </p:cNvGraphicFramePr>
          <p:nvPr>
            <p:ph sz="half" idx="2"/>
          </p:nvPr>
        </p:nvGraphicFramePr>
        <p:xfrm>
          <a:off x="5792788" y="2058988"/>
          <a:ext cx="673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r:id="rId3" imgW="357714" imgH="255510" progId="Equation.3">
                  <p:embed/>
                </p:oleObj>
              </mc:Choice>
              <mc:Fallback>
                <p:oleObj r:id="rId3" imgW="357714" imgH="255510" progId="Equation.3">
                  <p:embed/>
                  <p:pic>
                    <p:nvPicPr>
                      <p:cNvPr id="96260" name="内容占位符 30822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058988"/>
                        <a:ext cx="673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9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Bef>
                <a:spcPts val="200"/>
              </a:spcBef>
            </a:pP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快速幂顾名思义，就是快速算某个数的多少次幂。其时间复杂度为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 O(log</a:t>
            </a:r>
            <a:r>
              <a:rPr lang="en-US" altLang="zh-CN" baseline="-3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en-US" baseline="3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)， 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与朴素的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O(N)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相比效率有了极大的提高。</a:t>
            </a:r>
          </a:p>
          <a:p>
            <a:pPr eaLnBrk="1" hangingPunct="1">
              <a:lnSpc>
                <a:spcPct val="115000"/>
              </a:lnSpc>
              <a:spcBef>
                <a:spcPts val="200"/>
              </a:spcBef>
            </a:pP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原理：以求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次方来介绍 </a:t>
            </a:r>
          </a:p>
          <a:p>
            <a:pPr lvl="1" eaLnBrk="1" hangingPunct="1">
              <a:lnSpc>
                <a:spcPct val="115000"/>
              </a:lnSpc>
              <a:spcBef>
                <a:spcPts val="200"/>
              </a:spcBef>
            </a:pP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把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转换成二进制数。</a:t>
            </a:r>
          </a:p>
          <a:p>
            <a:pPr lvl="1" eaLnBrk="1" hangingPunct="1">
              <a:lnSpc>
                <a:spcPct val="115000"/>
              </a:lnSpc>
              <a:spcBef>
                <a:spcPts val="200"/>
              </a:spcBef>
            </a:pP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该二进制数第</a:t>
            </a:r>
            <a:r>
              <a:rPr lang="en-US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位的权为</a:t>
            </a:r>
            <a:r>
              <a:rPr lang="zh-CN" altLang="zh-CN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baseline="4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i-1</a:t>
            </a:r>
          </a:p>
          <a:p>
            <a:pPr lvl="1" eaLnBrk="1" hangingPunct="1">
              <a:lnSpc>
                <a:spcPct val="115000"/>
              </a:lnSpc>
              <a:spcBef>
                <a:spcPts val="200"/>
              </a:spcBef>
            </a:pP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例如，求</a:t>
            </a:r>
            <a:r>
              <a:rPr lang="en-US" altLang="zh-CN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4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en-US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的值：</a:t>
            </a:r>
          </a:p>
          <a:p>
            <a:pPr lvl="2" eaLnBrk="1" hangingPunct="1">
              <a:lnSpc>
                <a:spcPct val="140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zh-CN" altLang="en-US" sz="24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11的二进制是1011</a:t>
            </a:r>
          </a:p>
          <a:p>
            <a:pPr lvl="2" eaLnBrk="1" hangingPunct="1">
              <a:lnSpc>
                <a:spcPct val="140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zh-CN" altLang="en-US" sz="24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11 = 2³×1 + 2²×0 + 2¹×1 + 2</a:t>
            </a:r>
            <a:r>
              <a:rPr lang="zh-CN" altLang="zh-CN" sz="2400" baseline="300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×1</a:t>
            </a:r>
          </a:p>
          <a:p>
            <a:pPr lvl="2" eaLnBrk="1" hangingPunct="1">
              <a:lnSpc>
                <a:spcPct val="140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zh-CN" altLang="en-US" sz="24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因此，我们将</a:t>
            </a:r>
            <a:r>
              <a:rPr lang="en-US" altLang="en-US" sz="24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a¹¹</a:t>
            </a:r>
            <a:r>
              <a:rPr lang="zh-CN" altLang="en-US" sz="2400" noProof="1" smtClean="0">
                <a:latin typeface="Times New Roman" panose="02020603050405020304" pitchFamily="18" charset="0"/>
                <a:ea typeface="黑体" panose="02010609060101010101" pitchFamily="49" charset="-122"/>
              </a:rPr>
              <a:t>转化为算 </a:t>
            </a:r>
            <a:endParaRPr lang="zh-CN" altLang="zh-CN" sz="2400" noProof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快速幂</a:t>
            </a:r>
          </a:p>
        </p:txBody>
      </p:sp>
      <p:graphicFrame>
        <p:nvGraphicFramePr>
          <p:cNvPr id="32772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033963" y="5964238"/>
          <a:ext cx="1968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r:id="rId3" imgW="842391" imgH="229776" progId="Equation.KSEE3">
                  <p:embed/>
                </p:oleObj>
              </mc:Choice>
              <mc:Fallback>
                <p:oleObj r:id="rId3" imgW="842391" imgH="229776" progId="Equation.KSEE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5964238"/>
                        <a:ext cx="19685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309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Baby_step Giant_step</a:t>
            </a:r>
          </a:p>
        </p:txBody>
      </p:sp>
      <p:sp>
        <p:nvSpPr>
          <p:cNvPr id="97283" name="文本占位符 3092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在寻找最小的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的过程中</a:t>
            </a:r>
            <a:r>
              <a:rPr lang="en-US" altLang="zh-CN" sz="2400" smtClean="0"/>
              <a:t>,</a:t>
            </a:r>
            <a:r>
              <a:rPr lang="zh-CN" altLang="en-US" sz="2400" smtClean="0"/>
              <a:t>将</a:t>
            </a:r>
            <a:r>
              <a:rPr lang="en-US" altLang="zh-CN" sz="2400" smtClean="0"/>
              <a:t>x</a:t>
            </a:r>
            <a:r>
              <a:rPr lang="zh-CN" altLang="en-US" sz="2400" smtClean="0"/>
              <a:t>设为</a:t>
            </a:r>
            <a:r>
              <a:rPr lang="en-US" altLang="zh-CN" sz="2400" smtClean="0"/>
              <a:t>i*M+j</a:t>
            </a:r>
            <a:r>
              <a:rPr lang="zh-CN" altLang="en-US" sz="2400" smtClean="0"/>
              <a:t>。从而原始变为</a:t>
            </a:r>
            <a:r>
              <a:rPr lang="en-US" altLang="zh-CN" sz="2400" smtClean="0"/>
              <a:t>A^M^i * A^j ≡ B(mod C)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D = A^M</a:t>
            </a:r>
            <a:r>
              <a:rPr lang="zh-CN" altLang="en-US" sz="2400" smtClean="0"/>
              <a:t>，那么</a:t>
            </a:r>
            <a:r>
              <a:rPr lang="en-US" altLang="zh-CN" sz="2400" smtClean="0"/>
              <a:t>D^i * A^j ≡ B(mod C )</a:t>
            </a:r>
            <a:r>
              <a:rPr lang="zh-CN" altLang="en-US" sz="2400" smtClean="0"/>
              <a:t>，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预先将</a:t>
            </a:r>
            <a:r>
              <a:rPr lang="en-US" altLang="zh-CN" sz="2400" smtClean="0"/>
              <a:t>A^j</a:t>
            </a:r>
            <a:r>
              <a:rPr lang="zh-CN" altLang="en-US" sz="2400" smtClean="0"/>
              <a:t>存入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表中，然后枚举</a:t>
            </a:r>
            <a:r>
              <a:rPr lang="en-US" altLang="zh-CN" sz="2400" smtClean="0"/>
              <a:t>i(0~M-1)</a:t>
            </a:r>
            <a:r>
              <a:rPr lang="zh-CN" altLang="en-US" sz="2400" smtClean="0"/>
              <a:t>，根据扩展欧几里得求出</a:t>
            </a:r>
            <a:r>
              <a:rPr lang="en-US" altLang="zh-CN" sz="2400" smtClean="0"/>
              <a:t>A^j</a:t>
            </a:r>
            <a:r>
              <a:rPr lang="zh-CN" altLang="en-US" sz="2400" smtClean="0"/>
              <a:t>，再去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表中查找相应的</a:t>
            </a:r>
            <a:r>
              <a:rPr lang="en-US" altLang="zh-CN" sz="2400" smtClean="0"/>
              <a:t>j</a:t>
            </a:r>
            <a:r>
              <a:rPr lang="zh-CN" altLang="en-US" sz="2400" smtClean="0"/>
              <a:t>，那么</a:t>
            </a:r>
            <a:r>
              <a:rPr lang="en-US" altLang="zh-CN" sz="2400" smtClean="0"/>
              <a:t>x = i*M+j</a:t>
            </a:r>
            <a:r>
              <a:rPr lang="zh-CN" altLang="en-US" sz="2400" smtClean="0"/>
              <a:t>。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确定</a:t>
            </a:r>
            <a:r>
              <a:rPr lang="en-US" altLang="zh-CN" sz="2400" smtClean="0"/>
              <a:t>x</a:t>
            </a:r>
            <a:r>
              <a:rPr lang="zh-CN" altLang="en-US" sz="2400" smtClean="0"/>
              <a:t>是否有解，就是在循环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的时候判断相应</a:t>
            </a:r>
            <a:r>
              <a:rPr lang="en-US" altLang="zh-CN" sz="2400" smtClean="0"/>
              <a:t>A^j</a:t>
            </a:r>
            <a:r>
              <a:rPr lang="zh-CN" altLang="en-US" sz="2400" smtClean="0"/>
              <a:t>是否有解，而且最小的解</a:t>
            </a:r>
            <a:r>
              <a:rPr lang="en-US" altLang="zh-CN" sz="2400" smtClean="0"/>
              <a:t>x</a:t>
            </a:r>
            <a:r>
              <a:rPr lang="zh-CN" altLang="en-US" sz="2400" smtClean="0"/>
              <a:t>一定在（</a:t>
            </a:r>
            <a:r>
              <a:rPr lang="en-US" altLang="zh-CN" sz="2400" smtClean="0"/>
              <a:t>0~C-1</a:t>
            </a:r>
            <a:r>
              <a:rPr lang="zh-CN" altLang="en-US" sz="2400" smtClean="0"/>
              <a:t>）</a:t>
            </a:r>
            <a:r>
              <a:rPr lang="en-US" altLang="zh-CN" sz="2400" smtClean="0"/>
              <a:t>,</a:t>
            </a:r>
            <a:r>
              <a:rPr lang="zh-CN" altLang="en-US" sz="2400" smtClean="0"/>
              <a:t>因为</a:t>
            </a:r>
            <a:r>
              <a:rPr lang="en-US" altLang="zh-CN" sz="2400" smtClean="0"/>
              <a:t>gcd(D^i,C) = 1.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如果</a:t>
            </a:r>
            <a:r>
              <a:rPr lang="en-US" altLang="zh-CN" sz="2400" smtClean="0"/>
              <a:t>(0~C-1)</a:t>
            </a:r>
            <a:r>
              <a:rPr lang="zh-CN" altLang="en-US" sz="2400" smtClean="0"/>
              <a:t>无解，那么一定无解。因为</a:t>
            </a:r>
            <a:r>
              <a:rPr lang="en-US" altLang="zh-CN" sz="2400" smtClean="0"/>
              <a:t>A^x%C</a:t>
            </a:r>
            <a:r>
              <a:rPr lang="zh-CN" altLang="en-US" sz="2400" smtClean="0"/>
              <a:t>（</a:t>
            </a:r>
            <a:r>
              <a:rPr lang="en-US" altLang="zh-CN" sz="2400" smtClean="0"/>
              <a:t>C</a:t>
            </a:r>
            <a:r>
              <a:rPr lang="zh-CN" altLang="en-US" sz="2400" smtClean="0"/>
              <a:t>是素数）有循环节，</a:t>
            </a:r>
            <a:r>
              <a:rPr lang="en-US" altLang="zh-CN" sz="2400" smtClean="0"/>
              <a:t>A^x%C = A^(x%phi[c])%C</a:t>
            </a:r>
            <a:r>
              <a:rPr lang="zh-CN" altLang="en-US" sz="2400" smtClean="0"/>
              <a:t>，循环节的长度为</a:t>
            </a:r>
            <a:r>
              <a:rPr lang="en-US" altLang="zh-CN" sz="2400" smtClean="0"/>
              <a:t>phi(C)</a:t>
            </a:r>
            <a:r>
              <a:rPr lang="zh-CN" altLang="en-US" sz="2400" smtClean="0"/>
              <a:t>，即</a:t>
            </a:r>
            <a:r>
              <a:rPr lang="en-US" altLang="zh-CN" sz="2400" smtClean="0"/>
              <a:t>C-1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x &gt;= C</a:t>
            </a:r>
            <a:r>
              <a:rPr lang="zh-CN" altLang="en-US" sz="2400" smtClean="0"/>
              <a:t>以后开始新一轮的循环，因此</a:t>
            </a:r>
            <a:r>
              <a:rPr lang="en-US" altLang="zh-CN" sz="2400" smtClean="0"/>
              <a:t>(0~C-1)</a:t>
            </a:r>
            <a:r>
              <a:rPr lang="zh-CN" altLang="en-US" sz="2400" smtClean="0"/>
              <a:t>内无解的话，一定无解。 </a:t>
            </a:r>
          </a:p>
        </p:txBody>
      </p:sp>
    </p:spTree>
    <p:extLst>
      <p:ext uri="{BB962C8B-B14F-4D97-AF65-F5344CB8AC3E}">
        <p14:creationId xmlns:p14="http://schemas.microsoft.com/office/powerpoint/2010/main" val="42191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一个班有</a:t>
            </a:r>
            <a:r>
              <a:rPr lang="en-US" altLang="zh-CN" dirty="0"/>
              <a:t>45</a:t>
            </a:r>
            <a:r>
              <a:rPr lang="zh-CN" altLang="en-US" dirty="0"/>
              <a:t>个小学生，全班同学都借有语文和数学课外书。借语文课外书的有</a:t>
            </a:r>
            <a:r>
              <a:rPr lang="en-US" altLang="zh-CN" dirty="0"/>
              <a:t>39</a:t>
            </a:r>
            <a:r>
              <a:rPr lang="zh-CN" altLang="en-US" dirty="0"/>
              <a:t>人，借数学课外书的有</a:t>
            </a:r>
            <a:r>
              <a:rPr lang="en-US" altLang="zh-CN" dirty="0"/>
              <a:t>32</a:t>
            </a:r>
            <a:r>
              <a:rPr lang="zh-CN" altLang="en-US" dirty="0"/>
              <a:t>人。问语文、数学课外书都借的有多少人？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设有</a:t>
            </a:r>
            <a:r>
              <a:rPr lang="en-US" altLang="zh-CN" dirty="0"/>
              <a:t>x</a:t>
            </a:r>
            <a:r>
              <a:rPr lang="zh-CN" altLang="en-US" dirty="0"/>
              <a:t>人语文、数学课外书都借</a:t>
            </a:r>
            <a:endParaRPr lang="en-US" altLang="zh-CN" dirty="0"/>
          </a:p>
          <a:p>
            <a:r>
              <a:rPr lang="en-US" altLang="zh-CN" dirty="0"/>
              <a:t>39+32-x=45</a:t>
            </a:r>
          </a:p>
          <a:p>
            <a:r>
              <a:rPr lang="zh-CN" altLang="en-US" dirty="0"/>
              <a:t>解得</a:t>
            </a:r>
            <a:r>
              <a:rPr lang="en-US" altLang="zh-CN" dirty="0"/>
              <a:t>x=26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3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这里我们用到了容斥原理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容斥原理公式：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它可以写得更简洁一些，我们将</a:t>
            </a:r>
            <a:r>
              <a:rPr lang="en-US" altLang="zh-CN" dirty="0"/>
              <a:t>B</a:t>
            </a:r>
            <a:r>
              <a:rPr lang="zh-CN" altLang="en-US" dirty="0"/>
              <a:t>作为所有</a:t>
            </a:r>
            <a:r>
              <a:rPr lang="en-US" altLang="zh-CN" dirty="0"/>
              <a:t>Ai</a:t>
            </a:r>
            <a:r>
              <a:rPr lang="zh-CN" altLang="en-US" dirty="0"/>
              <a:t>的集合，那么容斥原理就变成了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4" descr="http://www.cppblog.com/images/cppblog_com/vici/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2" y="2133634"/>
            <a:ext cx="8088906" cy="6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www.cppblog.com/images/cppblog_com/vici/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8" y="4189602"/>
            <a:ext cx="4045477" cy="8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可以用韦恩图来理解低阶形式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4" descr="http://www.cppblog.com/images/cppblog_com/vici/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2438426"/>
            <a:ext cx="3417826" cy="27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1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个物品和</a:t>
            </a:r>
            <a:r>
              <a:rPr lang="en-US" altLang="zh-CN" dirty="0"/>
              <a:t>n</a:t>
            </a:r>
            <a:r>
              <a:rPr lang="zh-CN" altLang="en-US" dirty="0"/>
              <a:t>个盒子，编号都是从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。现在要把每个物品放进一个盒子，每个盒子刚好放一个物品，并且</a:t>
            </a:r>
            <a:r>
              <a:rPr lang="en-US" altLang="zh-CN" dirty="0" err="1"/>
              <a:t>i</a:t>
            </a:r>
            <a:r>
              <a:rPr lang="zh-CN" altLang="en-US" dirty="0"/>
              <a:t>号物品不能放进</a:t>
            </a:r>
            <a:r>
              <a:rPr lang="en-US" altLang="zh-CN" dirty="0" err="1"/>
              <a:t>i</a:t>
            </a:r>
            <a:r>
              <a:rPr lang="zh-CN" altLang="en-US" dirty="0"/>
              <a:t>号盒子。求方案数模</a:t>
            </a:r>
            <a:r>
              <a:rPr lang="en-US" altLang="zh-CN" dirty="0"/>
              <a:t>1000000007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n&lt;=100000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3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hdu6397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个未知数</a:t>
            </a:r>
            <a:r>
              <a:rPr lang="en-US" altLang="zh-CN" dirty="0"/>
              <a:t>x1,x2,……,</a:t>
            </a:r>
            <a:r>
              <a:rPr lang="en-US" altLang="zh-CN" dirty="0" err="1"/>
              <a:t>xm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满足</a:t>
            </a:r>
            <a:r>
              <a:rPr lang="pt-BR" altLang="zh-CN" dirty="0"/>
              <a:t>x1+x2+x3....+xm=k  0&lt;=xi&lt;=n</a:t>
            </a:r>
          </a:p>
          <a:p>
            <a:pPr marL="0" indent="0">
              <a:buNone/>
            </a:pPr>
            <a:r>
              <a:rPr lang="zh-CN" altLang="en-US" dirty="0"/>
              <a:t>求方程解的个数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1&lt;=</a:t>
            </a:r>
            <a:r>
              <a:rPr lang="en-US" altLang="zh-CN" dirty="0" err="1"/>
              <a:t>n,m</a:t>
            </a:r>
            <a:r>
              <a:rPr lang="en-US" altLang="zh-CN" dirty="0"/>
              <a:t>&lt;=100000</a:t>
            </a:r>
          </a:p>
          <a:p>
            <a:pPr marL="0" indent="0">
              <a:buNone/>
            </a:pPr>
            <a:r>
              <a:rPr lang="en-US" altLang="zh-CN" dirty="0"/>
              <a:t>0&lt;=k&lt;=100000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概率与期望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概率，亦称“或然率”，它是反映随机事件出现的可能性大小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数学期望是试验中每次可能结果的概率乘以其结果的总和，它反映随机变量平均取值的大小。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概率与期望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一个比较实用的问题：</a:t>
            </a:r>
            <a:endParaRPr lang="en-US" altLang="zh-CN" dirty="0" smtClean="0"/>
          </a:p>
          <a:p>
            <a:r>
              <a:rPr lang="zh-CN" altLang="en-US" dirty="0" smtClean="0"/>
              <a:t>如果一个随机事件发生的概率是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，那么重复做这个实验，期望做多少次才能第一次发生该事件？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1*p+2*(1-p)*p+3*(1-p)^2*p+4*(1-p)^3*p+……=1/p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7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BZOJ1426 </a:t>
            </a:r>
            <a:r>
              <a:rPr lang="zh-CN" altLang="en-US" dirty="0"/>
              <a:t>收集邮票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种不同的邮票，皮皮想收集所有种类的邮票。唯一的收集方法是到同学凡凡那里购买，每次只能买一张，并且买到的邮票究竟是</a:t>
            </a:r>
            <a:r>
              <a:rPr lang="en-US" altLang="zh-CN" dirty="0"/>
              <a:t>n</a:t>
            </a:r>
            <a:r>
              <a:rPr lang="zh-CN" altLang="en-US" dirty="0"/>
              <a:t>种邮票中的哪一种是等概率的，概率均为</a:t>
            </a:r>
            <a:r>
              <a:rPr lang="en-US" altLang="zh-CN" dirty="0"/>
              <a:t>1/n</a:t>
            </a:r>
            <a:r>
              <a:rPr lang="zh-CN" altLang="en-US" dirty="0"/>
              <a:t>。但是由于凡凡也很喜欢邮票，所以皮皮购买第</a:t>
            </a:r>
            <a:r>
              <a:rPr lang="en-US" altLang="zh-CN" dirty="0"/>
              <a:t>k</a:t>
            </a:r>
            <a:r>
              <a:rPr lang="zh-CN" altLang="en-US" dirty="0" smtClean="0"/>
              <a:t>张（不是第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种）邮票</a:t>
            </a:r>
            <a:r>
              <a:rPr lang="zh-CN" altLang="en-US" dirty="0"/>
              <a:t>需要支付</a:t>
            </a:r>
            <a:r>
              <a:rPr lang="en-US" altLang="zh-CN" dirty="0"/>
              <a:t>k</a:t>
            </a:r>
            <a:r>
              <a:rPr lang="zh-CN" altLang="en-US" dirty="0"/>
              <a:t>元钱。 现在皮皮手中没有邮票，皮皮想知道自己得到所有种类的邮票需要花费的钱数目的期望。</a:t>
            </a:r>
            <a:endParaRPr lang="en-US" altLang="zh-CN" dirty="0"/>
          </a:p>
          <a:p>
            <a:r>
              <a:rPr lang="en-US" altLang="zh-CN" dirty="0"/>
              <a:t>N&lt;=10000</a:t>
            </a:r>
          </a:p>
          <a:p>
            <a:r>
              <a:rPr lang="zh-CN" altLang="en-US" dirty="0"/>
              <a:t>答案保留</a:t>
            </a:r>
            <a:r>
              <a:rPr lang="en-US" altLang="zh-CN" dirty="0"/>
              <a:t>2</a:t>
            </a:r>
            <a:r>
              <a:rPr lang="zh-CN" altLang="en-US" dirty="0"/>
              <a:t>位小数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noProof="1">
                <a:latin typeface="Times New Roman" pitchFamily="18" charset="0"/>
                <a:ea typeface="黑体" charset="0"/>
              </a:rPr>
              <a:t>递归实现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int pow(int a, int b)//快速幂求a^b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{if  (b==0)//边界条件 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    return 1;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int tmp;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tmp=pow(a, b/2);//递归 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tmp=(tmp*tmp);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if  (b%2==1)//b是奇数 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    tmp=tmp*a;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return tmp;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}</a:t>
            </a:r>
          </a:p>
        </p:txBody>
      </p:sp>
      <p:sp>
        <p:nvSpPr>
          <p:cNvPr id="337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表示已经拥有了</a:t>
            </a:r>
            <a:r>
              <a:rPr lang="en-US" altLang="zh-CN" dirty="0" err="1"/>
              <a:t>i</a:t>
            </a:r>
            <a:r>
              <a:rPr lang="zh-CN" altLang="en-US" dirty="0"/>
              <a:t>张邮票，则期望还需要购买的邮票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/>
              <a:t>]=f[</a:t>
            </a:r>
            <a:r>
              <a:rPr lang="en-US" altLang="zh-CN" dirty="0" err="1"/>
              <a:t>i</a:t>
            </a:r>
            <a:r>
              <a:rPr lang="en-US" altLang="zh-CN" dirty="0"/>
              <a:t>]*(</a:t>
            </a:r>
            <a:r>
              <a:rPr lang="en-US" altLang="zh-CN" dirty="0" err="1"/>
              <a:t>i</a:t>
            </a:r>
            <a:r>
              <a:rPr lang="en-US" altLang="zh-CN" dirty="0"/>
              <a:t>/n)+f[i+1]*((n-</a:t>
            </a:r>
            <a:r>
              <a:rPr lang="en-US" altLang="zh-CN" dirty="0" err="1"/>
              <a:t>i</a:t>
            </a:r>
            <a:r>
              <a:rPr lang="en-US" altLang="zh-CN" dirty="0"/>
              <a:t>)/n)+1</a:t>
            </a:r>
          </a:p>
          <a:p>
            <a:r>
              <a:rPr lang="zh-CN" altLang="en-US" dirty="0"/>
              <a:t>整理得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]=f[i+1]+n/(n-</a:t>
            </a:r>
            <a:r>
              <a:rPr lang="en-US" altLang="zh-CN" dirty="0" err="1"/>
              <a:t>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为还需要的钱</a:t>
            </a:r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]=((n-</a:t>
            </a:r>
            <a:r>
              <a:rPr lang="en-US" altLang="zh-CN" dirty="0" err="1"/>
              <a:t>i</a:t>
            </a:r>
            <a:r>
              <a:rPr lang="en-US" altLang="zh-CN" dirty="0"/>
              <a:t>)/n)*(g[i+1]+f[i+1])+(</a:t>
            </a:r>
            <a:r>
              <a:rPr lang="en-US" altLang="zh-CN" dirty="0" err="1"/>
              <a:t>i</a:t>
            </a:r>
            <a:r>
              <a:rPr lang="en-US" altLang="zh-CN" dirty="0"/>
              <a:t>/n)*(g[</a:t>
            </a:r>
            <a:r>
              <a:rPr lang="en-US" altLang="zh-CN" dirty="0" err="1"/>
              <a:t>i</a:t>
            </a:r>
            <a:r>
              <a:rPr lang="en-US" altLang="zh-CN" dirty="0"/>
              <a:t>]+f[</a:t>
            </a:r>
            <a:r>
              <a:rPr lang="en-US" altLang="zh-CN" dirty="0" err="1"/>
              <a:t>i</a:t>
            </a:r>
            <a:r>
              <a:rPr lang="en-US" altLang="zh-CN" dirty="0"/>
              <a:t>])+1</a:t>
            </a:r>
          </a:p>
          <a:p>
            <a:r>
              <a:rPr lang="zh-CN" altLang="en-US" dirty="0"/>
              <a:t>因为可以视为这张票是</a:t>
            </a:r>
            <a:r>
              <a:rPr lang="en-US" altLang="zh-CN" dirty="0"/>
              <a:t>1</a:t>
            </a:r>
            <a:r>
              <a:rPr lang="zh-CN" altLang="en-US" dirty="0"/>
              <a:t>元买的，而后面的每张票都贵了</a:t>
            </a:r>
            <a:r>
              <a:rPr lang="en-US" altLang="zh-CN" dirty="0"/>
              <a:t>1</a:t>
            </a:r>
            <a:r>
              <a:rPr lang="zh-CN" altLang="en-US" dirty="0" smtClean="0"/>
              <a:t>元，所以</a:t>
            </a:r>
            <a:r>
              <a:rPr lang="zh-CN" altLang="en-US" dirty="0"/>
              <a:t>要加上</a:t>
            </a:r>
            <a:r>
              <a:rPr lang="en-US" altLang="zh-CN" dirty="0"/>
              <a:t>f[i+1]</a:t>
            </a:r>
            <a:r>
              <a:rPr lang="zh-CN" altLang="en-US" dirty="0"/>
              <a:t>或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然后化简得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]=g[i+1]+f[i+1]+((n*</a:t>
            </a:r>
            <a:r>
              <a:rPr lang="en-US" altLang="zh-CN" dirty="0" err="1"/>
              <a:t>i</a:t>
            </a:r>
            <a:r>
              <a:rPr lang="en-US" altLang="zh-CN" dirty="0"/>
              <a:t>)/((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i</a:t>
            </a:r>
            <a:r>
              <a:rPr lang="en-US" altLang="zh-CN" dirty="0"/>
              <a:t>)*n))*f[</a:t>
            </a:r>
            <a:r>
              <a:rPr lang="en-US" altLang="zh-CN" dirty="0" err="1"/>
              <a:t>i</a:t>
            </a:r>
            <a:r>
              <a:rPr lang="en-US" altLang="zh-CN" dirty="0"/>
              <a:t>]+(n/(n-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BZOJ3823 </a:t>
            </a:r>
            <a:r>
              <a:rPr lang="zh-CN" altLang="en-US" dirty="0"/>
              <a:t>定情信物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维立方体所包含的</a:t>
            </a:r>
            <a:r>
              <a:rPr lang="en-US" altLang="zh-CN" dirty="0"/>
              <a:t>0-n</a:t>
            </a:r>
            <a:r>
              <a:rPr lang="zh-CN" altLang="en-US" dirty="0"/>
              <a:t>维“面”的个数模</a:t>
            </a:r>
            <a:r>
              <a:rPr lang="en-US" altLang="zh-CN" dirty="0"/>
              <a:t>P</a:t>
            </a:r>
          </a:p>
          <a:p>
            <a:r>
              <a:rPr lang="en-US" altLang="zh-CN" dirty="0"/>
              <a:t>N&lt;=</a:t>
            </a:r>
            <a:r>
              <a:rPr lang="en-US" altLang="zh-CN" dirty="0" smtClean="0"/>
              <a:t>10000000</a:t>
            </a:r>
            <a:endParaRPr lang="en-US" altLang="zh-CN" dirty="0"/>
          </a:p>
          <a:p>
            <a:r>
              <a:rPr lang="en-US" altLang="zh-CN" dirty="0"/>
              <a:t>P&lt;=1000000000 P</a:t>
            </a:r>
            <a:r>
              <a:rPr lang="zh-CN" altLang="en-US" dirty="0"/>
              <a:t>是质数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9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维超立方体有</a:t>
            </a:r>
            <a:r>
              <a:rPr lang="en-US" altLang="zh-CN" dirty="0" smtClean="0"/>
              <a:t>2^(n</a:t>
            </a:r>
            <a:r>
              <a:rPr lang="en-US" altLang="zh-CN" dirty="0"/>
              <a:t>−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)*C(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</a:t>
            </a:r>
            <a:r>
              <a:rPr lang="en-US" altLang="zh-CN" dirty="0" err="1"/>
              <a:t>i</a:t>
            </a:r>
            <a:r>
              <a:rPr lang="zh-CN" altLang="en-US" dirty="0"/>
              <a:t>维</a:t>
            </a:r>
            <a:r>
              <a:rPr lang="zh-CN" altLang="en-US" dirty="0" smtClean="0"/>
              <a:t>元素</a:t>
            </a:r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可能小于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，所以要把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)</a:t>
            </a:r>
            <a:r>
              <a:rPr lang="zh-CN" altLang="en-US" dirty="0" smtClean="0"/>
              <a:t>维护成</a:t>
            </a:r>
            <a:r>
              <a:rPr lang="en-US" altLang="zh-CN" dirty="0" smtClean="0"/>
              <a:t>a*</a:t>
            </a:r>
            <a:r>
              <a:rPr lang="en-US" altLang="zh-CN" dirty="0" err="1" smtClean="0"/>
              <a:t>P^b</a:t>
            </a:r>
            <a:r>
              <a:rPr lang="zh-CN" altLang="en-US" dirty="0" smtClean="0"/>
              <a:t>的形式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21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小左的GCD</a:t>
            </a:r>
          </a:p>
        </p:txBody>
      </p:sp>
      <p:sp>
        <p:nvSpPr>
          <p:cNvPr id="69635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447800"/>
            <a:ext cx="7907338" cy="43513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人称</a:t>
            </a:r>
            <a:r>
              <a:rPr lang="zh-CN" altLang="en-US" noProof="1" smtClean="0">
                <a:sym typeface="+mn-ea"/>
              </a:rPr>
              <a:t>"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spare tire</a:t>
            </a:r>
            <a:r>
              <a:rPr lang="en-US" altLang="en-US" noProof="1" smtClean="0">
                <a:sym typeface="+mn-ea"/>
              </a:rPr>
              <a:t>"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的小左在虐完数论题后给小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出了一道题：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给定正整数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，求1≤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x,y≤N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gcd(x,y)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为素数的数对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(x,y)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的个数。这里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gcd(x,y)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的最大公约数。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当然不会做这一题，可他又不想被小左嘲笑，作为他的好朋友，你能帮帮他吗？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100%的数据：1≤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N≤2</a:t>
            </a:r>
            <a:r>
              <a:rPr lang="en-US" altLang="zh-CN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*10</a:t>
            </a:r>
            <a:r>
              <a:rPr lang="en-US" altLang="zh-CN" baseline="400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en-US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noProof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分析</a:t>
            </a:r>
          </a:p>
        </p:txBody>
      </p:sp>
      <p:sp>
        <p:nvSpPr>
          <p:cNvPr id="70659" name="内容占位符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枚举素数i，把问题转化成求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∑(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gcd(x,y)=i)的个数。</a:t>
            </a:r>
          </a:p>
          <a:p>
            <a:pPr eaLnBrk="1" hangingPunct="1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即对于一个枚举的素数i，我们要找到在1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≤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≤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n/i中互质的(x,y)的个数。</a:t>
            </a:r>
          </a:p>
          <a:p>
            <a:pPr eaLnBrk="1" hangingPunct="1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首先要筛法求素数。</a:t>
            </a:r>
          </a:p>
          <a:p>
            <a:pPr eaLnBrk="1" hangingPunct="1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而求互质对就要用到Euler函数。</a:t>
            </a:r>
          </a:p>
          <a:p>
            <a:pPr eaLnBrk="1" hangingPunct="1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对于i，N=(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φ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[1]+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φ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[2]+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φ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[3]+…+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φ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[n/i])*2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zh-CN" altLang="en-US" dirty="0" smtClean="0">
                <a:latin typeface="Times New Roman" panose="02020603050405020304" pitchFamily="18" charset="0"/>
                <a:sym typeface="宋体" panose="02010600030101010101" pitchFamily="2" charset="-122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*2</a:t>
            </a:r>
            <a:r>
              <a:rPr lang="zh-CN" altLang="en-US" dirty="0" smtClean="0">
                <a:latin typeface="Times New Roman" panose="02020603050405020304" pitchFamily="18" charset="0"/>
                <a:sym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是由于x可以大于y，</a:t>
            </a:r>
            <a:r>
              <a:rPr lang="zh-CN" altLang="en-US" dirty="0" smtClean="0">
                <a:latin typeface="Times New Roman" panose="02020603050405020304" pitchFamily="18" charset="0"/>
                <a:sym typeface="宋体" panose="02010600030101010101" pitchFamily="2" charset="-122"/>
              </a:rPr>
              <a:t>“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sym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表示数对(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)重复计算了。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3051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例题：幸运数字</a:t>
            </a:r>
          </a:p>
        </p:txBody>
      </p:sp>
      <p:sp>
        <p:nvSpPr>
          <p:cNvPr id="71683" name="文本占位符 30515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smtClean="0"/>
              <a:t>给一</a:t>
            </a:r>
            <a:r>
              <a:rPr lang="en-US" altLang="zh-CN" sz="3200" smtClean="0"/>
              <a:t>2,000,000,000</a:t>
            </a:r>
            <a:r>
              <a:rPr lang="zh-CN" altLang="en-US" sz="3200" smtClean="0"/>
              <a:t>以内的整数</a:t>
            </a:r>
            <a:r>
              <a:rPr lang="en-US" altLang="zh-CN" sz="3200" smtClean="0"/>
              <a:t>L</a:t>
            </a:r>
            <a:r>
              <a:rPr lang="zh-CN" altLang="en-US" sz="3200" smtClean="0"/>
              <a:t>，问至少有多少个</a:t>
            </a:r>
            <a:r>
              <a:rPr lang="en-US" altLang="zh-CN" sz="3200" smtClean="0"/>
              <a:t>8</a:t>
            </a:r>
            <a:r>
              <a:rPr lang="zh-CN" altLang="en-US" sz="3200" smtClean="0"/>
              <a:t>连在一起组成的自然数是</a:t>
            </a:r>
            <a:r>
              <a:rPr lang="en-US" altLang="zh-CN" sz="3200" smtClean="0"/>
              <a:t>L</a:t>
            </a:r>
            <a:r>
              <a:rPr lang="zh-CN" altLang="en-US" sz="3200" smtClean="0"/>
              <a:t>的倍数。如果不可能有这样的数，输出</a:t>
            </a:r>
            <a:r>
              <a:rPr lang="en-US" altLang="zh-CN" sz="3200" smtClean="0"/>
              <a:t>0</a:t>
            </a:r>
            <a:r>
              <a:rPr lang="zh-CN" altLang="en-US" sz="3200" smtClean="0"/>
              <a:t>。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3061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306179" name="内容占位符 30617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noProof="1" smtClean="0"/>
              <a:t>N</a:t>
            </a:r>
            <a:r>
              <a:rPr lang="zh-CN" altLang="en-US" noProof="1" smtClean="0"/>
              <a:t>个</a:t>
            </a:r>
            <a:r>
              <a:rPr lang="zh-CN" altLang="zh-CN" noProof="1" smtClean="0"/>
              <a:t>8</a:t>
            </a:r>
            <a:r>
              <a:rPr lang="zh-CN" altLang="en-US" noProof="1" smtClean="0"/>
              <a:t>组成的自然数是</a:t>
            </a:r>
            <a:r>
              <a:rPr lang="en-US" altLang="zh-CN" noProof="1" smtClean="0"/>
              <a:t>L</a:t>
            </a:r>
            <a:r>
              <a:rPr lang="zh-CN" altLang="en-US" noProof="1" smtClean="0"/>
              <a:t>的倍数，也就是说</a:t>
            </a:r>
            <a:r>
              <a:rPr lang="en-US" altLang="zh-CN" noProof="1" smtClean="0"/>
              <a:t>(10^N - 1) / 9 * 8 = kL</a:t>
            </a:r>
            <a:r>
              <a:rPr lang="en-US" altLang="en-US" noProof="1" smtClean="0"/>
              <a:t>，</a:t>
            </a:r>
            <a:r>
              <a:rPr lang="en-US" altLang="zh-CN" noProof="1" smtClean="0"/>
              <a:t>k ∈ Z</a:t>
            </a:r>
            <a:r>
              <a:rPr lang="en-US" altLang="zh-CN" baseline="40000" noProof="1" smtClean="0"/>
              <a:t>+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noProof="1" smtClean="0"/>
              <a:t>设</a:t>
            </a:r>
            <a:r>
              <a:rPr lang="en-US" altLang="zh-CN" noProof="1" smtClean="0"/>
              <a:t>T = (L, 8)</a:t>
            </a:r>
            <a:r>
              <a:rPr lang="zh-CN" altLang="en-US" noProof="1" smtClean="0"/>
              <a:t>，变形得到</a:t>
            </a:r>
          </a:p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noProof="1" smtClean="0"/>
              <a:t>(10^N - 1) * 8 / T = 9kL / T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noProof="1" smtClean="0"/>
              <a:t>易知</a:t>
            </a:r>
            <a:r>
              <a:rPr lang="en-US" altLang="zh-CN" noProof="1" smtClean="0"/>
              <a:t>(8 / T, 9L / T) = 1</a:t>
            </a:r>
            <a:r>
              <a:rPr lang="zh-CN" altLang="en-US" noProof="1" smtClean="0"/>
              <a:t>。故</a:t>
            </a:r>
          </a:p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noProof="1" smtClean="0"/>
              <a:t>10^N - 1 ≡ 0 (mod 9L / T)</a:t>
            </a:r>
          </a:p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noProof="1" smtClean="0"/>
              <a:t>10^N ≡ 1 (mod 9L / T)</a:t>
            </a:r>
            <a:r>
              <a:rPr lang="en-US" altLang="en-US" noProof="1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3072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73731" name="文本占位符 30720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如果</a:t>
            </a:r>
            <a:r>
              <a:rPr lang="en-US" altLang="zh-CN" dirty="0" smtClean="0"/>
              <a:t>(10, 9L / T) ≠ 1</a:t>
            </a:r>
            <a:r>
              <a:rPr lang="zh-CN" altLang="en-US" dirty="0" smtClean="0"/>
              <a:t>，原方程无解。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否则设</a:t>
            </a:r>
            <a:r>
              <a:rPr lang="en-US" altLang="zh-CN" dirty="0" smtClean="0"/>
              <a:t>R =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dirty="0" smtClean="0"/>
              <a:t>(9L / T)</a:t>
            </a:r>
            <a:r>
              <a:rPr lang="zh-CN" altLang="en-US" dirty="0" smtClean="0"/>
              <a:t>，由欧拉定理有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10^R ≡ 1 (mod 9L / T)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故而最小的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一定是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的约数。用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(9L / T))</a:t>
            </a:r>
            <a:r>
              <a:rPr lang="zh-CN" altLang="en-US" dirty="0" smtClean="0"/>
              <a:t>的时间枚举其约数就可以了，求幂可以用快速幂。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9L / 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</a:t>
            </a:r>
            <a:r>
              <a:rPr lang="zh-CN" altLang="en-US" dirty="0" smtClean="0"/>
              <a:t>同阶，算法的时间复杂度为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(L))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Sdoi2010</a:t>
            </a:r>
            <a:r>
              <a:rPr lang="zh-CN" altLang="en-US" dirty="0" smtClean="0"/>
              <a:t>古代</a:t>
            </a:r>
            <a:r>
              <a:rPr lang="zh-CN" altLang="en-US" dirty="0"/>
              <a:t>猪</a:t>
            </a:r>
            <a:r>
              <a:rPr lang="zh-CN" altLang="en-US" dirty="0" smtClean="0"/>
              <a:t>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en-US" altLang="zh-CN" dirty="0"/>
              <a:t>,</a:t>
            </a:r>
            <a:r>
              <a:rPr lang="en-US" altLang="zh-CN" dirty="0" smtClean="0"/>
              <a:t>G</a:t>
            </a:r>
            <a:r>
              <a:rPr lang="en-US" altLang="zh-CN" dirty="0"/>
              <a:t>,</a:t>
            </a:r>
            <a:r>
              <a:rPr lang="zh-CN" altLang="da-DK" dirty="0" smtClean="0"/>
              <a:t>求</a:t>
            </a:r>
            <a:r>
              <a:rPr lang="da-DK" altLang="zh-CN" dirty="0"/>
              <a:t>G^M mod </a:t>
            </a:r>
            <a:r>
              <a:rPr lang="da-DK" altLang="zh-CN" dirty="0" smtClean="0"/>
              <a:t>P</a:t>
            </a:r>
            <a:r>
              <a:rPr lang="en-US" altLang="zh-CN" dirty="0"/>
              <a:t>,</a:t>
            </a:r>
            <a:r>
              <a:rPr lang="zh-CN" altLang="en-US" dirty="0" smtClean="0"/>
              <a:t>其中</a:t>
            </a:r>
            <a:r>
              <a:rPr lang="da-DK" altLang="zh-CN" dirty="0" smtClean="0"/>
              <a:t>M</a:t>
            </a:r>
            <a:r>
              <a:rPr lang="da-DK" altLang="zh-CN" dirty="0"/>
              <a:t>=∑ i|N </a:t>
            </a:r>
            <a:r>
              <a:rPr lang="da-DK" altLang="zh-CN" dirty="0" smtClean="0"/>
              <a:t>C(N,i)</a:t>
            </a:r>
            <a:r>
              <a:rPr lang="en-US" altLang="zh-CN" dirty="0"/>
              <a:t>,</a:t>
            </a:r>
            <a:r>
              <a:rPr lang="da-DK" altLang="zh-CN" dirty="0" smtClean="0"/>
              <a:t>P=999911659</a:t>
            </a:r>
            <a:endParaRPr lang="da-DK" altLang="zh-CN" dirty="0"/>
          </a:p>
          <a:p>
            <a:r>
              <a:rPr lang="pt-BR" altLang="zh-CN" dirty="0"/>
              <a:t>1 &lt;= G &lt;= 1000000000</a:t>
            </a:r>
            <a:r>
              <a:rPr lang="zh-CN" altLang="pt-BR" dirty="0"/>
              <a:t>，</a:t>
            </a:r>
            <a:r>
              <a:rPr lang="pt-BR" altLang="zh-CN" dirty="0"/>
              <a:t>1 &lt;= N &lt;= </a:t>
            </a:r>
            <a:r>
              <a:rPr lang="pt-BR" altLang="zh-CN" dirty="0" smtClean="0"/>
              <a:t>1000000000</a:t>
            </a:r>
          </a:p>
          <a:p>
            <a:r>
              <a:rPr lang="en-US" altLang="zh-CN" dirty="0"/>
              <a:t>P-1=2*3*4679*35617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noProof="1">
                <a:latin typeface="Times New Roman" pitchFamily="18" charset="0"/>
                <a:ea typeface="黑体" charset="0"/>
              </a:rPr>
              <a:t>二进制实现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int pow(int a, int b)//快速幂求a^b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{int i, tmp=1;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for (i=0;(1&lt;&lt;i)&lt;=b;i++)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   {if (i)  a*=a;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     if  (b &amp; (1&lt;&lt;i) )//b</a:t>
            </a:r>
            <a:r>
              <a:rPr lang="zh-CN" altLang="en-US" noProof="1">
                <a:latin typeface="Times New Roman" pitchFamily="18" charset="0"/>
                <a:ea typeface="黑体" charset="0"/>
              </a:rPr>
              <a:t>的二进制位为</a:t>
            </a:r>
            <a:r>
              <a:rPr lang="en-US" altLang="zh-CN" noProof="1">
                <a:latin typeface="Times New Roman" pitchFamily="18" charset="0"/>
                <a:ea typeface="黑体" charset="0"/>
              </a:rPr>
              <a:t>1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        tmp*=a;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   }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 return tmp;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latin typeface="Times New Roman" pitchFamily="18" charset="0"/>
                <a:ea typeface="黑体" charset="0"/>
              </a:rPr>
              <a:t>}</a:t>
            </a:r>
          </a:p>
        </p:txBody>
      </p:sp>
      <p:sp>
        <p:nvSpPr>
          <p:cNvPr id="3481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Sdoi2010</a:t>
            </a:r>
            <a:r>
              <a:rPr lang="zh-CN" altLang="en-US" dirty="0"/>
              <a:t>古代猪文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利用费马小定理转化成求</a:t>
            </a:r>
            <a:r>
              <a:rPr lang="en-US" altLang="zh-CN" dirty="0" smtClean="0"/>
              <a:t>M%(P-1)</a:t>
            </a:r>
          </a:p>
          <a:p>
            <a:r>
              <a:rPr lang="zh-CN" altLang="en-US" dirty="0"/>
              <a:t>再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lucas</a:t>
            </a:r>
            <a:r>
              <a:rPr lang="zh-CN" altLang="en-US" dirty="0" smtClean="0"/>
              <a:t>定理求出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模</a:t>
            </a:r>
            <a:r>
              <a:rPr lang="en-US" altLang="zh-CN" dirty="0" smtClean="0"/>
              <a:t>(P-1)</a:t>
            </a:r>
            <a:r>
              <a:rPr lang="zh-CN" altLang="en-US" dirty="0" smtClean="0"/>
              <a:t>的每个质因子</a:t>
            </a:r>
            <a:endParaRPr lang="en-US" altLang="zh-CN" dirty="0" smtClean="0"/>
          </a:p>
          <a:p>
            <a:r>
              <a:rPr lang="zh-CN" altLang="en-US" dirty="0" smtClean="0"/>
              <a:t>最后用中国剩余定理合并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的排列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次询问区间</a:t>
            </a:r>
            <a:r>
              <a:rPr lang="en-US" altLang="zh-CN" dirty="0"/>
              <a:t>[l ; r ]</a:t>
            </a:r>
            <a:r>
              <a:rPr lang="zh-CN" altLang="en-US" dirty="0"/>
              <a:t>内满足有倍数</a:t>
            </a:r>
          </a:p>
          <a:p>
            <a:r>
              <a:rPr lang="zh-CN" altLang="en-US" dirty="0"/>
              <a:t>关系的</a:t>
            </a:r>
            <a:r>
              <a:rPr lang="en-US" altLang="zh-CN" dirty="0"/>
              <a:t>(Pi </a:t>
            </a:r>
            <a:r>
              <a:rPr lang="en-US" altLang="zh-CN" dirty="0" smtClean="0"/>
              <a:t>, </a:t>
            </a:r>
            <a:r>
              <a:rPr lang="en-US" altLang="zh-CN" dirty="0" err="1"/>
              <a:t>Pj</a:t>
            </a:r>
            <a:r>
              <a:rPr lang="en-US" altLang="zh-CN" dirty="0"/>
              <a:t> )</a:t>
            </a:r>
            <a:r>
              <a:rPr lang="zh-CN" altLang="en-US" dirty="0"/>
              <a:t>有多少对</a:t>
            </a:r>
          </a:p>
          <a:p>
            <a:r>
              <a:rPr lang="en-US" altLang="zh-CN" dirty="0"/>
              <a:t>n  105;Q  105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432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排列的目的在于让整个数列满足整除关系的对数不是很多</a:t>
            </a:r>
          </a:p>
          <a:p>
            <a:r>
              <a:rPr lang="zh-CN" altLang="en-US" dirty="0"/>
              <a:t>再次根据调和级数，只有</a:t>
            </a:r>
            <a:r>
              <a:rPr lang="en-US" altLang="zh-CN" dirty="0"/>
              <a:t>O(n log n)</a:t>
            </a:r>
            <a:r>
              <a:rPr lang="zh-CN" altLang="en-US" dirty="0"/>
              <a:t>对数相互有整除关系</a:t>
            </a:r>
          </a:p>
          <a:p>
            <a:r>
              <a:rPr lang="zh-CN" altLang="en-US" dirty="0"/>
              <a:t>于是这就是一个二维数点问题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0367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6629347" y="2514624"/>
            <a:ext cx="2285940" cy="24383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</a:t>
            </a:r>
            <a:r>
              <a:rPr lang="en-US" altLang="zh-CN" dirty="0"/>
              <a:t>&lt;=</a:t>
            </a:r>
            <a:r>
              <a:rPr lang="en-US" altLang="zh-CN" dirty="0" smtClean="0"/>
              <a:t>1000000</a:t>
            </a:r>
          </a:p>
          <a:p>
            <a:pPr marL="0" indent="0">
              <a:buNone/>
            </a:pPr>
            <a:r>
              <a:rPr lang="en-US" altLang="zh-CN" dirty="0" smtClean="0"/>
              <a:t>R+B+G=m*2</a:t>
            </a:r>
            <a:endParaRPr lang="en-US" altLang="zh-CN" dirty="0"/>
          </a:p>
        </p:txBody>
      </p:sp>
      <p:pic>
        <p:nvPicPr>
          <p:cNvPr id="209715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4925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1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每列都缺少一个颜色，由此将题目转化为只有</a:t>
            </a:r>
            <a:r>
              <a:rPr lang="zh-CN" altLang="zh-CN" dirty="0" smtClean="0"/>
              <a:t>一行</a:t>
            </a:r>
            <a:r>
              <a:rPr lang="zh-CN" altLang="en-US" dirty="0" smtClean="0"/>
              <a:t>，要求相邻格子的颜色不同的方案数问题</a:t>
            </a:r>
            <a:endParaRPr lang="zh-CN" altLang="en-US" dirty="0"/>
          </a:p>
          <a:p>
            <a:r>
              <a:rPr lang="zh-CN" altLang="en-US" dirty="0"/>
              <a:t>考虑先放好一种颜色，把另两种颜色填</a:t>
            </a:r>
            <a:r>
              <a:rPr lang="zh-CN" altLang="en-US" dirty="0" smtClean="0"/>
              <a:t>进去</a:t>
            </a:r>
            <a:endParaRPr lang="zh-CN" altLang="en-US" dirty="0"/>
          </a:p>
          <a:p>
            <a:r>
              <a:rPr lang="zh-CN" altLang="en-US" dirty="0"/>
              <a:t>枚举留出几个空的区间</a:t>
            </a:r>
            <a:r>
              <a:rPr lang="en-US" altLang="zh-CN" dirty="0"/>
              <a:t>(</a:t>
            </a:r>
            <a:r>
              <a:rPr lang="zh-CN" altLang="en-US" dirty="0"/>
              <a:t>因为有边界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每个区间都是以</a:t>
            </a:r>
            <a:r>
              <a:rPr lang="en-US" altLang="zh-CN" dirty="0"/>
              <a:t>121212</a:t>
            </a:r>
            <a:r>
              <a:rPr lang="zh-CN" altLang="en-US" dirty="0"/>
              <a:t>的形式放置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r>
              <a:rPr lang="zh-CN" altLang="en-US" dirty="0"/>
              <a:t>用组合数计算方案。</a:t>
            </a:r>
          </a:p>
          <a:p>
            <a:r>
              <a:rPr lang="zh-CN" altLang="en-US" dirty="0"/>
              <a:t>答案最后乘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51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例题：越狱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/>
              <a:t>监狱有连续编号为</a:t>
            </a:r>
            <a:r>
              <a:rPr lang="en-US" altLang="en-US" noProof="1" smtClean="0"/>
              <a:t>1..n</a:t>
            </a:r>
            <a:r>
              <a:rPr lang="zh-CN" altLang="en-US" noProof="1" smtClean="0"/>
              <a:t>的</a:t>
            </a:r>
            <a:r>
              <a:rPr lang="en-US" altLang="en-US" noProof="1" smtClean="0"/>
              <a:t>n</a:t>
            </a:r>
            <a:r>
              <a:rPr lang="zh-CN" altLang="en-US" noProof="1" smtClean="0"/>
              <a:t>个房间，每个房间关押一个犯人。有</a:t>
            </a:r>
            <a:r>
              <a:rPr lang="en-US" altLang="en-US" noProof="1" smtClean="0"/>
              <a:t>m</a:t>
            </a:r>
            <a:r>
              <a:rPr lang="zh-CN" altLang="en-US" noProof="1" smtClean="0"/>
              <a:t>种宗教，每个犯人可能信仰其中一种。如果相邻房间的犯人信仰的宗教相同，就可能发生越狱。求有多少种状态可能发生越狱。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/>
              <a:t>输入两个整数</a:t>
            </a:r>
            <a:r>
              <a:rPr lang="en-US" altLang="en-US" noProof="1" smtClean="0"/>
              <a:t>m</a:t>
            </a:r>
            <a:r>
              <a:rPr lang="zh-CN" altLang="en-US" noProof="1" smtClean="0"/>
              <a:t>和</a:t>
            </a:r>
            <a:r>
              <a:rPr lang="en-US" altLang="en-US" noProof="1" smtClean="0"/>
              <a:t>n。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/>
              <a:t>可能越狱的状态数，模100003取余。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zh-CN" noProof="1" smtClean="0"/>
              <a:t>1</a:t>
            </a:r>
            <a:r>
              <a:rPr lang="zh-CN" altLang="en-US" noProof="1" smtClean="0"/>
              <a:t>00%的数据：1≤</a:t>
            </a:r>
            <a:r>
              <a:rPr lang="en-US" altLang="en-US" noProof="1" smtClean="0"/>
              <a:t>m≤10</a:t>
            </a:r>
            <a:r>
              <a:rPr lang="en-US" altLang="en-US" baseline="40000" noProof="1" smtClean="0"/>
              <a:t>8</a:t>
            </a:r>
            <a:r>
              <a:rPr lang="en-US" altLang="en-US" noProof="1" smtClean="0"/>
              <a:t>，1≤n≤10</a:t>
            </a:r>
            <a:r>
              <a:rPr lang="en-US" altLang="en-US" baseline="40000" noProof="1" smtClean="0"/>
              <a:t>12</a:t>
            </a:r>
            <a:r>
              <a:rPr lang="en-US" altLang="en-US" noProof="1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例题：越狱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/>
              <a:t>所有方案数有：</a:t>
            </a:r>
            <a:r>
              <a:rPr lang="en-US" altLang="en-US" noProof="1" smtClean="0"/>
              <a:t>m</a:t>
            </a:r>
            <a:r>
              <a:rPr lang="en-US" altLang="en-US" baseline="40000" noProof="1" smtClean="0"/>
              <a:t>n</a:t>
            </a:r>
            <a:r>
              <a:rPr lang="en-US" altLang="en-US" noProof="1" smtClean="0"/>
              <a:t>=m*m</a:t>
            </a:r>
            <a:r>
              <a:rPr lang="en-US" altLang="en-US" baseline="40000" noProof="1" smtClean="0"/>
              <a:t>(n-1)</a:t>
            </a:r>
            <a:r>
              <a:rPr lang="zh-CN" altLang="en-US" noProof="1" smtClean="0"/>
              <a:t>种；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/>
              <a:t>所有不发生越狱的方案数为：</a:t>
            </a:r>
            <a:r>
              <a:rPr lang="en-US" altLang="en-US" noProof="1" smtClean="0"/>
              <a:t>m*(m-1)</a:t>
            </a:r>
            <a:r>
              <a:rPr lang="en-US" altLang="en-US" baseline="40000" noProof="1" smtClean="0"/>
              <a:t>(n-1)</a:t>
            </a:r>
            <a:r>
              <a:rPr lang="zh-CN" altLang="en-US" noProof="1" smtClean="0"/>
              <a:t>种；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/>
              <a:t>所以，发生越狱的方案数为：</a:t>
            </a:r>
            <a:r>
              <a:rPr lang="en-US" altLang="en-US" noProof="1" smtClean="0">
                <a:sym typeface="+mn-ea"/>
              </a:rPr>
              <a:t>m*m</a:t>
            </a:r>
            <a:r>
              <a:rPr lang="en-US" altLang="en-US" baseline="40000" noProof="1" smtClean="0">
                <a:sym typeface="+mn-ea"/>
              </a:rPr>
              <a:t>(n-1)</a:t>
            </a:r>
            <a:r>
              <a:rPr lang="en-US" altLang="zh-CN" noProof="1" smtClean="0">
                <a:sym typeface="+mn-ea"/>
              </a:rPr>
              <a:t>-</a:t>
            </a:r>
            <a:r>
              <a:rPr lang="en-US" altLang="en-US" noProof="1" smtClean="0">
                <a:sym typeface="+mn-ea"/>
              </a:rPr>
              <a:t>m*(m-1)</a:t>
            </a:r>
            <a:r>
              <a:rPr lang="en-US" altLang="en-US" baseline="40000" noProof="1" smtClean="0">
                <a:sym typeface="+mn-ea"/>
              </a:rPr>
              <a:t>(n-1) </a:t>
            </a:r>
            <a:r>
              <a:rPr lang="en-US" altLang="zh-CN" noProof="1" smtClean="0">
                <a:sym typeface="+mn-ea"/>
              </a:rPr>
              <a:t>=m*(</a:t>
            </a:r>
            <a:r>
              <a:rPr lang="en-US" altLang="en-US" noProof="1" smtClean="0">
                <a:sym typeface="+mn-ea"/>
              </a:rPr>
              <a:t>m</a:t>
            </a:r>
            <a:r>
              <a:rPr lang="en-US" altLang="en-US" baseline="40000" noProof="1" smtClean="0">
                <a:sym typeface="+mn-ea"/>
              </a:rPr>
              <a:t>(n-1)</a:t>
            </a:r>
            <a:r>
              <a:rPr lang="en-US" altLang="zh-CN" noProof="1" smtClean="0">
                <a:sym typeface="+mn-ea"/>
              </a:rPr>
              <a:t>-</a:t>
            </a:r>
            <a:r>
              <a:rPr lang="en-US" altLang="en-US" noProof="1" smtClean="0">
                <a:sym typeface="+mn-ea"/>
              </a:rPr>
              <a:t>(m-1)</a:t>
            </a:r>
            <a:r>
              <a:rPr lang="en-US" altLang="en-US" baseline="40000" noProof="1" smtClean="0">
                <a:sym typeface="+mn-ea"/>
              </a:rPr>
              <a:t>(n-1) </a:t>
            </a:r>
            <a:r>
              <a:rPr lang="en-US" altLang="zh-CN" noProof="1" smtClean="0">
                <a:sym typeface="+mn-ea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</a:pPr>
            <a:r>
              <a:rPr lang="zh-CN" altLang="en-US" noProof="1" smtClean="0"/>
              <a:t>分别对</a:t>
            </a:r>
            <a:r>
              <a:rPr lang="en-US" altLang="en-US" noProof="1" smtClean="0">
                <a:sym typeface="+mn-ea"/>
              </a:rPr>
              <a:t>m</a:t>
            </a:r>
            <a:r>
              <a:rPr lang="en-US" altLang="en-US" baseline="40000" noProof="1" smtClean="0">
                <a:sym typeface="+mn-ea"/>
              </a:rPr>
              <a:t>(n-1)</a:t>
            </a:r>
            <a:r>
              <a:rPr lang="zh-CN" altLang="en-US" noProof="1" smtClean="0">
                <a:sym typeface="+mn-ea"/>
              </a:rPr>
              <a:t>和</a:t>
            </a:r>
            <a:r>
              <a:rPr lang="en-US" altLang="en-US" noProof="1" smtClean="0">
                <a:sym typeface="+mn-ea"/>
              </a:rPr>
              <a:t>(m-1)</a:t>
            </a:r>
            <a:r>
              <a:rPr lang="en-US" altLang="en-US" baseline="40000" noProof="1" smtClean="0">
                <a:sym typeface="+mn-ea"/>
              </a:rPr>
              <a:t>(n-1)</a:t>
            </a:r>
            <a:r>
              <a:rPr lang="zh-CN" altLang="en-US" noProof="1" smtClean="0">
                <a:sym typeface="+mn-ea"/>
              </a:rPr>
              <a:t>快速幂即可。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2E2"/>
      </a:accent5>
      <a:accent6>
        <a:srgbClr val="C0C9C9"/>
      </a:accent6>
      <a:hlink>
        <a:srgbClr val="99CC00"/>
      </a:hlink>
      <a:folHlink>
        <a:srgbClr val="336666"/>
      </a:folHlink>
    </a:clrScheme>
    <a:fontScheme name="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udio">
  <a:themeElements>
    <a:clrScheme name="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2E2"/>
      </a:accent5>
      <a:accent6>
        <a:srgbClr val="C0C9C9"/>
      </a:accent6>
      <a:hlink>
        <a:srgbClr val="99CC00"/>
      </a:hlink>
      <a:folHlink>
        <a:srgbClr val="336666"/>
      </a:folHlink>
    </a:clrScheme>
    <a:fontScheme name="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tudio">
  <a:themeElements>
    <a:clrScheme name="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2E2"/>
      </a:accent5>
      <a:accent6>
        <a:srgbClr val="C0C9C9"/>
      </a:accent6>
      <a:hlink>
        <a:srgbClr val="99CC00"/>
      </a:hlink>
      <a:folHlink>
        <a:srgbClr val="336666"/>
      </a:folHlink>
    </a:clrScheme>
    <a:fontScheme name="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Pages>0</Pages>
  <Words>4477</Words>
  <Characters>0</Characters>
  <Application>Microsoft Office PowerPoint</Application>
  <DocSecurity>0</DocSecurity>
  <PresentationFormat>全屏显示(4:3)</PresentationFormat>
  <Lines>0</Lines>
  <Paragraphs>437</Paragraphs>
  <Slides>74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90" baseType="lpstr">
      <vt:lpstr>黑体</vt:lpstr>
      <vt:lpstr>华文楷体</vt:lpstr>
      <vt:lpstr>楷体</vt:lpstr>
      <vt:lpstr>宋体</vt:lpstr>
      <vt:lpstr>Arial</vt:lpstr>
      <vt:lpstr>Arial Black</vt:lpstr>
      <vt:lpstr>Cambria Math</vt:lpstr>
      <vt:lpstr>Lucida Sans Unicode</vt:lpstr>
      <vt:lpstr>Symbol</vt:lpstr>
      <vt:lpstr>Times New Roman</vt:lpstr>
      <vt:lpstr>Wingdings</vt:lpstr>
      <vt:lpstr>Studio</vt:lpstr>
      <vt:lpstr>1_Studio</vt:lpstr>
      <vt:lpstr>2_Studio</vt:lpstr>
      <vt:lpstr>Equation.KSEE3</vt:lpstr>
      <vt:lpstr>Microsoft 公式 3.0</vt:lpstr>
      <vt:lpstr>NOIP数学考点梳理及例题分析</vt:lpstr>
      <vt:lpstr>整除</vt:lpstr>
      <vt:lpstr>整除的性质</vt:lpstr>
      <vt:lpstr>整除</vt:lpstr>
      <vt:lpstr>快速幂</vt:lpstr>
      <vt:lpstr>快速幂</vt:lpstr>
      <vt:lpstr>快速幂</vt:lpstr>
      <vt:lpstr>例题：越狱</vt:lpstr>
      <vt:lpstr>例题：越狱</vt:lpstr>
      <vt:lpstr>素数和合数</vt:lpstr>
      <vt:lpstr>素数定理</vt:lpstr>
      <vt:lpstr>素数判定</vt:lpstr>
      <vt:lpstr>素数判定</vt:lpstr>
      <vt:lpstr>欧拉筛法（线性筛法）</vt:lpstr>
      <vt:lpstr>欧拉筛法（线性筛法）</vt:lpstr>
      <vt:lpstr>欧拉筛法（线性筛法）</vt:lpstr>
      <vt:lpstr>积性函数</vt:lpstr>
      <vt:lpstr>积性函数</vt:lpstr>
      <vt:lpstr>积性函数</vt:lpstr>
      <vt:lpstr>积性函数</vt:lpstr>
      <vt:lpstr>例题</vt:lpstr>
      <vt:lpstr>PowerPoint 演示文稿</vt:lpstr>
      <vt:lpstr>例题</vt:lpstr>
      <vt:lpstr>逆元</vt:lpstr>
      <vt:lpstr>线性求逆元</vt:lpstr>
      <vt:lpstr>线性求逆元</vt:lpstr>
      <vt:lpstr>用逆元求组合数</vt:lpstr>
      <vt:lpstr>Lucas定理</vt:lpstr>
      <vt:lpstr>最大公约数和最小公倍数</vt:lpstr>
      <vt:lpstr>定理的证明</vt:lpstr>
      <vt:lpstr>最大公约数</vt:lpstr>
      <vt:lpstr>威尔逊定理与费马定理</vt:lpstr>
      <vt:lpstr>欧拉函数</vt:lpstr>
      <vt:lpstr>求欧拉函数(求(i),i=1~n)</vt:lpstr>
      <vt:lpstr>欧拉定理</vt:lpstr>
      <vt:lpstr>几个公式</vt:lpstr>
      <vt:lpstr>扩展GCD</vt:lpstr>
      <vt:lpstr>例题：青蛙的约会</vt:lpstr>
      <vt:lpstr>分析</vt:lpstr>
      <vt:lpstr>多元一次不定方程</vt:lpstr>
      <vt:lpstr>求解算法</vt:lpstr>
      <vt:lpstr>整数序列</vt:lpstr>
      <vt:lpstr>分析</vt:lpstr>
      <vt:lpstr>分析</vt:lpstr>
      <vt:lpstr>中国剩余定理</vt:lpstr>
      <vt:lpstr>中国剩余定理</vt:lpstr>
      <vt:lpstr>中国剩余定理</vt:lpstr>
      <vt:lpstr>不互质怎么办？</vt:lpstr>
      <vt:lpstr>Baby_step Giant_step</vt:lpstr>
      <vt:lpstr>Baby_step Giant_step</vt:lpstr>
      <vt:lpstr>容斥原理</vt:lpstr>
      <vt:lpstr>PowerPoint 演示文稿</vt:lpstr>
      <vt:lpstr>这里我们用到了容斥原理</vt:lpstr>
      <vt:lpstr>PowerPoint 演示文稿</vt:lpstr>
      <vt:lpstr>错排问题</vt:lpstr>
      <vt:lpstr>hdu6397</vt:lpstr>
      <vt:lpstr>概率与期望</vt:lpstr>
      <vt:lpstr>概率与期望</vt:lpstr>
      <vt:lpstr>BZOJ1426 收集邮票</vt:lpstr>
      <vt:lpstr>PowerPoint 演示文稿</vt:lpstr>
      <vt:lpstr>例题分析</vt:lpstr>
      <vt:lpstr>BZOJ3823 定情信物</vt:lpstr>
      <vt:lpstr>PowerPoint 演示文稿</vt:lpstr>
      <vt:lpstr>小左的GCD</vt:lpstr>
      <vt:lpstr>分析</vt:lpstr>
      <vt:lpstr>例题：幸运数字</vt:lpstr>
      <vt:lpstr>分析</vt:lpstr>
      <vt:lpstr>分析</vt:lpstr>
      <vt:lpstr>Sdoi2010古代猪文</vt:lpstr>
      <vt:lpstr>Sdoi2010古代猪文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佳实 李</cp:lastModifiedBy>
  <cp:revision>283</cp:revision>
  <dcterms:created xsi:type="dcterms:W3CDTF">2016-06-10T02:27:15Z</dcterms:created>
  <dcterms:modified xsi:type="dcterms:W3CDTF">2020-10-02T09:46:04Z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2052-10.1.0.5777</vt:lpwstr>
  </property>
</Properties>
</file>