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97" r:id="rId5"/>
    <p:sldId id="298" r:id="rId6"/>
    <p:sldId id="299" r:id="rId7"/>
    <p:sldId id="301" r:id="rId8"/>
    <p:sldId id="293" r:id="rId9"/>
    <p:sldId id="294" r:id="rId10"/>
    <p:sldId id="286" r:id="rId11"/>
    <p:sldId id="287" r:id="rId12"/>
    <p:sldId id="258" r:id="rId13"/>
    <p:sldId id="260" r:id="rId14"/>
    <p:sldId id="261" r:id="rId15"/>
    <p:sldId id="265" r:id="rId16"/>
    <p:sldId id="266" r:id="rId17"/>
    <p:sldId id="262" r:id="rId18"/>
    <p:sldId id="263" r:id="rId19"/>
    <p:sldId id="264" r:id="rId20"/>
    <p:sldId id="267" r:id="rId21"/>
    <p:sldId id="283" r:id="rId22"/>
    <p:sldId id="268" r:id="rId23"/>
    <p:sldId id="282" r:id="rId24"/>
    <p:sldId id="269" r:id="rId25"/>
    <p:sldId id="295" r:id="rId26"/>
    <p:sldId id="284" r:id="rId27"/>
    <p:sldId id="285" r:id="rId28"/>
    <p:sldId id="270" r:id="rId29"/>
    <p:sldId id="281" r:id="rId30"/>
    <p:sldId id="271" r:id="rId31"/>
    <p:sldId id="273" r:id="rId32"/>
    <p:sldId id="288" r:id="rId33"/>
    <p:sldId id="289" r:id="rId34"/>
    <p:sldId id="290" r:id="rId35"/>
    <p:sldId id="291" r:id="rId36"/>
    <p:sldId id="292" r:id="rId37"/>
    <p:sldId id="296" r:id="rId38"/>
    <p:sldId id="274" r:id="rId39"/>
    <p:sldId id="277" r:id="rId40"/>
    <p:sldId id="278" r:id="rId41"/>
    <p:sldId id="275" r:id="rId42"/>
    <p:sldId id="279" r:id="rId43"/>
    <p:sldId id="276" r:id="rId44"/>
    <p:sldId id="280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8AAA004-295E-497B-928D-F82E8311189A}">
          <p14:sldIdLst>
            <p14:sldId id="256"/>
            <p14:sldId id="259"/>
            <p14:sldId id="257"/>
            <p14:sldId id="297"/>
            <p14:sldId id="298"/>
            <p14:sldId id="299"/>
            <p14:sldId id="301"/>
            <p14:sldId id="293"/>
            <p14:sldId id="294"/>
            <p14:sldId id="286"/>
            <p14:sldId id="287"/>
            <p14:sldId id="258"/>
            <p14:sldId id="260"/>
            <p14:sldId id="261"/>
            <p14:sldId id="265"/>
            <p14:sldId id="266"/>
            <p14:sldId id="262"/>
            <p14:sldId id="263"/>
            <p14:sldId id="264"/>
            <p14:sldId id="267"/>
            <p14:sldId id="283"/>
            <p14:sldId id="268"/>
            <p14:sldId id="282"/>
            <p14:sldId id="269"/>
            <p14:sldId id="295"/>
            <p14:sldId id="284"/>
            <p14:sldId id="285"/>
            <p14:sldId id="270"/>
            <p14:sldId id="281"/>
            <p14:sldId id="271"/>
            <p14:sldId id="273"/>
            <p14:sldId id="288"/>
            <p14:sldId id="289"/>
            <p14:sldId id="290"/>
            <p14:sldId id="291"/>
            <p14:sldId id="292"/>
            <p14:sldId id="296"/>
            <p14:sldId id="274"/>
            <p14:sldId id="277"/>
            <p14:sldId id="278"/>
            <p14:sldId id="275"/>
            <p14:sldId id="279"/>
            <p14:sldId id="276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6C8F-11EC-4456-8FCF-1DB8456BCBC8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B5BD1-0B54-4DD4-B8E3-831A2832D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639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6C8F-11EC-4456-8FCF-1DB8456BCBC8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B5BD1-0B54-4DD4-B8E3-831A2832D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459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6C8F-11EC-4456-8FCF-1DB8456BCBC8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B5BD1-0B54-4DD4-B8E3-831A2832D6D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0427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6C8F-11EC-4456-8FCF-1DB8456BCBC8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B5BD1-0B54-4DD4-B8E3-831A2832D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789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6C8F-11EC-4456-8FCF-1DB8456BCBC8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B5BD1-0B54-4DD4-B8E3-831A2832D6D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97920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6C8F-11EC-4456-8FCF-1DB8456BCBC8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B5BD1-0B54-4DD4-B8E3-831A2832D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6181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6C8F-11EC-4456-8FCF-1DB8456BCBC8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B5BD1-0B54-4DD4-B8E3-831A2832D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2840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6C8F-11EC-4456-8FCF-1DB8456BCBC8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B5BD1-0B54-4DD4-B8E3-831A2832D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875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6C8F-11EC-4456-8FCF-1DB8456BCBC8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B5BD1-0B54-4DD4-B8E3-831A2832D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280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6C8F-11EC-4456-8FCF-1DB8456BCBC8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B5BD1-0B54-4DD4-B8E3-831A2832D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063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6C8F-11EC-4456-8FCF-1DB8456BCBC8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B5BD1-0B54-4DD4-B8E3-831A2832D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207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6C8F-11EC-4456-8FCF-1DB8456BCBC8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B5BD1-0B54-4DD4-B8E3-831A2832D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87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6C8F-11EC-4456-8FCF-1DB8456BCBC8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B5BD1-0B54-4DD4-B8E3-831A2832D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469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6C8F-11EC-4456-8FCF-1DB8456BCBC8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B5BD1-0B54-4DD4-B8E3-831A2832D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275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6C8F-11EC-4456-8FCF-1DB8456BCBC8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B5BD1-0B54-4DD4-B8E3-831A2832D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932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6C8F-11EC-4456-8FCF-1DB8456BCBC8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B5BD1-0B54-4DD4-B8E3-831A2832D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333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E6C8F-11EC-4456-8FCF-1DB8456BCBC8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ECB5BD1-0B54-4DD4-B8E3-831A2832D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641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loj.ac/problem/6619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libili.com/video/BV1WK411N7kz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07A18A-5968-40DD-BC1D-8966412AE6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贪心、模拟、二分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A0F64D-520F-4D76-BE17-AA5E3047F0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cuizhuyefei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2689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26323-8BC6-4387-9C5A-524FCA524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cf1239B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216510-DF7D-4EFF-99A6-76D9F1E27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给你一个括号组成的序列（不一定是合法的括号序列）</a:t>
            </a:r>
            <a:endParaRPr lang="en-US" altLang="zh-CN" dirty="0"/>
          </a:p>
          <a:p>
            <a:r>
              <a:rPr lang="zh-CN" altLang="en-US" dirty="0"/>
              <a:t>你要任意交换</a:t>
            </a:r>
            <a:r>
              <a:rPr lang="en-US" altLang="zh-CN" dirty="0"/>
              <a:t>2</a:t>
            </a:r>
            <a:r>
              <a:rPr lang="zh-CN" altLang="en-US" dirty="0"/>
              <a:t>个位置，使得得到的序列有尽量多的循环移位，使得移位后序列是合法的括号序列</a:t>
            </a:r>
            <a:endParaRPr lang="en-US" altLang="zh-CN" dirty="0"/>
          </a:p>
          <a:p>
            <a:r>
              <a:rPr lang="en-US" altLang="zh-CN" dirty="0"/>
              <a:t>N&lt;=300000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8828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DBDE2B-86CE-4D62-BD8E-1B703AD6C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cf1239B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D11038-9CB9-4B95-B82C-F73340342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在坐标系上考虑折线图。</a:t>
            </a:r>
            <a:endParaRPr lang="en-US" altLang="zh-CN" dirty="0"/>
          </a:p>
          <a:p>
            <a:r>
              <a:rPr lang="zh-CN" altLang="en-US" dirty="0"/>
              <a:t>注意到给你的括号左右要相同，不然没救</a:t>
            </a:r>
            <a:endParaRPr lang="en-US" altLang="zh-CN" dirty="0"/>
          </a:p>
          <a:p>
            <a:r>
              <a:rPr lang="zh-CN" altLang="en-US" dirty="0"/>
              <a:t>注意到给你的序列可以手动循环移位</a:t>
            </a:r>
            <a:endParaRPr lang="en-US" altLang="zh-CN" dirty="0"/>
          </a:p>
          <a:p>
            <a:r>
              <a:rPr lang="zh-CN" altLang="en-US" dirty="0"/>
              <a:t>注意到给你的序列可以手动循环移位成一个合法括号序列！</a:t>
            </a:r>
            <a:endParaRPr lang="en-US" altLang="zh-CN" dirty="0"/>
          </a:p>
          <a:p>
            <a:r>
              <a:rPr lang="zh-CN" altLang="en-US" dirty="0"/>
              <a:t>然后讨论下交换的位置，必然是</a:t>
            </a:r>
            <a:r>
              <a:rPr lang="en-US" altLang="zh-CN" dirty="0"/>
              <a:t>(____)</a:t>
            </a:r>
            <a:r>
              <a:rPr lang="zh-CN" altLang="en-US" dirty="0"/>
              <a:t>交换，而不是</a:t>
            </a:r>
            <a:r>
              <a:rPr lang="en-US" altLang="zh-CN" dirty="0"/>
              <a:t>)_____(</a:t>
            </a:r>
          </a:p>
          <a:p>
            <a:r>
              <a:rPr lang="zh-CN" altLang="en-US" dirty="0"/>
              <a:t>需要满足中间</a:t>
            </a:r>
            <a:r>
              <a:rPr lang="en-US" altLang="zh-CN" dirty="0"/>
              <a:t>&gt;=2</a:t>
            </a:r>
            <a:r>
              <a:rPr lang="zh-CN" altLang="en-US" dirty="0"/>
              <a:t>，找出所有极长段就行了</a:t>
            </a:r>
            <a:endParaRPr lang="en-US" altLang="zh-CN" dirty="0"/>
          </a:p>
          <a:p>
            <a:r>
              <a:rPr lang="zh-CN" altLang="en-US" dirty="0"/>
              <a:t>需要画图演示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9792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34D658-BCCB-4ADF-9C53-A8847A1EB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cf1381D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B26127-F89D-429F-8E5A-FA956E393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给一棵树，和一条蛇（一条链）。</a:t>
            </a:r>
            <a:endParaRPr lang="en-US" altLang="zh-CN" dirty="0"/>
          </a:p>
          <a:p>
            <a:r>
              <a:rPr lang="zh-CN" altLang="en-US" dirty="0"/>
              <a:t>蛇可以移动，每次蛇头、蛇尾都移动。</a:t>
            </a:r>
            <a:endParaRPr lang="en-US" altLang="zh-CN" dirty="0"/>
          </a:p>
          <a:p>
            <a:r>
              <a:rPr lang="zh-CN" altLang="en-US" dirty="0"/>
              <a:t>判断这条蛇能否翻身（蛇头、蛇尾反转）</a:t>
            </a:r>
            <a:endParaRPr lang="en-US" altLang="zh-CN" dirty="0"/>
          </a:p>
          <a:p>
            <a:r>
              <a:rPr lang="en-US" altLang="zh-CN" dirty="0"/>
              <a:t>N 1e5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2458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89491A-24A9-43CD-89C3-298B2F937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观察性质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0C4836-13C2-48A5-947D-F9A182641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这题我把它归为贪心，是因为你需要观察出蛇移动的贪心策略。</a:t>
            </a:r>
            <a:endParaRPr lang="en-US" altLang="zh-CN" dirty="0"/>
          </a:p>
          <a:p>
            <a:r>
              <a:rPr lang="zh-CN" altLang="en-US" dirty="0"/>
              <a:t>不妨提取出</a:t>
            </a:r>
            <a:r>
              <a:rPr lang="en-US" altLang="zh-CN" dirty="0" err="1"/>
              <a:t>a</a:t>
            </a:r>
            <a:r>
              <a:rPr lang="en-US" altLang="zh-CN" dirty="0" err="1">
                <a:sym typeface="Wingdings" panose="05000000000000000000" pitchFamily="2" charset="2"/>
              </a:rPr>
              <a:t>b</a:t>
            </a:r>
            <a:r>
              <a:rPr lang="zh-CN" altLang="en-US" dirty="0">
                <a:sym typeface="Wingdings" panose="05000000000000000000" pitchFamily="2" charset="2"/>
              </a:rPr>
              <a:t>的链，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/>
              <a:t>我们的目标是交换蛇头、蛇尾，发现只有在一个点，满足它有</a:t>
            </a:r>
            <a:r>
              <a:rPr lang="en-US" altLang="zh-CN" dirty="0"/>
              <a:t>3</a:t>
            </a:r>
            <a:r>
              <a:rPr lang="zh-CN" altLang="en-US" dirty="0"/>
              <a:t>个不同的长度</a:t>
            </a:r>
            <a:r>
              <a:rPr lang="en-US" altLang="zh-CN" dirty="0"/>
              <a:t>&gt;=L</a:t>
            </a:r>
            <a:r>
              <a:rPr lang="zh-CN" altLang="en-US" dirty="0"/>
              <a:t>的相邻的子树时，可以实现此操作。可以手玩帮助理解。</a:t>
            </a:r>
            <a:endParaRPr lang="en-US" altLang="zh-CN" dirty="0"/>
          </a:p>
          <a:p>
            <a:r>
              <a:rPr lang="zh-CN" altLang="en-US" dirty="0"/>
              <a:t>发现蛇在</a:t>
            </a:r>
            <a:r>
              <a:rPr lang="en-US" altLang="zh-CN" dirty="0" err="1"/>
              <a:t>a</a:t>
            </a:r>
            <a:r>
              <a:rPr lang="en-US" altLang="zh-CN" dirty="0" err="1">
                <a:sym typeface="Wingdings" panose="05000000000000000000" pitchFamily="2" charset="2"/>
              </a:rPr>
              <a:t>b</a:t>
            </a:r>
            <a:r>
              <a:rPr lang="zh-CN" altLang="en-US" dirty="0">
                <a:sym typeface="Wingdings" panose="05000000000000000000" pitchFamily="2" charset="2"/>
              </a:rPr>
              <a:t>的链上不停蠕动，看看能不能蠕动进一个存在上述点的子树。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然后模拟一下就好了。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8159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AE87A0-801E-436A-A5F8-ABF67CA14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hdu</a:t>
            </a:r>
            <a:r>
              <a:rPr lang="en-US" altLang="zh-CN" dirty="0"/>
              <a:t> 6849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A8520F-D62B-4E2A-B21B-1227827D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有一个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n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个点的树，有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m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朵花，每朵花是以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u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为中心，半径为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r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的一个连通块，权值为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v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现在要选取权值和尽量大的一些花，使得两两之间是没有相交的点。</a:t>
            </a:r>
          </a:p>
          <a:p>
            <a:r>
              <a:rPr lang="en-US" altLang="zh-CN" dirty="0" err="1"/>
              <a:t>n,m</a:t>
            </a:r>
            <a:r>
              <a:rPr lang="en-US" altLang="zh-CN" dirty="0"/>
              <a:t> &lt;= 100000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0479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DFDB12-6EF1-40BC-9F77-1D405CB19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v=1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2B475B-85C4-4083-89DA-D243196F3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没有点权的情况下我编了个做法，应该是对的吧。</a:t>
            </a:r>
            <a:endParaRPr lang="en-US" altLang="zh-CN" dirty="0"/>
          </a:p>
          <a:p>
            <a:r>
              <a:rPr lang="zh-CN" altLang="en-US" dirty="0"/>
              <a:t>称每朵花的根为最上面的那个点。</a:t>
            </a:r>
            <a:endParaRPr lang="en-US" altLang="zh-CN" dirty="0"/>
          </a:p>
          <a:p>
            <a:r>
              <a:rPr lang="zh-CN" altLang="en-US" dirty="0"/>
              <a:t>按花根从下往上贪心，能选就选。</a:t>
            </a:r>
            <a:endParaRPr lang="en-US" altLang="zh-CN" dirty="0"/>
          </a:p>
          <a:p>
            <a:r>
              <a:rPr lang="zh-CN" altLang="en-US" dirty="0"/>
              <a:t>拿个数据结构（点分树）维护下。</a:t>
            </a:r>
          </a:p>
        </p:txBody>
      </p:sp>
    </p:spTree>
    <p:extLst>
      <p:ext uri="{BB962C8B-B14F-4D97-AF65-F5344CB8AC3E}">
        <p14:creationId xmlns:p14="http://schemas.microsoft.com/office/powerpoint/2010/main" val="3045966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90B75C-682C-4FE4-9471-C193EB484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hdu</a:t>
            </a:r>
            <a:r>
              <a:rPr lang="en-US" altLang="zh-CN" dirty="0"/>
              <a:t> 6849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52203C-C320-4083-8E39-5C0C5949F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转化问题：给每个节点赋一个权值，使得每朵花内部点的权值和大于等于这朵花的权值，总点权最小是多少。 </a:t>
            </a:r>
            <a:endParaRPr lang="en-US" altLang="zh-CN" dirty="0"/>
          </a:p>
          <a:p>
            <a:r>
              <a:rPr lang="zh-CN" altLang="en-US" dirty="0"/>
              <a:t>（感觉并不显然）</a:t>
            </a:r>
            <a:endParaRPr lang="en-US" altLang="zh-CN" dirty="0"/>
          </a:p>
          <a:p>
            <a:r>
              <a:rPr lang="zh-CN" altLang="en-US" dirty="0"/>
              <a:t>然后从下往上贪心，因为要最小化点权和，肯定不急着填嘛。</a:t>
            </a:r>
            <a:endParaRPr lang="en-US" altLang="zh-CN" dirty="0"/>
          </a:p>
          <a:p>
            <a:r>
              <a:rPr lang="zh-CN" altLang="en-US" dirty="0"/>
              <a:t>也要搞个数据结构（点分树）维护</a:t>
            </a:r>
          </a:p>
        </p:txBody>
      </p:sp>
    </p:spTree>
    <p:extLst>
      <p:ext uri="{BB962C8B-B14F-4D97-AF65-F5344CB8AC3E}">
        <p14:creationId xmlns:p14="http://schemas.microsoft.com/office/powerpoint/2010/main" val="2550201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E8CC18-6555-4B00-9B99-E64936635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cf538H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77453C-2598-43A6-B3E2-1BAE43976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你有 </a:t>
            </a:r>
            <a:r>
              <a:rPr lang="en-US" altLang="zh-CN" dirty="0"/>
              <a:t>n </a:t>
            </a:r>
            <a:r>
              <a:rPr lang="zh-CN" altLang="en-US" dirty="0"/>
              <a:t>个区间 </a:t>
            </a:r>
            <a:r>
              <a:rPr lang="en-US" altLang="zh-CN" dirty="0"/>
              <a:t>[li , </a:t>
            </a:r>
            <a:r>
              <a:rPr lang="en-US" altLang="zh-CN" dirty="0" err="1"/>
              <a:t>ri</a:t>
            </a:r>
            <a:r>
              <a:rPr lang="en-US" altLang="zh-CN" dirty="0"/>
              <a:t> ]</a:t>
            </a:r>
            <a:r>
              <a:rPr lang="zh-CN" altLang="en-US" dirty="0"/>
              <a:t>，每个区间可以是 </a:t>
            </a:r>
            <a:r>
              <a:rPr lang="en-US" altLang="zh-CN" dirty="0"/>
              <a:t>A </a:t>
            </a:r>
            <a:r>
              <a:rPr lang="zh-CN" altLang="en-US" dirty="0"/>
              <a:t>类区间也可以是 </a:t>
            </a:r>
            <a:r>
              <a:rPr lang="en-US" altLang="zh-CN" dirty="0"/>
              <a:t>B </a:t>
            </a:r>
            <a:r>
              <a:rPr lang="zh-CN" altLang="en-US" dirty="0"/>
              <a:t>类区间。你需要 对每个区间确定它是哪一类。有 </a:t>
            </a:r>
            <a:r>
              <a:rPr lang="en-US" altLang="zh-CN" dirty="0"/>
              <a:t>m </a:t>
            </a:r>
            <a:r>
              <a:rPr lang="zh-CN" altLang="en-US" dirty="0"/>
              <a:t>个限制，要求 </a:t>
            </a:r>
            <a:r>
              <a:rPr lang="en-US" altLang="zh-CN" dirty="0"/>
              <a:t>xi , </a:t>
            </a:r>
            <a:r>
              <a:rPr lang="en-US" altLang="zh-CN" dirty="0" err="1"/>
              <a:t>yi</a:t>
            </a:r>
            <a:r>
              <a:rPr lang="en-US" altLang="zh-CN" dirty="0"/>
              <a:t> </a:t>
            </a:r>
            <a:r>
              <a:rPr lang="zh-CN" altLang="en-US" dirty="0"/>
              <a:t>这两个区间不能同类。然后 你需要确定 </a:t>
            </a:r>
            <a:r>
              <a:rPr lang="en-US" altLang="zh-CN" dirty="0"/>
              <a:t>n1, n2</a:t>
            </a:r>
            <a:r>
              <a:rPr lang="zh-CN" altLang="en-US" dirty="0"/>
              <a:t>，满足 ∀</a:t>
            </a:r>
            <a:r>
              <a:rPr lang="en-US" altLang="zh-CN" dirty="0" err="1"/>
              <a:t>i</a:t>
            </a:r>
            <a:r>
              <a:rPr lang="zh-CN" altLang="en-US" dirty="0"/>
              <a:t>是</a:t>
            </a:r>
            <a:r>
              <a:rPr lang="en-US" altLang="zh-CN" dirty="0"/>
              <a:t>A</a:t>
            </a:r>
            <a:r>
              <a:rPr lang="zh-CN" altLang="en-US" dirty="0"/>
              <a:t>类区间</a:t>
            </a:r>
            <a:r>
              <a:rPr lang="en-US" altLang="zh-CN" dirty="0"/>
              <a:t>, n1 ∈ [li , </a:t>
            </a:r>
            <a:r>
              <a:rPr lang="en-US" altLang="zh-CN" dirty="0" err="1"/>
              <a:t>ri</a:t>
            </a:r>
            <a:r>
              <a:rPr lang="en-US" altLang="zh-CN" dirty="0"/>
              <a:t> ]</a:t>
            </a:r>
            <a:r>
              <a:rPr lang="zh-CN" altLang="en-US" dirty="0"/>
              <a:t>，∀</a:t>
            </a:r>
            <a:r>
              <a:rPr lang="en-US" altLang="zh-CN" dirty="0" err="1"/>
              <a:t>i</a:t>
            </a:r>
            <a:r>
              <a:rPr lang="zh-CN" altLang="en-US" dirty="0"/>
              <a:t>是</a:t>
            </a:r>
            <a:r>
              <a:rPr lang="en-US" altLang="zh-CN" dirty="0"/>
              <a:t>B</a:t>
            </a:r>
            <a:r>
              <a:rPr lang="zh-CN" altLang="en-US" dirty="0"/>
              <a:t>类区间</a:t>
            </a:r>
            <a:r>
              <a:rPr lang="en-US" altLang="zh-CN" dirty="0"/>
              <a:t>, n2 ∈ [li , </a:t>
            </a:r>
            <a:r>
              <a:rPr lang="en-US" altLang="zh-CN" dirty="0" err="1"/>
              <a:t>ri</a:t>
            </a:r>
            <a:r>
              <a:rPr lang="en-US" altLang="zh-CN" dirty="0"/>
              <a:t> ]</a:t>
            </a:r>
            <a:r>
              <a:rPr lang="zh-CN" altLang="en-US" dirty="0"/>
              <a:t>，并 且 </a:t>
            </a:r>
            <a:r>
              <a:rPr lang="en-US" altLang="zh-CN" dirty="0"/>
              <a:t>t ≤ n1 + n2 ≤ T</a:t>
            </a:r>
            <a:r>
              <a:rPr lang="zh-CN" altLang="en-US" dirty="0"/>
              <a:t>。输出方案或者指出无解。</a:t>
            </a:r>
            <a:endParaRPr lang="en-US" altLang="zh-CN" dirty="0"/>
          </a:p>
          <a:p>
            <a:r>
              <a:rPr lang="pt-BR" altLang="zh-CN" dirty="0"/>
              <a:t>1 ≤ n,m ≤ 10^5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1223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A328E8-E6FF-49D5-B943-18CCDC8CD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cf538H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12D703-9F87-414C-AA41-A1F2705D9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分 </a:t>
            </a:r>
            <a:r>
              <a:rPr lang="en-US" altLang="zh-CN" dirty="0"/>
              <a:t>2 </a:t>
            </a:r>
            <a:r>
              <a:rPr lang="zh-CN" altLang="en-US" dirty="0"/>
              <a:t>种情况进行讨论： </a:t>
            </a:r>
            <a:endParaRPr lang="en-US" altLang="zh-CN" dirty="0"/>
          </a:p>
          <a:p>
            <a:r>
              <a:rPr lang="en-US" altLang="zh-CN" dirty="0"/>
              <a:t>max li ≤ min </a:t>
            </a:r>
            <a:r>
              <a:rPr lang="en-US" altLang="zh-CN" dirty="0" err="1"/>
              <a:t>ri</a:t>
            </a:r>
            <a:r>
              <a:rPr lang="zh-CN" altLang="en-US" dirty="0"/>
              <a:t>。此时所有区间交集非空。先忽略 </a:t>
            </a:r>
            <a:r>
              <a:rPr lang="en-US" altLang="zh-CN" dirty="0"/>
              <a:t>t, T </a:t>
            </a:r>
            <a:r>
              <a:rPr lang="zh-CN" altLang="en-US" dirty="0"/>
              <a:t>的限制，那么令 </a:t>
            </a:r>
            <a:r>
              <a:rPr lang="en-US" altLang="zh-CN" dirty="0"/>
              <a:t>n1 = min </a:t>
            </a:r>
            <a:r>
              <a:rPr lang="en-US" altLang="zh-CN" dirty="0" err="1"/>
              <a:t>ri</a:t>
            </a:r>
            <a:r>
              <a:rPr lang="en-US" altLang="zh-CN" dirty="0"/>
              <a:t> , n2 = max li</a:t>
            </a:r>
            <a:r>
              <a:rPr lang="zh-CN" altLang="en-US" dirty="0"/>
              <a:t>，不管每个区间怎么分配都是可行的。现在假设 </a:t>
            </a:r>
            <a:r>
              <a:rPr lang="en-US" altLang="zh-CN" dirty="0"/>
              <a:t>n1 + n2 /∈ [t, T]</a:t>
            </a:r>
            <a:r>
              <a:rPr lang="zh-CN" altLang="en-US" dirty="0"/>
              <a:t>。若 </a:t>
            </a:r>
            <a:r>
              <a:rPr lang="en-US" altLang="zh-CN" dirty="0"/>
              <a:t>n1 + n2 &gt; T</a:t>
            </a:r>
            <a:r>
              <a:rPr lang="zh-CN" altLang="en-US" dirty="0"/>
              <a:t>，那么贪心地只减小 </a:t>
            </a:r>
            <a:r>
              <a:rPr lang="en-US" altLang="zh-CN" dirty="0"/>
              <a:t>n1 </a:t>
            </a:r>
            <a:r>
              <a:rPr lang="zh-CN" altLang="en-US" dirty="0"/>
              <a:t>是最优的，因为这样可以让尽 量少的区间不能选集合 </a:t>
            </a:r>
            <a:r>
              <a:rPr lang="en-US" altLang="zh-CN" dirty="0"/>
              <a:t>A</a:t>
            </a:r>
            <a:r>
              <a:rPr lang="zh-CN" altLang="en-US" dirty="0"/>
              <a:t>；若 </a:t>
            </a:r>
            <a:r>
              <a:rPr lang="en-US" altLang="zh-CN" dirty="0"/>
              <a:t>n1 + n2 &lt; t</a:t>
            </a:r>
            <a:r>
              <a:rPr lang="zh-CN" altLang="en-US" dirty="0"/>
              <a:t>，那么贪心地只增加 </a:t>
            </a:r>
            <a:r>
              <a:rPr lang="en-US" altLang="zh-CN" dirty="0"/>
              <a:t>n2 </a:t>
            </a:r>
            <a:r>
              <a:rPr lang="zh-CN" altLang="en-US" dirty="0"/>
              <a:t>是最优的， 因为这样可以让尽量少的区间不能选集合 </a:t>
            </a:r>
            <a:r>
              <a:rPr lang="en-US" altLang="zh-CN" dirty="0"/>
              <a:t>B</a:t>
            </a:r>
            <a:r>
              <a:rPr lang="zh-CN" altLang="en-US" dirty="0"/>
              <a:t>。 </a:t>
            </a:r>
            <a:endParaRPr lang="en-US" altLang="zh-CN" dirty="0"/>
          </a:p>
          <a:p>
            <a:r>
              <a:rPr lang="en-US" altLang="zh-CN" dirty="0"/>
              <a:t>max li &gt; min </a:t>
            </a:r>
            <a:r>
              <a:rPr lang="en-US" altLang="zh-CN" dirty="0" err="1"/>
              <a:t>ri</a:t>
            </a:r>
            <a:r>
              <a:rPr lang="zh-CN" altLang="en-US" dirty="0"/>
              <a:t>。此时已经存在两个不交区间。仍然先忽略 </a:t>
            </a:r>
            <a:r>
              <a:rPr lang="en-US" altLang="zh-CN" dirty="0"/>
              <a:t>t, T </a:t>
            </a:r>
            <a:r>
              <a:rPr lang="zh-CN" altLang="en-US" dirty="0"/>
              <a:t>的限制，那么 令 </a:t>
            </a:r>
            <a:r>
              <a:rPr lang="en-US" altLang="zh-CN" dirty="0"/>
              <a:t>n1 = min </a:t>
            </a:r>
            <a:r>
              <a:rPr lang="en-US" altLang="zh-CN" dirty="0" err="1"/>
              <a:t>ri</a:t>
            </a:r>
            <a:r>
              <a:rPr lang="en-US" altLang="zh-CN" dirty="0"/>
              <a:t> , n2 = max li</a:t>
            </a:r>
            <a:r>
              <a:rPr lang="zh-CN" altLang="en-US" dirty="0"/>
              <a:t>。注意到 </a:t>
            </a:r>
            <a:r>
              <a:rPr lang="en-US" altLang="zh-CN" dirty="0"/>
              <a:t>n1 </a:t>
            </a:r>
            <a:r>
              <a:rPr lang="zh-CN" altLang="en-US" dirty="0"/>
              <a:t>不能增大，否则 </a:t>
            </a:r>
            <a:r>
              <a:rPr lang="en-US" altLang="zh-CN" dirty="0" err="1"/>
              <a:t>minri</a:t>
            </a:r>
            <a:r>
              <a:rPr lang="en-US" altLang="zh-CN" dirty="0"/>
              <a:t> </a:t>
            </a:r>
            <a:r>
              <a:rPr lang="zh-CN" altLang="en-US" dirty="0"/>
              <a:t>那个区间无法 选择，同理 </a:t>
            </a:r>
            <a:r>
              <a:rPr lang="en-US" altLang="zh-CN" dirty="0"/>
              <a:t>n2 </a:t>
            </a:r>
            <a:r>
              <a:rPr lang="zh-CN" altLang="en-US" dirty="0"/>
              <a:t>不能减小。现在假设 </a:t>
            </a:r>
            <a:r>
              <a:rPr lang="en-US" altLang="zh-CN" dirty="0"/>
              <a:t>n1 + n2 /∈ [t, T]</a:t>
            </a:r>
            <a:r>
              <a:rPr lang="zh-CN" altLang="en-US" dirty="0"/>
              <a:t>。若 </a:t>
            </a:r>
            <a:r>
              <a:rPr lang="en-US" altLang="zh-CN" dirty="0"/>
              <a:t>n1 + n2 &gt; T</a:t>
            </a:r>
            <a:r>
              <a:rPr lang="zh-CN" altLang="en-US" dirty="0"/>
              <a:t>，注意 到若 </a:t>
            </a:r>
            <a:r>
              <a:rPr lang="en-US" altLang="zh-CN" dirty="0"/>
              <a:t>n1 </a:t>
            </a:r>
            <a:r>
              <a:rPr lang="zh-CN" altLang="en-US" dirty="0"/>
              <a:t>减小的同时 </a:t>
            </a:r>
            <a:r>
              <a:rPr lang="en-US" altLang="zh-CN" dirty="0"/>
              <a:t>n2 </a:t>
            </a:r>
            <a:r>
              <a:rPr lang="zh-CN" altLang="en-US" dirty="0"/>
              <a:t>增大不优（会让能选集合 </a:t>
            </a:r>
            <a:r>
              <a:rPr lang="en-US" altLang="zh-CN" dirty="0"/>
              <a:t>A,B </a:t>
            </a:r>
            <a:r>
              <a:rPr lang="zh-CN" altLang="en-US" dirty="0"/>
              <a:t>的区间严格变少），那 么只能减小 </a:t>
            </a:r>
            <a:r>
              <a:rPr lang="en-US" altLang="zh-CN" dirty="0"/>
              <a:t>n1</a:t>
            </a:r>
            <a:r>
              <a:rPr lang="zh-CN" altLang="en-US" dirty="0"/>
              <a:t>；若 </a:t>
            </a:r>
            <a:r>
              <a:rPr lang="en-US" altLang="zh-CN" dirty="0"/>
              <a:t>n1 + n2 &lt; t</a:t>
            </a:r>
            <a:r>
              <a:rPr lang="zh-CN" altLang="en-US" dirty="0"/>
              <a:t>，由于 </a:t>
            </a:r>
            <a:r>
              <a:rPr lang="en-US" altLang="zh-CN" dirty="0"/>
              <a:t>n2 </a:t>
            </a:r>
            <a:r>
              <a:rPr lang="zh-CN" altLang="en-US" dirty="0"/>
              <a:t>增大的同时 </a:t>
            </a:r>
            <a:r>
              <a:rPr lang="en-US" altLang="zh-CN" dirty="0"/>
              <a:t>n1 </a:t>
            </a:r>
            <a:r>
              <a:rPr lang="zh-CN" altLang="en-US" dirty="0"/>
              <a:t>减小不优，那么只 能增大 </a:t>
            </a:r>
            <a:r>
              <a:rPr lang="en-US" altLang="zh-CN" dirty="0"/>
              <a:t>n2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163936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111171-DFF2-419B-8FC4-0F1CA7481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cf538H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81DFA6-B695-45E4-A62E-773BA0198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由上述分析，两种情况的贪心策略其实是相同的：令 </a:t>
            </a:r>
            <a:r>
              <a:rPr lang="en-US" altLang="zh-CN" dirty="0"/>
              <a:t>n1 = min </a:t>
            </a:r>
            <a:r>
              <a:rPr lang="en-US" altLang="zh-CN" dirty="0" err="1"/>
              <a:t>ri</a:t>
            </a:r>
            <a:r>
              <a:rPr lang="en-US" altLang="zh-CN" dirty="0"/>
              <a:t> , n2 = max li</a:t>
            </a:r>
            <a:r>
              <a:rPr lang="zh-CN" altLang="en-US" dirty="0"/>
              <a:t>， 若 </a:t>
            </a:r>
            <a:r>
              <a:rPr lang="en-US" altLang="zh-CN" dirty="0"/>
              <a:t>n1 + n2 /∈ [t, T]</a:t>
            </a:r>
            <a:r>
              <a:rPr lang="zh-CN" altLang="en-US" dirty="0"/>
              <a:t>，只通过减小 </a:t>
            </a:r>
            <a:r>
              <a:rPr lang="en-US" altLang="zh-CN" dirty="0"/>
              <a:t>n1 </a:t>
            </a:r>
            <a:r>
              <a:rPr lang="zh-CN" altLang="en-US" dirty="0"/>
              <a:t>和增大 </a:t>
            </a:r>
            <a:r>
              <a:rPr lang="en-US" altLang="zh-CN" dirty="0"/>
              <a:t>n2 </a:t>
            </a:r>
            <a:r>
              <a:rPr lang="zh-CN" altLang="en-US" dirty="0"/>
              <a:t>调整到满足这个限制。 求出了 </a:t>
            </a:r>
            <a:r>
              <a:rPr lang="en-US" altLang="zh-CN" dirty="0"/>
              <a:t>n1, n2</a:t>
            </a:r>
            <a:r>
              <a:rPr lang="zh-CN" altLang="en-US" dirty="0"/>
              <a:t>，此时我们已经知道每个区间是否能选集合 </a:t>
            </a:r>
            <a:r>
              <a:rPr lang="en-US" altLang="zh-CN" dirty="0"/>
              <a:t>A </a:t>
            </a:r>
            <a:r>
              <a:rPr lang="zh-CN" altLang="en-US" dirty="0"/>
              <a:t>和 </a:t>
            </a:r>
            <a:r>
              <a:rPr lang="en-US" altLang="zh-CN" dirty="0"/>
              <a:t>B</a:t>
            </a:r>
            <a:r>
              <a:rPr lang="zh-CN" altLang="en-US" dirty="0"/>
              <a:t>。把 </a:t>
            </a:r>
            <a:r>
              <a:rPr lang="en-US" altLang="zh-CN" dirty="0" err="1"/>
              <a:t>i</a:t>
            </a:r>
            <a:r>
              <a:rPr lang="en-US" altLang="zh-CN" dirty="0"/>
              <a:t>, j </a:t>
            </a:r>
            <a:r>
              <a:rPr lang="zh-CN" altLang="en-US" dirty="0"/>
              <a:t>不能 共存的限制建出图，则这张图必须为二分图才可能有解。每个连通块至多 </a:t>
            </a:r>
            <a:r>
              <a:rPr lang="en-US" altLang="zh-CN" dirty="0"/>
              <a:t>2 </a:t>
            </a:r>
            <a:r>
              <a:rPr lang="zh-CN" altLang="en-US" dirty="0"/>
              <a:t>种选择 方式，分别判断是否可行。复杂度同样为 </a:t>
            </a:r>
            <a:r>
              <a:rPr lang="en-US" altLang="zh-CN" dirty="0"/>
              <a:t>O(n + m)</a:t>
            </a:r>
            <a:r>
              <a:rPr lang="zh-CN" altLang="en-US" dirty="0"/>
              <a:t>，常数较小。</a:t>
            </a:r>
          </a:p>
        </p:txBody>
      </p:sp>
    </p:spTree>
    <p:extLst>
      <p:ext uri="{BB962C8B-B14F-4D97-AF65-F5344CB8AC3E}">
        <p14:creationId xmlns:p14="http://schemas.microsoft.com/office/powerpoint/2010/main" val="4070615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73B67C-90EF-430D-B023-765BC6402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28DFD3-8B7A-4C83-A699-6F3DDBFB1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选了一些比较经典或者我觉得比较厉害的题目</a:t>
            </a:r>
            <a:endParaRPr lang="en-US" altLang="zh-CN" dirty="0"/>
          </a:p>
          <a:p>
            <a:r>
              <a:rPr lang="zh-CN" altLang="en-US" dirty="0"/>
              <a:t>可能难度略高于联赛</a:t>
            </a:r>
            <a:endParaRPr lang="en-US" altLang="zh-CN" dirty="0"/>
          </a:p>
          <a:p>
            <a:r>
              <a:rPr lang="zh-CN" altLang="en-US" dirty="0"/>
              <a:t>（不过谁知道这次联赛会是什么难度呢）</a:t>
            </a:r>
          </a:p>
        </p:txBody>
      </p:sp>
    </p:spTree>
    <p:extLst>
      <p:ext uri="{BB962C8B-B14F-4D97-AF65-F5344CB8AC3E}">
        <p14:creationId xmlns:p14="http://schemas.microsoft.com/office/powerpoint/2010/main" val="8795256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76F372-7E79-4FB5-965C-99862111D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cf1120F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D38795-5B58-4049-9C19-1E297304D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有两个人互相送信。</a:t>
            </a:r>
          </a:p>
          <a:p>
            <a:r>
              <a:rPr lang="zh-CN" altLang="en-US" dirty="0"/>
              <a:t>有 </a:t>
            </a:r>
            <a:r>
              <a:rPr lang="en-US" altLang="zh-CN" dirty="0"/>
              <a:t>n </a:t>
            </a:r>
            <a:r>
              <a:rPr lang="zh-CN" altLang="en-US" dirty="0"/>
              <a:t>个事件，第 </a:t>
            </a:r>
            <a:r>
              <a:rPr lang="en-US" altLang="zh-CN" dirty="0" err="1"/>
              <a:t>i</a:t>
            </a:r>
            <a:r>
              <a:rPr lang="en-US" altLang="zh-CN" dirty="0"/>
              <a:t> </a:t>
            </a:r>
            <a:r>
              <a:rPr lang="zh-CN" altLang="en-US" dirty="0"/>
              <a:t>个事件发生在时刻 </a:t>
            </a:r>
            <a:r>
              <a:rPr lang="en-US" altLang="zh-CN" dirty="0" err="1"/>
              <a:t>ti</a:t>
            </a:r>
            <a:r>
              <a:rPr lang="zh-CN" altLang="en-US" dirty="0"/>
              <a:t>，为 </a:t>
            </a:r>
            <a:r>
              <a:rPr lang="en-US" altLang="zh-CN" dirty="0"/>
              <a:t>pi(pi=0 or 1) </a:t>
            </a:r>
            <a:r>
              <a:rPr lang="zh-CN" altLang="en-US" dirty="0"/>
              <a:t>送信给对方。</a:t>
            </a:r>
          </a:p>
          <a:p>
            <a:r>
              <a:rPr lang="zh-CN" altLang="en-US" dirty="0"/>
              <a:t>对于一次送信，可以直接送过去，花费代价为 </a:t>
            </a:r>
            <a:r>
              <a:rPr lang="en-US" altLang="zh-CN" dirty="0"/>
              <a:t>d</a:t>
            </a:r>
            <a:r>
              <a:rPr lang="zh-CN" altLang="en-US" dirty="0"/>
              <a:t>，也可以寄存起来。</a:t>
            </a:r>
          </a:p>
          <a:p>
            <a:r>
              <a:rPr lang="zh-CN" altLang="en-US" dirty="0"/>
              <a:t>一封信寄存一个单位时间需要花费 </a:t>
            </a:r>
            <a:r>
              <a:rPr lang="en-US" altLang="zh-CN" dirty="0"/>
              <a:t>c </a:t>
            </a:r>
            <a:r>
              <a:rPr lang="zh-CN" altLang="en-US" dirty="0"/>
              <a:t>的代价。一个人只有在去寄存信的时候，才能取走对方寄存的信。</a:t>
            </a:r>
          </a:p>
          <a:p>
            <a:r>
              <a:rPr lang="zh-CN" altLang="en-US" dirty="0"/>
              <a:t>最后两人会在 </a:t>
            </a:r>
            <a:r>
              <a:rPr lang="en-US" altLang="zh-CN" dirty="0"/>
              <a:t>t[n+1] </a:t>
            </a:r>
            <a:r>
              <a:rPr lang="zh-CN" altLang="en-US" dirty="0"/>
              <a:t>时刻同时取走所有寄存的信。</a:t>
            </a:r>
          </a:p>
          <a:p>
            <a:r>
              <a:rPr lang="zh-CN" altLang="en-US" dirty="0"/>
              <a:t>求最小的总代价。</a:t>
            </a:r>
            <a:endParaRPr lang="en-US" altLang="zh-CN" dirty="0"/>
          </a:p>
          <a:p>
            <a:r>
              <a:rPr lang="en-US" altLang="zh-CN" dirty="0"/>
              <a:t>N&lt;=1e5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4733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9B75A1-DF07-4A56-831F-91C05C0C3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cf1120F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20CA8F-CC36-46E8-A4ED-AA944F900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准备课件的时候我自己想了挺久都不会，后来看的题解</a:t>
            </a:r>
            <a:r>
              <a:rPr lang="en-US" altLang="zh-CN" dirty="0"/>
              <a:t>[</a:t>
            </a:r>
            <a:r>
              <a:rPr lang="zh-CN" altLang="en-US" dirty="0"/>
              <a:t>微笑</a:t>
            </a:r>
            <a:r>
              <a:rPr lang="en-US" altLang="zh-CN" dirty="0"/>
              <a:t>]</a:t>
            </a:r>
          </a:p>
          <a:p>
            <a:r>
              <a:rPr lang="en-US" altLang="zh-CN" dirty="0" err="1"/>
              <a:t>Dp</a:t>
            </a:r>
            <a:r>
              <a:rPr lang="zh-CN" altLang="en-US" dirty="0"/>
              <a:t>的话大概只能</a:t>
            </a:r>
            <a:r>
              <a:rPr lang="en-US" altLang="zh-CN" dirty="0"/>
              <a:t>O(n^2)</a:t>
            </a:r>
          </a:p>
          <a:p>
            <a:r>
              <a:rPr lang="zh-CN" altLang="en-US" dirty="0"/>
              <a:t>贪心需要观察性质：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如果某个时刻有信寄存了，那么接下来任何时候信箱都有信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如果某个时刻有信寄存了，那么接下来每段的开头都会寄存！</a:t>
            </a:r>
            <a:endParaRPr lang="en-US" altLang="zh-CN" dirty="0"/>
          </a:p>
          <a:p>
            <a:r>
              <a:rPr lang="zh-CN" altLang="en-US" dirty="0"/>
              <a:t>这样段内部等待的时间就确定了（到下一段开头的距离）</a:t>
            </a:r>
            <a:endParaRPr lang="en-US" altLang="zh-CN" dirty="0"/>
          </a:p>
          <a:p>
            <a:r>
              <a:rPr lang="zh-CN" altLang="en-US" dirty="0"/>
              <a:t>枚举第一次寄信的位置即可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735683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2384CE-5559-44D5-9024-D770E5D17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noid2t1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7B8FC2-62B3-4639-A6DB-E148AEA76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有长为</a:t>
            </a:r>
            <a:r>
              <a:rPr lang="en-US" altLang="zh-CN" dirty="0"/>
              <a:t>n</a:t>
            </a:r>
            <a:r>
              <a:rPr lang="zh-CN" altLang="en-US" dirty="0"/>
              <a:t>的序列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，你要做</a:t>
            </a:r>
            <a:r>
              <a:rPr lang="en-US" altLang="zh-CN" dirty="0"/>
              <a:t>m</a:t>
            </a:r>
            <a:r>
              <a:rPr lang="zh-CN" altLang="en-US" dirty="0"/>
              <a:t>道菜，每道菜在至多</a:t>
            </a:r>
            <a:r>
              <a:rPr lang="en-US" altLang="zh-CN" dirty="0"/>
              <a:t>2</a:t>
            </a:r>
            <a:r>
              <a:rPr lang="zh-CN" altLang="en-US" dirty="0"/>
              <a:t>个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中选择总共</a:t>
            </a:r>
            <a:r>
              <a:rPr lang="en-US" altLang="zh-CN" dirty="0"/>
              <a:t>k</a:t>
            </a:r>
            <a:r>
              <a:rPr lang="zh-CN" altLang="en-US" dirty="0"/>
              <a:t>使用掉。</a:t>
            </a:r>
            <a:endParaRPr lang="en-US" altLang="zh-CN" dirty="0"/>
          </a:p>
          <a:p>
            <a:r>
              <a:rPr lang="zh-CN" altLang="en-US" dirty="0"/>
              <a:t>构造方案，使得做完</a:t>
            </a:r>
            <a:r>
              <a:rPr lang="en-US" altLang="zh-CN" dirty="0"/>
              <a:t>m</a:t>
            </a:r>
            <a:r>
              <a:rPr lang="zh-CN" altLang="en-US" dirty="0"/>
              <a:t>道菜后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全部变成</a:t>
            </a:r>
            <a:r>
              <a:rPr lang="en-US" altLang="zh-CN" dirty="0"/>
              <a:t>0</a:t>
            </a:r>
          </a:p>
          <a:p>
            <a:r>
              <a:rPr lang="en-US" altLang="zh-CN" dirty="0"/>
              <a:t>M&gt;=n-2,n&lt;=500,m&lt;=5000,k&lt;=50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51566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25B37A-3444-4D9A-B132-F00814E1B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noid2t1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DB839F-FF96-4168-BC1E-C824830FE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这是个构造题，不过算是贪心构造</a:t>
            </a:r>
            <a:endParaRPr lang="en-US" altLang="zh-CN" dirty="0"/>
          </a:p>
          <a:p>
            <a:r>
              <a:rPr lang="zh-CN" altLang="en-US" dirty="0"/>
              <a:t>思考下</a:t>
            </a:r>
            <a:r>
              <a:rPr lang="en-US" altLang="zh-CN" dirty="0"/>
              <a:t>M=n-1</a:t>
            </a:r>
            <a:r>
              <a:rPr lang="zh-CN" altLang="en-US" dirty="0"/>
              <a:t>吧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303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23F550-E996-4564-88FD-48E1C7E7C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71748C-0ACD-4078-9FE5-85DB3C2A2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没多少思维难度，主要在写代码上。</a:t>
            </a:r>
            <a:endParaRPr lang="en-US" altLang="zh-CN" dirty="0"/>
          </a:p>
          <a:p>
            <a:r>
              <a:rPr lang="zh-CN" altLang="en-US" dirty="0"/>
              <a:t>实现上可能有很多技巧，想出好写的写法会比较好。</a:t>
            </a:r>
            <a:endParaRPr lang="en-US" altLang="zh-CN" dirty="0"/>
          </a:p>
          <a:p>
            <a:r>
              <a:rPr lang="zh-CN" altLang="en-US" dirty="0"/>
              <a:t>以前听说写过“猪国杀”“杀蚂蚁”之类的就能炉火纯青了</a:t>
            </a:r>
            <a:endParaRPr lang="en-US" altLang="zh-CN" dirty="0"/>
          </a:p>
          <a:p>
            <a:r>
              <a:rPr lang="zh-CN" altLang="en-US" dirty="0"/>
              <a:t>（仅供参考）</a:t>
            </a:r>
            <a:endParaRPr lang="en-US" altLang="zh-CN" dirty="0"/>
          </a:p>
          <a:p>
            <a:r>
              <a:rPr lang="zh-CN" altLang="en-US" dirty="0"/>
              <a:t>可惜我没写过，现在退役了以后应该也没有机会写了</a:t>
            </a:r>
            <a:r>
              <a:rPr lang="en-US" altLang="zh-CN" dirty="0"/>
              <a:t>QAQ</a:t>
            </a:r>
          </a:p>
          <a:p>
            <a:r>
              <a:rPr lang="zh-CN" altLang="en-US" dirty="0"/>
              <a:t>个人感觉多写题代码能力就高了</a:t>
            </a:r>
          </a:p>
        </p:txBody>
      </p:sp>
    </p:spTree>
    <p:extLst>
      <p:ext uri="{BB962C8B-B14F-4D97-AF65-F5344CB8AC3E}">
        <p14:creationId xmlns:p14="http://schemas.microsoft.com/office/powerpoint/2010/main" val="5835286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72469-3059-4482-8B12-F937BBD47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D3C47F-B346-4D37-B2F2-8D675DE6F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最重要的能力就是代码能力了！</a:t>
            </a:r>
            <a:endParaRPr lang="en-US" altLang="zh-CN" dirty="0"/>
          </a:p>
          <a:p>
            <a:r>
              <a:rPr lang="zh-CN" altLang="en-US" dirty="0"/>
              <a:t>代码能力中最重要的就是调试能力了</a:t>
            </a:r>
            <a:endParaRPr lang="en-US" altLang="zh-CN" dirty="0"/>
          </a:p>
          <a:p>
            <a:r>
              <a:rPr lang="zh-CN" altLang="en-US" dirty="0"/>
              <a:t>调试能力相当于就是推断，</a:t>
            </a:r>
            <a:r>
              <a:rPr lang="en-US" altLang="zh-CN" dirty="0" err="1"/>
              <a:t>balabala</a:t>
            </a:r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39462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D6F1D2-3BAB-4032-8C55-BA3885FB8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cf1025E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A0B7FC-6079-41C4-9123-539F1B8C3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有个</a:t>
            </a:r>
            <a:r>
              <a:rPr lang="en-US" altLang="zh-CN" dirty="0"/>
              <a:t>n*n</a:t>
            </a:r>
            <a:r>
              <a:rPr lang="zh-CN" altLang="en-US" dirty="0"/>
              <a:t>的棋盘，上面有</a:t>
            </a:r>
            <a:r>
              <a:rPr lang="en-US" altLang="zh-CN" dirty="0"/>
              <a:t>m</a:t>
            </a:r>
            <a:r>
              <a:rPr lang="zh-CN" altLang="en-US" dirty="0"/>
              <a:t>个棋子，你需要将</a:t>
            </a:r>
            <a:r>
              <a:rPr lang="en-US" altLang="zh-CN" dirty="0"/>
              <a:t>m</a:t>
            </a:r>
            <a:r>
              <a:rPr lang="zh-CN" altLang="en-US" dirty="0"/>
              <a:t>个棋子分别移到指定的位置。</a:t>
            </a:r>
            <a:endParaRPr lang="en-US" altLang="zh-CN" dirty="0"/>
          </a:p>
          <a:p>
            <a:r>
              <a:rPr lang="zh-CN" altLang="en-US" dirty="0"/>
              <a:t>移动操作向</a:t>
            </a:r>
            <a:r>
              <a:rPr lang="en-US" altLang="zh-CN" dirty="0"/>
              <a:t>4</a:t>
            </a:r>
            <a:r>
              <a:rPr lang="zh-CN" altLang="en-US" dirty="0"/>
              <a:t>个方向上空格子进行</a:t>
            </a:r>
            <a:endParaRPr lang="en-US" altLang="zh-CN" dirty="0"/>
          </a:p>
          <a:p>
            <a:r>
              <a:rPr lang="en-US" altLang="zh-CN" dirty="0"/>
              <a:t>M&lt;=n&lt;=50</a:t>
            </a:r>
          </a:p>
          <a:p>
            <a:r>
              <a:rPr lang="zh-CN" altLang="en-US" dirty="0"/>
              <a:t>操作次数</a:t>
            </a:r>
            <a:r>
              <a:rPr lang="en-US" altLang="zh-CN" dirty="0"/>
              <a:t>&lt;=10800</a:t>
            </a:r>
          </a:p>
          <a:p>
            <a:endParaRPr lang="zh-CN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F8BF61A-7890-4F1B-B68A-41FAF14C2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729" y="3231808"/>
            <a:ext cx="5641145" cy="2809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60165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29D45F-38FC-4879-8562-15E324BDD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cf1025E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AA2309-C9A3-423C-BDB9-60BFD495E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有趣的小学奥数题（大雾）</a:t>
            </a:r>
            <a:endParaRPr lang="en-US" altLang="zh-CN" dirty="0"/>
          </a:p>
          <a:p>
            <a:r>
              <a:rPr lang="zh-CN" altLang="en-US" dirty="0"/>
              <a:t>先把棋子移到对角线上</a:t>
            </a:r>
            <a:endParaRPr lang="en-US" altLang="zh-CN" dirty="0"/>
          </a:p>
          <a:p>
            <a:r>
              <a:rPr lang="zh-CN" altLang="en-US" dirty="0"/>
              <a:t>一个一个移过去，保证递归结构（数学归纳法）</a:t>
            </a:r>
            <a:endParaRPr lang="en-US" altLang="zh-CN" dirty="0"/>
          </a:p>
          <a:p>
            <a:r>
              <a:rPr lang="zh-CN" altLang="en-US" dirty="0"/>
              <a:t>画下图帮助理解</a:t>
            </a:r>
          </a:p>
        </p:txBody>
      </p:sp>
    </p:spTree>
    <p:extLst>
      <p:ext uri="{BB962C8B-B14F-4D97-AF65-F5344CB8AC3E}">
        <p14:creationId xmlns:p14="http://schemas.microsoft.com/office/powerpoint/2010/main" val="7645316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099E9C-5474-45E1-A5F6-7AFB95135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cf1320F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8697E9-14AF-43E3-9DD1-D75CFD570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有个</a:t>
            </a:r>
            <a:r>
              <a:rPr lang="en-US" altLang="zh-CN" dirty="0"/>
              <a:t>n*m*k</a:t>
            </a:r>
            <a:r>
              <a:rPr lang="zh-CN" altLang="en-US" dirty="0"/>
              <a:t>的长方体，给出六视图（权值为</a:t>
            </a:r>
            <a:r>
              <a:rPr lang="en-US" altLang="zh-CN" dirty="0"/>
              <a:t>0</a:t>
            </a:r>
            <a:r>
              <a:rPr lang="zh-CN" altLang="en-US" dirty="0"/>
              <a:t>表示没有，否则为颜色）</a:t>
            </a:r>
            <a:endParaRPr lang="en-US" altLang="zh-CN" dirty="0"/>
          </a:p>
          <a:p>
            <a:r>
              <a:rPr lang="zh-CN" altLang="en-US" dirty="0"/>
              <a:t>构造出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][j][k]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89697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1DAD2E-56B0-47E6-BD8B-23CED7ED7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cf1320F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8A6B4D-5D3F-4629-8BEB-C45024E73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先假设所有格子都存在</a:t>
            </a:r>
            <a:endParaRPr lang="en-US" altLang="zh-CN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如果一个格子被一个看不到格子的传感器看到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则删除它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algn="l"/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如果一个格子被多个看到格子的种类数不同的传感器看到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则删除它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algn="l"/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持续这个过程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/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判一下无解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810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411F75-BC9C-4E97-88AD-CA92973E5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贪心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3C960B-2D96-4A17-8A26-EC33B9B3A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没有什么通用技巧，靠做题的感觉。</a:t>
            </a:r>
            <a:endParaRPr lang="en-US" altLang="zh-CN" dirty="0"/>
          </a:p>
          <a:p>
            <a:r>
              <a:rPr lang="zh-CN" altLang="en-US" dirty="0"/>
              <a:t>我自己也不太会贪。</a:t>
            </a:r>
            <a:endParaRPr lang="en-US" altLang="zh-CN" dirty="0"/>
          </a:p>
          <a:p>
            <a:r>
              <a:rPr lang="zh-CN" altLang="en-US" dirty="0"/>
              <a:t>很多时候很难证，叉不掉的话能就假装是对的吧。</a:t>
            </a:r>
            <a:endParaRPr lang="en-US" altLang="zh-CN" dirty="0"/>
          </a:p>
          <a:p>
            <a:r>
              <a:rPr lang="zh-CN" altLang="en-US" dirty="0"/>
              <a:t>个人感觉多打打益智类游戏对贪心挺有帮助的（大雾</a:t>
            </a:r>
            <a:endParaRPr lang="en-US" altLang="zh-CN" dirty="0"/>
          </a:p>
          <a:p>
            <a:r>
              <a:rPr lang="zh-CN" altLang="en-US" dirty="0"/>
              <a:t>随便讲几个最基础的贪心热身一下</a:t>
            </a:r>
          </a:p>
        </p:txBody>
      </p:sp>
    </p:spTree>
    <p:extLst>
      <p:ext uri="{BB962C8B-B14F-4D97-AF65-F5344CB8AC3E}">
        <p14:creationId xmlns:p14="http://schemas.microsoft.com/office/powerpoint/2010/main" val="33952451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3DD513-F67C-45D5-AF60-B47912BB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thupc19H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BEB338-A878-4BC8-8866-50716E058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https://loj.ac/problem/6619</a:t>
            </a:r>
            <a:endParaRPr lang="en-US" altLang="zh-CN" dirty="0"/>
          </a:p>
          <a:p>
            <a:r>
              <a:rPr lang="zh-CN" altLang="en-US" dirty="0"/>
              <a:t>题意太长了，这里写不下</a:t>
            </a:r>
          </a:p>
        </p:txBody>
      </p:sp>
    </p:spTree>
    <p:extLst>
      <p:ext uri="{BB962C8B-B14F-4D97-AF65-F5344CB8AC3E}">
        <p14:creationId xmlns:p14="http://schemas.microsoft.com/office/powerpoint/2010/main" val="31058337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B6376A-C3EC-4C72-8E3A-C9B17DBB8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1C0693-5668-4D51-BBE5-F0820EDB4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非常重要，是非常多题目的内核 </a:t>
            </a:r>
            <a:r>
              <a:rPr lang="en-US" altLang="zh-CN" dirty="0" err="1"/>
              <a:t>eg.</a:t>
            </a:r>
            <a:r>
              <a:rPr lang="zh-CN" altLang="en-US" dirty="0"/>
              <a:t>平衡树查询第</a:t>
            </a:r>
            <a:r>
              <a:rPr lang="en-US" altLang="zh-CN" dirty="0"/>
              <a:t>k</a:t>
            </a:r>
            <a:r>
              <a:rPr lang="zh-CN" altLang="en-US" dirty="0"/>
              <a:t>大</a:t>
            </a:r>
            <a:endParaRPr lang="en-US" altLang="zh-CN" dirty="0"/>
          </a:p>
          <a:p>
            <a:r>
              <a:rPr lang="zh-CN" altLang="en-US" dirty="0"/>
              <a:t>下面是一些应用场合</a:t>
            </a:r>
            <a:endParaRPr lang="en-US" altLang="zh-CN" dirty="0"/>
          </a:p>
          <a:p>
            <a:r>
              <a:rPr lang="zh-CN" altLang="en-US" dirty="0"/>
              <a:t>最小化最大值</a:t>
            </a:r>
            <a:endParaRPr lang="en-US" altLang="zh-CN" dirty="0"/>
          </a:p>
          <a:p>
            <a:r>
              <a:rPr lang="zh-CN" altLang="en-US" dirty="0"/>
              <a:t>求第</a:t>
            </a:r>
            <a:r>
              <a:rPr lang="en-US" altLang="zh-CN" dirty="0"/>
              <a:t>k</a:t>
            </a:r>
            <a:r>
              <a:rPr lang="zh-CN" altLang="en-US" dirty="0"/>
              <a:t>大</a:t>
            </a:r>
            <a:endParaRPr lang="en-US" altLang="zh-CN" dirty="0"/>
          </a:p>
          <a:p>
            <a:r>
              <a:rPr lang="zh-CN" altLang="en-US" dirty="0"/>
              <a:t>二分查找 </a:t>
            </a:r>
            <a:r>
              <a:rPr lang="en-US" altLang="zh-CN" dirty="0" err="1"/>
              <a:t>lower_bound</a:t>
            </a:r>
            <a:endParaRPr lang="en-US" altLang="zh-CN" dirty="0"/>
          </a:p>
          <a:p>
            <a:r>
              <a:rPr lang="zh-CN" altLang="en-US" dirty="0"/>
              <a:t>连续函数中值定理。区间中找到</a:t>
            </a:r>
            <a:r>
              <a:rPr lang="en-US" altLang="zh-CN" dirty="0"/>
              <a:t>[</a:t>
            </a:r>
            <a:r>
              <a:rPr lang="en-US" altLang="zh-CN" dirty="0" err="1"/>
              <a:t>mn,mx</a:t>
            </a:r>
            <a:r>
              <a:rPr lang="en-US" altLang="zh-CN" dirty="0"/>
              <a:t>]</a:t>
            </a:r>
            <a:r>
              <a:rPr lang="zh-CN" altLang="en-US" dirty="0"/>
              <a:t>中任一</a:t>
            </a:r>
            <a:r>
              <a:rPr lang="en-US" altLang="zh-CN" dirty="0"/>
              <a:t>p</a:t>
            </a:r>
            <a:r>
              <a:rPr lang="zh-CN" altLang="en-US" dirty="0"/>
              <a:t>的位置。</a:t>
            </a:r>
            <a:endParaRPr lang="en-US" altLang="zh-CN" dirty="0"/>
          </a:p>
          <a:p>
            <a:r>
              <a:rPr lang="zh-CN" altLang="en-US" dirty="0"/>
              <a:t>集合中找出一个数。每次两个集合中至少有一个包含那个数即可。和</a:t>
            </a:r>
            <a:r>
              <a:rPr lang="en-US" altLang="zh-CN" dirty="0"/>
              <a:t>2</a:t>
            </a:r>
            <a:r>
              <a:rPr lang="zh-CN" altLang="en-US" dirty="0"/>
              <a:t>类似</a:t>
            </a:r>
            <a:endParaRPr lang="en-US" altLang="zh-CN" dirty="0"/>
          </a:p>
          <a:p>
            <a:r>
              <a:rPr lang="zh-CN" altLang="en-US" dirty="0"/>
              <a:t>注意实数二分精度问题</a:t>
            </a:r>
            <a:endParaRPr lang="en-US" altLang="zh-CN" dirty="0"/>
          </a:p>
          <a:p>
            <a:r>
              <a:rPr lang="zh-CN" altLang="en-US" dirty="0"/>
              <a:t>以上每一条都展开来讲</a:t>
            </a:r>
          </a:p>
        </p:txBody>
      </p:sp>
    </p:spTree>
    <p:extLst>
      <p:ext uri="{BB962C8B-B14F-4D97-AF65-F5344CB8AC3E}">
        <p14:creationId xmlns:p14="http://schemas.microsoft.com/office/powerpoint/2010/main" val="1729737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6C7AB9-7974-4488-B041-DA0F420A7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补充：二进制分组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2CEDCF-7DF2-4F3B-9871-2ABE73CF4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16</a:t>
            </a:r>
            <a:r>
              <a:rPr lang="zh-CN" altLang="en-US" dirty="0"/>
              <a:t>个数中有一个特殊点，需要找出它。</a:t>
            </a:r>
            <a:endParaRPr lang="en-US" altLang="zh-CN" dirty="0"/>
          </a:p>
          <a:p>
            <a:r>
              <a:rPr lang="zh-CN" altLang="en-US" dirty="0"/>
              <a:t>前几天</a:t>
            </a:r>
            <a:r>
              <a:rPr lang="en-US" altLang="zh-CN" dirty="0"/>
              <a:t>3blue1brown</a:t>
            </a:r>
            <a:r>
              <a:rPr lang="zh-CN" altLang="en-US" dirty="0"/>
              <a:t>新出的视频也讲了这个思想</a:t>
            </a:r>
            <a:r>
              <a:rPr lang="en-US" altLang="zh-CN" dirty="0"/>
              <a:t>&gt;_&lt;</a:t>
            </a:r>
          </a:p>
          <a:p>
            <a:r>
              <a:rPr lang="en-US" altLang="zh-CN" dirty="0">
                <a:hlinkClick r:id="rId2"/>
              </a:rPr>
              <a:t>https://www.bilibili.com/video/BV1WK411N7kz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最简单的理解：若知道特殊点第</a:t>
            </a:r>
            <a:r>
              <a:rPr lang="en-US" altLang="zh-CN" dirty="0" err="1"/>
              <a:t>i</a:t>
            </a:r>
            <a:r>
              <a:rPr lang="zh-CN" altLang="en-US" dirty="0"/>
              <a:t>位是否为</a:t>
            </a:r>
            <a:r>
              <a:rPr lang="en-US" altLang="zh-CN" dirty="0"/>
              <a:t>1</a:t>
            </a:r>
            <a:r>
              <a:rPr lang="zh-CN" altLang="en-US" dirty="0"/>
              <a:t>，则可以找到这个关键点。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99767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C931E-D343-413A-A523-832A3DFC9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补充：整体二分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1F4B48-A5F7-40E6-8BE6-0CC167F5B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有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N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个位置，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M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个操作，操作有两种</a:t>
            </a:r>
            <a:endParaRPr lang="en-US" altLang="zh-CN" b="0" i="0" dirty="0">
              <a:solidFill>
                <a:srgbClr val="000000"/>
              </a:solidFill>
              <a:effectLst/>
              <a:latin typeface="PingFang SC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如果是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1 a b c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的形式表示在第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a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个位置到第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b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个位置，每个位置加入一个数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c</a:t>
            </a: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如果是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2 a b c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形式，表示询问从第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a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个位置到第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b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个位置，第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C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大的数是多少。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77023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F72BCC-F112-49F5-8A3C-8476085FB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补充：二分斜率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485D0B-9121-43FF-A208-D449D8579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选恰好</a:t>
            </a:r>
            <a:r>
              <a:rPr lang="en-US" altLang="zh-CN" dirty="0"/>
              <a:t>k</a:t>
            </a:r>
            <a:r>
              <a:rPr lang="zh-CN" altLang="en-US" dirty="0"/>
              <a:t>个，则二分斜率，看看比</a:t>
            </a:r>
            <a:r>
              <a:rPr lang="en-US" altLang="zh-CN" dirty="0"/>
              <a:t>k</a:t>
            </a:r>
            <a:r>
              <a:rPr lang="zh-CN" altLang="en-US" dirty="0"/>
              <a:t>个多还是少。</a:t>
            </a:r>
            <a:endParaRPr lang="en-US" altLang="zh-CN" dirty="0"/>
          </a:p>
          <a:p>
            <a:r>
              <a:rPr lang="en-US" altLang="zh-CN" dirty="0"/>
              <a:t>*</a:t>
            </a:r>
            <a:r>
              <a:rPr lang="zh-CN" altLang="en-US" dirty="0"/>
              <a:t>联赛大概率不考</a:t>
            </a:r>
          </a:p>
        </p:txBody>
      </p:sp>
    </p:spTree>
    <p:extLst>
      <p:ext uri="{BB962C8B-B14F-4D97-AF65-F5344CB8AC3E}">
        <p14:creationId xmlns:p14="http://schemas.microsoft.com/office/powerpoint/2010/main" val="27478734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ADCC9D-48A9-4AFC-BA33-4E9172B3A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入门二分题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2F47AA-4467-42E2-9823-BAD2EFC50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求序列中第</a:t>
            </a:r>
            <a:r>
              <a:rPr lang="en-US" altLang="zh-CN" dirty="0"/>
              <a:t>k</a:t>
            </a:r>
            <a:r>
              <a:rPr lang="zh-CN" altLang="en-US" dirty="0"/>
              <a:t>小子串平均值。</a:t>
            </a:r>
            <a:r>
              <a:rPr lang="en-US" altLang="zh-CN" dirty="0"/>
              <a:t>N 1e5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95878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F47EB-2046-4A17-9E83-E91CCB484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入门二分题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E9F2F7-B8A6-4E1E-9E74-AE13D32D3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二分答案，前缀和后逆序对</a:t>
            </a:r>
          </a:p>
        </p:txBody>
      </p:sp>
    </p:spTree>
    <p:extLst>
      <p:ext uri="{BB962C8B-B14F-4D97-AF65-F5344CB8AC3E}">
        <p14:creationId xmlns:p14="http://schemas.microsoft.com/office/powerpoint/2010/main" val="40953873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7A3B8E-EC57-4257-AFF7-F0E495908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经典二分题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EFEF0A-00FC-4164-B932-238EA7404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>
                <a:solidFill>
                  <a:srgbClr val="333333"/>
                </a:solidFill>
                <a:effectLst/>
                <a:latin typeface="Trebuchet MS" panose="020B0603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给你一个序列，求</a:t>
            </a:r>
            <a:r>
              <a:rPr lang="zh-CN" altLang="zh-CN" sz="1800" dirty="0">
                <a:solidFill>
                  <a:srgbClr val="333333"/>
                </a:solidFill>
                <a:effectLst/>
                <a:latin typeface="Trebuchet MS" panose="020B0603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所有区间</a:t>
            </a:r>
            <a:r>
              <a:rPr lang="en-US" altLang="zh-CN" sz="1800" dirty="0" err="1">
                <a:solidFill>
                  <a:srgbClr val="333333"/>
                </a:solidFill>
                <a:effectLst/>
                <a:latin typeface="Trebuchet MS" panose="020B0603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gcd</a:t>
            </a:r>
            <a:r>
              <a:rPr lang="zh-CN" altLang="zh-CN" sz="1800" dirty="0">
                <a:solidFill>
                  <a:srgbClr val="333333"/>
                </a:solidFill>
                <a:effectLst/>
                <a:latin typeface="Trebuchet MS" panose="020B0603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1800" dirty="0">
                <a:solidFill>
                  <a:srgbClr val="333333"/>
                </a:solidFill>
                <a:effectLst/>
                <a:latin typeface="Trebuchet MS" panose="020B0603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和。</a:t>
            </a:r>
            <a:r>
              <a:rPr lang="en-US" altLang="zh-CN" sz="1800" dirty="0">
                <a:solidFill>
                  <a:srgbClr val="333333"/>
                </a:solidFill>
                <a:effectLst/>
                <a:latin typeface="Trebuchet MS" panose="020B0603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N&lt;=100000,ai&lt;=10^9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68437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2E6EC0-78F9-4233-9996-FB4B80B30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cf607E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3147A5-3A48-446C-8EC1-32EB9DF65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平面坐标系中有 </a:t>
            </a:r>
            <a:r>
              <a:rPr lang="en-US" altLang="zh-CN" dirty="0"/>
              <a:t>n </a:t>
            </a:r>
            <a:r>
              <a:rPr lang="zh-CN" altLang="en-US" dirty="0"/>
              <a:t>条不同的直线。令 </a:t>
            </a:r>
            <a:r>
              <a:rPr lang="en-US" altLang="zh-CN" dirty="0"/>
              <a:t>I </a:t>
            </a:r>
            <a:r>
              <a:rPr lang="zh-CN" altLang="en-US" dirty="0"/>
              <a:t>为这些直线两两交点的可重集。 给出一个询问点 </a:t>
            </a:r>
            <a:r>
              <a:rPr lang="en-US" altLang="zh-CN" dirty="0"/>
              <a:t>(p, q)</a:t>
            </a:r>
            <a:r>
              <a:rPr lang="zh-CN" altLang="en-US" dirty="0"/>
              <a:t>，令 </a:t>
            </a:r>
            <a:r>
              <a:rPr lang="en-US" altLang="zh-CN" dirty="0"/>
              <a:t>D </a:t>
            </a:r>
            <a:r>
              <a:rPr lang="zh-CN" altLang="en-US" dirty="0"/>
              <a:t>为 </a:t>
            </a:r>
            <a:r>
              <a:rPr lang="en-US" altLang="zh-CN" dirty="0"/>
              <a:t>I </a:t>
            </a:r>
            <a:r>
              <a:rPr lang="zh-CN" altLang="en-US" dirty="0"/>
              <a:t>中所有点到询问点的距离可重集，要求出 </a:t>
            </a:r>
            <a:r>
              <a:rPr lang="en-US" altLang="zh-CN" dirty="0"/>
              <a:t>D </a:t>
            </a:r>
            <a:r>
              <a:rPr lang="zh-CN" altLang="en-US" dirty="0"/>
              <a:t>中前 </a:t>
            </a:r>
            <a:r>
              <a:rPr lang="en-US" altLang="zh-CN" dirty="0"/>
              <a:t>m </a:t>
            </a:r>
            <a:r>
              <a:rPr lang="zh-CN" altLang="en-US" dirty="0"/>
              <a:t>小的元素和。注意 </a:t>
            </a:r>
            <a:r>
              <a:rPr lang="en-US" altLang="zh-CN" dirty="0"/>
              <a:t>D </a:t>
            </a:r>
            <a:r>
              <a:rPr lang="zh-CN" altLang="en-US" dirty="0"/>
              <a:t>中大小相同的元素被认为是不同的。</a:t>
            </a:r>
            <a:endParaRPr lang="en-US" altLang="zh-CN" dirty="0"/>
          </a:p>
          <a:p>
            <a:r>
              <a:rPr lang="pt-BR" altLang="zh-CN" dirty="0"/>
              <a:t>2 ≤ n ≤ 50000</a:t>
            </a:r>
            <a:r>
              <a:rPr lang="zh-CN" altLang="pt-BR" dirty="0"/>
              <a:t>； </a:t>
            </a:r>
            <a:r>
              <a:rPr lang="pt-BR" altLang="zh-CN" dirty="0"/>
              <a:t> 1 ≤ m ≤ 3 × 10</a:t>
            </a:r>
            <a:r>
              <a:rPr lang="en-US" altLang="zh-CN" dirty="0"/>
              <a:t>^</a:t>
            </a:r>
            <a:r>
              <a:rPr lang="pt-BR" altLang="zh-CN" dirty="0"/>
              <a:t>7</a:t>
            </a:r>
            <a:r>
              <a:rPr lang="zh-CN" altLang="pt-BR" dirty="0"/>
              <a:t>。</a:t>
            </a:r>
            <a:endParaRPr lang="en-US" altLang="zh-CN" dirty="0"/>
          </a:p>
          <a:p>
            <a:r>
              <a:rPr lang="zh-CN" altLang="en-US" dirty="0"/>
              <a:t>这是我去年负责到的集训队作业题</a:t>
            </a:r>
          </a:p>
        </p:txBody>
      </p:sp>
    </p:spTree>
    <p:extLst>
      <p:ext uri="{BB962C8B-B14F-4D97-AF65-F5344CB8AC3E}">
        <p14:creationId xmlns:p14="http://schemas.microsoft.com/office/powerpoint/2010/main" val="23735283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CAFF32-BE35-4DE6-BBDE-7F442964F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cf607E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C5C277-3C2C-4C4F-AF47-58663152E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首先二分答案，我们现在的问题变成求出直线两两交点有多少个在半径为 </a:t>
            </a:r>
            <a:r>
              <a:rPr lang="en-US" altLang="zh-CN" dirty="0"/>
              <a:t>R </a:t>
            </a:r>
            <a:r>
              <a:rPr lang="zh-CN" altLang="en-US" dirty="0"/>
              <a:t>的圆内。此时我们只需考虑距离圆心 ≤ </a:t>
            </a:r>
            <a:r>
              <a:rPr lang="en-US" altLang="zh-CN" dirty="0"/>
              <a:t>R </a:t>
            </a:r>
            <a:r>
              <a:rPr lang="zh-CN" altLang="en-US" dirty="0"/>
              <a:t>的直线。对于每条直线，我们求出它和 圆的两个交点，由几何知识知，两条直线交点在圆内当且仅当 </a:t>
            </a:r>
            <a:r>
              <a:rPr lang="en-US" altLang="zh-CN" dirty="0"/>
              <a:t>4 </a:t>
            </a:r>
            <a:r>
              <a:rPr lang="zh-CN" altLang="en-US" dirty="0"/>
              <a:t>个交点在圆周上是 形如 </a:t>
            </a:r>
            <a:r>
              <a:rPr lang="en-US" altLang="zh-CN" dirty="0"/>
              <a:t>ABAB </a:t>
            </a:r>
            <a:r>
              <a:rPr lang="zh-CN" altLang="en-US" dirty="0"/>
              <a:t>这样交叉的，其中 </a:t>
            </a:r>
            <a:r>
              <a:rPr lang="en-US" altLang="zh-CN" dirty="0"/>
              <a:t>A, B </a:t>
            </a:r>
            <a:r>
              <a:rPr lang="zh-CN" altLang="en-US" dirty="0"/>
              <a:t>分别为两条直线和圆的交点。</a:t>
            </a:r>
            <a:endParaRPr lang="en-US" altLang="zh-CN" dirty="0"/>
          </a:p>
          <a:p>
            <a:r>
              <a:rPr lang="zh-CN" altLang="en-US" dirty="0"/>
              <a:t>我们先通过极角排序求出长为 </a:t>
            </a:r>
            <a:r>
              <a:rPr lang="en-US" altLang="zh-CN" dirty="0"/>
              <a:t>2k </a:t>
            </a:r>
            <a:r>
              <a:rPr lang="zh-CN" altLang="en-US" dirty="0"/>
              <a:t>的序列，其中 </a:t>
            </a:r>
            <a:r>
              <a:rPr lang="en-US" altLang="zh-CN" dirty="0"/>
              <a:t>1 . . . k </a:t>
            </a:r>
            <a:r>
              <a:rPr lang="zh-CN" altLang="en-US" dirty="0"/>
              <a:t>中的每个数出现恰好 </a:t>
            </a:r>
            <a:r>
              <a:rPr lang="en-US" altLang="zh-CN" dirty="0"/>
              <a:t>2 </a:t>
            </a:r>
            <a:r>
              <a:rPr lang="zh-CN" altLang="en-US" dirty="0"/>
              <a:t>次，表示每条直线和圆的两个交点按极角排序后得到的序列。</a:t>
            </a:r>
            <a:endParaRPr lang="en-US" altLang="zh-CN" dirty="0"/>
          </a:p>
          <a:p>
            <a:r>
              <a:rPr lang="zh-CN" altLang="en-US" dirty="0"/>
              <a:t>求形如 </a:t>
            </a:r>
            <a:r>
              <a:rPr lang="en-US" altLang="zh-CN" dirty="0"/>
              <a:t>ABAB </a:t>
            </a:r>
            <a:r>
              <a:rPr lang="zh-CN" altLang="en-US" dirty="0"/>
              <a:t>这样的四元组是经典数据结构问题，可以使用扫描线，具体算 法如下：从左往右扫描，遇到第一个 </a:t>
            </a:r>
            <a:r>
              <a:rPr lang="en-US" altLang="zh-CN" dirty="0"/>
              <a:t>A </a:t>
            </a:r>
            <a:r>
              <a:rPr lang="zh-CN" altLang="en-US" dirty="0"/>
              <a:t>时答案加上树状数组中它到与之匹配的另 一个 </a:t>
            </a:r>
            <a:r>
              <a:rPr lang="en-US" altLang="zh-CN" dirty="0"/>
              <a:t>A </a:t>
            </a:r>
            <a:r>
              <a:rPr lang="zh-CN" altLang="en-US" dirty="0"/>
              <a:t>之间的点数，然后将与之匹配的另一个 </a:t>
            </a:r>
            <a:r>
              <a:rPr lang="en-US" altLang="zh-CN" dirty="0"/>
              <a:t>A </a:t>
            </a:r>
            <a:r>
              <a:rPr lang="zh-CN" altLang="en-US" dirty="0"/>
              <a:t>加入树状数组。</a:t>
            </a:r>
          </a:p>
        </p:txBody>
      </p:sp>
    </p:spTree>
    <p:extLst>
      <p:ext uri="{BB962C8B-B14F-4D97-AF65-F5344CB8AC3E}">
        <p14:creationId xmlns:p14="http://schemas.microsoft.com/office/powerpoint/2010/main" val="3897644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82C5F4-5EF7-4660-AA8D-B984CEB9F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贪心乱搞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8C8546-1868-4680-97DF-A2CBC97E1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求有向图尽量长的简单路径。（注意不是最长）</a:t>
            </a:r>
            <a:endParaRPr lang="en-US" altLang="zh-CN" dirty="0"/>
          </a:p>
          <a:p>
            <a:r>
              <a:rPr lang="zh-CN" altLang="en-US" dirty="0"/>
              <a:t>保证存在哈密顿路。</a:t>
            </a:r>
            <a:endParaRPr lang="en-US" altLang="zh-CN" dirty="0"/>
          </a:p>
          <a:p>
            <a:r>
              <a:rPr lang="en-US" altLang="zh-CN" dirty="0"/>
              <a:t>N&lt;=100000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79389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AE558E-B49D-4B85-9E4B-323D8689D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cf607E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810B81-6561-4BFE-AEA2-41FB07067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我们还剩下一个问题没有解决：求出半径 </a:t>
            </a:r>
            <a:r>
              <a:rPr lang="en-US" altLang="zh-CN" dirty="0"/>
              <a:t>R </a:t>
            </a:r>
            <a:r>
              <a:rPr lang="zh-CN" altLang="en-US" dirty="0"/>
              <a:t>后，需要求出所有 </a:t>
            </a:r>
            <a:r>
              <a:rPr lang="en-US" altLang="zh-CN" dirty="0"/>
              <a:t>m </a:t>
            </a:r>
            <a:r>
              <a:rPr lang="zh-CN" altLang="en-US" dirty="0"/>
              <a:t>个交点到询 问点的距离。仍然在长为 </a:t>
            </a:r>
            <a:r>
              <a:rPr lang="en-US" altLang="zh-CN" dirty="0"/>
              <a:t>2k </a:t>
            </a:r>
            <a:r>
              <a:rPr lang="zh-CN" altLang="en-US" dirty="0"/>
              <a:t>的序列上考虑，现在的任务是枚举每个形如 </a:t>
            </a:r>
            <a:r>
              <a:rPr lang="en-US" altLang="zh-CN" dirty="0"/>
              <a:t>ABAB </a:t>
            </a:r>
            <a:r>
              <a:rPr lang="zh-CN" altLang="en-US" dirty="0"/>
              <a:t>这 样的四元组，统计入答案。同样使用上述的扫描线算法，唯一不同的是把树状数组 换成 </a:t>
            </a:r>
            <a:r>
              <a:rPr lang="en-US" altLang="zh-CN" dirty="0"/>
              <a:t>set</a:t>
            </a:r>
            <a:r>
              <a:rPr lang="zh-CN" altLang="en-US" dirty="0"/>
              <a:t>，需要 </a:t>
            </a:r>
            <a:r>
              <a:rPr lang="en-US" altLang="zh-CN" dirty="0"/>
              <a:t>set </a:t>
            </a:r>
            <a:r>
              <a:rPr lang="zh-CN" altLang="en-US" dirty="0"/>
              <a:t>中插入元素，以及遍历区间中的所有元素。 </a:t>
            </a:r>
            <a:endParaRPr lang="en-US" altLang="zh-CN" dirty="0"/>
          </a:p>
          <a:p>
            <a:r>
              <a:rPr lang="zh-CN" altLang="en-US" dirty="0"/>
              <a:t>由于 </a:t>
            </a:r>
            <a:r>
              <a:rPr lang="en-US" altLang="zh-CN" dirty="0"/>
              <a:t>set </a:t>
            </a:r>
            <a:r>
              <a:rPr lang="zh-CN" altLang="en-US" dirty="0"/>
              <a:t>中遍历复杂度为 </a:t>
            </a:r>
            <a:r>
              <a:rPr lang="en-US" altLang="zh-CN" dirty="0"/>
              <a:t>O(</a:t>
            </a:r>
            <a:r>
              <a:rPr lang="zh-CN" altLang="en-US" dirty="0"/>
              <a:t>元素个数</a:t>
            </a:r>
            <a:r>
              <a:rPr lang="en-US" altLang="zh-CN" dirty="0"/>
              <a:t>+</a:t>
            </a:r>
            <a:r>
              <a:rPr lang="en-US" altLang="zh-CN" dirty="0" err="1"/>
              <a:t>logn</a:t>
            </a:r>
            <a:r>
              <a:rPr lang="en-US" altLang="zh-CN" dirty="0"/>
              <a:t>) </a:t>
            </a:r>
            <a:r>
              <a:rPr lang="zh-CN" altLang="en-US" dirty="0"/>
              <a:t>的，最后的时间复杂度为 </a:t>
            </a:r>
            <a:r>
              <a:rPr lang="en-US" altLang="zh-CN" dirty="0"/>
              <a:t>O(m+ n log n log 1/</a:t>
            </a:r>
            <a:r>
              <a:rPr lang="el-GR" altLang="zh-CN" dirty="0"/>
              <a:t>ϵ )</a:t>
            </a:r>
            <a:r>
              <a:rPr lang="zh-CN" altLang="el-GR" dirty="0"/>
              <a:t>。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71264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46FF63-0DAA-4136-9F14-7C96F573B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cf1310C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B200ED-CC1E-4E22-8722-C89BEEF0C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有个长为</a:t>
            </a:r>
            <a:r>
              <a:rPr lang="en-US" altLang="zh-CN" dirty="0"/>
              <a:t>n</a:t>
            </a:r>
            <a:r>
              <a:rPr lang="zh-CN" altLang="en-US" dirty="0"/>
              <a:t>的串，要把它切成</a:t>
            </a:r>
            <a:r>
              <a:rPr lang="en-US" altLang="zh-CN" dirty="0"/>
              <a:t>m</a:t>
            </a:r>
            <a:r>
              <a:rPr lang="zh-CN" altLang="en-US" dirty="0"/>
              <a:t>段，定义其权值为字典序最小的一段的串。</a:t>
            </a:r>
            <a:endParaRPr lang="en-US" altLang="zh-CN" dirty="0"/>
          </a:p>
          <a:p>
            <a:r>
              <a:rPr lang="zh-CN" altLang="en-US" dirty="0"/>
              <a:t>求第</a:t>
            </a:r>
            <a:r>
              <a:rPr lang="en-US" altLang="zh-CN" dirty="0"/>
              <a:t>k</a:t>
            </a:r>
            <a:r>
              <a:rPr lang="zh-CN" altLang="en-US" dirty="0"/>
              <a:t>小的划分的权值（是个串）</a:t>
            </a:r>
            <a:endParaRPr lang="en-US" altLang="zh-CN" dirty="0"/>
          </a:p>
          <a:p>
            <a:r>
              <a:rPr lang="en-US" altLang="zh-CN" dirty="0" err="1"/>
              <a:t>N,m</a:t>
            </a:r>
            <a:r>
              <a:rPr lang="en-US" altLang="zh-CN" dirty="0"/>
              <a:t>&lt;=1000,k&lt;=1e18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89698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EF042C-1C40-4F2B-BD2C-3FA3D4129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cf1310C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F207A1-86A8-41B5-8953-1E6E12A53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问题是怎么二分</a:t>
            </a:r>
            <a:endParaRPr lang="en-US" altLang="zh-CN" dirty="0"/>
          </a:p>
          <a:p>
            <a:r>
              <a:rPr lang="zh-CN" altLang="en-US" dirty="0"/>
              <a:t>答案一定是个子串</a:t>
            </a:r>
          </a:p>
          <a:p>
            <a:r>
              <a:rPr lang="zh-CN" altLang="en-US" dirty="0"/>
              <a:t>把所有子串拿出来</a:t>
            </a:r>
            <a:r>
              <a:rPr lang="en-US" altLang="zh-CN" dirty="0"/>
              <a:t>sort</a:t>
            </a:r>
            <a:r>
              <a:rPr lang="zh-CN" altLang="en-US" dirty="0"/>
              <a:t>下，就好了</a:t>
            </a:r>
          </a:p>
        </p:txBody>
      </p:sp>
    </p:spTree>
    <p:extLst>
      <p:ext uri="{BB962C8B-B14F-4D97-AF65-F5344CB8AC3E}">
        <p14:creationId xmlns:p14="http://schemas.microsoft.com/office/powerpoint/2010/main" val="41234949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A8DDCB-5B87-4EAC-B494-FFF318389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uoj305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8C3B9E-8C78-4DF3-98D7-756924AB6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给张有向图，边有正边权，你在点上可以购买</a:t>
            </a:r>
            <a:r>
              <a:rPr lang="en-US" altLang="zh-CN" dirty="0"/>
              <a:t>/</a:t>
            </a:r>
            <a:r>
              <a:rPr lang="zh-CN" altLang="en-US" dirty="0"/>
              <a:t>卖出商品（价格可能不同），背包容量为</a:t>
            </a:r>
            <a:r>
              <a:rPr lang="en-US" altLang="zh-CN" dirty="0"/>
              <a:t>1</a:t>
            </a:r>
            <a:r>
              <a:rPr lang="zh-CN" altLang="en-US" dirty="0"/>
              <a:t>（只能装</a:t>
            </a:r>
            <a:r>
              <a:rPr lang="en-US" altLang="zh-CN" dirty="0"/>
              <a:t>1</a:t>
            </a:r>
            <a:r>
              <a:rPr lang="zh-CN" altLang="en-US" dirty="0"/>
              <a:t>件商品）。你需要收益</a:t>
            </a:r>
            <a:r>
              <a:rPr lang="en-US" altLang="zh-CN" dirty="0"/>
              <a:t>/</a:t>
            </a:r>
            <a:r>
              <a:rPr lang="zh-CN" altLang="en-US" dirty="0"/>
              <a:t>边权最大。</a:t>
            </a:r>
            <a:endParaRPr lang="en-US" altLang="zh-CN" dirty="0"/>
          </a:p>
          <a:p>
            <a:r>
              <a:rPr lang="en-US" altLang="zh-CN" dirty="0"/>
              <a:t>N&lt;=100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73992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65CB3-6D84-4231-918B-F7835A8F5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uoj305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B061F0-7BDD-42AB-B260-DB7153261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r>
              <a:rPr lang="zh-CN" altLang="en-US" dirty="0"/>
              <a:t>分数规划</a:t>
            </a:r>
            <a:endParaRPr lang="en-US" altLang="zh-CN" dirty="0"/>
          </a:p>
          <a:p>
            <a:r>
              <a:rPr lang="zh-CN" altLang="en-US" dirty="0"/>
              <a:t>预处理</a:t>
            </a:r>
            <a:r>
              <a:rPr lang="en-US" altLang="zh-CN" dirty="0" err="1"/>
              <a:t>u</a:t>
            </a:r>
            <a:r>
              <a:rPr lang="en-US" altLang="zh-CN" dirty="0" err="1">
                <a:sym typeface="Wingdings" panose="05000000000000000000" pitchFamily="2" charset="2"/>
              </a:rPr>
              <a:t>v</a:t>
            </a:r>
            <a:r>
              <a:rPr lang="zh-CN" altLang="en-US" dirty="0">
                <a:sym typeface="Wingdings" panose="05000000000000000000" pitchFamily="2" charset="2"/>
              </a:rPr>
              <a:t>的最短路，表示</a:t>
            </a:r>
            <a:r>
              <a:rPr lang="en-US" altLang="zh-CN" dirty="0">
                <a:sym typeface="Wingdings" panose="05000000000000000000" pitchFamily="2" charset="2"/>
              </a:rPr>
              <a:t>u</a:t>
            </a:r>
            <a:r>
              <a:rPr lang="zh-CN" altLang="en-US" dirty="0">
                <a:sym typeface="Wingdings" panose="05000000000000000000" pitchFamily="2" charset="2"/>
              </a:rPr>
              <a:t>买</a:t>
            </a:r>
            <a:r>
              <a:rPr lang="en-US" altLang="zh-CN" dirty="0">
                <a:sym typeface="Wingdings" panose="05000000000000000000" pitchFamily="2" charset="2"/>
              </a:rPr>
              <a:t>v</a:t>
            </a:r>
            <a:r>
              <a:rPr lang="zh-CN" altLang="en-US" dirty="0">
                <a:sym typeface="Wingdings" panose="05000000000000000000" pitchFamily="2" charset="2"/>
              </a:rPr>
              <a:t>卖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然后</a:t>
            </a:r>
            <a:r>
              <a:rPr lang="en-US" altLang="zh-CN" dirty="0" err="1">
                <a:sym typeface="Wingdings" panose="05000000000000000000" pitchFamily="2" charset="2"/>
              </a:rPr>
              <a:t>floyd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788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0F4059-96D7-44F7-9C5C-6A4EB33B7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贪心乱搞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D75898-C549-4BBC-B0E8-CA5B88538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匈牙利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一般图最大匹配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物理化学里的“小量舍去”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1203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70C43-28D3-4DDF-915D-322059163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百度之星</a:t>
            </a:r>
            <a:r>
              <a:rPr lang="en-US" altLang="zh-CN" dirty="0"/>
              <a:t>2019</a:t>
            </a:r>
            <a:r>
              <a:rPr lang="zh-CN" altLang="en-US" dirty="0"/>
              <a:t>线下决赛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1D75F8-BEFD-4B9B-BC50-EAC292CC3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给你一个</a:t>
            </a:r>
            <a:r>
              <a:rPr lang="en-US" altLang="zh-CN" dirty="0"/>
              <a:t>DAG</a:t>
            </a:r>
            <a:r>
              <a:rPr lang="zh-CN" altLang="en-US" dirty="0"/>
              <a:t>，你需要把每个节点（运行时间</a:t>
            </a:r>
            <a:r>
              <a:rPr lang="en-US" altLang="zh-CN" dirty="0" err="1"/>
              <a:t>t_i</a:t>
            </a:r>
            <a:r>
              <a:rPr lang="zh-CN" altLang="en-US" dirty="0"/>
              <a:t>）分配给</a:t>
            </a:r>
            <a:r>
              <a:rPr lang="en-US" altLang="zh-CN" dirty="0"/>
              <a:t>2</a:t>
            </a:r>
            <a:r>
              <a:rPr lang="zh-CN" altLang="en-US" dirty="0"/>
              <a:t>个</a:t>
            </a:r>
            <a:r>
              <a:rPr lang="en-US" altLang="zh-CN" dirty="0"/>
              <a:t>CPU</a:t>
            </a:r>
            <a:r>
              <a:rPr lang="zh-CN" altLang="en-US" dirty="0"/>
              <a:t>中的一个。</a:t>
            </a:r>
            <a:endParaRPr lang="en-US" altLang="zh-CN" dirty="0"/>
          </a:p>
          <a:p>
            <a:r>
              <a:rPr lang="zh-CN" altLang="en-US" dirty="0"/>
              <a:t>每个</a:t>
            </a:r>
            <a:r>
              <a:rPr lang="en-US" altLang="zh-CN" dirty="0"/>
              <a:t>CPU</a:t>
            </a:r>
            <a:r>
              <a:rPr lang="zh-CN" altLang="en-US" dirty="0"/>
              <a:t>沿着这个</a:t>
            </a:r>
            <a:r>
              <a:rPr lang="en-US" altLang="zh-CN" dirty="0"/>
              <a:t>DAG</a:t>
            </a:r>
            <a:r>
              <a:rPr lang="zh-CN" altLang="en-US" dirty="0"/>
              <a:t>的依赖关系运行</a:t>
            </a:r>
            <a:endParaRPr lang="en-US" altLang="zh-CN" dirty="0"/>
          </a:p>
          <a:p>
            <a:r>
              <a:rPr lang="zh-CN" altLang="en-US" dirty="0"/>
              <a:t>要求两个</a:t>
            </a:r>
            <a:r>
              <a:rPr lang="en-US" altLang="zh-CN" dirty="0"/>
              <a:t>CPU</a:t>
            </a:r>
            <a:r>
              <a:rPr lang="zh-CN" altLang="en-US" dirty="0"/>
              <a:t>运行时间的最大值尽量小。</a:t>
            </a:r>
          </a:p>
        </p:txBody>
      </p:sp>
    </p:spTree>
    <p:extLst>
      <p:ext uri="{BB962C8B-B14F-4D97-AF65-F5344CB8AC3E}">
        <p14:creationId xmlns:p14="http://schemas.microsoft.com/office/powerpoint/2010/main" val="3169684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F01072-1389-4969-91DF-9186C495C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IOI2020</a:t>
            </a:r>
            <a:r>
              <a:rPr lang="zh-CN" altLang="en-US" dirty="0"/>
              <a:t>热身赛</a:t>
            </a:r>
            <a:r>
              <a:rPr lang="en-US" altLang="zh-CN" dirty="0"/>
              <a:t>T4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5A9E99-89BB-4B77-988D-52AD9EFC9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给你一棵树，你要选尽量少的点，使得所有点到你选的点的最近距离</a:t>
            </a:r>
            <a:r>
              <a:rPr lang="en-US" altLang="zh-CN" dirty="0"/>
              <a:t>&lt;=k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2800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697F5B-58EC-4289-BC99-DF463C642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Kruskal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B906DA-FE3D-4275-A6E6-DFE4D9D99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大家都会对吧</a:t>
            </a:r>
          </a:p>
        </p:txBody>
      </p:sp>
    </p:spTree>
    <p:extLst>
      <p:ext uri="{BB962C8B-B14F-4D97-AF65-F5344CB8AC3E}">
        <p14:creationId xmlns:p14="http://schemas.microsoft.com/office/powerpoint/2010/main" val="406452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E58FC3-6AA4-4C63-B759-FA6FBE6D0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cf875F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4F3274-12FF-4282-96ED-D90931962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</a:t>
            </a:r>
            <a:r>
              <a:rPr lang="zh-CN" altLang="en-US" dirty="0"/>
              <a:t>个数，每次操作为</a:t>
            </a:r>
            <a:r>
              <a:rPr lang="en-US" altLang="zh-CN" dirty="0" err="1"/>
              <a:t>a,b</a:t>
            </a:r>
            <a:r>
              <a:rPr lang="zh-CN" altLang="en-US" dirty="0"/>
              <a:t>中选一个未选的数，获得权值</a:t>
            </a:r>
            <a:r>
              <a:rPr lang="en-US" altLang="zh-CN" dirty="0"/>
              <a:t>v</a:t>
            </a:r>
            <a:r>
              <a:rPr lang="zh-CN" altLang="en-US" dirty="0"/>
              <a:t>，求最大权值和。</a:t>
            </a:r>
          </a:p>
          <a:p>
            <a:r>
              <a:rPr lang="zh-CN" altLang="en-US" dirty="0"/>
              <a:t>考虑按</a:t>
            </a:r>
            <a:r>
              <a:rPr lang="en-US" altLang="zh-CN" dirty="0"/>
              <a:t>v</a:t>
            </a:r>
            <a:r>
              <a:rPr lang="zh-CN" altLang="en-US" dirty="0"/>
              <a:t>排序，贪心地合并两个集合。考虑</a:t>
            </a:r>
            <a:r>
              <a:rPr lang="en-US" altLang="zh-CN" dirty="0"/>
              <a:t>vis[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为</a:t>
            </a:r>
            <a:r>
              <a:rPr lang="en-US" altLang="zh-CN" dirty="0" err="1"/>
              <a:t>i</a:t>
            </a:r>
            <a:r>
              <a:rPr lang="zh-CN" altLang="en-US" dirty="0"/>
              <a:t>的集合是否为环套树（可能是树）。大力判断：若同一个集合，</a:t>
            </a:r>
            <a:r>
              <a:rPr lang="en-US" altLang="zh-CN" dirty="0"/>
              <a:t>vis==0</a:t>
            </a:r>
            <a:r>
              <a:rPr lang="zh-CN" altLang="en-US" dirty="0"/>
              <a:t>则可选；否则只要其中一个集合为树就可以合并。大概是这样的：每一棵树，我们都可以让每一条边指向某一个点，使得任意</a:t>
            </a:r>
            <a:r>
              <a:rPr lang="en-US" altLang="zh-CN" dirty="0"/>
              <a:t>1</a:t>
            </a:r>
            <a:r>
              <a:rPr lang="zh-CN" altLang="en-US" dirty="0"/>
              <a:t>个点都有可能没被指到。</a:t>
            </a:r>
            <a:endParaRPr lang="en-US" altLang="zh-CN" dirty="0"/>
          </a:p>
          <a:p>
            <a:r>
              <a:rPr lang="zh-CN" altLang="en-US" dirty="0"/>
              <a:t>“最大生成环套树森林”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3336500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1185</TotalTime>
  <Words>2795</Words>
  <Application>Microsoft Office PowerPoint</Application>
  <PresentationFormat>宽屏</PresentationFormat>
  <Paragraphs>188</Paragraphs>
  <Slides>44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1" baseType="lpstr">
      <vt:lpstr>-apple-system</vt:lpstr>
      <vt:lpstr>PingFang SC</vt:lpstr>
      <vt:lpstr>Arial</vt:lpstr>
      <vt:lpstr>Trebuchet MS</vt:lpstr>
      <vt:lpstr>Verdana</vt:lpstr>
      <vt:lpstr>Wingdings 3</vt:lpstr>
      <vt:lpstr>平面</vt:lpstr>
      <vt:lpstr>贪心、模拟、二分</vt:lpstr>
      <vt:lpstr>前言</vt:lpstr>
      <vt:lpstr>贪心</vt:lpstr>
      <vt:lpstr>贪心乱搞</vt:lpstr>
      <vt:lpstr>贪心乱搞</vt:lpstr>
      <vt:lpstr>百度之星2019线下决赛</vt:lpstr>
      <vt:lpstr>IOI2020热身赛T4</vt:lpstr>
      <vt:lpstr>Kruskal</vt:lpstr>
      <vt:lpstr>cf875F</vt:lpstr>
      <vt:lpstr>cf1239B</vt:lpstr>
      <vt:lpstr>cf1239B</vt:lpstr>
      <vt:lpstr>cf1381D</vt:lpstr>
      <vt:lpstr>观察性质</vt:lpstr>
      <vt:lpstr>hdu 6849</vt:lpstr>
      <vt:lpstr>v=1</vt:lpstr>
      <vt:lpstr>hdu 6849</vt:lpstr>
      <vt:lpstr>cf538H</vt:lpstr>
      <vt:lpstr>cf538H</vt:lpstr>
      <vt:lpstr>cf538H</vt:lpstr>
      <vt:lpstr>cf1120F</vt:lpstr>
      <vt:lpstr>cf1120F</vt:lpstr>
      <vt:lpstr>noid2t1</vt:lpstr>
      <vt:lpstr>noid2t1</vt:lpstr>
      <vt:lpstr>模拟</vt:lpstr>
      <vt:lpstr>模拟</vt:lpstr>
      <vt:lpstr>cf1025E</vt:lpstr>
      <vt:lpstr>cf1025E</vt:lpstr>
      <vt:lpstr>cf1320F</vt:lpstr>
      <vt:lpstr>cf1320F</vt:lpstr>
      <vt:lpstr>thupc19H</vt:lpstr>
      <vt:lpstr>二分</vt:lpstr>
      <vt:lpstr>补充：二进制分组</vt:lpstr>
      <vt:lpstr>补充：整体二分</vt:lpstr>
      <vt:lpstr>补充：二分斜率</vt:lpstr>
      <vt:lpstr>入门二分题</vt:lpstr>
      <vt:lpstr>入门二分题</vt:lpstr>
      <vt:lpstr>经典二分题</vt:lpstr>
      <vt:lpstr>cf607E</vt:lpstr>
      <vt:lpstr>cf607E</vt:lpstr>
      <vt:lpstr>cf607E</vt:lpstr>
      <vt:lpstr>cf1310C</vt:lpstr>
      <vt:lpstr>cf1310C</vt:lpstr>
      <vt:lpstr>uoj305</vt:lpstr>
      <vt:lpstr>uoj305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贪心、模拟、二分</dc:title>
  <dc:creator>Ye Zhuorui</dc:creator>
  <cp:lastModifiedBy>Ye Zhuorui</cp:lastModifiedBy>
  <cp:revision>26</cp:revision>
  <dcterms:created xsi:type="dcterms:W3CDTF">2020-09-24T10:32:44Z</dcterms:created>
  <dcterms:modified xsi:type="dcterms:W3CDTF">2020-10-06T04:26:35Z</dcterms:modified>
</cp:coreProperties>
</file>