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67411-7B8D-4934-AEDC-56993A3EA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40E657-F84B-4AE7-AE35-2954E066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E62D5-B75B-4323-9FAF-2E44F942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8C0F8-70A6-45C1-B4FF-7FC6E3B2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0A380-BEF7-44EA-BCD0-EBE78B26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5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2920D-9EDD-42CB-B233-9A35E803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AFA3C-8D2B-47EE-8396-9032876A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E97D-BCC8-46BA-9772-3E3B147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A7A2A-FA26-4037-86C1-944B3CD9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81382-56E2-461A-A61B-A443607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9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046FBA-CD9E-493F-9334-92474212A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E8FB4E-F31B-4800-BF7F-B92D6A30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95BF7-8F44-4972-A3E5-0B931097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EB04C-E2A8-4AD5-A7CB-3B1DCD75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E49B4-A62C-430C-B6D1-07AD6CE3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6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E430-A796-4DE6-BC7F-8FF2F82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30D0-C9BB-4D48-88DA-DBD7F990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58DE2-3863-4462-85B9-E260339A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4F23F-DD62-4B34-84E1-6FE66D9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27C34-DB5D-4906-9FF1-18CAE0B2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1AB14-812C-4BCF-80A2-560FB7B8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32A98-06D5-4187-9F4B-6045F4DA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4195-C2AC-45F3-8A03-A19CC71D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8F17D-D96D-4037-B629-E083C894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8DF40-2512-403D-A9F5-4C595D2B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37F33-94F4-4812-892B-3B0DC297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6E936-CA59-44C5-A55C-DF3345D13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F7F50-6573-4B1C-A6ED-6189B27E6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53559-C085-493B-BAF3-C13FF329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4C2D0-8F81-4A95-813F-C932F101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7B4B8-2717-4748-9A5F-13F1BFE1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FBE9E-A0FF-4675-BBFF-DB4111CB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97919-214B-48DA-BBBD-48123AA4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77EAE-4266-4B15-A578-7C0C755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2C941-1D2A-4FCC-A9A2-D869948F6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D48B4-F087-4505-ABF6-3BCEEE382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199F0B-43BA-4F8C-BB17-6B0785AC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F402D8-59FD-4CEE-B745-6ACE2892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E4EC7-0EA8-4B77-808B-A77A0AE1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7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DFF2-A4C9-4678-B1D4-1A9DAEBE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8C5FF1-DBA7-4B95-89E5-47B14280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2940AE-EA95-40CB-8C7E-275D91A8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EA4BA9-5E1A-4939-8F34-682300AD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4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31EC16-D3A4-409D-AD84-035D5568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5C4404-8133-4979-8B0D-1167B2FE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CFA37-F800-4A1E-B8F2-52062680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FCA9D-F19F-4BB6-BEAE-F8CDFB68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2B8B6-B634-4F62-BAEC-02A8720D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420E0-50A3-4E98-999A-3F22F60A6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7B85A-5878-4D44-9C64-AC864982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8919F-292A-4CC2-847A-5E578C54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E630D-EF8C-4B18-BBC6-FC78C26C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FE03-FD4F-4124-9FC3-84F2F343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2CCF25-EE41-40AB-9719-2B404212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06A81-6BAD-4CE0-B0CD-5B2F4619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71BF0-993B-4755-AE89-80D5869C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B92BF-EC05-4B05-BDBB-8663BE8A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6E7AC-9649-40B7-A542-DD038B59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EB8885-720F-4FF2-8D6F-1854350B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EE814-D610-4256-BE4E-B94178D04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54731-C89C-44FC-A62B-7ACC4938D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4216-A7BA-4996-8ADB-6DB889459F2E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59CA8-4610-4E7A-ADEC-DF010DA1F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29282-ECD7-4085-9457-FD02F216F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EB67-5F8F-4111-826A-8EBB66EA3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67B72-8D01-485F-A2BD-5614C6553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BDB1E-70D5-467F-B24B-3DBDFF71B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3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AF9EC-DE74-4261-A35A-E2EB6AD1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CEBB43-150D-45FB-877A-99743BA1F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假如一个长度为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的字符串中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个字符出现的次数分别是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，那么这个串一共有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∏</m:t>
                        </m:r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dirty="0"/>
                  <a:t>种不同的排列方式。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于一个初始状态，假如初始状态的字符串一共有偶数种不同的排列方式，那么可以证明先手一定是必胜的（</a:t>
                </a:r>
                <a:r>
                  <a:rPr lang="en-US" altLang="zh-CN" dirty="0"/>
                  <a:t>how</a:t>
                </a:r>
                <a:r>
                  <a:rPr lang="zh-CN" altLang="en-US" dirty="0"/>
                  <a:t>？）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CEBB43-150D-45FB-877A-99743BA1F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41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BCD5B-2FE7-4B86-83D4-E24D6F07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418C0-9387-4467-AEF1-2B29BD396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考虑初始状态排列方式数为奇数的情况，那么先手只能选择删除一个字符。由上面说的可以知道，得到的字符串不同的排列方式数必须是奇数。</a:t>
                </a:r>
                <a:endParaRPr lang="en-US" altLang="zh-CN" dirty="0"/>
              </a:p>
              <a:p>
                <a:r>
                  <a:rPr lang="zh-CN" altLang="en-US" dirty="0"/>
                  <a:t>我们注意到这样相当于选择一个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减少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，那么排列方式数量将会乘上一个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我们选择一个质因数分解之后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的次数最小的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，假设它是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一定是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的约数。这样一来，新的排列方式数中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这个因子的次数不会增加，于是新串的不同排列方式数量依然是奇数。也就是说，我们可以到达一个排列方式数量为奇数的状态。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418C0-9387-4467-AEF1-2B29BD396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64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BC083-933E-4774-97E7-9AA7C5C1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DF38D3-1F26-49B5-9165-DAB87CD6D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容易发现，当初始状态排列方式数为奇数的情况下，先手必胜当且仅当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是奇数。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那么综合一下，当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是奇数时，先手必胜。否则先手必胜当且仅当排列方式数为偶数。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于是对于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是奇数的情况，输出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即可；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是偶数的情况，我们就得算一下有多少字符串使得排列数为偶数了。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DF38D3-1F26-49B5-9165-DAB87CD6D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93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D40B6-EE0C-4D8E-84BF-E0F098B5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96F0C-4358-4934-A722-DADE5CF7E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如果我们知道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，那么该如何判断排列数的奇偶性呢？</a:t>
                </a:r>
              </a:p>
              <a:p>
                <a:r>
                  <a:rPr lang="zh-CN" altLang="en-US" dirty="0"/>
                  <a:t>答案很简单，求一下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dirty="0"/>
                  <a:t>分子和分母中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这个因子的次数分别是多少。</a:t>
                </a:r>
                <a:endParaRPr lang="en-US" altLang="zh-CN" dirty="0"/>
              </a:p>
              <a:p>
                <a:r>
                  <a:rPr lang="zh-CN" altLang="en-US" dirty="0"/>
                  <a:t>对于一个给定的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中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的次数为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，那么排列数为奇数当且仅当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96F0C-4358-4934-A722-DADE5CF7E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59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7B136-5A21-4854-9394-69EBDF0E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2AA04-23F5-4845-A094-55820D86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我们将所有数字写成二进制，可以发现，要想满足这个条件，对于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中的每一个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，必须存在恰好一个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对应位置也是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于是可以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代表前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已经确定，此时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，满足这个条件的字符串有多少个。可以用记搜之类的实现，转移则直接枚举“子集”。这样复杂度大概是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，已经可以通过了。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当然你也可以加一些优化。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2AA04-23F5-4845-A094-55820D86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9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F5E8-CC18-4BEA-B094-43F966A8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68AA-B528-40B5-9FF8-26FBCCF6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Source:CF1299C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24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723BA-D1FA-49A3-A585-397A0250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C0FC71-BC92-4934-A17B-E5CF11526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可以发现最终的答案一定是一个单调不降的序列。</a:t>
                </a:r>
                <a:endParaRPr lang="en-US" altLang="zh-CN" dirty="0"/>
              </a:p>
              <a:p>
                <a:r>
                  <a:rPr lang="zh-CN" altLang="en-US" dirty="0"/>
                  <a:t>同时答案肯定是一段一段的，段内数字大小相等。</a:t>
                </a:r>
                <a:endParaRPr lang="en-US" altLang="zh-CN" dirty="0"/>
              </a:p>
              <a:p>
                <a:r>
                  <a:rPr lang="zh-CN" altLang="en-US" dirty="0"/>
                  <a:t>一个贪心的思路是这样的：从左往右依次加入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，如果这个数比上一个数小，就取一下平均值，然后再比较一下这个数和上上个数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等等。直接做是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我们发现，加入一个数时，它前面的那一整段，要么都跟它合并，要么根本就不合并。于是可以直接维护这些“块”，加入的时候直接整块整块合并。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C0FC71-BC92-4934-A17B-E5CF11526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22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1B54F-D35C-4E73-90AE-5F6D789E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DB49B-7C73-4EAE-AF86-6EB68BB2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Source:CF707D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43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54282-BE4E-47D3-8322-7FB8FEF0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1AA4C-B841-4F1D-B1FA-03ADC5E8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如果没有第</a:t>
            </a:r>
            <a:r>
              <a:rPr lang="en-US" altLang="zh-CN" dirty="0"/>
              <a:t>4</a:t>
            </a:r>
            <a:r>
              <a:rPr lang="zh-CN" altLang="en-US" dirty="0"/>
              <a:t>个操作，那么我们只需要模拟一下这个过程。</a:t>
            </a:r>
            <a:endParaRPr lang="en-US" altLang="zh-CN" dirty="0"/>
          </a:p>
          <a:p>
            <a:r>
              <a:rPr lang="zh-CN" altLang="en-US" dirty="0"/>
              <a:t>有第</a:t>
            </a:r>
            <a:r>
              <a:rPr lang="en-US" altLang="zh-CN" dirty="0"/>
              <a:t>4</a:t>
            </a:r>
            <a:r>
              <a:rPr lang="zh-CN" altLang="en-US" dirty="0"/>
              <a:t>个操作怎么办呢？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我们将每个状态看成点，每次</a:t>
            </a:r>
            <a:r>
              <a:rPr lang="en-US" altLang="zh-CN" dirty="0"/>
              <a:t>123</a:t>
            </a:r>
            <a:r>
              <a:rPr lang="zh-CN" altLang="en-US" dirty="0"/>
              <a:t>操作看成从一个状态操作到另一个状态，即一条边，那么这个过程会形成一棵树。</a:t>
            </a:r>
          </a:p>
        </p:txBody>
      </p:sp>
    </p:spTree>
    <p:extLst>
      <p:ext uri="{BB962C8B-B14F-4D97-AF65-F5344CB8AC3E}">
        <p14:creationId xmlns:p14="http://schemas.microsoft.com/office/powerpoint/2010/main" val="231238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3333C-3BD0-4520-BEED-839A446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242C1-E049-46BA-8129-00C61107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565" cy="4351338"/>
          </a:xfrm>
        </p:spPr>
        <p:txBody>
          <a:bodyPr/>
          <a:lstStyle/>
          <a:p>
            <a:r>
              <a:rPr lang="zh-CN" altLang="en-US" dirty="0"/>
              <a:t>举个例子，如果我们第</a:t>
            </a:r>
            <a:r>
              <a:rPr lang="en-US" altLang="zh-CN" dirty="0"/>
              <a:t>1,2,4</a:t>
            </a:r>
            <a:r>
              <a:rPr lang="zh-CN" altLang="en-US" dirty="0"/>
              <a:t>次操作编号都在</a:t>
            </a:r>
            <a:r>
              <a:rPr lang="en-US" altLang="zh-CN" dirty="0"/>
              <a:t>[1,3]</a:t>
            </a:r>
            <a:r>
              <a:rPr lang="zh-CN" altLang="en-US" dirty="0"/>
              <a:t>之间，第</a:t>
            </a:r>
            <a:r>
              <a:rPr lang="en-US" altLang="zh-CN" dirty="0"/>
              <a:t>3</a:t>
            </a:r>
            <a:r>
              <a:rPr lang="zh-CN" altLang="en-US" dirty="0"/>
              <a:t>次操作则是回到第</a:t>
            </a:r>
            <a:r>
              <a:rPr lang="en-US" altLang="zh-CN" dirty="0"/>
              <a:t>1</a:t>
            </a:r>
            <a:r>
              <a:rPr lang="zh-CN" altLang="en-US" dirty="0"/>
              <a:t>次操作之后的情况，那么这棵树长这个样子：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3B196D-FADD-4DC3-A2CA-5AC503ADB480}"/>
              </a:ext>
            </a:extLst>
          </p:cNvPr>
          <p:cNvGrpSpPr/>
          <p:nvPr/>
        </p:nvGrpSpPr>
        <p:grpSpPr>
          <a:xfrm>
            <a:off x="6096000" y="844025"/>
            <a:ext cx="4073371" cy="5169950"/>
            <a:chOff x="4023064" y="2876365"/>
            <a:chExt cx="2330388" cy="295774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ED15628-65E4-4919-A526-7348A3F58630}"/>
                </a:ext>
              </a:extLst>
            </p:cNvPr>
            <p:cNvSpPr/>
            <p:nvPr/>
          </p:nvSpPr>
          <p:spPr>
            <a:xfrm>
              <a:off x="4944862" y="2876365"/>
              <a:ext cx="514905" cy="514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287B14B-9E85-48EF-8F69-915A62232587}"/>
                </a:ext>
              </a:extLst>
            </p:cNvPr>
            <p:cNvSpPr/>
            <p:nvPr/>
          </p:nvSpPr>
          <p:spPr>
            <a:xfrm>
              <a:off x="4944862" y="4079505"/>
              <a:ext cx="514905" cy="514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1,3</a:t>
              </a:r>
              <a:endParaRPr lang="zh-CN" altLang="en-US" sz="20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96124C9-0849-4E61-9E9C-C74BFAE57F3B}"/>
                </a:ext>
              </a:extLst>
            </p:cNvPr>
            <p:cNvSpPr/>
            <p:nvPr/>
          </p:nvSpPr>
          <p:spPr>
            <a:xfrm>
              <a:off x="4023064" y="5319204"/>
              <a:ext cx="514905" cy="514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0191AF-FE1E-439C-87B3-F7A5D4A14002}"/>
                </a:ext>
              </a:extLst>
            </p:cNvPr>
            <p:cNvSpPr/>
            <p:nvPr/>
          </p:nvSpPr>
          <p:spPr>
            <a:xfrm>
              <a:off x="5838547" y="5319203"/>
              <a:ext cx="514905" cy="514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5958393-006B-401C-93E3-3AEF9E85ACA7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5202315" y="3391270"/>
              <a:ext cx="0" cy="688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0372E21-20FB-4778-AFFF-3177627B5901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4280517" y="4519004"/>
              <a:ext cx="739752" cy="8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B9ADB9F-CA4B-4E07-85A0-FA032A42F5AF}"/>
                </a:ext>
              </a:extLst>
            </p:cNvPr>
            <p:cNvCxnSpPr>
              <a:stCxn id="6" idx="5"/>
              <a:endCxn id="10" idx="0"/>
            </p:cNvCxnSpPr>
            <p:nvPr/>
          </p:nvCxnSpPr>
          <p:spPr>
            <a:xfrm>
              <a:off x="5384361" y="4519004"/>
              <a:ext cx="711639" cy="800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19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77008-148A-4F41-9DF2-6D27C733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E2344-E9E9-4674-8306-F5DED2C1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同时注意到，我们的操作都是可以支持“撤销”的。</a:t>
            </a:r>
            <a:endParaRPr lang="en-US" altLang="zh-CN" dirty="0"/>
          </a:p>
          <a:p>
            <a:r>
              <a:rPr lang="zh-CN" altLang="en-US" dirty="0"/>
              <a:t>于是我们只需要对这棵树进行</a:t>
            </a:r>
            <a:r>
              <a:rPr lang="en-US" altLang="zh-CN" dirty="0" err="1"/>
              <a:t>dfs</a:t>
            </a:r>
            <a:r>
              <a:rPr lang="zh-CN" altLang="en-US" dirty="0"/>
              <a:t>，即可知道每个点对应的答案是多少。</a:t>
            </a:r>
          </a:p>
        </p:txBody>
      </p:sp>
    </p:spTree>
    <p:extLst>
      <p:ext uri="{BB962C8B-B14F-4D97-AF65-F5344CB8AC3E}">
        <p14:creationId xmlns:p14="http://schemas.microsoft.com/office/powerpoint/2010/main" val="396358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3D04-BF1F-40FF-B7EE-DCB24BD7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A3956-D19F-4ADD-BD10-EF534973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Source:CF838C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84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AA68-9031-452A-A350-EDB6ABAA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911E9-B711-4276-8AD3-8F005047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/>
              <a:t>https://www.luogu.com.cn/blog/Pigbrain/solution-cf838c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51747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761</Words>
  <Application>Microsoft Office PowerPoint</Application>
  <PresentationFormat>宽屏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Solution</vt:lpstr>
      <vt:lpstr>T1</vt:lpstr>
      <vt:lpstr>T1</vt:lpstr>
      <vt:lpstr>T2</vt:lpstr>
      <vt:lpstr>T2</vt:lpstr>
      <vt:lpstr>T2</vt:lpstr>
      <vt:lpstr>T2</vt:lpstr>
      <vt:lpstr>T3</vt:lpstr>
      <vt:lpstr>T3</vt:lpstr>
      <vt:lpstr>T3</vt:lpstr>
      <vt:lpstr>T3</vt:lpstr>
      <vt:lpstr>T3</vt:lpstr>
      <vt:lpstr>T3</vt:lpstr>
      <vt:lpstr>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刘 宇豪</dc:creator>
  <cp:lastModifiedBy>刘 宇豪</cp:lastModifiedBy>
  <cp:revision>6</cp:revision>
  <dcterms:created xsi:type="dcterms:W3CDTF">2020-10-23T11:38:10Z</dcterms:created>
  <dcterms:modified xsi:type="dcterms:W3CDTF">2020-10-23T12:26:21Z</dcterms:modified>
</cp:coreProperties>
</file>