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304" r:id="rId4"/>
    <p:sldId id="305" r:id="rId5"/>
    <p:sldId id="306" r:id="rId6"/>
    <p:sldId id="312" r:id="rId7"/>
    <p:sldId id="314" r:id="rId8"/>
    <p:sldId id="315" r:id="rId9"/>
    <p:sldId id="316" r:id="rId10"/>
    <p:sldId id="328" r:id="rId11"/>
    <p:sldId id="329" r:id="rId12"/>
    <p:sldId id="331" r:id="rId13"/>
    <p:sldId id="333" r:id="rId14"/>
    <p:sldId id="334" r:id="rId15"/>
    <p:sldId id="336" r:id="rId16"/>
    <p:sldId id="335" r:id="rId17"/>
    <p:sldId id="337" r:id="rId18"/>
    <p:sldId id="339" r:id="rId19"/>
    <p:sldId id="340" r:id="rId20"/>
    <p:sldId id="34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8D90-23DD-4B58-8BB5-F64BF8CE364B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3A7C-D333-4D57-B936-00F2A1B7D6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8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E3A7C-D333-4D57-B936-00F2A1B7D69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4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00199"/>
            <a:ext cx="8915399" cy="226278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4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4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54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0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89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30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18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6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7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63024"/>
            <a:ext cx="8915400" cy="39481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3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8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9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1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0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711354"/>
            <a:ext cx="8915400" cy="430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41E1-0382-48E8-ABA5-60A721E1C6E7}" type="datetimeFigureOut">
              <a:rPr lang="zh-CN" altLang="en-US" smtClean="0"/>
              <a:pPr/>
              <a:t>2020/10/8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EE386D-AABA-4D94-AA62-336E8FBAC5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2020CSP-S2</a:t>
            </a:r>
            <a:r>
              <a:rPr lang="zh-CN" altLang="en-US"/>
              <a:t>考</a:t>
            </a:r>
            <a:r>
              <a:rPr lang="zh-CN" altLang="en-US" dirty="0"/>
              <a:t>前综合强化</a:t>
            </a:r>
            <a:r>
              <a:rPr lang="zh-CN" altLang="en-US"/>
              <a:t>刷题第一场</a:t>
            </a:r>
            <a:r>
              <a:rPr lang="zh-CN" altLang="en-US" dirty="0"/>
              <a:t>解题报告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李佳实</a:t>
            </a:r>
          </a:p>
        </p:txBody>
      </p:sp>
    </p:spTree>
    <p:extLst>
      <p:ext uri="{BB962C8B-B14F-4D97-AF65-F5344CB8AC3E}">
        <p14:creationId xmlns:p14="http://schemas.microsoft.com/office/powerpoint/2010/main" val="320541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拓展：疯狂的馒头</a:t>
            </a:r>
          </a:p>
        </p:txBody>
      </p:sp>
      <p:sp>
        <p:nvSpPr>
          <p:cNvPr id="174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N&lt;=1000000,M&lt;=10000000</a:t>
            </a:r>
            <a:endParaRPr lang="zh-CN" altLang="en-US" dirty="0"/>
          </a:p>
        </p:txBody>
      </p:sp>
      <p:pic>
        <p:nvPicPr>
          <p:cNvPr id="17412" name="Picture 8" descr="http://www.lydsy.com/JudgeOnline/images/2054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658938"/>
            <a:ext cx="61722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8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考虑倒叙处理染色操作</a:t>
            </a:r>
            <a:endParaRPr lang="en-US" altLang="zh-CN" dirty="0"/>
          </a:p>
          <a:p>
            <a:r>
              <a:rPr lang="zh-CN" altLang="en-US" dirty="0"/>
              <a:t>因为每次染的颜色不一样，所以总共只会染</a:t>
            </a:r>
            <a:r>
              <a:rPr lang="en-US" altLang="zh-CN" dirty="0"/>
              <a:t>n</a:t>
            </a:r>
            <a:r>
              <a:rPr lang="zh-CN" altLang="en-US" dirty="0"/>
              <a:t>次颜色</a:t>
            </a:r>
            <a:endParaRPr lang="en-US" altLang="zh-CN" dirty="0"/>
          </a:p>
          <a:p>
            <a:r>
              <a:rPr lang="zh-CN" altLang="en-US" dirty="0"/>
              <a:t>那么只要快速知道每次需要染哪些馒头</a:t>
            </a:r>
            <a:endParaRPr lang="en-US" altLang="zh-CN" dirty="0"/>
          </a:p>
          <a:p>
            <a:r>
              <a:rPr lang="zh-CN" altLang="en-US" dirty="0"/>
              <a:t>用并查集维护，开始每个馒头单独一个集合，每当一个馒头</a:t>
            </a:r>
            <a:r>
              <a:rPr lang="en-US" altLang="zh-CN" dirty="0"/>
              <a:t>x</a:t>
            </a:r>
            <a:r>
              <a:rPr lang="zh-CN" altLang="en-US" dirty="0"/>
              <a:t>被染上色，就把</a:t>
            </a:r>
            <a:r>
              <a:rPr lang="en-US" altLang="zh-CN" dirty="0"/>
              <a:t>x</a:t>
            </a:r>
            <a:r>
              <a:rPr lang="zh-CN" altLang="en-US" dirty="0"/>
              <a:t>连向</a:t>
            </a:r>
            <a:r>
              <a:rPr lang="en-US" altLang="zh-CN" dirty="0"/>
              <a:t>x-1</a:t>
            </a:r>
            <a:r>
              <a:rPr lang="zh-CN" altLang="en-US" dirty="0"/>
              <a:t>，这样就可以快速找到哪些馒头没被染过色</a:t>
            </a:r>
            <a:endParaRPr lang="en-US" altLang="zh-CN" dirty="0"/>
          </a:p>
          <a:p>
            <a:r>
              <a:rPr lang="zh-CN" altLang="en-US" dirty="0"/>
              <a:t>由于总共只染</a:t>
            </a:r>
            <a:r>
              <a:rPr lang="en-US" altLang="zh-CN" dirty="0"/>
              <a:t>n</a:t>
            </a:r>
            <a:r>
              <a:rPr lang="zh-CN" altLang="en-US" dirty="0"/>
              <a:t>个馒头，所以总复杂度是</a:t>
            </a:r>
            <a:r>
              <a:rPr lang="en-US" altLang="zh-CN" dirty="0"/>
              <a:t>O(n)</a:t>
            </a:r>
            <a:r>
              <a:rPr lang="zh-CN" altLang="en-US" dirty="0"/>
              <a:t>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15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直线竞速：讨论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972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直线竞速：</a:t>
            </a:r>
            <a:r>
              <a:rPr lang="en-US" altLang="zh-CN" dirty="0"/>
              <a:t>30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n,Q</a:t>
            </a:r>
            <a:r>
              <a:rPr lang="en-US" altLang="zh-CN" dirty="0"/>
              <a:t>&lt;=1000</a:t>
            </a:r>
          </a:p>
          <a:p>
            <a:r>
              <a:rPr lang="zh-CN" altLang="en-US" dirty="0"/>
              <a:t>对于每个询问，计算出此时每位选手的位置，然后排序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nQlogn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23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直线竞速：另外</a:t>
            </a:r>
            <a:r>
              <a:rPr lang="en-US" altLang="zh-CN" dirty="0"/>
              <a:t>40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k=1</a:t>
            </a:r>
          </a:p>
          <a:p>
            <a:r>
              <a:rPr lang="zh-CN" altLang="en-US" dirty="0"/>
              <a:t>对于每个询问，</a:t>
            </a:r>
            <a:r>
              <a:rPr lang="en-US" altLang="zh-CN" dirty="0"/>
              <a:t>O(n)</a:t>
            </a:r>
            <a:r>
              <a:rPr lang="zh-CN" altLang="en-US" dirty="0"/>
              <a:t>求出选手位置的最大值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nQ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87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直线竞速：</a:t>
            </a:r>
            <a:r>
              <a:rPr lang="en-US" altLang="zh-CN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n,Q</a:t>
            </a:r>
            <a:r>
              <a:rPr lang="en-US" altLang="zh-CN" dirty="0"/>
              <a:t>&lt;=7000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30</a:t>
            </a:r>
            <a:r>
              <a:rPr lang="zh-CN" altLang="en-US" dirty="0"/>
              <a:t>分做法的基础上，用分治求第</a:t>
            </a:r>
            <a:r>
              <a:rPr lang="en-US" altLang="zh-CN" dirty="0"/>
              <a:t>k</a:t>
            </a:r>
            <a:r>
              <a:rPr lang="zh-CN" altLang="en-US" dirty="0"/>
              <a:t>小元素</a:t>
            </a:r>
            <a:endParaRPr lang="en-US" altLang="zh-CN" dirty="0"/>
          </a:p>
          <a:p>
            <a:r>
              <a:rPr lang="zh-CN" altLang="en-US" dirty="0"/>
              <a:t>但如果题目变一下，就不能这样做了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时间复杂度</a:t>
            </a:r>
            <a:r>
              <a:rPr lang="en-US" altLang="zh-CN" dirty="0">
                <a:latin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</a:rPr>
              <a:t>nQ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60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直线竞速：</a:t>
            </a:r>
            <a:r>
              <a:rPr lang="en-US" altLang="zh-CN" dirty="0"/>
              <a:t>100</a:t>
            </a:r>
            <a:r>
              <a:rPr lang="zh-CN" altLang="en-US" dirty="0"/>
              <a:t>分做法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显然，任意两位选手的相对位置最多只会变化一次，</a:t>
            </a:r>
            <a:r>
              <a:rPr lang="zh-CN" altLang="en-US" dirty="0">
                <a:latin typeface="Times New Roman" panose="02020603050405020304" pitchFamily="18" charset="0"/>
              </a:rPr>
              <a:t>所有选手在整个比赛期间的两两相对位置的交换次数最多是</a:t>
            </a:r>
            <a:r>
              <a:rPr lang="en-US" altLang="zh-CN" dirty="0">
                <a:latin typeface="Times New Roman" panose="02020603050405020304" pitchFamily="18" charset="0"/>
              </a:rPr>
              <a:t>n(n-1)/2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于是我们把询问按时间排序，维护比赛期间选手的排名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对于每次询问，像冒泡排序一样从前往后把每位选手向前冒泡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总的交换次数是</a:t>
            </a:r>
            <a:r>
              <a:rPr lang="en-US" altLang="zh-CN" dirty="0">
                <a:latin typeface="Times New Roman" panose="02020603050405020304" pitchFamily="18" charset="0"/>
              </a:rPr>
              <a:t>O(n^2)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时间复杂度</a:t>
            </a:r>
            <a:r>
              <a:rPr lang="en-US" altLang="zh-CN" dirty="0">
                <a:latin typeface="Times New Roman" panose="02020603050405020304" pitchFamily="18" charset="0"/>
              </a:rPr>
              <a:t>O(n^2+nQ+QlogQ)</a:t>
            </a:r>
          </a:p>
        </p:txBody>
      </p:sp>
    </p:spTree>
    <p:extLst>
      <p:ext uri="{BB962C8B-B14F-4D97-AF65-F5344CB8AC3E}">
        <p14:creationId xmlns:p14="http://schemas.microsoft.com/office/powerpoint/2010/main" val="38050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游戏：讨论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125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游戏：？分做法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首先化简一下题目，把每个数</a:t>
            </a:r>
            <a:r>
              <a:rPr lang="en-US" altLang="zh-CN" dirty="0"/>
              <a:t>--</a:t>
            </a:r>
            <a:r>
              <a:rPr lang="zh-CN" altLang="en-US" dirty="0"/>
              <a:t>，问题就变成了区间和直接乘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的前</a:t>
            </a:r>
            <a:r>
              <a:rPr lang="en-US" altLang="zh-CN" dirty="0" err="1"/>
              <a:t>i</a:t>
            </a:r>
            <a:r>
              <a:rPr lang="zh-CN" altLang="en-US" dirty="0"/>
              <a:t>个数和</a:t>
            </a:r>
            <a:r>
              <a:rPr lang="en-US" altLang="zh-CN" dirty="0"/>
              <a:t>B</a:t>
            </a:r>
            <a:r>
              <a:rPr lang="zh-CN" altLang="en-US" dirty="0"/>
              <a:t>的前</a:t>
            </a:r>
            <a:r>
              <a:rPr lang="en-US" altLang="zh-CN" dirty="0"/>
              <a:t>j</a:t>
            </a:r>
            <a:r>
              <a:rPr lang="zh-CN" altLang="en-US" dirty="0"/>
              <a:t>个数做游戏的最小总花费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/>
              <a:t>j]=min(</a:t>
            </a:r>
            <a:r>
              <a:rPr lang="en-US" altLang="zh-CN" dirty="0"/>
              <a:t>f[k][r]+(SA[</a:t>
            </a:r>
            <a:r>
              <a:rPr lang="en-US" altLang="zh-CN" dirty="0" err="1"/>
              <a:t>i</a:t>
            </a:r>
            <a:r>
              <a:rPr lang="en-US" altLang="zh-CN" dirty="0"/>
              <a:t>]-SA[k])*(SB[j]-SB[r]))</a:t>
            </a:r>
            <a:r>
              <a:rPr lang="zh-CN" altLang="en-US" dirty="0"/>
              <a:t>，</a:t>
            </a:r>
            <a:r>
              <a:rPr lang="en-US" altLang="zh-CN" dirty="0"/>
              <a:t>0&lt;=k&lt;i,0&lt;=r&lt;j</a:t>
            </a:r>
          </a:p>
          <a:p>
            <a:r>
              <a:rPr lang="en-US" altLang="zh-CN" dirty="0"/>
              <a:t>SA,SB</a:t>
            </a:r>
            <a:r>
              <a:rPr lang="zh-CN" altLang="en-US" dirty="0"/>
              <a:t>表示</a:t>
            </a:r>
            <a:r>
              <a:rPr lang="en-US" altLang="zh-CN" dirty="0"/>
              <a:t>A,B</a:t>
            </a:r>
            <a:r>
              <a:rPr lang="zh-CN" altLang="en-US" dirty="0"/>
              <a:t>的前缀和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O(n^2m^2)</a:t>
            </a:r>
          </a:p>
        </p:txBody>
      </p:sp>
    </p:spTree>
    <p:extLst>
      <p:ext uri="{BB962C8B-B14F-4D97-AF65-F5344CB8AC3E}">
        <p14:creationId xmlns:p14="http://schemas.microsoft.com/office/powerpoint/2010/main" val="14017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游戏：？分做法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一个结论：存在一个最优解的每次删数，至少有一段长度是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于是状态转移只需要枚举一维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O(nm(</a:t>
            </a:r>
            <a:r>
              <a:rPr lang="en-US" altLang="zh-CN" dirty="0" err="1"/>
              <a:t>n+m</a:t>
            </a:r>
            <a:r>
              <a:rPr lang="en-US" altLang="zh-C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8958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打扑克：讨论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641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游戏：</a:t>
            </a:r>
            <a:r>
              <a:rPr lang="en-US" altLang="zh-CN" dirty="0"/>
              <a:t>100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n,m</a:t>
            </a:r>
            <a:r>
              <a:rPr lang="en-US" altLang="zh-CN" dirty="0"/>
              <a:t>&lt;=2000</a:t>
            </a:r>
          </a:p>
          <a:p>
            <a:r>
              <a:rPr lang="zh-CN" altLang="en-US" dirty="0"/>
              <a:t>有了之前的结论，可以重新定义状态：</a:t>
            </a:r>
            <a:endParaRPr lang="en-US" altLang="zh-CN" dirty="0"/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][j][0]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的最后一段长度为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][j][1]</a:t>
            </a:r>
            <a:r>
              <a:rPr lang="zh-CN" altLang="en-US" dirty="0"/>
              <a:t>表示</a:t>
            </a:r>
            <a:r>
              <a:rPr lang="en-US" altLang="zh-CN" dirty="0"/>
              <a:t>B</a:t>
            </a:r>
            <a:r>
              <a:rPr lang="zh-CN" altLang="en-US" dirty="0"/>
              <a:t>的最后一段长度为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O(1)</a:t>
            </a:r>
            <a:r>
              <a:rPr lang="zh-CN" altLang="en-US" dirty="0"/>
              <a:t>转移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28167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打扑克：</a:t>
            </a:r>
            <a:r>
              <a:rPr lang="en-US" altLang="zh-CN" dirty="0"/>
              <a:t>40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n&lt;=10</a:t>
            </a:r>
          </a:p>
          <a:p>
            <a:r>
              <a:rPr lang="zh-CN" altLang="en-US" dirty="0"/>
              <a:t>手玩打表</a:t>
            </a:r>
          </a:p>
        </p:txBody>
      </p:sp>
    </p:spTree>
    <p:extLst>
      <p:ext uri="{BB962C8B-B14F-4D97-AF65-F5344CB8AC3E}">
        <p14:creationId xmlns:p14="http://schemas.microsoft.com/office/powerpoint/2010/main" val="23025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打扑克：</a:t>
            </a:r>
            <a:r>
              <a:rPr lang="en-US" altLang="zh-CN" dirty="0"/>
              <a:t>70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n&lt;=10000</a:t>
            </a:r>
          </a:p>
          <a:p>
            <a:r>
              <a:rPr lang="zh-CN" altLang="en-US" dirty="0"/>
              <a:t>当且仅当</a:t>
            </a:r>
            <a:r>
              <a:rPr lang="en-US" altLang="zh-CN" dirty="0"/>
              <a:t>n</a:t>
            </a:r>
            <a:r>
              <a:rPr lang="zh-CN" altLang="en-US" dirty="0"/>
              <a:t>是奇数且皮蛋先手，皮蛋才会获胜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n=2</a:t>
            </a:r>
            <a:r>
              <a:rPr lang="zh-CN" altLang="en-US" dirty="0"/>
              <a:t>的特殊情况</a:t>
            </a:r>
          </a:p>
        </p:txBody>
      </p:sp>
    </p:spTree>
    <p:extLst>
      <p:ext uri="{BB962C8B-B14F-4D97-AF65-F5344CB8AC3E}">
        <p14:creationId xmlns:p14="http://schemas.microsoft.com/office/powerpoint/2010/main" val="280373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打扑克：</a:t>
            </a:r>
            <a:r>
              <a:rPr lang="en-US" altLang="zh-CN" dirty="0"/>
              <a:t>100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n&lt;=10^1000</a:t>
            </a:r>
          </a:p>
          <a:p>
            <a:r>
              <a:rPr lang="zh-CN" altLang="en-US" dirty="0"/>
              <a:t>用字符串输入</a:t>
            </a:r>
          </a:p>
        </p:txBody>
      </p:sp>
    </p:spTree>
    <p:extLst>
      <p:ext uri="{BB962C8B-B14F-4D97-AF65-F5344CB8AC3E}">
        <p14:creationId xmlns:p14="http://schemas.microsoft.com/office/powerpoint/2010/main" val="136641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粉刷匠：讨论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644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粉刷匠：</a:t>
            </a:r>
            <a:r>
              <a:rPr lang="en-US" altLang="zh-CN" dirty="0"/>
              <a:t>30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n,m,k</a:t>
            </a:r>
            <a:r>
              <a:rPr lang="en-US" altLang="zh-CN" dirty="0"/>
              <a:t>&lt;=1000</a:t>
            </a:r>
          </a:p>
          <a:p>
            <a:r>
              <a:rPr lang="zh-CN" altLang="en-US" dirty="0"/>
              <a:t>直接用二维数组模拟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O(k(</a:t>
            </a:r>
            <a:r>
              <a:rPr lang="en-US" altLang="zh-CN" dirty="0" err="1"/>
              <a:t>n+m</a:t>
            </a:r>
            <a:r>
              <a:rPr lang="en-US" altLang="zh-C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0388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粉刷匠：另外</a:t>
            </a:r>
            <a:r>
              <a:rPr lang="en-US" altLang="zh-CN" dirty="0"/>
              <a:t>30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n&lt;=10</a:t>
            </a:r>
          </a:p>
          <a:p>
            <a:r>
              <a:rPr lang="zh-CN" altLang="en-US" dirty="0"/>
              <a:t>记录最后一次对每一行每一列粉刷的时间和颜色</a:t>
            </a:r>
            <a:endParaRPr lang="en-US" altLang="zh-CN" dirty="0"/>
          </a:p>
          <a:p>
            <a:r>
              <a:rPr lang="zh-CN" altLang="en-US" dirty="0"/>
              <a:t>最后暴力统计每个格子的颜色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nm+k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804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粉刷匠：</a:t>
            </a:r>
            <a:r>
              <a:rPr lang="en-US" altLang="zh-CN" dirty="0"/>
              <a:t>100</a:t>
            </a:r>
            <a:r>
              <a:rPr lang="zh-CN" altLang="en-US" dirty="0"/>
              <a:t>分做法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n,m,k</a:t>
            </a:r>
            <a:r>
              <a:rPr lang="en-US" altLang="zh-CN" dirty="0"/>
              <a:t>&lt;=1000000</a:t>
            </a:r>
          </a:p>
          <a:p>
            <a:r>
              <a:rPr lang="zh-CN" altLang="en-US" dirty="0"/>
              <a:t>每个格子只会被最后一次粉刷影响，所以倒序考虑粉刷</a:t>
            </a:r>
            <a:endParaRPr lang="en-US" altLang="zh-CN" dirty="0"/>
          </a:p>
          <a:p>
            <a:r>
              <a:rPr lang="zh-CN" altLang="en-US" dirty="0"/>
              <a:t>行列之间的粉刷没有影响，每次粉刷可以直接算出粉刷了多少个格子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n+m+k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71374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楷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紫罗兰色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</TotalTime>
  <Words>745</Words>
  <Application>Microsoft Office PowerPoint</Application>
  <PresentationFormat>宽屏</PresentationFormat>
  <Paragraphs>81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Arial</vt:lpstr>
      <vt:lpstr>Times New Roman</vt:lpstr>
      <vt:lpstr>Wingdings 3</vt:lpstr>
      <vt:lpstr>丝状</vt:lpstr>
      <vt:lpstr>2020CSP-S2考前综合强化刷题第一场解题报告</vt:lpstr>
      <vt:lpstr>打扑克：讨论</vt:lpstr>
      <vt:lpstr>打扑克：40分做法</vt:lpstr>
      <vt:lpstr>打扑克：70分做法</vt:lpstr>
      <vt:lpstr>打扑克：100分做法</vt:lpstr>
      <vt:lpstr>粉刷匠：讨论</vt:lpstr>
      <vt:lpstr>粉刷匠：30分做法</vt:lpstr>
      <vt:lpstr>粉刷匠：另外30分做法</vt:lpstr>
      <vt:lpstr>粉刷匠：100分做法</vt:lpstr>
      <vt:lpstr>拓展：疯狂的馒头</vt:lpstr>
      <vt:lpstr>PowerPoint 演示文稿</vt:lpstr>
      <vt:lpstr>直线竞速：讨论</vt:lpstr>
      <vt:lpstr>直线竞速：30分做法</vt:lpstr>
      <vt:lpstr>直线竞速：另外40分做法</vt:lpstr>
      <vt:lpstr>直线竞速：100分做法1</vt:lpstr>
      <vt:lpstr>直线竞速：100分做法2</vt:lpstr>
      <vt:lpstr>游戏：讨论</vt:lpstr>
      <vt:lpstr>游戏：？分做法</vt:lpstr>
      <vt:lpstr>游戏：？分做法</vt:lpstr>
      <vt:lpstr>游戏：100分做法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佳实 李</dc:creator>
  <cp:lastModifiedBy>destiny</cp:lastModifiedBy>
  <cp:revision>69</cp:revision>
  <dcterms:created xsi:type="dcterms:W3CDTF">2020-08-14T18:11:03Z</dcterms:created>
  <dcterms:modified xsi:type="dcterms:W3CDTF">2020-10-08T01:59:52Z</dcterms:modified>
</cp:coreProperties>
</file>