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5" r:id="rId3"/>
    <p:sldId id="287" r:id="rId4"/>
    <p:sldId id="304" r:id="rId5"/>
    <p:sldId id="305" r:id="rId6"/>
    <p:sldId id="325" r:id="rId7"/>
    <p:sldId id="307" r:id="rId8"/>
    <p:sldId id="308" r:id="rId9"/>
    <p:sldId id="309" r:id="rId10"/>
    <p:sldId id="310" r:id="rId11"/>
    <p:sldId id="311" r:id="rId12"/>
    <p:sldId id="312" r:id="rId13"/>
    <p:sldId id="313" r:id="rId14"/>
    <p:sldId id="314" r:id="rId15"/>
    <p:sldId id="315" r:id="rId16"/>
    <p:sldId id="326" r:id="rId17"/>
    <p:sldId id="327" r:id="rId18"/>
    <p:sldId id="328" r:id="rId19"/>
    <p:sldId id="329" r:id="rId20"/>
    <p:sldId id="330" r:id="rId21"/>
    <p:sldId id="331" r:id="rId22"/>
    <p:sldId id="332" r:id="rId23"/>
    <p:sldId id="334" r:id="rId24"/>
    <p:sldId id="335" r:id="rId25"/>
    <p:sldId id="33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98D90-23DD-4B58-8BB5-F64BF8CE364B}" type="datetimeFigureOut">
              <a:rPr lang="zh-CN" altLang="en-US" smtClean="0"/>
              <a:t>2020/10/8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E3A7C-D333-4D57-B936-00F2A1B7D691}" type="slidenum">
              <a:rPr lang="zh-CN" altLang="en-US" smtClean="0"/>
              <a:t>‹#›</a:t>
            </a:fld>
            <a:endParaRPr lang="zh-CN" altLang="en-US"/>
          </a:p>
        </p:txBody>
      </p:sp>
    </p:spTree>
    <p:extLst>
      <p:ext uri="{BB962C8B-B14F-4D97-AF65-F5344CB8AC3E}">
        <p14:creationId xmlns:p14="http://schemas.microsoft.com/office/powerpoint/2010/main" val="107358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00199"/>
            <a:ext cx="8915399" cy="2262781"/>
          </a:xfrm>
        </p:spPr>
        <p:txBody>
          <a:bodyPr anchor="b">
            <a:normAutofit/>
          </a:bodyPr>
          <a:lstStyle>
            <a:lvl1pPr algn="ct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69964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400484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EE386D-AABA-4D94-AA62-336E8FBAC560}"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354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175605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EE386D-AABA-4D94-AA62-336E8FBAC560}"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5890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4263030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2875918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47826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7795"/>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1963024"/>
            <a:ext cx="8915400" cy="3948198"/>
          </a:xfrm>
        </p:spPr>
        <p:txBody>
          <a:bodyPr/>
          <a:lstStyle>
            <a:lvl1pPr>
              <a:defRPr sz="2400"/>
            </a:lvl1pPr>
            <a:lvl2pPr>
              <a:defRPr sz="2000"/>
            </a:lvl2pPr>
            <a:lvl3pPr>
              <a:defRPr sz="16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99578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5070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293018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233929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99651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13873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40128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D0F41E1-0382-48E8-ABA5-60A721E1C6E7}" type="datetimeFigureOut">
              <a:rPr lang="zh-CN" altLang="en-US" smtClean="0"/>
              <a:t>2020/10/8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364150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774916"/>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1711354"/>
            <a:ext cx="8915400" cy="430844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0F41E1-0382-48E8-ABA5-60A721E1C6E7}" type="datetimeFigureOut">
              <a:rPr lang="zh-CN" altLang="en-US" smtClean="0"/>
              <a:t>2020/10/8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EE386D-AABA-4D94-AA62-336E8FBAC560}" type="slidenum">
              <a:rPr lang="zh-CN" altLang="en-US" smtClean="0"/>
              <a:t>‹#›</a:t>
            </a:fld>
            <a:endParaRPr lang="zh-CN" altLang="en-US"/>
          </a:p>
        </p:txBody>
      </p:sp>
    </p:spTree>
    <p:extLst>
      <p:ext uri="{BB962C8B-B14F-4D97-AF65-F5344CB8AC3E}">
        <p14:creationId xmlns:p14="http://schemas.microsoft.com/office/powerpoint/2010/main" val="765779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2020</a:t>
            </a:r>
            <a:r>
              <a:rPr lang="zh-CN" altLang="en-US" dirty="0"/>
              <a:t>提高组考前综合强化刷题第二场解题报告</a:t>
            </a:r>
          </a:p>
        </p:txBody>
      </p:sp>
      <p:sp>
        <p:nvSpPr>
          <p:cNvPr id="3" name="副标题 2"/>
          <p:cNvSpPr>
            <a:spLocks noGrp="1"/>
          </p:cNvSpPr>
          <p:nvPr>
            <p:ph type="subTitle" idx="1"/>
          </p:nvPr>
        </p:nvSpPr>
        <p:spPr/>
        <p:txBody>
          <a:bodyPr/>
          <a:lstStyle/>
          <a:p>
            <a:r>
              <a:rPr lang="zh-CN" altLang="en-US" dirty="0"/>
              <a:t>李佳实</a:t>
            </a:r>
          </a:p>
        </p:txBody>
      </p:sp>
    </p:spTree>
    <p:extLst>
      <p:ext uri="{BB962C8B-B14F-4D97-AF65-F5344CB8AC3E}">
        <p14:creationId xmlns:p14="http://schemas.microsoft.com/office/powerpoint/2010/main" val="32054105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a:t>
            </a:r>
            <a:r>
              <a:rPr lang="en-US" altLang="zh-CN" dirty="0"/>
              <a:t>60</a:t>
            </a:r>
            <a:r>
              <a:rPr lang="zh-CN" altLang="en-US" dirty="0"/>
              <a:t>分做法</a:t>
            </a:r>
          </a:p>
        </p:txBody>
      </p:sp>
      <p:sp>
        <p:nvSpPr>
          <p:cNvPr id="3" name="内容占位符 2"/>
          <p:cNvSpPr>
            <a:spLocks noGrp="1"/>
          </p:cNvSpPr>
          <p:nvPr>
            <p:ph idx="1"/>
          </p:nvPr>
        </p:nvSpPr>
        <p:spPr/>
        <p:txBody>
          <a:bodyPr/>
          <a:lstStyle/>
          <a:p>
            <a:r>
              <a:rPr lang="en-US" altLang="zh-CN" dirty="0"/>
              <a:t>n&lt;=100000</a:t>
            </a:r>
          </a:p>
          <a:p>
            <a:r>
              <a:rPr lang="zh-CN" altLang="en-US" dirty="0"/>
              <a:t>对序列的插入和删除一共有</a:t>
            </a:r>
            <a:r>
              <a:rPr lang="en-US" altLang="zh-CN" dirty="0"/>
              <a:t>n/2+n/3+……+n/n=n*ln(n)</a:t>
            </a:r>
          </a:p>
          <a:p>
            <a:r>
              <a:rPr lang="zh-CN" altLang="en-US" dirty="0"/>
              <a:t>用线段树或平衡树维护</a:t>
            </a:r>
            <a:endParaRPr lang="en-US" altLang="zh-CN" dirty="0"/>
          </a:p>
          <a:p>
            <a:r>
              <a:rPr lang="zh-CN" altLang="en-US" dirty="0"/>
              <a:t>时间复杂度</a:t>
            </a:r>
            <a:r>
              <a:rPr lang="en-US" altLang="zh-CN" dirty="0"/>
              <a:t>O(n*log^2(n))</a:t>
            </a:r>
          </a:p>
          <a:p>
            <a:endParaRPr lang="en-US" altLang="zh-CN" dirty="0"/>
          </a:p>
        </p:txBody>
      </p:sp>
    </p:spTree>
    <p:extLst>
      <p:ext uri="{BB962C8B-B14F-4D97-AF65-F5344CB8AC3E}">
        <p14:creationId xmlns:p14="http://schemas.microsoft.com/office/powerpoint/2010/main" val="219211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a:t>
            </a:r>
            <a:r>
              <a:rPr lang="en-US" altLang="zh-CN" dirty="0"/>
              <a:t>100</a:t>
            </a:r>
            <a:r>
              <a:rPr lang="zh-CN" altLang="en-US" dirty="0"/>
              <a:t>分做法</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rPr>
              <a:t>n&lt;=1000000</a:t>
            </a:r>
          </a:p>
          <a:p>
            <a:r>
              <a:rPr lang="zh-CN" altLang="en-US" dirty="0">
                <a:latin typeface="Times New Roman" panose="02020603050405020304" pitchFamily="18" charset="0"/>
              </a:rPr>
              <a:t>如果把不动的位置固定，动的位置相当于依次向后移动一位</a:t>
            </a:r>
            <a:endParaRPr lang="en-US" altLang="zh-CN" dirty="0">
              <a:latin typeface="Times New Roman" panose="02020603050405020304" pitchFamily="18" charset="0"/>
            </a:endParaRPr>
          </a:p>
          <a:p>
            <a:r>
              <a:rPr lang="zh-CN" altLang="en-US" dirty="0">
                <a:latin typeface="Times New Roman" panose="02020603050405020304" pitchFamily="18" charset="0"/>
              </a:rPr>
              <a:t>每次</a:t>
            </a:r>
            <a:r>
              <a:rPr lang="en-US" altLang="zh-CN" dirty="0">
                <a:latin typeface="Times New Roman" panose="02020603050405020304" pitchFamily="18" charset="0"/>
              </a:rPr>
              <a:t>f</a:t>
            </a:r>
            <a:r>
              <a:rPr lang="zh-CN" altLang="en-US" dirty="0">
                <a:latin typeface="Times New Roman" panose="02020603050405020304" pitchFamily="18" charset="0"/>
              </a:rPr>
              <a:t>作用只会使结尾位置</a:t>
            </a:r>
            <a:r>
              <a:rPr lang="en-US" altLang="zh-CN" dirty="0">
                <a:latin typeface="Times New Roman" panose="02020603050405020304" pitchFamily="18" charset="0"/>
              </a:rPr>
              <a:t>++</a:t>
            </a:r>
          </a:p>
          <a:p>
            <a:r>
              <a:rPr lang="zh-CN" altLang="en-US" dirty="0">
                <a:latin typeface="Times New Roman" panose="02020603050405020304" pitchFamily="18" charset="0"/>
              </a:rPr>
              <a:t>用一个</a:t>
            </a:r>
            <a:r>
              <a:rPr lang="en-US" altLang="zh-CN" dirty="0">
                <a:latin typeface="Times New Roman" panose="02020603050405020304" pitchFamily="18" charset="0"/>
              </a:rPr>
              <a:t>2</a:t>
            </a:r>
            <a:r>
              <a:rPr lang="zh-CN" altLang="en-US" dirty="0">
                <a:latin typeface="Times New Roman" panose="02020603050405020304" pitchFamily="18" charset="0"/>
              </a:rPr>
              <a:t>倍长度的数组就能维护</a:t>
            </a:r>
            <a:endParaRPr lang="en-US" altLang="zh-CN" dirty="0">
              <a:latin typeface="Times New Roman" panose="02020603050405020304" pitchFamily="18" charset="0"/>
            </a:endParaRPr>
          </a:p>
          <a:p>
            <a:r>
              <a:rPr lang="zh-CN" altLang="en-US" dirty="0">
                <a:latin typeface="Times New Roman" panose="02020603050405020304" pitchFamily="18" charset="0"/>
              </a:rPr>
              <a:t>时间复杂度</a:t>
            </a:r>
            <a:r>
              <a:rPr lang="en-US" altLang="zh-CN" dirty="0">
                <a:latin typeface="Times New Roman" panose="02020603050405020304" pitchFamily="18" charset="0"/>
              </a:rPr>
              <a:t>O(n*ln(n))</a:t>
            </a:r>
          </a:p>
        </p:txBody>
      </p:sp>
    </p:spTree>
    <p:extLst>
      <p:ext uri="{BB962C8B-B14F-4D97-AF65-F5344CB8AC3E}">
        <p14:creationId xmlns:p14="http://schemas.microsoft.com/office/powerpoint/2010/main" val="243637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路灯：讨论</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299644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路灯：得分情况</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422198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路灯：</a:t>
            </a:r>
            <a:r>
              <a:rPr lang="en-US" altLang="zh-CN" dirty="0"/>
              <a:t>50</a:t>
            </a:r>
            <a:r>
              <a:rPr lang="zh-CN" altLang="en-US" dirty="0"/>
              <a:t>分做法</a:t>
            </a:r>
          </a:p>
        </p:txBody>
      </p:sp>
      <p:sp>
        <p:nvSpPr>
          <p:cNvPr id="3" name="内容占位符 2"/>
          <p:cNvSpPr>
            <a:spLocks noGrp="1"/>
          </p:cNvSpPr>
          <p:nvPr>
            <p:ph idx="1"/>
          </p:nvPr>
        </p:nvSpPr>
        <p:spPr/>
        <p:txBody>
          <a:bodyPr/>
          <a:lstStyle/>
          <a:p>
            <a:r>
              <a:rPr lang="en-US" altLang="zh-CN" dirty="0"/>
              <a:t>n&lt;=7</a:t>
            </a:r>
          </a:p>
          <a:p>
            <a:r>
              <a:rPr lang="en-US" altLang="zh-CN" dirty="0" err="1"/>
              <a:t>dfs</a:t>
            </a:r>
            <a:r>
              <a:rPr lang="zh-CN" altLang="en-US" dirty="0"/>
              <a:t>搜索被点亮的路灯然后取</a:t>
            </a:r>
            <a:r>
              <a:rPr lang="en-US" altLang="zh-CN" dirty="0"/>
              <a:t>min</a:t>
            </a:r>
          </a:p>
          <a:p>
            <a:r>
              <a:rPr lang="zh-CN" altLang="en-US" dirty="0"/>
              <a:t>时间复杂度</a:t>
            </a:r>
            <a:r>
              <a:rPr lang="en-US" altLang="zh-CN" dirty="0"/>
              <a:t>O(n*2^n)</a:t>
            </a:r>
          </a:p>
        </p:txBody>
      </p:sp>
    </p:spTree>
    <p:extLst>
      <p:ext uri="{BB962C8B-B14F-4D97-AF65-F5344CB8AC3E}">
        <p14:creationId xmlns:p14="http://schemas.microsoft.com/office/powerpoint/2010/main" val="240388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路灯：</a:t>
            </a:r>
            <a:r>
              <a:rPr lang="en-US" altLang="zh-CN" dirty="0"/>
              <a:t>100</a:t>
            </a:r>
            <a:r>
              <a:rPr lang="zh-CN" altLang="en-US" dirty="0"/>
              <a:t>分做法</a:t>
            </a:r>
          </a:p>
        </p:txBody>
      </p:sp>
      <p:sp>
        <p:nvSpPr>
          <p:cNvPr id="3" name="内容占位符 2"/>
          <p:cNvSpPr>
            <a:spLocks noGrp="1"/>
          </p:cNvSpPr>
          <p:nvPr>
            <p:ph idx="1"/>
          </p:nvPr>
        </p:nvSpPr>
        <p:spPr/>
        <p:txBody>
          <a:bodyPr/>
          <a:lstStyle/>
          <a:p>
            <a:r>
              <a:rPr lang="en-US" altLang="zh-CN" dirty="0"/>
              <a:t>n&lt;=200</a:t>
            </a:r>
          </a:p>
          <a:p>
            <a:r>
              <a:rPr lang="zh-CN" altLang="en-US" dirty="0"/>
              <a:t>如果你能得且仅得小路灯的</a:t>
            </a:r>
            <a:r>
              <a:rPr lang="en-US" altLang="zh-CN" dirty="0"/>
              <a:t>30</a:t>
            </a:r>
            <a:r>
              <a:rPr lang="zh-CN" altLang="en-US" dirty="0"/>
              <a:t>分，那么你就能得到这道题的满分</a:t>
            </a:r>
            <a:endParaRPr lang="en-US" altLang="zh-CN" dirty="0"/>
          </a:p>
          <a:p>
            <a:r>
              <a:rPr lang="en-US" altLang="zh-CN" dirty="0" err="1"/>
              <a:t>dp</a:t>
            </a:r>
            <a:r>
              <a:rPr lang="zh-CN" altLang="en-US" dirty="0"/>
              <a:t>：</a:t>
            </a:r>
            <a:r>
              <a:rPr lang="en-US" altLang="zh-CN" dirty="0"/>
              <a:t>f[</a:t>
            </a:r>
            <a:r>
              <a:rPr lang="en-US" altLang="zh-CN" dirty="0" err="1"/>
              <a:t>i</a:t>
            </a:r>
            <a:r>
              <a:rPr lang="en-US" altLang="zh-CN" dirty="0"/>
              <a:t>][j]</a:t>
            </a:r>
            <a:r>
              <a:rPr lang="zh-CN" altLang="en-US" dirty="0"/>
              <a:t>表示前</a:t>
            </a:r>
            <a:r>
              <a:rPr lang="en-US" altLang="zh-CN" dirty="0" err="1"/>
              <a:t>i</a:t>
            </a:r>
            <a:r>
              <a:rPr lang="zh-CN" altLang="en-US" dirty="0"/>
              <a:t>个小路灯点亮了</a:t>
            </a:r>
            <a:r>
              <a:rPr lang="en-US" altLang="zh-CN" dirty="0"/>
              <a:t>j</a:t>
            </a:r>
            <a:r>
              <a:rPr lang="zh-CN" altLang="en-US" dirty="0"/>
              <a:t>个，且第</a:t>
            </a:r>
            <a:r>
              <a:rPr lang="en-US" altLang="zh-CN" dirty="0"/>
              <a:t>i</a:t>
            </a:r>
            <a:r>
              <a:rPr lang="zh-CN" altLang="en-US"/>
              <a:t>个</a:t>
            </a:r>
            <a:r>
              <a:rPr lang="zh-CN" altLang="en-US" dirty="0"/>
              <a:t>是点亮的，之前每个小路与距离最近的被点亮的小路灯的距离的和最小是多少</a:t>
            </a:r>
            <a:endParaRPr lang="en-US" altLang="zh-CN" dirty="0"/>
          </a:p>
          <a:p>
            <a:r>
              <a:rPr lang="en-US" altLang="zh-CN" dirty="0"/>
              <a:t>f[</a:t>
            </a:r>
            <a:r>
              <a:rPr lang="en-US" altLang="zh-CN" dirty="0" err="1"/>
              <a:t>i</a:t>
            </a:r>
            <a:r>
              <a:rPr lang="en-US" altLang="zh-CN" dirty="0"/>
              <a:t>][j]=min(f[r][j-1]+h(</a:t>
            </a:r>
            <a:r>
              <a:rPr lang="en-US" altLang="zh-CN" dirty="0" err="1"/>
              <a:t>r,i</a:t>
            </a:r>
            <a:r>
              <a:rPr lang="en-US" altLang="zh-CN" dirty="0"/>
              <a:t>)))</a:t>
            </a:r>
            <a:r>
              <a:rPr lang="zh-CN" altLang="en-US" dirty="0"/>
              <a:t>，</a:t>
            </a:r>
            <a:r>
              <a:rPr lang="en-US" altLang="zh-CN" dirty="0"/>
              <a:t>0&lt;=r&lt;</a:t>
            </a:r>
            <a:r>
              <a:rPr lang="en-US" altLang="zh-CN" dirty="0" err="1"/>
              <a:t>i</a:t>
            </a:r>
            <a:endParaRPr lang="en-US" altLang="zh-CN" dirty="0"/>
          </a:p>
          <a:p>
            <a:r>
              <a:rPr lang="zh-CN" altLang="en-US" dirty="0"/>
              <a:t>时间复杂度</a:t>
            </a:r>
            <a:r>
              <a:rPr lang="en-US" altLang="zh-CN" dirty="0"/>
              <a:t>O(n^2*k)</a:t>
            </a:r>
          </a:p>
          <a:p>
            <a:endParaRPr lang="en-US" altLang="zh-CN" dirty="0"/>
          </a:p>
        </p:txBody>
      </p:sp>
    </p:spTree>
    <p:extLst>
      <p:ext uri="{BB962C8B-B14F-4D97-AF65-F5344CB8AC3E}">
        <p14:creationId xmlns:p14="http://schemas.microsoft.com/office/powerpoint/2010/main" val="257804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a:t>
            </a:r>
            <a:r>
              <a:rPr lang="en-US" altLang="zh-CN" dirty="0"/>
              <a:t>NOIP2015</a:t>
            </a:r>
            <a:r>
              <a:rPr lang="zh-CN" altLang="en-US" dirty="0"/>
              <a:t>字串</a:t>
            </a:r>
          </a:p>
        </p:txBody>
      </p:sp>
      <p:sp>
        <p:nvSpPr>
          <p:cNvPr id="3" name="内容占位符 2"/>
          <p:cNvSpPr>
            <a:spLocks noGrp="1"/>
          </p:cNvSpPr>
          <p:nvPr>
            <p:ph idx="1"/>
          </p:nvPr>
        </p:nvSpPr>
        <p:spPr/>
        <p:txBody>
          <a:bodyPr/>
          <a:lstStyle/>
          <a:p>
            <a:r>
              <a:rPr lang="zh-CN" altLang="en-US" dirty="0"/>
              <a:t>有两个仅包含小写英文字母的字符串 </a:t>
            </a:r>
            <a:r>
              <a:rPr lang="en-US" altLang="zh-CN" dirty="0"/>
              <a:t>A </a:t>
            </a:r>
            <a:r>
              <a:rPr lang="zh-CN" altLang="en-US" dirty="0"/>
              <a:t>和 </a:t>
            </a:r>
            <a:r>
              <a:rPr lang="en-US" altLang="zh-CN" dirty="0"/>
              <a:t>B</a:t>
            </a:r>
            <a:r>
              <a:rPr lang="zh-CN" altLang="en-US" dirty="0"/>
              <a:t>。</a:t>
            </a:r>
          </a:p>
          <a:p>
            <a:r>
              <a:rPr lang="zh-CN" altLang="en-US" dirty="0"/>
              <a:t>现在要从字符串 </a:t>
            </a:r>
            <a:r>
              <a:rPr lang="en-US" altLang="zh-CN" dirty="0"/>
              <a:t>A </a:t>
            </a:r>
            <a:r>
              <a:rPr lang="zh-CN" altLang="en-US" dirty="0"/>
              <a:t>中取出 </a:t>
            </a:r>
            <a:r>
              <a:rPr lang="en-US" altLang="zh-CN" dirty="0"/>
              <a:t>k </a:t>
            </a:r>
            <a:r>
              <a:rPr lang="zh-CN" altLang="en-US" dirty="0"/>
              <a:t>个互不重叠的非空子串，然后把这 </a:t>
            </a:r>
            <a:r>
              <a:rPr lang="en-US" altLang="zh-CN" dirty="0"/>
              <a:t>k </a:t>
            </a:r>
            <a:r>
              <a:rPr lang="zh-CN" altLang="en-US" dirty="0"/>
              <a:t>个子串按照其在字符串 </a:t>
            </a:r>
            <a:r>
              <a:rPr lang="en-US" altLang="zh-CN" dirty="0"/>
              <a:t>A </a:t>
            </a:r>
            <a:r>
              <a:rPr lang="zh-CN" altLang="en-US" dirty="0"/>
              <a:t>中出现的顺序依次连接起来得到一个新的字符串。请问有多少种方案可以使得这个新串与字符串 </a:t>
            </a:r>
            <a:r>
              <a:rPr lang="en-US" altLang="zh-CN" dirty="0"/>
              <a:t>B </a:t>
            </a:r>
            <a:r>
              <a:rPr lang="zh-CN" altLang="en-US" dirty="0"/>
              <a:t>相等？</a:t>
            </a:r>
          </a:p>
          <a:p>
            <a:r>
              <a:rPr lang="zh-CN" altLang="en-US" dirty="0"/>
              <a:t>注意：子串取出的位置不同也认为是不同的方案。</a:t>
            </a:r>
            <a:endParaRPr lang="en-US" altLang="zh-CN" dirty="0"/>
          </a:p>
          <a:p>
            <a:r>
              <a:rPr lang="en-US" altLang="zh-CN" dirty="0"/>
              <a:t>N&lt;=1000,m&lt;=200,k&lt;=m</a:t>
            </a:r>
            <a:endParaRPr lang="zh-CN" altLang="en-US" dirty="0"/>
          </a:p>
        </p:txBody>
      </p:sp>
      <p:pic>
        <p:nvPicPr>
          <p:cNvPr id="5" name="图片 4"/>
          <p:cNvPicPr>
            <a:picLocks noChangeAspect="1"/>
          </p:cNvPicPr>
          <p:nvPr/>
        </p:nvPicPr>
        <p:blipFill>
          <a:blip r:embed="rId2"/>
          <a:stretch>
            <a:fillRect/>
          </a:stretch>
        </p:blipFill>
        <p:spPr>
          <a:xfrm>
            <a:off x="987158" y="2539309"/>
            <a:ext cx="1100194" cy="3236802"/>
          </a:xfrm>
          <a:prstGeom prst="rect">
            <a:avLst/>
          </a:prstGeom>
        </p:spPr>
      </p:pic>
    </p:spTree>
    <p:extLst>
      <p:ext uri="{BB962C8B-B14F-4D97-AF65-F5344CB8AC3E}">
        <p14:creationId xmlns:p14="http://schemas.microsoft.com/office/powerpoint/2010/main" val="708631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dp</a:t>
            </a:r>
            <a:r>
              <a:rPr lang="zh-CN" altLang="en-US" dirty="0"/>
              <a:t>：</a:t>
            </a:r>
            <a:r>
              <a:rPr lang="en-US" altLang="zh-CN" dirty="0"/>
              <a:t>f[</a:t>
            </a:r>
            <a:r>
              <a:rPr lang="en-US" altLang="zh-CN" dirty="0" err="1"/>
              <a:t>i</a:t>
            </a:r>
            <a:r>
              <a:rPr lang="en-US" altLang="zh-CN" dirty="0"/>
              <a:t>][</a:t>
            </a:r>
            <a:r>
              <a:rPr lang="en-US" altLang="zh-CN" dirty="0" err="1"/>
              <a:t>i</a:t>
            </a:r>
            <a:r>
              <a:rPr lang="en-US" altLang="zh-CN" dirty="0"/>
              <a:t>][k]</a:t>
            </a:r>
            <a:r>
              <a:rPr lang="zh-CN" altLang="en-US" dirty="0"/>
              <a:t>表示</a:t>
            </a:r>
            <a:r>
              <a:rPr lang="en-US" altLang="zh-CN" dirty="0"/>
              <a:t>A</a:t>
            </a:r>
            <a:r>
              <a:rPr lang="zh-CN" altLang="en-US" dirty="0"/>
              <a:t>串匹配到第</a:t>
            </a:r>
            <a:r>
              <a:rPr lang="en-US" altLang="zh-CN" dirty="0" err="1"/>
              <a:t>i</a:t>
            </a:r>
            <a:r>
              <a:rPr lang="zh-CN" altLang="en-US" dirty="0"/>
              <a:t>位（第</a:t>
            </a:r>
            <a:r>
              <a:rPr lang="en-US" altLang="zh-CN" dirty="0" err="1"/>
              <a:t>i</a:t>
            </a:r>
            <a:r>
              <a:rPr lang="zh-CN" altLang="en-US" dirty="0"/>
              <a:t>位被匹配了），</a:t>
            </a:r>
            <a:r>
              <a:rPr lang="en-US" altLang="zh-CN" dirty="0"/>
              <a:t>B</a:t>
            </a:r>
            <a:r>
              <a:rPr lang="zh-CN" altLang="en-US" dirty="0"/>
              <a:t>串恰好匹配到</a:t>
            </a:r>
            <a:r>
              <a:rPr lang="en-US" altLang="zh-CN" dirty="0"/>
              <a:t>j</a:t>
            </a:r>
            <a:r>
              <a:rPr lang="zh-CN" altLang="en-US" dirty="0"/>
              <a:t>位，共用了</a:t>
            </a:r>
            <a:r>
              <a:rPr lang="en-US" altLang="zh-CN" dirty="0"/>
              <a:t>j</a:t>
            </a:r>
            <a:r>
              <a:rPr lang="zh-CN" altLang="en-US" dirty="0"/>
              <a:t>个串的方案数</a:t>
            </a:r>
            <a:endParaRPr lang="en-US" altLang="zh-CN" dirty="0"/>
          </a:p>
          <a:p>
            <a:r>
              <a:rPr lang="en-US" altLang="zh-CN" dirty="0"/>
              <a:t>f[</a:t>
            </a:r>
            <a:r>
              <a:rPr lang="en-US" altLang="zh-CN" dirty="0" err="1"/>
              <a:t>i</a:t>
            </a:r>
            <a:r>
              <a:rPr lang="en-US" altLang="zh-CN" dirty="0"/>
              <a:t>][j][k]=f[i-1][j-1][k]+sigma(f[r][j-1][k-1]),0&lt;=r&lt;I</a:t>
            </a:r>
          </a:p>
          <a:p>
            <a:r>
              <a:rPr lang="en-US" altLang="zh-CN" dirty="0" err="1"/>
              <a:t>dp</a:t>
            </a:r>
            <a:r>
              <a:rPr lang="zh-CN" altLang="en-US" dirty="0"/>
              <a:t>的时候维护一个前缀和</a:t>
            </a:r>
            <a:endParaRPr lang="en-US" altLang="zh-CN" dirty="0"/>
          </a:p>
          <a:p>
            <a:r>
              <a:rPr lang="zh-CN" altLang="en-US" dirty="0"/>
              <a:t>时间复杂度</a:t>
            </a:r>
            <a:r>
              <a:rPr lang="en-US" altLang="zh-CN" dirty="0"/>
              <a:t>O(</a:t>
            </a:r>
            <a:r>
              <a:rPr lang="en-US" altLang="zh-CN" dirty="0" err="1"/>
              <a:t>nmk</a:t>
            </a:r>
            <a:r>
              <a:rPr lang="en-US" altLang="zh-CN" dirty="0"/>
              <a:t>)</a:t>
            </a:r>
            <a:endParaRPr lang="zh-CN" altLang="en-US" dirty="0"/>
          </a:p>
        </p:txBody>
      </p:sp>
    </p:spTree>
    <p:extLst>
      <p:ext uri="{BB962C8B-B14F-4D97-AF65-F5344CB8AC3E}">
        <p14:creationId xmlns:p14="http://schemas.microsoft.com/office/powerpoint/2010/main" val="149883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a:t>
            </a:r>
          </a:p>
        </p:txBody>
      </p:sp>
      <p:sp>
        <p:nvSpPr>
          <p:cNvPr id="3" name="内容占位符 2"/>
          <p:cNvSpPr>
            <a:spLocks noGrp="1"/>
          </p:cNvSpPr>
          <p:nvPr>
            <p:ph idx="1"/>
          </p:nvPr>
        </p:nvSpPr>
        <p:spPr/>
        <p:txBody>
          <a:bodyPr/>
          <a:lstStyle/>
          <a:p>
            <a:r>
              <a:rPr lang="zh-CN" altLang="en-US" dirty="0"/>
              <a:t>如果这道题把字串改成子序列呢？</a:t>
            </a:r>
          </a:p>
        </p:txBody>
      </p:sp>
    </p:spTree>
    <p:extLst>
      <p:ext uri="{BB962C8B-B14F-4D97-AF65-F5344CB8AC3E}">
        <p14:creationId xmlns:p14="http://schemas.microsoft.com/office/powerpoint/2010/main" val="215064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匹配：讨论</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249680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小路灯：讨论</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425064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匹配：得分情况</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1090465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a:t>
            </a:r>
            <a:r>
              <a:rPr lang="en-US" altLang="zh-CN" dirty="0"/>
              <a:t>20</a:t>
            </a:r>
            <a:r>
              <a:rPr lang="zh-CN" altLang="en-US" dirty="0"/>
              <a:t>分做法</a:t>
            </a:r>
          </a:p>
        </p:txBody>
      </p:sp>
      <p:sp>
        <p:nvSpPr>
          <p:cNvPr id="3" name="内容占位符 2"/>
          <p:cNvSpPr>
            <a:spLocks noGrp="1"/>
          </p:cNvSpPr>
          <p:nvPr>
            <p:ph idx="1"/>
          </p:nvPr>
        </p:nvSpPr>
        <p:spPr/>
        <p:txBody>
          <a:bodyPr/>
          <a:lstStyle/>
          <a:p>
            <a:r>
              <a:rPr lang="en-US" altLang="zh-CN" dirty="0"/>
              <a:t>n&lt;=100</a:t>
            </a:r>
          </a:p>
          <a:p>
            <a:r>
              <a:rPr lang="zh-CN" altLang="en-US" dirty="0"/>
              <a:t>暴力求出两两之间距离</a:t>
            </a:r>
            <a:endParaRPr lang="en-US" altLang="zh-CN" dirty="0"/>
          </a:p>
          <a:p>
            <a:r>
              <a:rPr lang="zh-CN" altLang="en-US" dirty="0"/>
              <a:t>然后</a:t>
            </a:r>
            <a:r>
              <a:rPr lang="en-US" altLang="zh-CN" dirty="0"/>
              <a:t>n^3</a:t>
            </a:r>
            <a:r>
              <a:rPr lang="zh-CN" altLang="en-US" dirty="0"/>
              <a:t>枚举</a:t>
            </a:r>
            <a:endParaRPr lang="en-US" altLang="zh-CN" dirty="0"/>
          </a:p>
          <a:p>
            <a:r>
              <a:rPr lang="zh-CN" altLang="en-US" dirty="0"/>
              <a:t>时间复杂度</a:t>
            </a:r>
            <a:r>
              <a:rPr lang="en-US" altLang="zh-CN" dirty="0"/>
              <a:t>O(n^3)</a:t>
            </a:r>
          </a:p>
        </p:txBody>
      </p:sp>
    </p:spTree>
    <p:extLst>
      <p:ext uri="{BB962C8B-B14F-4D97-AF65-F5344CB8AC3E}">
        <p14:creationId xmlns:p14="http://schemas.microsoft.com/office/powerpoint/2010/main" val="189817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a:t>
            </a:r>
            <a:r>
              <a:rPr lang="en-US" altLang="zh-CN" dirty="0"/>
              <a:t>40</a:t>
            </a:r>
            <a:r>
              <a:rPr lang="zh-CN" altLang="en-US" dirty="0"/>
              <a:t>分做法</a:t>
            </a:r>
          </a:p>
        </p:txBody>
      </p:sp>
      <p:sp>
        <p:nvSpPr>
          <p:cNvPr id="3" name="内容占位符 2"/>
          <p:cNvSpPr>
            <a:spLocks noGrp="1"/>
          </p:cNvSpPr>
          <p:nvPr>
            <p:ph idx="1"/>
          </p:nvPr>
        </p:nvSpPr>
        <p:spPr/>
        <p:txBody>
          <a:bodyPr/>
          <a:lstStyle/>
          <a:p>
            <a:r>
              <a:rPr lang="en-US" altLang="zh-CN" dirty="0"/>
              <a:t>n&lt;=2000</a:t>
            </a:r>
          </a:p>
          <a:p>
            <a:r>
              <a:rPr lang="zh-CN" altLang="en-US" dirty="0"/>
              <a:t>暴力求出两两之间距离</a:t>
            </a:r>
            <a:endParaRPr lang="en-US" altLang="zh-CN" dirty="0"/>
          </a:p>
          <a:p>
            <a:r>
              <a:rPr lang="zh-CN" altLang="en-US" dirty="0"/>
              <a:t>枚举三个点的中间点，然后找到所有与中间点距离为</a:t>
            </a:r>
            <a:r>
              <a:rPr lang="en-US" altLang="zh-CN" dirty="0"/>
              <a:t>2</a:t>
            </a:r>
            <a:r>
              <a:rPr lang="zh-CN" altLang="en-US" dirty="0"/>
              <a:t>的点</a:t>
            </a:r>
            <a:endParaRPr lang="en-US" altLang="zh-CN" dirty="0"/>
          </a:p>
          <a:p>
            <a:r>
              <a:rPr lang="en-US" altLang="zh-CN" dirty="0"/>
              <a:t>O(</a:t>
            </a:r>
            <a:r>
              <a:rPr lang="zh-CN" altLang="en-US" dirty="0"/>
              <a:t>点数</a:t>
            </a:r>
            <a:r>
              <a:rPr lang="en-US" altLang="zh-CN" dirty="0"/>
              <a:t>^2)</a:t>
            </a:r>
            <a:r>
              <a:rPr lang="zh-CN" altLang="en-US" dirty="0"/>
              <a:t>求出其中两两距离为</a:t>
            </a:r>
            <a:r>
              <a:rPr lang="en-US" altLang="zh-CN" dirty="0"/>
              <a:t>4</a:t>
            </a:r>
            <a:r>
              <a:rPr lang="zh-CN" altLang="en-US" dirty="0"/>
              <a:t>的“匹配”</a:t>
            </a:r>
            <a:endParaRPr lang="en-US" altLang="zh-CN" dirty="0"/>
          </a:p>
          <a:p>
            <a:r>
              <a:rPr lang="zh-CN" altLang="en-US" dirty="0"/>
              <a:t>时间复杂度</a:t>
            </a:r>
            <a:r>
              <a:rPr lang="en-US" altLang="zh-CN" dirty="0"/>
              <a:t>O(n^2)</a:t>
            </a:r>
          </a:p>
        </p:txBody>
      </p:sp>
    </p:spTree>
    <p:extLst>
      <p:ext uri="{BB962C8B-B14F-4D97-AF65-F5344CB8AC3E}">
        <p14:creationId xmlns:p14="http://schemas.microsoft.com/office/powerpoint/2010/main" val="46755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a:t>
            </a:r>
            <a:r>
              <a:rPr lang="en-US" altLang="zh-CN" dirty="0"/>
              <a:t>100</a:t>
            </a:r>
            <a:r>
              <a:rPr lang="zh-CN" altLang="en-US" dirty="0"/>
              <a:t>分做法</a:t>
            </a:r>
          </a:p>
        </p:txBody>
      </p:sp>
      <p:sp>
        <p:nvSpPr>
          <p:cNvPr id="3" name="内容占位符 2"/>
          <p:cNvSpPr>
            <a:spLocks noGrp="1"/>
          </p:cNvSpPr>
          <p:nvPr>
            <p:ph idx="1"/>
          </p:nvPr>
        </p:nvSpPr>
        <p:spPr/>
        <p:txBody>
          <a:bodyPr>
            <a:normAutofit lnSpcReduction="10000"/>
          </a:bodyPr>
          <a:lstStyle/>
          <a:p>
            <a:r>
              <a:rPr lang="en-US" altLang="zh-CN" dirty="0"/>
              <a:t>n&lt;=100000</a:t>
            </a:r>
          </a:p>
          <a:p>
            <a:r>
              <a:rPr lang="en-US" altLang="zh-CN" dirty="0"/>
              <a:t>Ai&lt;=10</a:t>
            </a:r>
            <a:r>
              <a:rPr lang="zh-CN" altLang="en-US" dirty="0"/>
              <a:t>是为了不超</a:t>
            </a:r>
            <a:r>
              <a:rPr lang="en-US" altLang="zh-CN" dirty="0" err="1"/>
              <a:t>longlong</a:t>
            </a:r>
            <a:endParaRPr lang="en-US" altLang="zh-CN" dirty="0"/>
          </a:p>
          <a:p>
            <a:r>
              <a:rPr lang="zh-CN" altLang="en-US" dirty="0"/>
              <a:t>可以发现三个点是“组合”当且仅当与中间点距离为</a:t>
            </a:r>
            <a:r>
              <a:rPr lang="en-US" altLang="zh-CN" dirty="0"/>
              <a:t>2</a:t>
            </a:r>
            <a:r>
              <a:rPr lang="zh-CN" altLang="en-US" dirty="0"/>
              <a:t>且互相在中间点的不同子树中</a:t>
            </a:r>
            <a:endParaRPr lang="en-US" altLang="zh-CN" dirty="0"/>
          </a:p>
          <a:p>
            <a:r>
              <a:rPr lang="zh-CN" altLang="en-US" dirty="0"/>
              <a:t>一次树形</a:t>
            </a:r>
            <a:r>
              <a:rPr lang="en-US" altLang="zh-CN" dirty="0" err="1"/>
              <a:t>dp</a:t>
            </a:r>
            <a:r>
              <a:rPr lang="zh-CN" altLang="en-US" dirty="0"/>
              <a:t>求出每个点子节点的权的和</a:t>
            </a:r>
            <a:r>
              <a:rPr lang="en-US" altLang="zh-CN" dirty="0"/>
              <a:t>f</a:t>
            </a:r>
          </a:p>
          <a:p>
            <a:r>
              <a:rPr lang="zh-CN" altLang="en-US" dirty="0"/>
              <a:t>对于一个中间点，它的贡献就是每个子节点（包括父亲）的</a:t>
            </a:r>
            <a:r>
              <a:rPr lang="en-US" altLang="zh-CN" dirty="0"/>
              <a:t>f</a:t>
            </a:r>
            <a:r>
              <a:rPr lang="zh-CN" altLang="en-US" dirty="0"/>
              <a:t>值集合中任取</a:t>
            </a:r>
            <a:r>
              <a:rPr lang="en-US" altLang="zh-CN" dirty="0"/>
              <a:t>3</a:t>
            </a:r>
            <a:r>
              <a:rPr lang="zh-CN" altLang="en-US" dirty="0"/>
              <a:t>个的乘积的和</a:t>
            </a:r>
            <a:endParaRPr lang="en-US" altLang="zh-CN" dirty="0"/>
          </a:p>
          <a:p>
            <a:r>
              <a:rPr lang="zh-CN" altLang="en-US" dirty="0"/>
              <a:t>求法有很多，具体见代码</a:t>
            </a:r>
            <a:endParaRPr lang="en-US" altLang="zh-CN" dirty="0"/>
          </a:p>
          <a:p>
            <a:r>
              <a:rPr lang="zh-CN" altLang="en-US" dirty="0"/>
              <a:t>时间复杂度</a:t>
            </a:r>
            <a:r>
              <a:rPr lang="en-US" altLang="zh-CN" dirty="0"/>
              <a:t>O(n)</a:t>
            </a:r>
          </a:p>
          <a:p>
            <a:endParaRPr lang="en-US" altLang="zh-CN" dirty="0"/>
          </a:p>
        </p:txBody>
      </p:sp>
    </p:spTree>
    <p:extLst>
      <p:ext uri="{BB962C8B-B14F-4D97-AF65-F5344CB8AC3E}">
        <p14:creationId xmlns:p14="http://schemas.microsoft.com/office/powerpoint/2010/main" val="426971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a:t>
            </a:r>
            <a:r>
              <a:rPr lang="en-US" altLang="zh-CN" dirty="0"/>
              <a:t>[POI2014]HOT-Hotels</a:t>
            </a:r>
            <a:endParaRPr lang="zh-CN" altLang="en-US" dirty="0"/>
          </a:p>
        </p:txBody>
      </p:sp>
      <p:sp>
        <p:nvSpPr>
          <p:cNvPr id="3" name="内容占位符 2"/>
          <p:cNvSpPr>
            <a:spLocks noGrp="1"/>
          </p:cNvSpPr>
          <p:nvPr>
            <p:ph idx="1"/>
          </p:nvPr>
        </p:nvSpPr>
        <p:spPr/>
        <p:txBody>
          <a:bodyPr/>
          <a:lstStyle/>
          <a:p>
            <a:r>
              <a:rPr lang="zh-CN" altLang="en-US" dirty="0"/>
              <a:t>给定一棵树，在树上选 </a:t>
            </a:r>
            <a:r>
              <a:rPr lang="en-US" altLang="zh-CN" dirty="0"/>
              <a:t>3</a:t>
            </a:r>
            <a:r>
              <a:rPr lang="zh-CN" altLang="en-US" dirty="0"/>
              <a:t> 个点，要求两两距离相等，求方案数。</a:t>
            </a:r>
            <a:endParaRPr lang="en-US" altLang="zh-CN" dirty="0"/>
          </a:p>
          <a:p>
            <a:r>
              <a:rPr lang="en-US" altLang="zh-CN" dirty="0"/>
              <a:t>n&lt;=5000</a:t>
            </a:r>
            <a:endParaRPr lang="zh-CN" altLang="en-US" dirty="0"/>
          </a:p>
        </p:txBody>
      </p:sp>
    </p:spTree>
    <p:extLst>
      <p:ext uri="{BB962C8B-B14F-4D97-AF65-F5344CB8AC3E}">
        <p14:creationId xmlns:p14="http://schemas.microsoft.com/office/powerpoint/2010/main" val="294026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同样地，</a:t>
            </a:r>
            <a:r>
              <a:rPr lang="zh-CN" altLang="en-US" dirty="0"/>
              <a:t>枚举中间点，然后枚举</a:t>
            </a:r>
            <a:r>
              <a:rPr lang="zh-CN" altLang="en-US"/>
              <a:t>深度，运用类似</a:t>
            </a:r>
            <a:r>
              <a:rPr lang="zh-CN" altLang="en-US" dirty="0"/>
              <a:t>第</a:t>
            </a:r>
            <a:r>
              <a:rPr lang="en-US" altLang="zh-CN" dirty="0"/>
              <a:t>4</a:t>
            </a:r>
            <a:r>
              <a:rPr lang="zh-CN" altLang="en-US" dirty="0"/>
              <a:t>题的求和方法</a:t>
            </a:r>
          </a:p>
        </p:txBody>
      </p:sp>
    </p:spTree>
    <p:extLst>
      <p:ext uri="{BB962C8B-B14F-4D97-AF65-F5344CB8AC3E}">
        <p14:creationId xmlns:p14="http://schemas.microsoft.com/office/powerpoint/2010/main" val="24451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小路灯：得分情况</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2993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小路灯：</a:t>
            </a:r>
            <a:r>
              <a:rPr lang="en-US" altLang="zh-CN" dirty="0"/>
              <a:t>30</a:t>
            </a:r>
            <a:r>
              <a:rPr lang="zh-CN" altLang="en-US" dirty="0"/>
              <a:t>分做法</a:t>
            </a:r>
          </a:p>
        </p:txBody>
      </p:sp>
      <p:sp>
        <p:nvSpPr>
          <p:cNvPr id="3" name="内容占位符 2"/>
          <p:cNvSpPr>
            <a:spLocks noGrp="1"/>
          </p:cNvSpPr>
          <p:nvPr>
            <p:ph idx="1"/>
          </p:nvPr>
        </p:nvSpPr>
        <p:spPr/>
        <p:txBody>
          <a:bodyPr/>
          <a:lstStyle/>
          <a:p>
            <a:r>
              <a:rPr lang="en-US" altLang="zh-CN" dirty="0" err="1"/>
              <a:t>n,k</a:t>
            </a:r>
            <a:r>
              <a:rPr lang="en-US" altLang="zh-CN" dirty="0"/>
              <a:t>,&lt;=100</a:t>
            </a:r>
          </a:p>
          <a:p>
            <a:r>
              <a:rPr lang="en-US" altLang="zh-CN" dirty="0" err="1"/>
              <a:t>dp</a:t>
            </a:r>
            <a:r>
              <a:rPr lang="zh-CN" altLang="en-US" dirty="0"/>
              <a:t>：</a:t>
            </a:r>
            <a:r>
              <a:rPr lang="en-US" altLang="zh-CN" dirty="0"/>
              <a:t>f[</a:t>
            </a:r>
            <a:r>
              <a:rPr lang="en-US" altLang="zh-CN" dirty="0" err="1"/>
              <a:t>i</a:t>
            </a:r>
            <a:r>
              <a:rPr lang="en-US" altLang="zh-CN" dirty="0"/>
              <a:t>][j]</a:t>
            </a:r>
            <a:r>
              <a:rPr lang="zh-CN" altLang="en-US" dirty="0"/>
              <a:t>表示前</a:t>
            </a:r>
            <a:r>
              <a:rPr lang="en-US" altLang="zh-CN" dirty="0" err="1"/>
              <a:t>i</a:t>
            </a:r>
            <a:r>
              <a:rPr lang="zh-CN" altLang="en-US" dirty="0"/>
              <a:t>个小路灯点亮了</a:t>
            </a:r>
            <a:r>
              <a:rPr lang="en-US" altLang="zh-CN" dirty="0"/>
              <a:t>k</a:t>
            </a:r>
            <a:r>
              <a:rPr lang="zh-CN" altLang="en-US" dirty="0"/>
              <a:t>个，且第</a:t>
            </a:r>
            <a:r>
              <a:rPr lang="en-US" altLang="zh-CN" dirty="0"/>
              <a:t>k</a:t>
            </a:r>
            <a:r>
              <a:rPr lang="zh-CN" altLang="en-US" dirty="0"/>
              <a:t>个是点亮的，之前每个小路与距离最近的被点亮的小路灯的距离的最大值最小是多少</a:t>
            </a:r>
            <a:endParaRPr lang="en-US" altLang="zh-CN" dirty="0"/>
          </a:p>
          <a:p>
            <a:r>
              <a:rPr lang="en-US" altLang="zh-CN" dirty="0"/>
              <a:t>f[</a:t>
            </a:r>
            <a:r>
              <a:rPr lang="en-US" altLang="zh-CN" dirty="0" err="1"/>
              <a:t>i</a:t>
            </a:r>
            <a:r>
              <a:rPr lang="en-US" altLang="zh-CN" dirty="0"/>
              <a:t>][j]=min(max(f[r][j-1],g(</a:t>
            </a:r>
            <a:r>
              <a:rPr lang="en-US" altLang="zh-CN" dirty="0" err="1"/>
              <a:t>r,i</a:t>
            </a:r>
            <a:r>
              <a:rPr lang="en-US" altLang="zh-CN" dirty="0"/>
              <a:t>)))</a:t>
            </a:r>
            <a:r>
              <a:rPr lang="zh-CN" altLang="en-US" dirty="0"/>
              <a:t>，</a:t>
            </a:r>
            <a:r>
              <a:rPr lang="en-US" altLang="zh-CN" dirty="0"/>
              <a:t>0&lt;=r&lt;</a:t>
            </a:r>
            <a:r>
              <a:rPr lang="en-US" altLang="zh-CN" dirty="0" err="1"/>
              <a:t>i</a:t>
            </a:r>
            <a:endParaRPr lang="en-US" altLang="zh-CN" dirty="0"/>
          </a:p>
          <a:p>
            <a:r>
              <a:rPr lang="zh-CN" altLang="en-US" dirty="0"/>
              <a:t>时间复杂度</a:t>
            </a:r>
            <a:r>
              <a:rPr lang="en-US" altLang="zh-CN" dirty="0"/>
              <a:t>O(n^2*k)</a:t>
            </a:r>
          </a:p>
        </p:txBody>
      </p:sp>
    </p:spTree>
    <p:extLst>
      <p:ext uri="{BB962C8B-B14F-4D97-AF65-F5344CB8AC3E}">
        <p14:creationId xmlns:p14="http://schemas.microsoft.com/office/powerpoint/2010/main" val="23025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小路灯：</a:t>
            </a:r>
            <a:r>
              <a:rPr lang="en-US" altLang="zh-CN" dirty="0"/>
              <a:t>100</a:t>
            </a:r>
            <a:r>
              <a:rPr lang="zh-CN" altLang="en-US" dirty="0"/>
              <a:t>分做法</a:t>
            </a:r>
          </a:p>
        </p:txBody>
      </p:sp>
      <p:sp>
        <p:nvSpPr>
          <p:cNvPr id="3" name="内容占位符 2"/>
          <p:cNvSpPr>
            <a:spLocks noGrp="1"/>
          </p:cNvSpPr>
          <p:nvPr>
            <p:ph idx="1"/>
          </p:nvPr>
        </p:nvSpPr>
        <p:spPr/>
        <p:txBody>
          <a:bodyPr/>
          <a:lstStyle/>
          <a:p>
            <a:r>
              <a:rPr lang="en-US" altLang="zh-CN" dirty="0"/>
              <a:t>n&lt;=100000</a:t>
            </a:r>
          </a:p>
          <a:p>
            <a:r>
              <a:rPr lang="zh-CN" altLang="en-US" dirty="0"/>
              <a:t>二分答案，</a:t>
            </a:r>
            <a:r>
              <a:rPr lang="en-US" altLang="zh-CN" dirty="0"/>
              <a:t>O(n)</a:t>
            </a:r>
            <a:r>
              <a:rPr lang="zh-CN" altLang="en-US" dirty="0"/>
              <a:t>判定</a:t>
            </a:r>
            <a:endParaRPr lang="en-US" altLang="zh-CN" dirty="0"/>
          </a:p>
          <a:p>
            <a:r>
              <a:rPr lang="zh-CN" altLang="en-US" dirty="0"/>
              <a:t>时间复杂度</a:t>
            </a:r>
            <a:r>
              <a:rPr lang="en-US" altLang="zh-CN" dirty="0"/>
              <a:t>O(</a:t>
            </a:r>
            <a:r>
              <a:rPr lang="en-US" altLang="zh-CN" dirty="0" err="1"/>
              <a:t>nlog</a:t>
            </a:r>
            <a:r>
              <a:rPr lang="en-US" altLang="zh-CN" dirty="0"/>
              <a:t>(</a:t>
            </a:r>
            <a:r>
              <a:rPr lang="en-US" altLang="zh-CN" dirty="0" err="1"/>
              <a:t>inf</a:t>
            </a:r>
            <a:r>
              <a:rPr lang="en-US" altLang="zh-CN" dirty="0"/>
              <a:t>))</a:t>
            </a:r>
          </a:p>
          <a:p>
            <a:endParaRPr lang="en-US" altLang="zh-CN" dirty="0"/>
          </a:p>
        </p:txBody>
      </p:sp>
    </p:spTree>
    <p:extLst>
      <p:ext uri="{BB962C8B-B14F-4D97-AF65-F5344CB8AC3E}">
        <p14:creationId xmlns:p14="http://schemas.microsoft.com/office/powerpoint/2010/main" val="280373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类比</a:t>
            </a:r>
          </a:p>
        </p:txBody>
      </p:sp>
      <p:sp>
        <p:nvSpPr>
          <p:cNvPr id="3" name="内容占位符 2"/>
          <p:cNvSpPr>
            <a:spLocks noGrp="1"/>
          </p:cNvSpPr>
          <p:nvPr>
            <p:ph idx="1"/>
          </p:nvPr>
        </p:nvSpPr>
        <p:spPr/>
        <p:txBody>
          <a:bodyPr/>
          <a:lstStyle/>
          <a:p>
            <a:r>
              <a:rPr lang="zh-CN" altLang="en-US" dirty="0"/>
              <a:t>本题和</a:t>
            </a:r>
            <a:r>
              <a:rPr lang="en-US" altLang="zh-CN" dirty="0"/>
              <a:t>NOIP2015</a:t>
            </a:r>
            <a:r>
              <a:rPr lang="zh-CN" altLang="en-US" dirty="0"/>
              <a:t>跳石头类似，但是判定的部分不太好写</a:t>
            </a:r>
            <a:endParaRPr lang="en-US" altLang="zh-CN" dirty="0"/>
          </a:p>
          <a:p>
            <a:r>
              <a:rPr lang="en-US" altLang="zh-CN" dirty="0"/>
              <a:t>NOIP2015</a:t>
            </a:r>
            <a:r>
              <a:rPr lang="zh-CN" altLang="en-US" dirty="0"/>
              <a:t>跳石头：</a:t>
            </a:r>
          </a:p>
        </p:txBody>
      </p:sp>
      <p:pic>
        <p:nvPicPr>
          <p:cNvPr id="4" name="图片 3"/>
          <p:cNvPicPr>
            <a:picLocks noChangeAspect="1"/>
          </p:cNvPicPr>
          <p:nvPr/>
        </p:nvPicPr>
        <p:blipFill>
          <a:blip r:embed="rId2"/>
          <a:stretch>
            <a:fillRect/>
          </a:stretch>
        </p:blipFill>
        <p:spPr>
          <a:xfrm>
            <a:off x="1200150" y="3150945"/>
            <a:ext cx="10991850" cy="1238250"/>
          </a:xfrm>
          <a:prstGeom prst="rect">
            <a:avLst/>
          </a:prstGeom>
        </p:spPr>
      </p:pic>
    </p:spTree>
    <p:extLst>
      <p:ext uri="{BB962C8B-B14F-4D97-AF65-F5344CB8AC3E}">
        <p14:creationId xmlns:p14="http://schemas.microsoft.com/office/powerpoint/2010/main" val="321261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序列：讨论</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363217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序列：得分情况</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358067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a:t>
            </a:r>
            <a:r>
              <a:rPr lang="en-US" altLang="zh-CN" dirty="0"/>
              <a:t>40</a:t>
            </a:r>
            <a:r>
              <a:rPr lang="zh-CN" altLang="en-US" dirty="0"/>
              <a:t>分做法</a:t>
            </a:r>
          </a:p>
        </p:txBody>
      </p:sp>
      <p:sp>
        <p:nvSpPr>
          <p:cNvPr id="3" name="内容占位符 2"/>
          <p:cNvSpPr>
            <a:spLocks noGrp="1"/>
          </p:cNvSpPr>
          <p:nvPr>
            <p:ph idx="1"/>
          </p:nvPr>
        </p:nvSpPr>
        <p:spPr/>
        <p:txBody>
          <a:bodyPr/>
          <a:lstStyle/>
          <a:p>
            <a:r>
              <a:rPr lang="en-US" altLang="zh-CN" dirty="0"/>
              <a:t>n&lt;=1000</a:t>
            </a:r>
          </a:p>
          <a:p>
            <a:r>
              <a:rPr lang="zh-CN" altLang="en-US" dirty="0"/>
              <a:t>暴力模拟即可</a:t>
            </a:r>
            <a:endParaRPr lang="en-US" altLang="zh-CN" dirty="0"/>
          </a:p>
          <a:p>
            <a:r>
              <a:rPr lang="zh-CN" altLang="en-US" dirty="0"/>
              <a:t>时间复杂度</a:t>
            </a:r>
            <a:r>
              <a:rPr lang="en-US" altLang="zh-CN" dirty="0"/>
              <a:t>O(</a:t>
            </a:r>
            <a:r>
              <a:rPr lang="en-US" altLang="zh-CN" dirty="0" err="1"/>
              <a:t>n^n</a:t>
            </a:r>
            <a:r>
              <a:rPr lang="en-US" altLang="zh-CN" dirty="0"/>
              <a:t>)</a:t>
            </a:r>
          </a:p>
          <a:p>
            <a:endParaRPr lang="en-US" altLang="zh-CN" dirty="0"/>
          </a:p>
        </p:txBody>
      </p:sp>
    </p:spTree>
    <p:extLst>
      <p:ext uri="{BB962C8B-B14F-4D97-AF65-F5344CB8AC3E}">
        <p14:creationId xmlns:p14="http://schemas.microsoft.com/office/powerpoint/2010/main" val="3060960357"/>
      </p:ext>
    </p:extLst>
  </p:cSld>
  <p:clrMapOvr>
    <a:masterClrMapping/>
  </p:clrMapOvr>
</p:sld>
</file>

<file path=ppt/theme/theme1.xml><?xml version="1.0" encoding="utf-8"?>
<a:theme xmlns:a="http://schemas.openxmlformats.org/drawingml/2006/main" name="丝状">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1">
      <a:majorFont>
        <a:latin typeface="Times New Roman"/>
        <a:ea typeface="黑体"/>
        <a:cs typeface=""/>
      </a:majorFont>
      <a:minorFont>
        <a:latin typeface="Times New Roman"/>
        <a:ea typeface="楷体"/>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2055</TotalTime>
  <Words>906</Words>
  <Application>Microsoft Office PowerPoint</Application>
  <PresentationFormat>宽屏</PresentationFormat>
  <Paragraphs>81</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Arial</vt:lpstr>
      <vt:lpstr>Times New Roman</vt:lpstr>
      <vt:lpstr>Wingdings 3</vt:lpstr>
      <vt:lpstr>丝状</vt:lpstr>
      <vt:lpstr>2020提高组考前综合强化刷题第二场解题报告</vt:lpstr>
      <vt:lpstr>小路灯：讨论</vt:lpstr>
      <vt:lpstr>小路灯：得分情况</vt:lpstr>
      <vt:lpstr>小路灯：30分做法</vt:lpstr>
      <vt:lpstr>小路灯：100分做法</vt:lpstr>
      <vt:lpstr>类比</vt:lpstr>
      <vt:lpstr>序列：讨论</vt:lpstr>
      <vt:lpstr>序列：得分情况</vt:lpstr>
      <vt:lpstr>序列：40分做法</vt:lpstr>
      <vt:lpstr>序列：60分做法</vt:lpstr>
      <vt:lpstr>序列：100分做法</vt:lpstr>
      <vt:lpstr>路灯：讨论</vt:lpstr>
      <vt:lpstr>路灯：得分情况</vt:lpstr>
      <vt:lpstr>路灯：50分做法</vt:lpstr>
      <vt:lpstr>路灯：100分做法</vt:lpstr>
      <vt:lpstr>拓展：NOIP2015字串</vt:lpstr>
      <vt:lpstr>PowerPoint 演示文稿</vt:lpstr>
      <vt:lpstr>拓展</vt:lpstr>
      <vt:lpstr>匹配：讨论</vt:lpstr>
      <vt:lpstr>匹配：得分情况</vt:lpstr>
      <vt:lpstr>匹配：20分做法</vt:lpstr>
      <vt:lpstr>匹配：40分做法</vt:lpstr>
      <vt:lpstr>匹配：100分做法</vt:lpstr>
      <vt:lpstr>拓展：[POI2014]HOT-Hotels</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佳实 李</dc:creator>
  <cp:lastModifiedBy>destiny</cp:lastModifiedBy>
  <cp:revision>76</cp:revision>
  <dcterms:created xsi:type="dcterms:W3CDTF">2020-08-14T18:11:03Z</dcterms:created>
  <dcterms:modified xsi:type="dcterms:W3CDTF">2020-10-08T07:26:38Z</dcterms:modified>
</cp:coreProperties>
</file>