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6"/>
  </p:notesMasterIdLst>
  <p:handoutMasterIdLst>
    <p:handoutMasterId r:id="rId57"/>
  </p:handoutMasterIdLst>
  <p:sldIdLst>
    <p:sldId id="364" r:id="rId2"/>
    <p:sldId id="260" r:id="rId3"/>
    <p:sldId id="261" r:id="rId4"/>
    <p:sldId id="262" r:id="rId5"/>
    <p:sldId id="359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62" r:id="rId18"/>
    <p:sldId id="279" r:id="rId19"/>
    <p:sldId id="280" r:id="rId20"/>
    <p:sldId id="361" r:id="rId21"/>
    <p:sldId id="282" r:id="rId22"/>
    <p:sldId id="285" r:id="rId23"/>
    <p:sldId id="289" r:id="rId24"/>
    <p:sldId id="292" r:id="rId25"/>
    <p:sldId id="29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60" r:id="rId34"/>
    <p:sldId id="365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8" r:id="rId53"/>
    <p:sldId id="356" r:id="rId54"/>
    <p:sldId id="363" r:id="rId5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940D-EAEF-4DF0-B0F8-8260AE00994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E936-AC05-442F-BEA5-6E30B2C44A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0947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8A1A-079D-4ED8-95FC-513901038FB7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6575C-8D9F-4E0A-94F6-55D932BB7D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02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64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0167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504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414" y="66928"/>
            <a:ext cx="8965170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ru-RU"/>
              <a:t>May 23, 2017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pPr marL="1589405">
                <a:lnSpc>
                  <a:spcPts val="23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832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Fei-Fei Li </a:t>
            </a:r>
            <a:r>
              <a:rPr dirty="0"/>
              <a:t>&amp; Justin Johnson &amp; </a:t>
            </a:r>
            <a:r>
              <a:rPr spc="-5" dirty="0"/>
              <a:t>Serena</a:t>
            </a:r>
            <a:r>
              <a:rPr spc="-125" dirty="0"/>
              <a:t> </a:t>
            </a:r>
            <a:r>
              <a:rPr spc="-5" dirty="0"/>
              <a:t>Yeung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ru-RU"/>
              <a:t>May 23, 2017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dirty="0"/>
              <a:pPr marL="1589405">
                <a:lnSpc>
                  <a:spcPts val="23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64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0841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2020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974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6615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3673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4047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645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8139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310"/>
              </a:lnSpc>
            </a:pPr>
            <a:r>
              <a:rPr lang="en-US"/>
              <a:t>May 23, 2017</a:t>
            </a:r>
            <a:endParaRPr lang="en-US" spc="-5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5"/>
              <a:t>Fei-Fei Li </a:t>
            </a:r>
            <a:r>
              <a:rPr lang="en-US"/>
              <a:t>&amp; Justin Johnson &amp; </a:t>
            </a:r>
            <a:r>
              <a:rPr lang="en-US" spc="-5"/>
              <a:t>Serena</a:t>
            </a:r>
            <a:r>
              <a:rPr lang="en-US" spc="-125"/>
              <a:t> </a:t>
            </a:r>
            <a:r>
              <a:rPr lang="en-US" spc="-5"/>
              <a:t>Yeung</a:t>
            </a:r>
            <a:endParaRPr lang="en-US" spc="-5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589405">
              <a:lnSpc>
                <a:spcPts val="2310"/>
              </a:lnSpc>
            </a:pPr>
            <a:fld id="{81D60167-4931-47E6-BA6A-407CBD079E47}" type="slidenum">
              <a:rPr lang="ru-RU" smtClean="0"/>
              <a:pPr marL="1589405">
                <a:lnSpc>
                  <a:spcPts val="231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9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b/Go_game_Kobayashi-Kato.pn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hyperlink" Target="https://pixabay.com/en/kitten-cute-feline-kitty-domestic-1246693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mlibrary.dev/environments/atari/breakout/" TargetMode="External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b/Go_game_Kobayashi-Kato.pn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deed.en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7921" y="1650634"/>
            <a:ext cx="7892979" cy="156044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85810" y="3211081"/>
            <a:ext cx="7700442" cy="937545"/>
          </a:xfrm>
          <a:prstGeom prst="rect">
            <a:avLst/>
          </a:prstGeom>
          <a:solidFill>
            <a:srgbClr val="2265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693281" y="1167881"/>
            <a:ext cx="7523629" cy="181288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br>
              <a:rPr lang="ru-RU" sz="2800" b="1" dirty="0">
                <a:latin typeface="Muller Black" pitchFamily="50" charset="-52"/>
              </a:rPr>
            </a:br>
            <a:br>
              <a:rPr lang="ru-RU" sz="1400" b="1" dirty="0">
                <a:latin typeface="Muller Black" pitchFamily="50" charset="-52"/>
              </a:rPr>
            </a:br>
            <a:r>
              <a:rPr lang="ru-RU" sz="2600" b="1" dirty="0">
                <a:latin typeface="+mn-lt"/>
              </a:rPr>
              <a:t>Специализированные технологии машинного обучения </a:t>
            </a:r>
            <a:r>
              <a:rPr lang="en-US" sz="2600" b="1" dirty="0">
                <a:latin typeface="+mn-lt"/>
              </a:rPr>
              <a:t>/</a:t>
            </a:r>
            <a:br>
              <a:rPr lang="ru-RU" sz="2600" b="1" dirty="0">
                <a:latin typeface="+mn-lt"/>
              </a:rPr>
            </a:br>
            <a:r>
              <a:rPr lang="en-US" sz="2600" b="1" dirty="0">
                <a:latin typeface="+mn-lt"/>
              </a:rPr>
              <a:t> Advanced Machine learning  Technologies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777952" y="2735885"/>
            <a:ext cx="7523629" cy="1259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</a:rPr>
              <a:t>Lecture </a:t>
            </a:r>
            <a:r>
              <a:rPr lang="ru-RU" sz="2400" b="1" dirty="0">
                <a:solidFill>
                  <a:srgbClr val="FFFFFF"/>
                </a:solidFill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 –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2137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Atari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Games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200" y="834775"/>
            <a:ext cx="8469600" cy="121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800" y="2539497"/>
            <a:ext cx="484314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Complete the game with the highest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Raw pixel inputs of the game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Game </a:t>
            </a:r>
            <a:r>
              <a:rPr sz="1600" dirty="0">
                <a:latin typeface="Arial"/>
                <a:cs typeface="Arial"/>
              </a:rPr>
              <a:t>controls </a:t>
            </a:r>
            <a:r>
              <a:rPr sz="1600" spc="-5" dirty="0">
                <a:latin typeface="Arial"/>
                <a:cs typeface="Arial"/>
              </a:rPr>
              <a:t>e.g. Left, Right, Up,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spc="-5" dirty="0">
                <a:latin typeface="Arial"/>
                <a:cs typeface="Arial"/>
              </a:rPr>
              <a:t>Score increase/decrease at each time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</a:t>
            </a:r>
          </a:p>
        </p:txBody>
      </p:sp>
      <p:sp>
        <p:nvSpPr>
          <p:cNvPr id="5" name="object 5"/>
          <p:cNvSpPr/>
          <p:nvPr/>
        </p:nvSpPr>
        <p:spPr>
          <a:xfrm>
            <a:off x="5813311" y="4479259"/>
            <a:ext cx="3145217" cy="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53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Go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5625" y="1816347"/>
            <a:ext cx="475297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Win 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game!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Position of all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pieces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Where to put the next piece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if win at the end of the game,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otherwise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700" y="819525"/>
            <a:ext cx="3504450" cy="350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3"/>
              </a:rPr>
              <a:t>This image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CC0 public</a:t>
            </a:r>
            <a:r>
              <a:rPr sz="600" u="sng" spc="-5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domain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5983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31664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4A86E7"/>
                </a:solidFill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7675" y="1939575"/>
            <a:ext cx="1650364" cy="1565910"/>
          </a:xfrm>
          <a:custGeom>
            <a:avLst/>
            <a:gdLst/>
            <a:ahLst/>
            <a:cxnLst/>
            <a:rect l="l" t="t" r="r" b="b"/>
            <a:pathLst>
              <a:path w="1650365" h="1565910">
                <a:moveTo>
                  <a:pt x="0" y="0"/>
                </a:moveTo>
                <a:lnTo>
                  <a:pt x="58913" y="661"/>
                </a:lnTo>
                <a:lnTo>
                  <a:pt x="117760" y="2624"/>
                </a:lnTo>
                <a:lnTo>
                  <a:pt x="176473" y="5857"/>
                </a:lnTo>
                <a:lnTo>
                  <a:pt x="234985" y="10328"/>
                </a:lnTo>
                <a:lnTo>
                  <a:pt x="293230" y="16006"/>
                </a:lnTo>
                <a:lnTo>
                  <a:pt x="351140" y="22858"/>
                </a:lnTo>
                <a:lnTo>
                  <a:pt x="408650" y="30853"/>
                </a:lnTo>
                <a:lnTo>
                  <a:pt x="465692" y="39960"/>
                </a:lnTo>
                <a:lnTo>
                  <a:pt x="522199" y="50146"/>
                </a:lnTo>
                <a:lnTo>
                  <a:pt x="578105" y="61379"/>
                </a:lnTo>
                <a:lnTo>
                  <a:pt x="633343" y="73629"/>
                </a:lnTo>
                <a:lnTo>
                  <a:pt x="687846" y="86862"/>
                </a:lnTo>
                <a:lnTo>
                  <a:pt x="741547" y="101048"/>
                </a:lnTo>
                <a:lnTo>
                  <a:pt x="794379" y="116155"/>
                </a:lnTo>
                <a:lnTo>
                  <a:pt x="846276" y="132151"/>
                </a:lnTo>
                <a:lnTo>
                  <a:pt x="897171" y="149004"/>
                </a:lnTo>
                <a:lnTo>
                  <a:pt x="946998" y="166682"/>
                </a:lnTo>
                <a:lnTo>
                  <a:pt x="995688" y="185154"/>
                </a:lnTo>
                <a:lnTo>
                  <a:pt x="1043176" y="204388"/>
                </a:lnTo>
                <a:lnTo>
                  <a:pt x="1089395" y="224352"/>
                </a:lnTo>
                <a:lnTo>
                  <a:pt x="1134278" y="245015"/>
                </a:lnTo>
                <a:lnTo>
                  <a:pt x="1177757" y="266345"/>
                </a:lnTo>
                <a:lnTo>
                  <a:pt x="1219768" y="288309"/>
                </a:lnTo>
                <a:lnTo>
                  <a:pt x="1260241" y="310876"/>
                </a:lnTo>
                <a:lnTo>
                  <a:pt x="1299112" y="334016"/>
                </a:lnTo>
                <a:lnTo>
                  <a:pt x="1336313" y="357694"/>
                </a:lnTo>
                <a:lnTo>
                  <a:pt x="1371776" y="381881"/>
                </a:lnTo>
                <a:lnTo>
                  <a:pt x="1405437" y="406544"/>
                </a:lnTo>
                <a:lnTo>
                  <a:pt x="1437226" y="431651"/>
                </a:lnTo>
                <a:lnTo>
                  <a:pt x="1467079" y="457172"/>
                </a:lnTo>
                <a:lnTo>
                  <a:pt x="1520706" y="509323"/>
                </a:lnTo>
                <a:lnTo>
                  <a:pt x="1565782" y="562744"/>
                </a:lnTo>
                <a:lnTo>
                  <a:pt x="1601774" y="617182"/>
                </a:lnTo>
                <a:lnTo>
                  <a:pt x="1628147" y="672381"/>
                </a:lnTo>
                <a:lnTo>
                  <a:pt x="1644367" y="728088"/>
                </a:lnTo>
                <a:lnTo>
                  <a:pt x="1649899" y="784049"/>
                </a:lnTo>
                <a:lnTo>
                  <a:pt x="1647515" y="820790"/>
                </a:lnTo>
                <a:lnTo>
                  <a:pt x="1628853" y="893984"/>
                </a:lnTo>
                <a:lnTo>
                  <a:pt x="1612876" y="930293"/>
                </a:lnTo>
                <a:lnTo>
                  <a:pt x="1592671" y="966316"/>
                </a:lnTo>
                <a:lnTo>
                  <a:pt x="1568388" y="1001979"/>
                </a:lnTo>
                <a:lnTo>
                  <a:pt x="1540179" y="1037212"/>
                </a:lnTo>
                <a:lnTo>
                  <a:pt x="1508194" y="1071943"/>
                </a:lnTo>
                <a:lnTo>
                  <a:pt x="1472585" y="1106099"/>
                </a:lnTo>
                <a:lnTo>
                  <a:pt x="1433502" y="1139609"/>
                </a:lnTo>
                <a:lnTo>
                  <a:pt x="1391097" y="1172402"/>
                </a:lnTo>
                <a:lnTo>
                  <a:pt x="1345521" y="1204404"/>
                </a:lnTo>
                <a:lnTo>
                  <a:pt x="1296924" y="1235546"/>
                </a:lnTo>
                <a:lnTo>
                  <a:pt x="1245458" y="1265754"/>
                </a:lnTo>
                <a:lnTo>
                  <a:pt x="1191273" y="1294957"/>
                </a:lnTo>
                <a:lnTo>
                  <a:pt x="1134521" y="1323084"/>
                </a:lnTo>
                <a:lnTo>
                  <a:pt x="1091721" y="1342822"/>
                </a:lnTo>
                <a:lnTo>
                  <a:pt x="1047701" y="1361926"/>
                </a:lnTo>
                <a:lnTo>
                  <a:pt x="1002519" y="1380366"/>
                </a:lnTo>
                <a:lnTo>
                  <a:pt x="956234" y="1398116"/>
                </a:lnTo>
                <a:lnTo>
                  <a:pt x="908903" y="1415149"/>
                </a:lnTo>
                <a:lnTo>
                  <a:pt x="860584" y="1431436"/>
                </a:lnTo>
                <a:lnTo>
                  <a:pt x="811336" y="1446949"/>
                </a:lnTo>
                <a:lnTo>
                  <a:pt x="761217" y="1461662"/>
                </a:lnTo>
                <a:lnTo>
                  <a:pt x="710284" y="1475547"/>
                </a:lnTo>
                <a:lnTo>
                  <a:pt x="658597" y="1488575"/>
                </a:lnTo>
                <a:lnTo>
                  <a:pt x="606212" y="1500720"/>
                </a:lnTo>
                <a:lnTo>
                  <a:pt x="557631" y="1511053"/>
                </a:lnTo>
                <a:lnTo>
                  <a:pt x="508557" y="1520599"/>
                </a:lnTo>
                <a:lnTo>
                  <a:pt x="459035" y="1529337"/>
                </a:lnTo>
                <a:lnTo>
                  <a:pt x="409112" y="1537246"/>
                </a:lnTo>
                <a:lnTo>
                  <a:pt x="358830" y="1544303"/>
                </a:lnTo>
                <a:lnTo>
                  <a:pt x="308236" y="1550489"/>
                </a:lnTo>
                <a:lnTo>
                  <a:pt x="270111" y="1554543"/>
                </a:lnTo>
                <a:lnTo>
                  <a:pt x="231855" y="1558086"/>
                </a:lnTo>
                <a:lnTo>
                  <a:pt x="193485" y="1561108"/>
                </a:lnTo>
                <a:lnTo>
                  <a:pt x="155021" y="1563601"/>
                </a:lnTo>
                <a:lnTo>
                  <a:pt x="116481" y="1565556"/>
                </a:lnTo>
                <a:lnTo>
                  <a:pt x="114872" y="156562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6592" y="3464212"/>
            <a:ext cx="106162" cy="8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5024" y="2546031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Action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020" y="270795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8325" y="1941465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9" y="1566234"/>
                </a:moveTo>
                <a:lnTo>
                  <a:pt x="1843872" y="1565706"/>
                </a:lnTo>
                <a:lnTo>
                  <a:pt x="1783149" y="1564135"/>
                </a:lnTo>
                <a:lnTo>
                  <a:pt x="1722536" y="1561545"/>
                </a:lnTo>
                <a:lnTo>
                  <a:pt x="1662088" y="1557958"/>
                </a:lnTo>
                <a:lnTo>
                  <a:pt x="1601860" y="1553396"/>
                </a:lnTo>
                <a:lnTo>
                  <a:pt x="1541907" y="1547884"/>
                </a:lnTo>
                <a:lnTo>
                  <a:pt x="1482285" y="1541442"/>
                </a:lnTo>
                <a:lnTo>
                  <a:pt x="1423047" y="1534094"/>
                </a:lnTo>
                <a:lnTo>
                  <a:pt x="1364249" y="1525863"/>
                </a:lnTo>
                <a:lnTo>
                  <a:pt x="1305947" y="1516770"/>
                </a:lnTo>
                <a:lnTo>
                  <a:pt x="1248195" y="1506840"/>
                </a:lnTo>
                <a:lnTo>
                  <a:pt x="1191048" y="1496093"/>
                </a:lnTo>
                <a:lnTo>
                  <a:pt x="1134562" y="1484554"/>
                </a:lnTo>
                <a:lnTo>
                  <a:pt x="1078791" y="1472245"/>
                </a:lnTo>
                <a:lnTo>
                  <a:pt x="1023791" y="1459188"/>
                </a:lnTo>
                <a:lnTo>
                  <a:pt x="969616" y="1445406"/>
                </a:lnTo>
                <a:lnTo>
                  <a:pt x="916322" y="1430921"/>
                </a:lnTo>
                <a:lnTo>
                  <a:pt x="863963" y="1415757"/>
                </a:lnTo>
                <a:lnTo>
                  <a:pt x="812595" y="1399936"/>
                </a:lnTo>
                <a:lnTo>
                  <a:pt x="762273" y="1383481"/>
                </a:lnTo>
                <a:lnTo>
                  <a:pt x="713051" y="1366414"/>
                </a:lnTo>
                <a:lnTo>
                  <a:pt x="664985" y="1348758"/>
                </a:lnTo>
                <a:lnTo>
                  <a:pt x="618131" y="1330535"/>
                </a:lnTo>
                <a:lnTo>
                  <a:pt x="572542" y="1311769"/>
                </a:lnTo>
                <a:lnTo>
                  <a:pt x="528274" y="1292482"/>
                </a:lnTo>
                <a:lnTo>
                  <a:pt x="485382" y="1272696"/>
                </a:lnTo>
                <a:lnTo>
                  <a:pt x="443921" y="1252435"/>
                </a:lnTo>
                <a:lnTo>
                  <a:pt x="403946" y="1231720"/>
                </a:lnTo>
                <a:lnTo>
                  <a:pt x="365512" y="1210575"/>
                </a:lnTo>
                <a:lnTo>
                  <a:pt x="328675" y="1189022"/>
                </a:lnTo>
                <a:lnTo>
                  <a:pt x="293489" y="1167084"/>
                </a:lnTo>
                <a:lnTo>
                  <a:pt x="260009" y="1144784"/>
                </a:lnTo>
                <a:lnTo>
                  <a:pt x="228290" y="1122144"/>
                </a:lnTo>
                <a:lnTo>
                  <a:pt x="170358" y="1075934"/>
                </a:lnTo>
                <a:lnTo>
                  <a:pt x="120131" y="1028637"/>
                </a:lnTo>
                <a:lnTo>
                  <a:pt x="78050" y="980434"/>
                </a:lnTo>
                <a:lnTo>
                  <a:pt x="44556" y="931506"/>
                </a:lnTo>
                <a:lnTo>
                  <a:pt x="20090" y="882034"/>
                </a:lnTo>
                <a:lnTo>
                  <a:pt x="5091" y="832200"/>
                </a:lnTo>
                <a:lnTo>
                  <a:pt x="0" y="782184"/>
                </a:lnTo>
                <a:lnTo>
                  <a:pt x="2190" y="749524"/>
                </a:lnTo>
                <a:lnTo>
                  <a:pt x="19310" y="684405"/>
                </a:lnTo>
                <a:lnTo>
                  <a:pt x="52599" y="619891"/>
                </a:lnTo>
                <a:lnTo>
                  <a:pt x="75001" y="587987"/>
                </a:lnTo>
                <a:lnTo>
                  <a:pt x="101077" y="556385"/>
                </a:lnTo>
                <a:lnTo>
                  <a:pt x="130705" y="525137"/>
                </a:lnTo>
                <a:lnTo>
                  <a:pt x="163764" y="494291"/>
                </a:lnTo>
                <a:lnTo>
                  <a:pt x="200129" y="463899"/>
                </a:lnTo>
                <a:lnTo>
                  <a:pt x="239679" y="434012"/>
                </a:lnTo>
                <a:lnTo>
                  <a:pt x="282292" y="404679"/>
                </a:lnTo>
                <a:lnTo>
                  <a:pt x="327845" y="375951"/>
                </a:lnTo>
                <a:lnTo>
                  <a:pt x="376215" y="347878"/>
                </a:lnTo>
                <a:lnTo>
                  <a:pt x="427279" y="320512"/>
                </a:lnTo>
                <a:lnTo>
                  <a:pt x="480917" y="293901"/>
                </a:lnTo>
                <a:lnTo>
                  <a:pt x="537004" y="268097"/>
                </a:lnTo>
                <a:lnTo>
                  <a:pt x="595418" y="243150"/>
                </a:lnTo>
                <a:lnTo>
                  <a:pt x="637158" y="226408"/>
                </a:lnTo>
                <a:lnTo>
                  <a:pt x="679914" y="210117"/>
                </a:lnTo>
                <a:lnTo>
                  <a:pt x="723646" y="194295"/>
                </a:lnTo>
                <a:lnTo>
                  <a:pt x="768312" y="178958"/>
                </a:lnTo>
                <a:lnTo>
                  <a:pt x="813873" y="164122"/>
                </a:lnTo>
                <a:lnTo>
                  <a:pt x="860288" y="149806"/>
                </a:lnTo>
                <a:lnTo>
                  <a:pt x="907515" y="136024"/>
                </a:lnTo>
                <a:lnTo>
                  <a:pt x="955515" y="122795"/>
                </a:lnTo>
                <a:lnTo>
                  <a:pt x="1004246" y="110134"/>
                </a:lnTo>
                <a:lnTo>
                  <a:pt x="1053669" y="98059"/>
                </a:lnTo>
                <a:lnTo>
                  <a:pt x="1103742" y="86586"/>
                </a:lnTo>
                <a:lnTo>
                  <a:pt x="1154424" y="75732"/>
                </a:lnTo>
                <a:lnTo>
                  <a:pt x="1205676" y="65514"/>
                </a:lnTo>
                <a:lnTo>
                  <a:pt x="1253741" y="56609"/>
                </a:lnTo>
                <a:lnTo>
                  <a:pt x="1302229" y="48281"/>
                </a:lnTo>
                <a:lnTo>
                  <a:pt x="1351108" y="40541"/>
                </a:lnTo>
                <a:lnTo>
                  <a:pt x="1400345" y="33405"/>
                </a:lnTo>
                <a:lnTo>
                  <a:pt x="1449907" y="26884"/>
                </a:lnTo>
                <a:lnTo>
                  <a:pt x="1499763" y="20993"/>
                </a:lnTo>
                <a:lnTo>
                  <a:pt x="1549879" y="15745"/>
                </a:lnTo>
                <a:lnTo>
                  <a:pt x="1593918" y="11691"/>
                </a:lnTo>
                <a:lnTo>
                  <a:pt x="1638110" y="8148"/>
                </a:lnTo>
                <a:lnTo>
                  <a:pt x="1682434" y="5126"/>
                </a:lnTo>
                <a:lnTo>
                  <a:pt x="1726866" y="2633"/>
                </a:lnTo>
                <a:lnTo>
                  <a:pt x="1771385" y="678"/>
                </a:lnTo>
                <a:lnTo>
                  <a:pt x="179096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9251" y="1900478"/>
            <a:ext cx="106002" cy="81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150" y="2403618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State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7" baseline="-32407" dirty="0">
                <a:latin typeface="Arial"/>
                <a:cs typeface="Arial"/>
              </a:rPr>
              <a:t>t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5375" y="1942532"/>
            <a:ext cx="1517650" cy="1565275"/>
          </a:xfrm>
          <a:custGeom>
            <a:avLst/>
            <a:gdLst/>
            <a:ahLst/>
            <a:cxnLst/>
            <a:rect l="l" t="t" r="r" b="b"/>
            <a:pathLst>
              <a:path w="1517650" h="1565275">
                <a:moveTo>
                  <a:pt x="1517599" y="1565167"/>
                </a:moveTo>
                <a:lnTo>
                  <a:pt x="1459243" y="1564400"/>
                </a:lnTo>
                <a:lnTo>
                  <a:pt x="1400963" y="1562127"/>
                </a:lnTo>
                <a:lnTo>
                  <a:pt x="1342836" y="1558386"/>
                </a:lnTo>
                <a:lnTo>
                  <a:pt x="1284939" y="1553218"/>
                </a:lnTo>
                <a:lnTo>
                  <a:pt x="1227349" y="1546662"/>
                </a:lnTo>
                <a:lnTo>
                  <a:pt x="1170143" y="1538758"/>
                </a:lnTo>
                <a:lnTo>
                  <a:pt x="1113397" y="1529546"/>
                </a:lnTo>
                <a:lnTo>
                  <a:pt x="1057188" y="1519064"/>
                </a:lnTo>
                <a:lnTo>
                  <a:pt x="1001592" y="1507353"/>
                </a:lnTo>
                <a:lnTo>
                  <a:pt x="946688" y="1494453"/>
                </a:lnTo>
                <a:lnTo>
                  <a:pt x="892551" y="1480403"/>
                </a:lnTo>
                <a:lnTo>
                  <a:pt x="839258" y="1465242"/>
                </a:lnTo>
                <a:lnTo>
                  <a:pt x="786887" y="1449011"/>
                </a:lnTo>
                <a:lnTo>
                  <a:pt x="735513" y="1431749"/>
                </a:lnTo>
                <a:lnTo>
                  <a:pt x="685213" y="1413496"/>
                </a:lnTo>
                <a:lnTo>
                  <a:pt x="636065" y="1394291"/>
                </a:lnTo>
                <a:lnTo>
                  <a:pt x="588145" y="1374174"/>
                </a:lnTo>
                <a:lnTo>
                  <a:pt x="541530" y="1353184"/>
                </a:lnTo>
                <a:lnTo>
                  <a:pt x="496296" y="1331362"/>
                </a:lnTo>
                <a:lnTo>
                  <a:pt x="452521" y="1308747"/>
                </a:lnTo>
                <a:lnTo>
                  <a:pt x="410281" y="1285378"/>
                </a:lnTo>
                <a:lnTo>
                  <a:pt x="369653" y="1261296"/>
                </a:lnTo>
                <a:lnTo>
                  <a:pt x="330714" y="1236540"/>
                </a:lnTo>
                <a:lnTo>
                  <a:pt x="293540" y="1211149"/>
                </a:lnTo>
                <a:lnTo>
                  <a:pt x="258208" y="1185163"/>
                </a:lnTo>
                <a:lnTo>
                  <a:pt x="224796" y="1158622"/>
                </a:lnTo>
                <a:lnTo>
                  <a:pt x="193379" y="1131566"/>
                </a:lnTo>
                <a:lnTo>
                  <a:pt x="164035" y="1104034"/>
                </a:lnTo>
                <a:lnTo>
                  <a:pt x="136840" y="1076066"/>
                </a:lnTo>
                <a:lnTo>
                  <a:pt x="89206" y="1018979"/>
                </a:lnTo>
                <a:lnTo>
                  <a:pt x="51091" y="960624"/>
                </a:lnTo>
                <a:lnTo>
                  <a:pt x="23109" y="901317"/>
                </a:lnTo>
                <a:lnTo>
                  <a:pt x="5873" y="841375"/>
                </a:lnTo>
                <a:lnTo>
                  <a:pt x="0" y="781117"/>
                </a:lnTo>
                <a:lnTo>
                  <a:pt x="2207" y="744376"/>
                </a:lnTo>
                <a:lnTo>
                  <a:pt x="19407" y="671183"/>
                </a:lnTo>
                <a:lnTo>
                  <a:pt x="34121" y="634873"/>
                </a:lnTo>
                <a:lnTo>
                  <a:pt x="52727" y="598850"/>
                </a:lnTo>
                <a:lnTo>
                  <a:pt x="75085" y="563187"/>
                </a:lnTo>
                <a:lnTo>
                  <a:pt x="101056" y="527954"/>
                </a:lnTo>
                <a:lnTo>
                  <a:pt x="130501" y="493223"/>
                </a:lnTo>
                <a:lnTo>
                  <a:pt x="163282" y="459067"/>
                </a:lnTo>
                <a:lnTo>
                  <a:pt x="199259" y="425557"/>
                </a:lnTo>
                <a:lnTo>
                  <a:pt x="238294" y="392765"/>
                </a:lnTo>
                <a:lnTo>
                  <a:pt x="280247" y="360762"/>
                </a:lnTo>
                <a:lnTo>
                  <a:pt x="324980" y="329620"/>
                </a:lnTo>
                <a:lnTo>
                  <a:pt x="372353" y="299412"/>
                </a:lnTo>
                <a:lnTo>
                  <a:pt x="422228" y="270209"/>
                </a:lnTo>
                <a:lnTo>
                  <a:pt x="474465" y="242082"/>
                </a:lnTo>
                <a:lnTo>
                  <a:pt x="517863" y="220405"/>
                </a:lnTo>
                <a:lnTo>
                  <a:pt x="562613" y="199499"/>
                </a:lnTo>
                <a:lnTo>
                  <a:pt x="608643" y="179401"/>
                </a:lnTo>
                <a:lnTo>
                  <a:pt x="655884" y="160149"/>
                </a:lnTo>
                <a:lnTo>
                  <a:pt x="704262" y="141779"/>
                </a:lnTo>
                <a:lnTo>
                  <a:pt x="753709" y="124328"/>
                </a:lnTo>
                <a:lnTo>
                  <a:pt x="804152" y="107832"/>
                </a:lnTo>
                <a:lnTo>
                  <a:pt x="855519" y="92329"/>
                </a:lnTo>
                <a:lnTo>
                  <a:pt x="907741" y="77854"/>
                </a:lnTo>
                <a:lnTo>
                  <a:pt x="960746" y="64446"/>
                </a:lnTo>
                <a:lnTo>
                  <a:pt x="1014462" y="52140"/>
                </a:lnTo>
                <a:lnTo>
                  <a:pt x="1068819" y="40974"/>
                </a:lnTo>
                <a:lnTo>
                  <a:pt x="1123746" y="30983"/>
                </a:lnTo>
                <a:lnTo>
                  <a:pt x="1179171" y="22205"/>
                </a:lnTo>
                <a:lnTo>
                  <a:pt x="1235023" y="14677"/>
                </a:lnTo>
                <a:lnTo>
                  <a:pt x="1305330" y="7080"/>
                </a:lnTo>
                <a:lnTo>
                  <a:pt x="1376054" y="1565"/>
                </a:lnTo>
                <a:lnTo>
                  <a:pt x="1393784" y="520"/>
                </a:lnTo>
                <a:lnTo>
                  <a:pt x="140393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79" y="1901552"/>
            <a:ext cx="106279" cy="81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4900" y="2415326"/>
            <a:ext cx="12319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Reward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32407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state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1858" y="2911655"/>
            <a:ext cx="241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t+1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3820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How </a:t>
            </a:r>
            <a:r>
              <a:rPr sz="2700" dirty="0">
                <a:latin typeface="Arial"/>
                <a:cs typeface="Arial"/>
              </a:rPr>
              <a:t>can </a:t>
            </a:r>
            <a:r>
              <a:rPr sz="2700" spc="-5" dirty="0">
                <a:latin typeface="Arial"/>
                <a:cs typeface="Arial"/>
              </a:rPr>
              <a:t>we </a:t>
            </a:r>
            <a:r>
              <a:rPr sz="2700" dirty="0">
                <a:latin typeface="Arial"/>
                <a:cs typeface="Arial"/>
              </a:rPr>
              <a:t>mathematically </a:t>
            </a:r>
            <a:r>
              <a:rPr sz="2700" spc="-5" dirty="0">
                <a:latin typeface="Arial"/>
                <a:cs typeface="Arial"/>
              </a:rPr>
              <a:t>formalize the RL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problem?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4319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Markov </a:t>
            </a:r>
            <a:r>
              <a:rPr sz="3000" spc="-5" dirty="0">
                <a:latin typeface="Arial"/>
                <a:cs typeface="Arial"/>
              </a:rPr>
              <a:t>Decision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Process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99" y="1127255"/>
            <a:ext cx="7720330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800" dirty="0">
                <a:latin typeface="Arial"/>
                <a:cs typeface="Arial"/>
              </a:rPr>
              <a:t>Mathematical </a:t>
            </a:r>
            <a:r>
              <a:rPr sz="1800" spc="-5" dirty="0">
                <a:latin typeface="Arial"/>
                <a:cs typeface="Arial"/>
              </a:rPr>
              <a:t>formulation of the RL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</a:t>
            </a:r>
            <a:endParaRPr sz="1800" dirty="0">
              <a:latin typeface="Arial"/>
              <a:cs typeface="Arial"/>
            </a:endParaRPr>
          </a:p>
          <a:p>
            <a:pPr marL="316865" marR="5080" indent="-304165">
              <a:lnSpc>
                <a:spcPct val="100699"/>
              </a:lnSpc>
              <a:buFont typeface="Arial"/>
              <a:buChar char="-"/>
              <a:tabLst>
                <a:tab pos="316865" algn="l"/>
                <a:tab pos="317500" algn="l"/>
              </a:tabLst>
            </a:pPr>
            <a:r>
              <a:rPr sz="1800" b="1" dirty="0">
                <a:latin typeface="Arial"/>
                <a:cs typeface="Arial"/>
              </a:rPr>
              <a:t>Markov </a:t>
            </a:r>
            <a:r>
              <a:rPr sz="1800" b="1" spc="-5" dirty="0">
                <a:latin typeface="Arial"/>
                <a:cs typeface="Arial"/>
              </a:rPr>
              <a:t>property</a:t>
            </a:r>
            <a:r>
              <a:rPr sz="1800" spc="-5" dirty="0">
                <a:latin typeface="Arial"/>
                <a:cs typeface="Arial"/>
              </a:rPr>
              <a:t>: Current </a:t>
            </a:r>
            <a:r>
              <a:rPr sz="1800" dirty="0">
                <a:latin typeface="Arial"/>
                <a:cs typeface="Arial"/>
              </a:rPr>
              <a:t>state completely characterises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5" dirty="0">
                <a:latin typeface="Arial"/>
                <a:cs typeface="Arial"/>
              </a:rPr>
              <a:t>of the  world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  <a:spcBef>
                <a:spcPts val="1360"/>
              </a:spcBef>
            </a:pPr>
            <a:r>
              <a:rPr lang="en-US" sz="1600" spc="-5" dirty="0">
                <a:latin typeface="Arial"/>
                <a:cs typeface="Arial"/>
              </a:rPr>
              <a:t>Process is d</a:t>
            </a:r>
            <a:r>
              <a:rPr sz="1600" spc="-5" dirty="0">
                <a:latin typeface="Arial"/>
                <a:cs typeface="Arial"/>
              </a:rPr>
              <a:t>efined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72770">
              <a:lnSpc>
                <a:spcPct val="100000"/>
              </a:lnSpc>
            </a:pP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: set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of possible</a:t>
            </a:r>
            <a:r>
              <a:rPr sz="16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states</a:t>
            </a: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: set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of possible</a:t>
            </a:r>
            <a:r>
              <a:rPr sz="16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actions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distribution of 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reward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given 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(state,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action)</a:t>
            </a:r>
            <a:r>
              <a:rPr sz="1600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pair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transition probability i.e. distribution over next 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state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given 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(state,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action)</a:t>
            </a:r>
            <a:r>
              <a:rPr sz="1600" spc="-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pair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discount</a:t>
            </a:r>
            <a:r>
              <a:rPr sz="16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2"/>
                </a:solidFill>
                <a:latin typeface="Arial"/>
                <a:cs typeface="Arial"/>
              </a:rPr>
              <a:t>factor</a:t>
            </a:r>
            <a:r>
              <a:rPr lang="en-US" sz="1600" spc="-5" dirty="0">
                <a:solidFill>
                  <a:schemeClr val="tx2"/>
                </a:solidFill>
                <a:latin typeface="Arial"/>
                <a:cs typeface="Arial"/>
              </a:rPr>
              <a:t> – the </a:t>
            </a:r>
            <a:r>
              <a:rPr lang="en-US" sz="1600" spc="-5">
                <a:solidFill>
                  <a:schemeClr val="tx2"/>
                </a:solidFill>
                <a:latin typeface="Arial"/>
                <a:cs typeface="Arial"/>
              </a:rPr>
              <a:t>less it is </a:t>
            </a:r>
            <a:r>
              <a:rPr lang="en-US" sz="1600" spc="-5" dirty="0">
                <a:solidFill>
                  <a:schemeClr val="tx2"/>
                </a:solidFill>
                <a:latin typeface="Arial"/>
                <a:cs typeface="Arial"/>
              </a:rPr>
              <a:t>the less objective depends on further rewards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2419350"/>
            <a:ext cx="1860375" cy="32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50" y="2979550"/>
            <a:ext cx="152399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962" y="3237587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187" y="3495637"/>
            <a:ext cx="190499" cy="171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6025" y="3744174"/>
            <a:ext cx="142874" cy="161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537" y="3983175"/>
            <a:ext cx="123824" cy="152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319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Markov </a:t>
            </a:r>
            <a:r>
              <a:rPr sz="3000" spc="-5" dirty="0">
                <a:latin typeface="Arial"/>
                <a:cs typeface="Arial"/>
              </a:rPr>
              <a:t>Decision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Process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099" y="1157031"/>
            <a:ext cx="7530465" cy="267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  <a:tab pos="317500" algn="l"/>
              </a:tabLst>
            </a:pPr>
            <a:r>
              <a:rPr sz="1600" spc="-5" dirty="0">
                <a:latin typeface="Arial"/>
                <a:cs typeface="Arial"/>
              </a:rPr>
              <a:t>At time </a:t>
            </a:r>
            <a:r>
              <a:rPr sz="1600" dirty="0">
                <a:latin typeface="Arial"/>
                <a:cs typeface="Arial"/>
              </a:rPr>
              <a:t>step </a:t>
            </a:r>
            <a:r>
              <a:rPr sz="1600" spc="-5" dirty="0">
                <a:latin typeface="Arial"/>
                <a:cs typeface="Arial"/>
              </a:rPr>
              <a:t>t=0, environment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initial </a:t>
            </a:r>
            <a:r>
              <a:rPr sz="1600" dirty="0">
                <a:latin typeface="Arial"/>
                <a:cs typeface="Arial"/>
              </a:rPr>
              <a:t>state </a:t>
            </a:r>
            <a:r>
              <a:rPr sz="1600" spc="25" dirty="0">
                <a:latin typeface="Arial"/>
                <a:cs typeface="Arial"/>
              </a:rPr>
              <a:t>s</a:t>
            </a:r>
            <a:r>
              <a:rPr sz="1600" spc="37" baseline="-32407" dirty="0">
                <a:latin typeface="Arial"/>
                <a:cs typeface="Arial"/>
              </a:rPr>
              <a:t>0 </a:t>
            </a:r>
            <a:r>
              <a:rPr sz="1600" dirty="0">
                <a:latin typeface="Arial"/>
                <a:cs typeface="Arial"/>
              </a:rPr>
              <a:t>~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p(s</a:t>
            </a:r>
            <a:r>
              <a:rPr sz="1600" spc="-7" baseline="-32407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16865" algn="l"/>
                <a:tab pos="317500" algn="l"/>
              </a:tabLst>
            </a:pPr>
            <a:r>
              <a:rPr sz="1600" spc="-5" dirty="0">
                <a:latin typeface="Arial"/>
                <a:cs typeface="Arial"/>
              </a:rPr>
              <a:t>Then, for t=0 until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done:</a:t>
            </a:r>
            <a:endParaRPr sz="1600" dirty="0">
              <a:latin typeface="Arial"/>
              <a:cs typeface="Arial"/>
            </a:endParaRPr>
          </a:p>
          <a:p>
            <a:pPr marL="774065" lvl="1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Agent </a:t>
            </a:r>
            <a:r>
              <a:rPr sz="1600" dirty="0">
                <a:latin typeface="Arial"/>
                <a:cs typeface="Arial"/>
              </a:rPr>
              <a:t>selects </a:t>
            </a:r>
            <a:r>
              <a:rPr sz="1600" spc="-5" dirty="0">
                <a:latin typeface="Arial"/>
                <a:cs typeface="Arial"/>
              </a:rPr>
              <a:t>action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15" baseline="-32407" dirty="0">
                <a:latin typeface="Arial"/>
                <a:cs typeface="Arial"/>
              </a:rPr>
              <a:t>t</a:t>
            </a:r>
            <a:endParaRPr sz="1600" baseline="-32407" dirty="0">
              <a:latin typeface="Arial"/>
              <a:cs typeface="Arial"/>
            </a:endParaRPr>
          </a:p>
          <a:p>
            <a:pPr marL="774065" lvl="1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Environment </a:t>
            </a:r>
            <a:r>
              <a:rPr sz="1600" dirty="0">
                <a:latin typeface="Arial"/>
                <a:cs typeface="Arial"/>
              </a:rPr>
              <a:t>samples reward </a:t>
            </a:r>
            <a:r>
              <a:rPr sz="1600" spc="20" dirty="0">
                <a:latin typeface="Arial"/>
                <a:cs typeface="Arial"/>
              </a:rPr>
              <a:t>r</a:t>
            </a:r>
            <a:r>
              <a:rPr sz="1600" spc="30" baseline="-32407" dirty="0"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~ </a:t>
            </a:r>
            <a:r>
              <a:rPr sz="1600" spc="-5" dirty="0">
                <a:latin typeface="Arial"/>
                <a:cs typeface="Arial"/>
              </a:rPr>
              <a:t>R( </a:t>
            </a:r>
            <a:r>
              <a:rPr sz="1600" dirty="0">
                <a:latin typeface="Arial"/>
                <a:cs typeface="Arial"/>
              </a:rPr>
              <a:t>. |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7" baseline="-32407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,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baseline="-32407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774065" lvl="1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Environment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next </a:t>
            </a:r>
            <a:r>
              <a:rPr sz="1600" dirty="0">
                <a:latin typeface="Arial"/>
                <a:cs typeface="Arial"/>
              </a:rPr>
              <a:t>state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7" baseline="-32407" dirty="0">
                <a:latin typeface="Arial"/>
                <a:cs typeface="Arial"/>
              </a:rPr>
              <a:t>t+1 </a:t>
            </a:r>
            <a:r>
              <a:rPr sz="1600" dirty="0">
                <a:latin typeface="Arial"/>
                <a:cs typeface="Arial"/>
              </a:rPr>
              <a:t>~ </a:t>
            </a:r>
            <a:r>
              <a:rPr sz="1600" spc="-5" dirty="0">
                <a:latin typeface="Arial"/>
                <a:cs typeface="Arial"/>
              </a:rPr>
              <a:t>P( </a:t>
            </a:r>
            <a:r>
              <a:rPr sz="1600" dirty="0">
                <a:latin typeface="Arial"/>
                <a:cs typeface="Arial"/>
              </a:rPr>
              <a:t>. | </a:t>
            </a:r>
            <a:r>
              <a:rPr sz="1600" spc="5" dirty="0">
                <a:latin typeface="Arial"/>
                <a:cs typeface="Arial"/>
              </a:rPr>
              <a:t>s</a:t>
            </a:r>
            <a:r>
              <a:rPr sz="1600" spc="7" baseline="-32407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,</a:t>
            </a:r>
            <a:r>
              <a:rPr sz="1600" spc="-2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baseline="-32407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</a:t>
            </a:r>
          </a:p>
          <a:p>
            <a:pPr marL="774065" lvl="1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774065" algn="l"/>
                <a:tab pos="774700" algn="l"/>
              </a:tabLst>
            </a:pPr>
            <a:r>
              <a:rPr sz="1600" spc="-5" dirty="0">
                <a:latin typeface="Arial"/>
                <a:cs typeface="Arial"/>
              </a:rPr>
              <a:t>Agent </a:t>
            </a:r>
            <a:r>
              <a:rPr sz="1600" dirty="0">
                <a:latin typeface="Arial"/>
                <a:cs typeface="Arial"/>
              </a:rPr>
              <a:t>receives reward 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spc="15" baseline="-32407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and next </a:t>
            </a:r>
            <a:r>
              <a:rPr sz="1600" dirty="0">
                <a:latin typeface="Arial"/>
                <a:cs typeface="Arial"/>
              </a:rPr>
              <a:t>state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7" baseline="-32407" dirty="0">
                <a:latin typeface="Arial"/>
                <a:cs typeface="Arial"/>
              </a:rPr>
              <a:t>t+1</a:t>
            </a:r>
            <a:endParaRPr sz="1600" baseline="-32407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-"/>
            </a:pPr>
            <a:endParaRPr sz="1600" dirty="0">
              <a:latin typeface="Times New Roman"/>
              <a:cs typeface="Times New Roman"/>
            </a:endParaRPr>
          </a:p>
          <a:p>
            <a:pPr marL="316865" marR="116205" indent="-304165">
              <a:lnSpc>
                <a:spcPct val="100699"/>
              </a:lnSpc>
              <a:spcBef>
                <a:spcPts val="1475"/>
              </a:spcBef>
              <a:buChar char="-"/>
              <a:tabLst>
                <a:tab pos="316865" algn="l"/>
                <a:tab pos="317500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policy </a:t>
            </a:r>
            <a:r>
              <a:rPr lang="el-GR" sz="1600" spc="110" dirty="0">
                <a:cs typeface="Arial"/>
              </a:rPr>
              <a:t>π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function from 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that </a:t>
            </a:r>
            <a:r>
              <a:rPr sz="1600" dirty="0">
                <a:latin typeface="Arial"/>
                <a:cs typeface="Arial"/>
              </a:rPr>
              <a:t>specifies </a:t>
            </a:r>
            <a:r>
              <a:rPr sz="1600" spc="-5" dirty="0">
                <a:latin typeface="Arial"/>
                <a:cs typeface="Arial"/>
              </a:rPr>
              <a:t>what action to take in  each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</a:p>
          <a:p>
            <a:pPr marL="316865" indent="-304165">
              <a:lnSpc>
                <a:spcPct val="100000"/>
              </a:lnSpc>
              <a:spcBef>
                <a:spcPts val="15"/>
              </a:spcBef>
              <a:buFont typeface="Arial"/>
              <a:buChar char="-"/>
              <a:tabLst>
                <a:tab pos="316865" algn="l"/>
                <a:tab pos="317500" algn="l"/>
              </a:tabLst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find policy </a:t>
            </a:r>
            <a:r>
              <a:rPr lang="el-GR" sz="1600" spc="110" dirty="0">
                <a:cs typeface="Arial"/>
              </a:rPr>
              <a:t>π</a:t>
            </a:r>
            <a:r>
              <a:rPr sz="1600" spc="75" dirty="0">
                <a:latin typeface="Arial"/>
                <a:cs typeface="Arial"/>
              </a:rPr>
              <a:t>* </a:t>
            </a:r>
            <a:r>
              <a:rPr sz="1600" spc="-5" dirty="0">
                <a:latin typeface="Arial"/>
                <a:cs typeface="Arial"/>
              </a:rPr>
              <a:t>that </a:t>
            </a:r>
            <a:r>
              <a:rPr sz="1600" dirty="0">
                <a:latin typeface="Arial"/>
                <a:cs typeface="Arial"/>
              </a:rPr>
              <a:t>maximizes cumulative </a:t>
            </a:r>
            <a:r>
              <a:rPr sz="1600" spc="-5" dirty="0">
                <a:latin typeface="Arial"/>
                <a:cs typeface="Arial"/>
              </a:rPr>
              <a:t>discounted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</a:p>
        </p:txBody>
      </p:sp>
      <p:sp>
        <p:nvSpPr>
          <p:cNvPr id="4" name="object 4"/>
          <p:cNvSpPr/>
          <p:nvPr/>
        </p:nvSpPr>
        <p:spPr>
          <a:xfrm>
            <a:off x="7391400" y="3486150"/>
            <a:ext cx="733424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4465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A simple MDP: </a:t>
            </a:r>
            <a:r>
              <a:rPr sz="3000" spc="-5" dirty="0">
                <a:latin typeface="Arial"/>
                <a:cs typeface="Arial"/>
              </a:rPr>
              <a:t>Grid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World</a:t>
            </a:r>
            <a:endParaRPr sz="3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05637" y="1560913"/>
          <a:ext cx="1922779" cy="149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74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1300" y="1379351"/>
            <a:ext cx="850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actions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700" y="1592711"/>
            <a:ext cx="827405" cy="1320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dirty="0">
                <a:latin typeface="Arial"/>
                <a:cs typeface="Arial"/>
              </a:rPr>
              <a:t>right</a:t>
            </a:r>
            <a:endParaRPr sz="14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left</a:t>
            </a:r>
            <a:endParaRPr sz="14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"/>
                <a:cs typeface="Arial"/>
              </a:rPr>
              <a:t>down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1300" y="2998601"/>
            <a:ext cx="589216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938655" marR="5080" indent="-1582420">
              <a:lnSpc>
                <a:spcPct val="100699"/>
              </a:lnSpc>
              <a:spcBef>
                <a:spcPts val="985"/>
              </a:spcBef>
            </a:pPr>
            <a:r>
              <a:rPr sz="1800" b="1" spc="-5" dirty="0">
                <a:latin typeface="Arial"/>
                <a:cs typeface="Arial"/>
              </a:rPr>
              <a:t>Objective: </a:t>
            </a:r>
            <a:r>
              <a:rPr sz="1800" dirty="0">
                <a:latin typeface="Arial"/>
                <a:cs typeface="Arial"/>
              </a:rPr>
              <a:t>reach </a:t>
            </a:r>
            <a:r>
              <a:rPr sz="1800" spc="-5" dirty="0">
                <a:latin typeface="Arial"/>
                <a:cs typeface="Arial"/>
              </a:rPr>
              <a:t>one of terminal </a:t>
            </a:r>
            <a:r>
              <a:rPr sz="1800" dirty="0">
                <a:latin typeface="Arial"/>
                <a:cs typeface="Arial"/>
              </a:rPr>
              <a:t>states (greyed </a:t>
            </a:r>
            <a:r>
              <a:rPr sz="1800" spc="-5" dirty="0">
                <a:latin typeface="Arial"/>
                <a:cs typeface="Arial"/>
              </a:rPr>
              <a:t>out) in  least number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4162" y="183928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95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2825" y="182361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1" y="31336"/>
                </a:moveTo>
                <a:lnTo>
                  <a:pt x="7014" y="31336"/>
                </a:lnTo>
                <a:lnTo>
                  <a:pt x="0" y="24321"/>
                </a:lnTo>
                <a:lnTo>
                  <a:pt x="0" y="7014"/>
                </a:lnTo>
                <a:lnTo>
                  <a:pt x="7014" y="0"/>
                </a:lnTo>
                <a:lnTo>
                  <a:pt x="24321" y="0"/>
                </a:lnTo>
                <a:lnTo>
                  <a:pt x="31337" y="7014"/>
                </a:lnTo>
                <a:lnTo>
                  <a:pt x="31337" y="24321"/>
                </a:lnTo>
                <a:lnTo>
                  <a:pt x="24321" y="313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2825" y="182361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8"/>
                </a:moveTo>
                <a:lnTo>
                  <a:pt x="0" y="7014"/>
                </a:lnTo>
                <a:lnTo>
                  <a:pt x="7014" y="0"/>
                </a:lnTo>
                <a:lnTo>
                  <a:pt x="15668" y="0"/>
                </a:lnTo>
                <a:lnTo>
                  <a:pt x="24321" y="0"/>
                </a:lnTo>
                <a:lnTo>
                  <a:pt x="31337" y="7014"/>
                </a:lnTo>
                <a:lnTo>
                  <a:pt x="31337" y="15668"/>
                </a:lnTo>
                <a:lnTo>
                  <a:pt x="31337" y="24321"/>
                </a:lnTo>
                <a:lnTo>
                  <a:pt x="24321" y="31336"/>
                </a:lnTo>
                <a:lnTo>
                  <a:pt x="15668" y="31336"/>
                </a:lnTo>
                <a:lnTo>
                  <a:pt x="7014" y="31336"/>
                </a:lnTo>
                <a:lnTo>
                  <a:pt x="0" y="24321"/>
                </a:lnTo>
                <a:lnTo>
                  <a:pt x="0" y="15668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6112" y="182355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6112" y="182355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5212" y="216238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17195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7162" y="214671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6"/>
                </a:moveTo>
                <a:lnTo>
                  <a:pt x="7015" y="31336"/>
                </a:lnTo>
                <a:lnTo>
                  <a:pt x="0" y="24321"/>
                </a:lnTo>
                <a:lnTo>
                  <a:pt x="0" y="7014"/>
                </a:lnTo>
                <a:lnTo>
                  <a:pt x="7015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21"/>
                </a:lnTo>
                <a:lnTo>
                  <a:pt x="24322" y="313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7162" y="2146718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337" y="15668"/>
                </a:moveTo>
                <a:lnTo>
                  <a:pt x="31337" y="24321"/>
                </a:lnTo>
                <a:lnTo>
                  <a:pt x="24322" y="31336"/>
                </a:lnTo>
                <a:lnTo>
                  <a:pt x="15668" y="31336"/>
                </a:lnTo>
                <a:lnTo>
                  <a:pt x="7015" y="31336"/>
                </a:lnTo>
                <a:lnTo>
                  <a:pt x="0" y="24321"/>
                </a:lnTo>
                <a:lnTo>
                  <a:pt x="0" y="15668"/>
                </a:lnTo>
                <a:lnTo>
                  <a:pt x="0" y="7014"/>
                </a:lnTo>
                <a:lnTo>
                  <a:pt x="7015" y="0"/>
                </a:lnTo>
                <a:lnTo>
                  <a:pt x="15668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15668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1987" y="214665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1987" y="214665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0662" y="2397112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19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4993" y="256906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1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5"/>
                </a:lnTo>
                <a:lnTo>
                  <a:pt x="7014" y="0"/>
                </a:lnTo>
                <a:lnTo>
                  <a:pt x="24321" y="0"/>
                </a:lnTo>
                <a:lnTo>
                  <a:pt x="31336" y="7015"/>
                </a:lnTo>
                <a:lnTo>
                  <a:pt x="31336" y="24322"/>
                </a:lnTo>
                <a:lnTo>
                  <a:pt x="24321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4993" y="256906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15668"/>
                </a:lnTo>
                <a:lnTo>
                  <a:pt x="0" y="7015"/>
                </a:lnTo>
                <a:lnTo>
                  <a:pt x="7014" y="0"/>
                </a:lnTo>
                <a:lnTo>
                  <a:pt x="15668" y="0"/>
                </a:lnTo>
                <a:lnTo>
                  <a:pt x="24321" y="0"/>
                </a:lnTo>
                <a:lnTo>
                  <a:pt x="31336" y="7015"/>
                </a:lnTo>
                <a:lnTo>
                  <a:pt x="31336" y="15668"/>
                </a:lnTo>
                <a:lnTo>
                  <a:pt x="31336" y="24322"/>
                </a:lnTo>
                <a:lnTo>
                  <a:pt x="24321" y="31337"/>
                </a:lnTo>
                <a:lnTo>
                  <a:pt x="15668" y="3133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4929" y="23538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4929" y="23538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0662" y="2771137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0"/>
                </a:moveTo>
                <a:lnTo>
                  <a:pt x="0" y="17195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4993" y="273980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1" y="31337"/>
                </a:moveTo>
                <a:lnTo>
                  <a:pt x="7014" y="31337"/>
                </a:lnTo>
                <a:lnTo>
                  <a:pt x="0" y="24321"/>
                </a:lnTo>
                <a:lnTo>
                  <a:pt x="0" y="7014"/>
                </a:lnTo>
                <a:lnTo>
                  <a:pt x="7014" y="0"/>
                </a:lnTo>
                <a:lnTo>
                  <a:pt x="24321" y="0"/>
                </a:lnTo>
                <a:lnTo>
                  <a:pt x="31336" y="7014"/>
                </a:lnTo>
                <a:lnTo>
                  <a:pt x="31336" y="24321"/>
                </a:lnTo>
                <a:lnTo>
                  <a:pt x="24321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4993" y="273980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0"/>
                </a:moveTo>
                <a:lnTo>
                  <a:pt x="24321" y="0"/>
                </a:lnTo>
                <a:lnTo>
                  <a:pt x="31336" y="7014"/>
                </a:lnTo>
                <a:lnTo>
                  <a:pt x="31336" y="15668"/>
                </a:lnTo>
                <a:lnTo>
                  <a:pt x="31336" y="24321"/>
                </a:lnTo>
                <a:lnTo>
                  <a:pt x="24321" y="31337"/>
                </a:lnTo>
                <a:lnTo>
                  <a:pt x="15668" y="31337"/>
                </a:lnTo>
                <a:lnTo>
                  <a:pt x="7014" y="31337"/>
                </a:lnTo>
                <a:lnTo>
                  <a:pt x="0" y="24321"/>
                </a:lnTo>
                <a:lnTo>
                  <a:pt x="0" y="15668"/>
                </a:lnTo>
                <a:lnTo>
                  <a:pt x="0" y="7014"/>
                </a:lnTo>
                <a:lnTo>
                  <a:pt x="7014" y="0"/>
                </a:lnTo>
                <a:lnTo>
                  <a:pt x="15668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4929" y="29430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44929" y="294308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61310" y="2038013"/>
            <a:ext cx="187198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Set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negative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“reward”  </a:t>
            </a:r>
            <a:r>
              <a:rPr sz="1400" spc="-5" dirty="0">
                <a:latin typeface="Arial"/>
                <a:cs typeface="Arial"/>
              </a:rPr>
              <a:t>for each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transition</a:t>
            </a:r>
            <a:endParaRPr sz="1400" dirty="0">
              <a:latin typeface="Arial"/>
              <a:cs typeface="Arial"/>
            </a:endParaRPr>
          </a:p>
          <a:p>
            <a:pPr marL="635" algn="ctr">
              <a:lnSpc>
                <a:spcPts val="1600"/>
              </a:lnSpc>
            </a:pPr>
            <a:r>
              <a:rPr sz="1400" dirty="0">
                <a:latin typeface="Arial"/>
                <a:cs typeface="Arial"/>
              </a:rPr>
              <a:t>(e.g. </a:t>
            </a:r>
            <a:r>
              <a:rPr sz="1400" i="1" dirty="0">
                <a:latin typeface="Georgia"/>
                <a:cs typeface="Georgia"/>
              </a:rPr>
              <a:t>r 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" dirty="0">
                <a:latin typeface="Georgia"/>
                <a:cs typeface="Georgia"/>
              </a:rPr>
              <a:t>-1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2300" y="1274988"/>
            <a:ext cx="500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states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4465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A simple MDP: </a:t>
            </a:r>
            <a:r>
              <a:rPr sz="3000" spc="-5" dirty="0">
                <a:latin typeface="Arial"/>
                <a:cs typeface="Arial"/>
              </a:rPr>
              <a:t>Grid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World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521" y="3175180"/>
            <a:ext cx="156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Random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177" y="3175180"/>
            <a:ext cx="148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Optimal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9537" y="1351663"/>
          <a:ext cx="1922779" cy="149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74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77150" y="1449025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1417" y="17646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1417" y="17646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1417" y="1405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1417" y="1405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9349" y="16068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6124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124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4949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4949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8337" y="1568012"/>
            <a:ext cx="77624" cy="7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8949" y="1449025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3217" y="17646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3217" y="17646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33217" y="1405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3217" y="1405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1150" y="16068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7924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7924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6749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06749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0137" y="1568012"/>
            <a:ext cx="77624" cy="7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9949" y="1449025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4217" y="17646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4217" y="17646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4217" y="1405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34217" y="14057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2149" y="16068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48924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48924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07750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07750" y="15910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1137" y="1568012"/>
            <a:ext cx="77624" cy="7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49949" y="243962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4217" y="27552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34217" y="27552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4217" y="2396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4217" y="2396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92149" y="25974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8924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48924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7750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07750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1137" y="2558612"/>
            <a:ext cx="77624" cy="7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48949" y="244532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33217" y="276092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33217" y="27609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3217" y="24020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33217" y="24020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91150" y="260312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47924" y="2587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47924" y="2587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06749" y="2587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06749" y="2587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0137" y="2564312"/>
            <a:ext cx="77624" cy="7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48949" y="194717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33217" y="22627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33217" y="22627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33217" y="1903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33217" y="1903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91150" y="210497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47924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47924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06749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06749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10137" y="2066162"/>
            <a:ext cx="77624" cy="7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77150" y="194432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61417" y="22599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61417" y="22599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61417" y="19010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1417" y="19010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19349" y="21021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76124" y="2086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76124" y="2086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34949" y="2086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34949" y="20863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38337" y="2063312"/>
            <a:ext cx="77624" cy="7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05349" y="194717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89617" y="22627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9617" y="226277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89617" y="1903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89617" y="19039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47550" y="2104975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4324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04324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63150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63150" y="20892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66537" y="2066162"/>
            <a:ext cx="77624" cy="77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05349" y="243962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89617" y="27552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89617" y="27552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9617" y="2396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89617" y="2396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47550" y="25974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04324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04324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863150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63150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66537" y="2558612"/>
            <a:ext cx="77624" cy="7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77150" y="2439624"/>
            <a:ext cx="0" cy="315595"/>
          </a:xfrm>
          <a:custGeom>
            <a:avLst/>
            <a:gdLst/>
            <a:ahLst/>
            <a:cxnLst/>
            <a:rect l="l" t="t" r="r" b="b"/>
            <a:pathLst>
              <a:path h="315594">
                <a:moveTo>
                  <a:pt x="0" y="3155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61417" y="27552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61417" y="2755225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61417" y="2396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61417" y="2396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19349" y="259742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>
                <a:moveTo>
                  <a:pt x="0" y="0"/>
                </a:moveTo>
                <a:lnTo>
                  <a:pt x="31559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76124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976124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34949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34949" y="2581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38337" y="2558612"/>
            <a:ext cx="77624" cy="7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6" name="object 116"/>
          <p:cNvGraphicFramePr>
            <a:graphicFrameLocks noGrp="1"/>
          </p:cNvGraphicFramePr>
          <p:nvPr/>
        </p:nvGraphicFramePr>
        <p:xfrm>
          <a:off x="5654962" y="1387113"/>
          <a:ext cx="1922779" cy="149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74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object 117"/>
          <p:cNvSpPr/>
          <p:nvPr/>
        </p:nvSpPr>
        <p:spPr>
          <a:xfrm>
            <a:off x="6388599" y="264390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5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57262" y="262823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6"/>
                </a:moveTo>
                <a:lnTo>
                  <a:pt x="7015" y="31336"/>
                </a:lnTo>
                <a:lnTo>
                  <a:pt x="0" y="24321"/>
                </a:lnTo>
                <a:lnTo>
                  <a:pt x="0" y="7014"/>
                </a:lnTo>
                <a:lnTo>
                  <a:pt x="7015" y="0"/>
                </a:lnTo>
                <a:lnTo>
                  <a:pt x="24322" y="0"/>
                </a:lnTo>
                <a:lnTo>
                  <a:pt x="31336" y="7014"/>
                </a:lnTo>
                <a:lnTo>
                  <a:pt x="31336" y="24321"/>
                </a:lnTo>
                <a:lnTo>
                  <a:pt x="24322" y="313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57262" y="262823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8"/>
                </a:moveTo>
                <a:lnTo>
                  <a:pt x="0" y="7014"/>
                </a:lnTo>
                <a:lnTo>
                  <a:pt x="7015" y="0"/>
                </a:lnTo>
                <a:lnTo>
                  <a:pt x="15668" y="0"/>
                </a:lnTo>
                <a:lnTo>
                  <a:pt x="24322" y="0"/>
                </a:lnTo>
                <a:lnTo>
                  <a:pt x="31336" y="7014"/>
                </a:lnTo>
                <a:lnTo>
                  <a:pt x="31336" y="15668"/>
                </a:lnTo>
                <a:lnTo>
                  <a:pt x="31336" y="24321"/>
                </a:lnTo>
                <a:lnTo>
                  <a:pt x="24322" y="31336"/>
                </a:lnTo>
                <a:lnTo>
                  <a:pt x="15668" y="31336"/>
                </a:lnTo>
                <a:lnTo>
                  <a:pt x="7015" y="31336"/>
                </a:lnTo>
                <a:lnTo>
                  <a:pt x="0" y="24321"/>
                </a:lnTo>
                <a:lnTo>
                  <a:pt x="0" y="15668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44350" y="26281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44350" y="26281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14774" y="164227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15575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70525" y="162660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1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5"/>
                </a:lnTo>
                <a:lnTo>
                  <a:pt x="7014" y="0"/>
                </a:lnTo>
                <a:lnTo>
                  <a:pt x="24321" y="0"/>
                </a:lnTo>
                <a:lnTo>
                  <a:pt x="31336" y="7015"/>
                </a:lnTo>
                <a:lnTo>
                  <a:pt x="31336" y="24322"/>
                </a:lnTo>
                <a:lnTo>
                  <a:pt x="24321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70525" y="162660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336" y="15668"/>
                </a:moveTo>
                <a:lnTo>
                  <a:pt x="31336" y="24322"/>
                </a:lnTo>
                <a:lnTo>
                  <a:pt x="24321" y="31337"/>
                </a:lnTo>
                <a:lnTo>
                  <a:pt x="15668" y="31337"/>
                </a:lnTo>
                <a:lnTo>
                  <a:pt x="7014" y="31337"/>
                </a:lnTo>
                <a:lnTo>
                  <a:pt x="0" y="24322"/>
                </a:lnTo>
                <a:lnTo>
                  <a:pt x="0" y="15668"/>
                </a:lnTo>
                <a:lnTo>
                  <a:pt x="0" y="7015"/>
                </a:lnTo>
                <a:lnTo>
                  <a:pt x="7014" y="0"/>
                </a:lnTo>
                <a:lnTo>
                  <a:pt x="15668" y="0"/>
                </a:lnTo>
                <a:lnTo>
                  <a:pt x="24321" y="0"/>
                </a:lnTo>
                <a:lnTo>
                  <a:pt x="31336" y="7015"/>
                </a:lnTo>
                <a:lnTo>
                  <a:pt x="31336" y="15668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71549" y="16265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71549" y="16265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84625" y="2480774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368956" y="263832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5" y="31337"/>
                </a:lnTo>
                <a:lnTo>
                  <a:pt x="0" y="24322"/>
                </a:lnTo>
                <a:lnTo>
                  <a:pt x="0" y="7015"/>
                </a:lnTo>
                <a:lnTo>
                  <a:pt x="7015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68956" y="263832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31337"/>
                </a:moveTo>
                <a:lnTo>
                  <a:pt x="7015" y="31337"/>
                </a:lnTo>
                <a:lnTo>
                  <a:pt x="0" y="24322"/>
                </a:lnTo>
                <a:lnTo>
                  <a:pt x="0" y="15668"/>
                </a:lnTo>
                <a:lnTo>
                  <a:pt x="0" y="7015"/>
                </a:lnTo>
                <a:lnTo>
                  <a:pt x="7015" y="0"/>
                </a:lnTo>
                <a:lnTo>
                  <a:pt x="15668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15668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8" y="3133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68892" y="24375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68892" y="24375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00775" y="1982624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85106" y="214017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5" y="31337"/>
                </a:lnTo>
                <a:lnTo>
                  <a:pt x="0" y="24322"/>
                </a:lnTo>
                <a:lnTo>
                  <a:pt x="0" y="7015"/>
                </a:lnTo>
                <a:lnTo>
                  <a:pt x="7015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885106" y="214017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31337"/>
                </a:moveTo>
                <a:lnTo>
                  <a:pt x="7015" y="31337"/>
                </a:lnTo>
                <a:lnTo>
                  <a:pt x="0" y="24322"/>
                </a:lnTo>
                <a:lnTo>
                  <a:pt x="0" y="15668"/>
                </a:lnTo>
                <a:lnTo>
                  <a:pt x="0" y="7015"/>
                </a:lnTo>
                <a:lnTo>
                  <a:pt x="7015" y="0"/>
                </a:lnTo>
                <a:lnTo>
                  <a:pt x="15668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15668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8" y="3133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85042" y="1939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85042" y="193939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900775" y="2475075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85106" y="263262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5" y="31337"/>
                </a:lnTo>
                <a:lnTo>
                  <a:pt x="0" y="24322"/>
                </a:lnTo>
                <a:lnTo>
                  <a:pt x="0" y="7015"/>
                </a:lnTo>
                <a:lnTo>
                  <a:pt x="7015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85106" y="2632625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31337"/>
                </a:moveTo>
                <a:lnTo>
                  <a:pt x="7015" y="31337"/>
                </a:lnTo>
                <a:lnTo>
                  <a:pt x="0" y="24322"/>
                </a:lnTo>
                <a:lnTo>
                  <a:pt x="0" y="15668"/>
                </a:lnTo>
                <a:lnTo>
                  <a:pt x="0" y="7015"/>
                </a:lnTo>
                <a:lnTo>
                  <a:pt x="7015" y="0"/>
                </a:lnTo>
                <a:lnTo>
                  <a:pt x="15668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15668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8" y="3133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885042" y="24318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5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885042" y="243184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5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5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819224" y="2427074"/>
            <a:ext cx="239837" cy="2416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846424" y="214042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49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815087" y="212475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1" y="31336"/>
                </a:moveTo>
                <a:lnTo>
                  <a:pt x="7014" y="31336"/>
                </a:lnTo>
                <a:lnTo>
                  <a:pt x="0" y="24321"/>
                </a:lnTo>
                <a:lnTo>
                  <a:pt x="0" y="7014"/>
                </a:lnTo>
                <a:lnTo>
                  <a:pt x="7014" y="0"/>
                </a:lnTo>
                <a:lnTo>
                  <a:pt x="24321" y="0"/>
                </a:lnTo>
                <a:lnTo>
                  <a:pt x="31337" y="7014"/>
                </a:lnTo>
                <a:lnTo>
                  <a:pt x="31337" y="24321"/>
                </a:lnTo>
                <a:lnTo>
                  <a:pt x="24321" y="313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15087" y="2124756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15668"/>
                </a:moveTo>
                <a:lnTo>
                  <a:pt x="0" y="7014"/>
                </a:lnTo>
                <a:lnTo>
                  <a:pt x="7014" y="0"/>
                </a:lnTo>
                <a:lnTo>
                  <a:pt x="15668" y="0"/>
                </a:lnTo>
                <a:lnTo>
                  <a:pt x="24321" y="0"/>
                </a:lnTo>
                <a:lnTo>
                  <a:pt x="31337" y="7014"/>
                </a:lnTo>
                <a:lnTo>
                  <a:pt x="31337" y="15668"/>
                </a:lnTo>
                <a:lnTo>
                  <a:pt x="31337" y="24321"/>
                </a:lnTo>
                <a:lnTo>
                  <a:pt x="24321" y="31336"/>
                </a:lnTo>
                <a:lnTo>
                  <a:pt x="15668" y="31336"/>
                </a:lnTo>
                <a:lnTo>
                  <a:pt x="7014" y="31336"/>
                </a:lnTo>
                <a:lnTo>
                  <a:pt x="0" y="24321"/>
                </a:lnTo>
                <a:lnTo>
                  <a:pt x="0" y="15668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02174" y="2124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02174" y="212469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5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45374" y="1651349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55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29706" y="16200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4" y="31337"/>
                </a:lnTo>
                <a:lnTo>
                  <a:pt x="0" y="24321"/>
                </a:lnTo>
                <a:lnTo>
                  <a:pt x="0" y="7014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4"/>
                </a:lnTo>
                <a:lnTo>
                  <a:pt x="31337" y="24321"/>
                </a:lnTo>
                <a:lnTo>
                  <a:pt x="24322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29706" y="16200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0"/>
                </a:moveTo>
                <a:lnTo>
                  <a:pt x="24322" y="0"/>
                </a:lnTo>
                <a:lnTo>
                  <a:pt x="31337" y="7014"/>
                </a:lnTo>
                <a:lnTo>
                  <a:pt x="31337" y="15668"/>
                </a:lnTo>
                <a:lnTo>
                  <a:pt x="31337" y="24321"/>
                </a:lnTo>
                <a:lnTo>
                  <a:pt x="24322" y="31337"/>
                </a:lnTo>
                <a:lnTo>
                  <a:pt x="15668" y="31337"/>
                </a:lnTo>
                <a:lnTo>
                  <a:pt x="7014" y="31337"/>
                </a:lnTo>
                <a:lnTo>
                  <a:pt x="0" y="24321"/>
                </a:lnTo>
                <a:lnTo>
                  <a:pt x="0" y="15668"/>
                </a:lnTo>
                <a:lnTo>
                  <a:pt x="0" y="7014"/>
                </a:lnTo>
                <a:lnTo>
                  <a:pt x="7014" y="0"/>
                </a:lnTo>
                <a:lnTo>
                  <a:pt x="15668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29642" y="180890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32" y="43225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29642" y="180890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5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45374" y="2503499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15755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29706" y="266105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2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7015"/>
                </a:lnTo>
                <a:lnTo>
                  <a:pt x="7014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24322"/>
                </a:lnTo>
                <a:lnTo>
                  <a:pt x="24322" y="313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29706" y="266105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15668" y="31337"/>
                </a:moveTo>
                <a:lnTo>
                  <a:pt x="7014" y="31337"/>
                </a:lnTo>
                <a:lnTo>
                  <a:pt x="0" y="24322"/>
                </a:lnTo>
                <a:lnTo>
                  <a:pt x="0" y="15668"/>
                </a:lnTo>
                <a:lnTo>
                  <a:pt x="0" y="7015"/>
                </a:lnTo>
                <a:lnTo>
                  <a:pt x="7014" y="0"/>
                </a:lnTo>
                <a:lnTo>
                  <a:pt x="15668" y="0"/>
                </a:lnTo>
                <a:lnTo>
                  <a:pt x="24322" y="0"/>
                </a:lnTo>
                <a:lnTo>
                  <a:pt x="31337" y="7015"/>
                </a:lnTo>
                <a:lnTo>
                  <a:pt x="31337" y="15668"/>
                </a:lnTo>
                <a:lnTo>
                  <a:pt x="31337" y="24322"/>
                </a:lnTo>
                <a:lnTo>
                  <a:pt x="24322" y="31337"/>
                </a:lnTo>
                <a:lnTo>
                  <a:pt x="15668" y="31337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29642" y="24602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0" y="43225"/>
                </a:lnTo>
                <a:lnTo>
                  <a:pt x="15732" y="0"/>
                </a:lnTo>
                <a:lnTo>
                  <a:pt x="31464" y="432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29642" y="2460274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4" y="43225"/>
                </a:moveTo>
                <a:lnTo>
                  <a:pt x="15732" y="0"/>
                </a:lnTo>
                <a:lnTo>
                  <a:pt x="0" y="43225"/>
                </a:lnTo>
                <a:lnTo>
                  <a:pt x="31464" y="43225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22750" y="264390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15575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378500" y="262823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24321" y="31336"/>
                </a:moveTo>
                <a:lnTo>
                  <a:pt x="7014" y="31336"/>
                </a:lnTo>
                <a:lnTo>
                  <a:pt x="0" y="24321"/>
                </a:lnTo>
                <a:lnTo>
                  <a:pt x="0" y="7014"/>
                </a:lnTo>
                <a:lnTo>
                  <a:pt x="7014" y="0"/>
                </a:lnTo>
                <a:lnTo>
                  <a:pt x="24321" y="0"/>
                </a:lnTo>
                <a:lnTo>
                  <a:pt x="31336" y="7014"/>
                </a:lnTo>
                <a:lnTo>
                  <a:pt x="31336" y="24321"/>
                </a:lnTo>
                <a:lnTo>
                  <a:pt x="24321" y="313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78500" y="2628231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336" y="15668"/>
                </a:moveTo>
                <a:lnTo>
                  <a:pt x="31336" y="24321"/>
                </a:lnTo>
                <a:lnTo>
                  <a:pt x="24321" y="31336"/>
                </a:lnTo>
                <a:lnTo>
                  <a:pt x="15668" y="31336"/>
                </a:lnTo>
                <a:lnTo>
                  <a:pt x="7014" y="31336"/>
                </a:lnTo>
                <a:lnTo>
                  <a:pt x="0" y="24321"/>
                </a:lnTo>
                <a:lnTo>
                  <a:pt x="0" y="15668"/>
                </a:lnTo>
                <a:lnTo>
                  <a:pt x="0" y="7014"/>
                </a:lnTo>
                <a:lnTo>
                  <a:pt x="7014" y="0"/>
                </a:lnTo>
                <a:lnTo>
                  <a:pt x="15668" y="0"/>
                </a:lnTo>
                <a:lnTo>
                  <a:pt x="24321" y="0"/>
                </a:lnTo>
                <a:lnTo>
                  <a:pt x="31336" y="7014"/>
                </a:lnTo>
                <a:lnTo>
                  <a:pt x="31336" y="15668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79524" y="26281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31465"/>
                </a:moveTo>
                <a:lnTo>
                  <a:pt x="0" y="15732"/>
                </a:lnTo>
                <a:lnTo>
                  <a:pt x="43225" y="0"/>
                </a:lnTo>
                <a:lnTo>
                  <a:pt x="43225" y="314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79524" y="262816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5" y="0"/>
                </a:moveTo>
                <a:lnTo>
                  <a:pt x="0" y="15732"/>
                </a:lnTo>
                <a:lnTo>
                  <a:pt x="43225" y="31465"/>
                </a:lnTo>
                <a:lnTo>
                  <a:pt x="43225" y="0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174761" y="1916712"/>
            <a:ext cx="417575" cy="2416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67212" y="1615249"/>
            <a:ext cx="417574" cy="2416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0">
            <a:extLst>
              <a:ext uri="{FF2B5EF4-FFF2-40B4-BE49-F238E27FC236}">
                <a16:creationId xmlns:a16="http://schemas.microsoft.com/office/drawing/2014/main" id="{441E76D5-FAC1-4903-8E15-DBF0C305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229240" cy="7452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HeliosCond" panose="020B0500000000000000"/>
              </a:rPr>
              <a:t>“Multi-armed bandits”</a:t>
            </a:r>
            <a:r>
              <a:rPr lang="ru-RU" sz="2800" dirty="0">
                <a:latin typeface="HeliosCond" panose="020B0500000000000000"/>
              </a:rPr>
              <a:t> </a:t>
            </a:r>
            <a:endParaRPr lang="ru-RU" sz="2800" dirty="0"/>
          </a:p>
        </p:txBody>
      </p:sp>
      <p:sp>
        <p:nvSpPr>
          <p:cNvPr id="5" name="Объект 11">
            <a:extLst>
              <a:ext uri="{FF2B5EF4-FFF2-40B4-BE49-F238E27FC236}">
                <a16:creationId xmlns:a16="http://schemas.microsoft.com/office/drawing/2014/main" id="{13597387-F61D-4222-8A62-2F018047B7A2}"/>
              </a:ext>
            </a:extLst>
          </p:cNvPr>
          <p:cNvSpPr txBox="1">
            <a:spLocks/>
          </p:cNvSpPr>
          <p:nvPr/>
        </p:nvSpPr>
        <p:spPr>
          <a:xfrm>
            <a:off x="381000" y="819150"/>
            <a:ext cx="6629400" cy="18058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838" indent="-169863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0" dirty="0">
                <a:solidFill>
                  <a:srgbClr val="565655"/>
                </a:solidFill>
                <a:latin typeface="+mj-lt"/>
              </a:rPr>
              <a:t>Assume that we have the following setup:</a:t>
            </a:r>
            <a:endParaRPr lang="ru-RU" sz="1200" b="0" dirty="0">
              <a:solidFill>
                <a:srgbClr val="565655"/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buClr>
                <a:srgbClr val="565655"/>
              </a:buCl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565655"/>
                </a:solidFill>
                <a:latin typeface="+mj-lt"/>
              </a:rPr>
              <a:t>Several  automates with different reward probability (give money)</a:t>
            </a:r>
            <a:endParaRPr lang="ru-RU" sz="1200" b="0" dirty="0">
              <a:solidFill>
                <a:srgbClr val="565655"/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buClr>
                <a:srgbClr val="565655"/>
              </a:buCl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565655"/>
                </a:solidFill>
                <a:latin typeface="+mj-lt"/>
              </a:rPr>
              <a:t>Push the arms to earn more money (Our goal is to maximize</a:t>
            </a:r>
            <a:r>
              <a:rPr lang="en-US" sz="1200" dirty="0">
                <a:solidFill>
                  <a:srgbClr val="565655"/>
                </a:solidFill>
                <a:latin typeface="+mj-lt"/>
              </a:rPr>
              <a:t> reward 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with t</a:t>
            </a:r>
            <a:r>
              <a:rPr lang="en-US" sz="1200" b="0" dirty="0">
                <a:solidFill>
                  <a:srgbClr val="565655"/>
                </a:solidFill>
                <a:latin typeface="+mj-lt"/>
                <a:sym typeface="Wingdings" pitchFamily="2" charset="2"/>
              </a:rPr>
              <a:t> ∞)</a:t>
            </a:r>
            <a:endParaRPr lang="ru-RU" sz="1200" b="0" dirty="0">
              <a:solidFill>
                <a:srgbClr val="565655"/>
              </a:solidFill>
              <a:latin typeface="+mj-lt"/>
              <a:sym typeface="Wingdings" pitchFamily="2" charset="2"/>
            </a:endParaRPr>
          </a:p>
          <a:p>
            <a:pPr marL="285750" indent="-285750">
              <a:spcBef>
                <a:spcPts val="600"/>
              </a:spcBef>
              <a:buClr>
                <a:srgbClr val="565655"/>
              </a:buCl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565655"/>
                </a:solidFill>
                <a:latin typeface="+mj-lt"/>
                <a:sym typeface="Wingdings" pitchFamily="2" charset="2"/>
              </a:rPr>
              <a:t>No  different states for agent – only actions with reward;</a:t>
            </a:r>
            <a:endParaRPr lang="en-US" sz="1200" b="0" dirty="0">
              <a:solidFill>
                <a:srgbClr val="565655"/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buClr>
                <a:srgbClr val="565655"/>
              </a:buClr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565655"/>
                </a:solidFill>
                <a:latin typeface="+mj-lt"/>
              </a:rPr>
              <a:t>How to choose the best one</a:t>
            </a:r>
            <a:r>
              <a:rPr lang="ru-RU" sz="1200" b="0" dirty="0">
                <a:solidFill>
                  <a:srgbClr val="565655"/>
                </a:solidFill>
                <a:latin typeface="+mj-lt"/>
              </a:rPr>
              <a:t>?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 (say, </a:t>
            </a:r>
            <a:r>
              <a:rPr lang="ru-RU" sz="1200" b="0" dirty="0">
                <a:solidFill>
                  <a:srgbClr val="565655"/>
                </a:solidFill>
                <a:latin typeface="+mj-lt"/>
              </a:rPr>
              <a:t>«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the</a:t>
            </a:r>
            <a:r>
              <a:rPr lang="ru-RU" sz="1200" b="0" dirty="0">
                <a:solidFill>
                  <a:srgbClr val="565655"/>
                </a:solidFill>
                <a:latin typeface="+mj-lt"/>
              </a:rPr>
              <a:t> 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best policy”) </a:t>
            </a:r>
          </a:p>
          <a:p>
            <a:pPr marL="285750" indent="-285750">
              <a:spcBef>
                <a:spcPts val="600"/>
              </a:spcBef>
              <a:buClr>
                <a:srgbClr val="565655"/>
              </a:buClr>
              <a:buFont typeface="Wingdings" panose="05000000000000000000" pitchFamily="2" charset="2"/>
              <a:buChar char="§"/>
            </a:pPr>
            <a:endParaRPr lang="ru-RU" sz="1200" b="0" dirty="0">
              <a:solidFill>
                <a:srgbClr val="565655"/>
              </a:solidFill>
              <a:latin typeface="+mj-lt"/>
            </a:endParaRPr>
          </a:p>
          <a:p>
            <a:pPr marL="171450" indent="-171450">
              <a:spcBef>
                <a:spcPts val="600"/>
              </a:spcBef>
              <a:buClr>
                <a:srgbClr val="565655"/>
              </a:buClr>
            </a:pPr>
            <a:r>
              <a:rPr lang="en-US" sz="1200" dirty="0">
                <a:solidFill>
                  <a:srgbClr val="565655"/>
                </a:solidFill>
                <a:latin typeface="+mj-lt"/>
              </a:rPr>
              <a:t>Greedy algorithm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: on every step we choose the arm with the highest reward. </a:t>
            </a:r>
            <a:endParaRPr lang="ru-RU" sz="1200" b="0" dirty="0">
              <a:solidFill>
                <a:srgbClr val="565655"/>
              </a:solidFill>
              <a:latin typeface="+mj-lt"/>
            </a:endParaRPr>
          </a:p>
          <a:p>
            <a:pPr marL="171450" indent="-171450">
              <a:spcBef>
                <a:spcPts val="600"/>
              </a:spcBef>
              <a:buClr>
                <a:srgbClr val="565655"/>
              </a:buClr>
            </a:pPr>
            <a:r>
              <a:rPr lang="en-US" sz="1200" dirty="0">
                <a:solidFill>
                  <a:srgbClr val="565655"/>
                </a:solidFill>
                <a:latin typeface="+mj-lt"/>
              </a:rPr>
              <a:t>Exploration algorithm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: on every step choose another arm in a hope that it will give even more reward.</a:t>
            </a:r>
          </a:p>
          <a:p>
            <a:pPr marL="171450" indent="-171450">
              <a:spcBef>
                <a:spcPts val="600"/>
              </a:spcBef>
              <a:buClr>
                <a:srgbClr val="565655"/>
              </a:buClr>
            </a:pPr>
            <a:r>
              <a:rPr lang="ru-RU" sz="1200" dirty="0" err="1">
                <a:solidFill>
                  <a:srgbClr val="565655"/>
                </a:solidFill>
                <a:latin typeface="+mj-lt"/>
              </a:rPr>
              <a:t>ɛ-</a:t>
            </a:r>
            <a:r>
              <a:rPr lang="en-US" sz="1200" dirty="0">
                <a:solidFill>
                  <a:srgbClr val="565655"/>
                </a:solidFill>
                <a:latin typeface="+mj-lt"/>
              </a:rPr>
              <a:t>greedy algorithm: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 with probability </a:t>
            </a:r>
            <a:r>
              <a:rPr lang="ru-RU" sz="1200" dirty="0">
                <a:solidFill>
                  <a:srgbClr val="565655"/>
                </a:solidFill>
                <a:latin typeface="+mj-lt"/>
              </a:rPr>
              <a:t>(1-ɛ)</a:t>
            </a:r>
            <a:r>
              <a:rPr lang="en-US" sz="1200" dirty="0">
                <a:solidFill>
                  <a:srgbClr val="565655"/>
                </a:solidFill>
                <a:latin typeface="+mj-lt"/>
              </a:rPr>
              <a:t> </a:t>
            </a:r>
            <a:r>
              <a:rPr lang="en-US" sz="1200" b="0" dirty="0">
                <a:solidFill>
                  <a:srgbClr val="565655"/>
                </a:solidFill>
                <a:latin typeface="+mj-lt"/>
              </a:rPr>
              <a:t>we perform in greedy way and with </a:t>
            </a:r>
            <a:r>
              <a:rPr lang="ru-RU" sz="1200" b="0" dirty="0" err="1">
                <a:solidFill>
                  <a:srgbClr val="565655"/>
                </a:solidFill>
              </a:rPr>
              <a:t>ɛ</a:t>
            </a:r>
            <a:r>
              <a:rPr lang="en-US" sz="1200" b="0" dirty="0">
                <a:solidFill>
                  <a:srgbClr val="565655"/>
                </a:solidFill>
              </a:rPr>
              <a:t> we explore the system.</a:t>
            </a:r>
            <a:endParaRPr lang="ru-RU" sz="1200" b="0" dirty="0">
              <a:solidFill>
                <a:srgbClr val="565655"/>
              </a:solidFill>
              <a:latin typeface="+mj-lt"/>
            </a:endParaRPr>
          </a:p>
          <a:p>
            <a:pPr marL="171450" indent="-171450">
              <a:spcBef>
                <a:spcPts val="600"/>
              </a:spcBef>
              <a:buClr>
                <a:srgbClr val="565655"/>
              </a:buClr>
              <a:buFont typeface="Wingdings" panose="05000000000000000000" pitchFamily="2" charset="2"/>
              <a:buChar char="§"/>
            </a:pPr>
            <a:endParaRPr lang="ru-RU" sz="1200" b="0" dirty="0">
              <a:latin typeface="+mj-lt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ru-RU" sz="1200" b="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366DD1-0F8F-4A22-901D-2670AFD28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81350"/>
            <a:ext cx="5707486" cy="18788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D38943-8107-4065-BDE7-FAC25F624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47750"/>
            <a:ext cx="2289980" cy="14394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31070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The optimal policy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110" dirty="0">
                <a:latin typeface="Calibri"/>
                <a:cs typeface="Calibri"/>
              </a:rPr>
              <a:t>п</a:t>
            </a:r>
            <a:r>
              <a:rPr sz="2600" spc="110" dirty="0">
                <a:latin typeface="Arial"/>
                <a:cs typeface="Arial"/>
              </a:rPr>
              <a:t>*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6112" y="3058075"/>
            <a:ext cx="3952874" cy="23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8848" y="2802873"/>
            <a:ext cx="2486499" cy="74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075" y="1074206"/>
            <a:ext cx="7412990" cy="98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We want to find optimal policy </a:t>
            </a:r>
            <a:r>
              <a:rPr sz="1600" spc="75" dirty="0">
                <a:latin typeface="Calibri"/>
                <a:cs typeface="Calibri"/>
              </a:rPr>
              <a:t>п</a:t>
            </a:r>
            <a:r>
              <a:rPr sz="1600" spc="75" dirty="0">
                <a:latin typeface="Arial"/>
                <a:cs typeface="Arial"/>
              </a:rPr>
              <a:t>* </a:t>
            </a:r>
            <a:r>
              <a:rPr sz="1600" spc="-5" dirty="0">
                <a:latin typeface="Arial"/>
                <a:cs typeface="Arial"/>
              </a:rPr>
              <a:t>that </a:t>
            </a:r>
            <a:r>
              <a:rPr sz="1600" dirty="0">
                <a:latin typeface="Arial"/>
                <a:cs typeface="Arial"/>
              </a:rPr>
              <a:t>maximizes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sum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600" spc="-5" dirty="0">
                <a:latin typeface="Arial"/>
                <a:cs typeface="Arial"/>
              </a:rPr>
              <a:t>How do we handle the </a:t>
            </a:r>
            <a:r>
              <a:rPr sz="1600" dirty="0">
                <a:latin typeface="Arial"/>
                <a:cs typeface="Arial"/>
              </a:rPr>
              <a:t>randomness (initial state, </a:t>
            </a:r>
            <a:r>
              <a:rPr sz="1600" spc="-5" dirty="0">
                <a:latin typeface="Arial"/>
                <a:cs typeface="Arial"/>
              </a:rPr>
              <a:t>transition probability…)?  </a:t>
            </a:r>
            <a:r>
              <a:rPr sz="1600" dirty="0">
                <a:latin typeface="Arial"/>
                <a:cs typeface="Arial"/>
              </a:rPr>
              <a:t>Maximize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expected sum 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rewards!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075" y="3007781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Formally: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997" y="3007781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with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33350"/>
            <a:ext cx="6965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Definitions: </a:t>
            </a:r>
            <a:r>
              <a:rPr sz="2600" spc="-10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function and Q-value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function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970622"/>
            <a:ext cx="721740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policy produces </a:t>
            </a:r>
            <a:r>
              <a:rPr sz="1600" dirty="0">
                <a:latin typeface="Arial"/>
                <a:cs typeface="Arial"/>
              </a:rPr>
              <a:t>sample </a:t>
            </a:r>
            <a:r>
              <a:rPr sz="1600" spc="-5" dirty="0">
                <a:latin typeface="Arial"/>
                <a:cs typeface="Arial"/>
              </a:rPr>
              <a:t>trajectories </a:t>
            </a:r>
            <a:r>
              <a:rPr sz="1600" dirty="0">
                <a:latin typeface="Arial"/>
                <a:cs typeface="Arial"/>
              </a:rPr>
              <a:t>(or </a:t>
            </a:r>
            <a:r>
              <a:rPr sz="1600" spc="-5" dirty="0">
                <a:latin typeface="Arial"/>
                <a:cs typeface="Arial"/>
              </a:rPr>
              <a:t>paths) 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575" spc="30" baseline="-31746" dirty="0">
                <a:latin typeface="Arial"/>
                <a:cs typeface="Arial"/>
              </a:rPr>
              <a:t>0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s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a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73355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estimate how good the current state is?</a:t>
            </a: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501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Supervised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300" y="1265740"/>
            <a:ext cx="20993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(x,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x </a:t>
            </a:r>
            <a:r>
              <a:rPr sz="1600" spc="-5" dirty="0">
                <a:latin typeface="Arial"/>
                <a:cs typeface="Arial"/>
              </a:rPr>
              <a:t>is data, </a:t>
            </a:r>
            <a:r>
              <a:rPr sz="160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label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00" y="2180140"/>
            <a:ext cx="40957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Goal</a:t>
            </a:r>
            <a:r>
              <a:rPr sz="1600" spc="-5" dirty="0">
                <a:latin typeface="Arial"/>
                <a:cs typeface="Arial"/>
              </a:rPr>
              <a:t>: Learn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i="1" spc="-5" dirty="0">
                <a:latin typeface="Arial"/>
                <a:cs typeface="Arial"/>
              </a:rPr>
              <a:t>function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map x -&gt;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300" y="2789740"/>
            <a:ext cx="34696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Examples</a:t>
            </a:r>
            <a:r>
              <a:rPr sz="1600" spc="-5" dirty="0">
                <a:latin typeface="Arial"/>
                <a:cs typeface="Arial"/>
              </a:rPr>
              <a:t>: Classification,  </a:t>
            </a:r>
            <a:r>
              <a:rPr sz="1600" dirty="0">
                <a:latin typeface="Arial"/>
                <a:cs typeface="Arial"/>
              </a:rPr>
              <a:t>regression, </a:t>
            </a:r>
            <a:r>
              <a:rPr sz="1600" spc="-5" dirty="0">
                <a:latin typeface="Arial"/>
                <a:cs typeface="Arial"/>
              </a:rPr>
              <a:t>object detection,  </a:t>
            </a:r>
            <a:r>
              <a:rPr sz="1600" dirty="0">
                <a:latin typeface="Arial"/>
                <a:cs typeface="Arial"/>
              </a:rPr>
              <a:t>semantic segmentation,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image  </a:t>
            </a:r>
            <a:r>
              <a:rPr sz="1600" dirty="0">
                <a:latin typeface="Arial"/>
                <a:cs typeface="Arial"/>
              </a:rPr>
              <a:t>captioning,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96575" y="1540350"/>
            <a:ext cx="1835500" cy="158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3274" y="2334762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4">
                <a:moveTo>
                  <a:pt x="0" y="0"/>
                </a:moveTo>
                <a:lnTo>
                  <a:pt x="438449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37437" y="2273276"/>
            <a:ext cx="158250" cy="122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9200" y="2152681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5806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6600" y="3448081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This image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  <a:hlinkClick r:id="rId4"/>
              </a:rPr>
              <a:t> 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5"/>
              </a:rPr>
              <a:t>CC0 public</a:t>
            </a:r>
            <a:r>
              <a:rPr sz="600" u="sng" spc="-5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5"/>
              </a:rPr>
              <a:t>domain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95350"/>
            <a:ext cx="3835111" cy="38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15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Chess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8115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Reward is known only in the end of a game….</a:t>
            </a:r>
          </a:p>
          <a:p>
            <a:endParaRPr lang="en-US" sz="1600" dirty="0"/>
          </a:p>
          <a:p>
            <a:r>
              <a:rPr lang="en-US" sz="1600" dirty="0"/>
              <a:t>How good the current state is?</a:t>
            </a:r>
          </a:p>
          <a:p>
            <a:r>
              <a:rPr lang="en-US" sz="1600" dirty="0"/>
              <a:t>How to choose the next step?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6415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6965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Definitions: </a:t>
            </a:r>
            <a:r>
              <a:rPr sz="2600" spc="-10" dirty="0">
                <a:latin typeface="Arial"/>
                <a:cs typeface="Arial"/>
              </a:rPr>
              <a:t>Value </a:t>
            </a:r>
            <a:r>
              <a:rPr sz="2600" spc="-5" dirty="0">
                <a:latin typeface="Arial"/>
                <a:cs typeface="Arial"/>
              </a:rPr>
              <a:t>function and Q-value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function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970622"/>
            <a:ext cx="80905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Following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policy produces </a:t>
            </a:r>
            <a:r>
              <a:rPr sz="1600" dirty="0">
                <a:latin typeface="Arial"/>
                <a:cs typeface="Arial"/>
              </a:rPr>
              <a:t>sample </a:t>
            </a:r>
            <a:r>
              <a:rPr sz="1600" spc="-5" dirty="0">
                <a:latin typeface="Arial"/>
                <a:cs typeface="Arial"/>
              </a:rPr>
              <a:t>trajectories </a:t>
            </a:r>
            <a:r>
              <a:rPr sz="1600" dirty="0">
                <a:latin typeface="Arial"/>
                <a:cs typeface="Arial"/>
              </a:rPr>
              <a:t>(or </a:t>
            </a:r>
            <a:r>
              <a:rPr sz="1600" spc="-5" dirty="0">
                <a:latin typeface="Arial"/>
                <a:cs typeface="Arial"/>
              </a:rPr>
              <a:t>paths) 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575" spc="30" baseline="-31746" dirty="0">
                <a:latin typeface="Arial"/>
                <a:cs typeface="Arial"/>
              </a:rPr>
              <a:t>0</a:t>
            </a:r>
            <a:r>
              <a:rPr sz="1600" spc="2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0</a:t>
            </a:r>
            <a:r>
              <a:rPr sz="1600" dirty="0">
                <a:latin typeface="Arial"/>
                <a:cs typeface="Arial"/>
              </a:rPr>
              <a:t>, s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a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r</a:t>
            </a:r>
            <a:r>
              <a:rPr sz="1575" baseline="-31746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How good is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state?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value </a:t>
            </a:r>
            <a:r>
              <a:rPr sz="1600" b="1" dirty="0">
                <a:latin typeface="Arial"/>
                <a:cs typeface="Arial"/>
              </a:rPr>
              <a:t>function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state s, </a:t>
            </a:r>
            <a:r>
              <a:rPr sz="1600" spc="-5" dirty="0">
                <a:latin typeface="Arial"/>
                <a:cs typeface="Arial"/>
              </a:rPr>
              <a:t>is the 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from following the policy  from </a:t>
            </a:r>
            <a:r>
              <a:rPr sz="1600" dirty="0">
                <a:latin typeface="Arial"/>
                <a:cs typeface="Arial"/>
              </a:rPr>
              <a:t>state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951822"/>
            <a:ext cx="772160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How good is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 state-action</a:t>
            </a:r>
            <a:r>
              <a:rPr sz="16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pair?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Q-value </a:t>
            </a:r>
            <a:r>
              <a:rPr sz="1600" b="1" dirty="0">
                <a:latin typeface="Arial"/>
                <a:cs typeface="Arial"/>
              </a:rPr>
              <a:t>function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state s </a:t>
            </a:r>
            <a:r>
              <a:rPr sz="1600" spc="-5" dirty="0">
                <a:latin typeface="Arial"/>
                <a:cs typeface="Arial"/>
              </a:rPr>
              <a:t>and action a, is the 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from  taking action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state s </a:t>
            </a:r>
            <a:r>
              <a:rPr sz="1600" spc="-5" dirty="0">
                <a:latin typeface="Arial"/>
                <a:cs typeface="Arial"/>
              </a:rPr>
              <a:t>and then following 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policy: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000" y="1999562"/>
            <a:ext cx="2350399" cy="65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1726" y="3815600"/>
            <a:ext cx="3113897" cy="651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2963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Bellman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equation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6675" y="2570700"/>
            <a:ext cx="4636962" cy="46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200" y="2219597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Q*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following </a:t>
            </a:r>
            <a:r>
              <a:rPr sz="1600" b="1" spc="-5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equation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975" y="3679900"/>
            <a:ext cx="1516049" cy="265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200" y="3133996"/>
            <a:ext cx="8159750" cy="134229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17525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Intuition: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if the optimal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state-action values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 the next time-step Q*(s’,a’) are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known,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then the optimal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strategy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is to take the action that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maximizes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the expected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16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optimal policy </a:t>
            </a:r>
            <a:r>
              <a:rPr lang="el-GR" sz="1600" spc="110" dirty="0">
                <a:cs typeface="Arial"/>
              </a:rPr>
              <a:t>π</a:t>
            </a:r>
            <a:r>
              <a:rPr sz="1600" spc="65" dirty="0">
                <a:latin typeface="Arial"/>
                <a:cs typeface="Arial"/>
              </a:rPr>
              <a:t>* </a:t>
            </a:r>
            <a:r>
              <a:rPr sz="1600" dirty="0">
                <a:latin typeface="Arial"/>
                <a:cs typeface="Arial"/>
              </a:rPr>
              <a:t>corresponds </a:t>
            </a:r>
            <a:r>
              <a:rPr sz="1600" spc="-5" dirty="0">
                <a:latin typeface="Arial"/>
                <a:cs typeface="Arial"/>
              </a:rPr>
              <a:t>to taking the best action in any </a:t>
            </a:r>
            <a:r>
              <a:rPr sz="1600" dirty="0">
                <a:latin typeface="Arial"/>
                <a:cs typeface="Arial"/>
              </a:rPr>
              <a:t>state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specified </a:t>
            </a:r>
            <a:r>
              <a:rPr sz="1600" spc="-5" dirty="0">
                <a:latin typeface="Arial"/>
                <a:cs typeface="Arial"/>
              </a:rPr>
              <a:t>by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Q*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50" y="938372"/>
            <a:ext cx="799909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The optimal Q-value function Q* is the </a:t>
            </a:r>
            <a:r>
              <a:rPr sz="1600" dirty="0">
                <a:latin typeface="Arial"/>
                <a:cs typeface="Arial"/>
              </a:rPr>
              <a:t>maximum </a:t>
            </a:r>
            <a:r>
              <a:rPr sz="1600" spc="-5" dirty="0">
                <a:latin typeface="Arial"/>
                <a:cs typeface="Arial"/>
              </a:rPr>
              <a:t>expected </a:t>
            </a:r>
            <a:r>
              <a:rPr sz="1600" dirty="0">
                <a:latin typeface="Arial"/>
                <a:cs typeface="Arial"/>
              </a:rPr>
              <a:t>cumulative reward </a:t>
            </a:r>
            <a:r>
              <a:rPr sz="1600" spc="-5" dirty="0">
                <a:latin typeface="Arial"/>
                <a:cs typeface="Arial"/>
              </a:rPr>
              <a:t>achievable  from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dirty="0">
                <a:latin typeface="Arial"/>
                <a:cs typeface="Arial"/>
              </a:rPr>
              <a:t>(state, </a:t>
            </a:r>
            <a:r>
              <a:rPr sz="1600" spc="-5" dirty="0">
                <a:latin typeface="Arial"/>
                <a:cs typeface="Arial"/>
              </a:rPr>
              <a:t>action)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pair: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1500" y="1416950"/>
            <a:ext cx="4067449" cy="76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4863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Solving </a:t>
            </a:r>
            <a:r>
              <a:rPr sz="3000" spc="-5" dirty="0">
                <a:latin typeface="Arial"/>
                <a:cs typeface="Arial"/>
              </a:rPr>
              <a:t>for the optimal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policy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00" y="2067197"/>
            <a:ext cx="749935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</a:t>
            </a:r>
            <a:r>
              <a:rPr sz="1575" spc="-7" baseline="-31746" dirty="0">
                <a:latin typeface="Arial"/>
                <a:cs typeface="Arial"/>
              </a:rPr>
              <a:t>i </a:t>
            </a:r>
            <a:r>
              <a:rPr sz="1600" spc="-5" dirty="0">
                <a:latin typeface="Arial"/>
                <a:cs typeface="Arial"/>
              </a:rPr>
              <a:t>will </a:t>
            </a:r>
            <a:r>
              <a:rPr sz="1600" dirty="0">
                <a:latin typeface="Arial"/>
                <a:cs typeface="Arial"/>
              </a:rPr>
              <a:t>converge </a:t>
            </a:r>
            <a:r>
              <a:rPr sz="1600" spc="-5" dirty="0">
                <a:latin typeface="Arial"/>
                <a:cs typeface="Arial"/>
              </a:rPr>
              <a:t>to Q* as </a:t>
            </a:r>
            <a:r>
              <a:rPr sz="1600" dirty="0">
                <a:latin typeface="Arial"/>
                <a:cs typeface="Arial"/>
              </a:rPr>
              <a:t>i -&gt;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infinity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What’s the problem with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this?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Not </a:t>
            </a:r>
            <a:r>
              <a:rPr sz="1400" dirty="0">
                <a:latin typeface="Arial"/>
                <a:cs typeface="Arial"/>
              </a:rPr>
              <a:t>scalable. Must compute </a:t>
            </a:r>
            <a:r>
              <a:rPr sz="1400" spc="-5" dirty="0">
                <a:latin typeface="Arial"/>
                <a:cs typeface="Arial"/>
              </a:rPr>
              <a:t>Q(s,a) for every </a:t>
            </a:r>
            <a:r>
              <a:rPr sz="1400" dirty="0">
                <a:latin typeface="Arial"/>
                <a:cs typeface="Arial"/>
              </a:rPr>
              <a:t>state-action </a:t>
            </a:r>
            <a:r>
              <a:rPr sz="1400" spc="-5" dirty="0">
                <a:latin typeface="Arial"/>
                <a:cs typeface="Arial"/>
              </a:rPr>
              <a:t>pair. If </a:t>
            </a:r>
            <a:r>
              <a:rPr sz="1400" dirty="0">
                <a:latin typeface="Arial"/>
                <a:cs typeface="Arial"/>
              </a:rPr>
              <a:t>state </a:t>
            </a:r>
            <a:r>
              <a:rPr sz="1400" spc="-5" dirty="0">
                <a:latin typeface="Arial"/>
                <a:cs typeface="Arial"/>
              </a:rPr>
              <a:t>is e.g. </a:t>
            </a:r>
            <a:r>
              <a:rPr sz="1400" dirty="0">
                <a:latin typeface="Arial"/>
                <a:cs typeface="Arial"/>
              </a:rPr>
              <a:t>current </a:t>
            </a:r>
            <a:r>
              <a:rPr sz="1400" spc="-5" dirty="0">
                <a:latin typeface="Arial"/>
                <a:cs typeface="Arial"/>
              </a:rPr>
              <a:t>game </a:t>
            </a:r>
            <a:r>
              <a:rPr sz="1400" dirty="0">
                <a:latin typeface="Arial"/>
                <a:cs typeface="Arial"/>
              </a:rPr>
              <a:t>state  </a:t>
            </a:r>
            <a:r>
              <a:rPr sz="1400" spc="-5" dirty="0">
                <a:latin typeface="Arial"/>
                <a:cs typeface="Arial"/>
              </a:rPr>
              <a:t>pixels, </a:t>
            </a:r>
            <a:r>
              <a:rPr sz="1400" dirty="0">
                <a:latin typeface="Arial"/>
                <a:cs typeface="Arial"/>
              </a:rPr>
              <a:t>computationally </a:t>
            </a:r>
            <a:r>
              <a:rPr sz="1400" spc="-5" dirty="0">
                <a:latin typeface="Arial"/>
                <a:cs typeface="Arial"/>
              </a:rPr>
              <a:t>infeasible to </a:t>
            </a:r>
            <a:r>
              <a:rPr sz="1400" dirty="0">
                <a:latin typeface="Arial"/>
                <a:cs typeface="Arial"/>
              </a:rPr>
              <a:t>compute </a:t>
            </a:r>
            <a:r>
              <a:rPr sz="1400" spc="-5" dirty="0">
                <a:latin typeface="Arial"/>
                <a:cs typeface="Arial"/>
              </a:rPr>
              <a:t>for entire </a:t>
            </a:r>
            <a:r>
              <a:rPr sz="1400" dirty="0">
                <a:latin typeface="Arial"/>
                <a:cs typeface="Arial"/>
              </a:rPr>
              <a:t>state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space!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Solution: </a:t>
            </a:r>
            <a:r>
              <a:rPr sz="1400" spc="-5" dirty="0">
                <a:latin typeface="Arial"/>
                <a:cs typeface="Arial"/>
              </a:rPr>
              <a:t>use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function approximator to estimate Q(s,a). E.g.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neural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network!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7450" y="1407224"/>
            <a:ext cx="4691125" cy="49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750" y="1014572"/>
            <a:ext cx="6411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Value iteration </a:t>
            </a:r>
            <a:r>
              <a:rPr sz="1600" spc="-5" dirty="0">
                <a:latin typeface="Arial"/>
                <a:cs typeface="Arial"/>
              </a:rPr>
              <a:t>algorithm: Use Bellman equation as an iterative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update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6847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Solving </a:t>
            </a:r>
            <a:r>
              <a:rPr sz="3000" spc="-5" dirty="0">
                <a:latin typeface="Arial"/>
                <a:cs typeface="Arial"/>
              </a:rPr>
              <a:t>for the optimal policy: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Q-learning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6500" y="1753496"/>
            <a:ext cx="2036524" cy="243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5169" y="2005913"/>
            <a:ext cx="328930" cy="208915"/>
          </a:xfrm>
          <a:custGeom>
            <a:avLst/>
            <a:gdLst/>
            <a:ahLst/>
            <a:cxnLst/>
            <a:rect l="l" t="t" r="r" b="b"/>
            <a:pathLst>
              <a:path w="328929" h="208914">
                <a:moveTo>
                  <a:pt x="328304" y="20843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2661" y="1950051"/>
            <a:ext cx="108898" cy="9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200" y="1305197"/>
            <a:ext cx="692340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Q-learning: Use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function approximator to estimate the action-value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3082925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function parameters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(weights)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Arial"/>
                <a:cs typeface="Arial"/>
              </a:rPr>
              <a:t>If the function approximator is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deep neural network =&gt; </a:t>
            </a:r>
            <a:r>
              <a:rPr sz="1600" b="1" spc="-5" dirty="0">
                <a:latin typeface="Arial"/>
                <a:cs typeface="Arial"/>
              </a:rPr>
              <a:t>deep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q-learning</a:t>
            </a:r>
            <a:r>
              <a:rPr sz="1600" spc="-5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725" y="2078700"/>
            <a:ext cx="3770749" cy="29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9325" y="1298825"/>
            <a:ext cx="4303449" cy="43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6847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Solving </a:t>
            </a:r>
            <a:r>
              <a:rPr sz="3000" spc="-5" dirty="0">
                <a:latin typeface="Arial"/>
                <a:cs typeface="Arial"/>
              </a:rPr>
              <a:t>for the optimal policy: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Q-learning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25" y="1007647"/>
            <a:ext cx="6559550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Remember: want to find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Q-function that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Bellman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287010">
              <a:lnSpc>
                <a:spcPct val="125000"/>
              </a:lnSpc>
              <a:spcBef>
                <a:spcPts val="153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Forward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  </a:t>
            </a:r>
            <a:r>
              <a:rPr sz="1600" spc="-5" dirty="0">
                <a:latin typeface="Arial"/>
                <a:cs typeface="Arial"/>
              </a:rPr>
              <a:t>Loss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Backward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Gradient update </a:t>
            </a:r>
            <a:r>
              <a:rPr sz="1600" dirty="0">
                <a:latin typeface="Arial"/>
                <a:cs typeface="Arial"/>
              </a:rPr>
              <a:t>(with respect </a:t>
            </a:r>
            <a:r>
              <a:rPr sz="1600" spc="-5" dirty="0">
                <a:latin typeface="Arial"/>
                <a:cs typeface="Arial"/>
              </a:rPr>
              <a:t>to Q-function parameters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θ):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527" y="3877500"/>
            <a:ext cx="7980096" cy="43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9300" y="2528125"/>
            <a:ext cx="4108516" cy="431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566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Case </a:t>
            </a:r>
            <a:r>
              <a:rPr sz="3000" spc="-10" dirty="0">
                <a:latin typeface="Arial"/>
                <a:cs typeface="Arial"/>
              </a:rPr>
              <a:t>Study: Playing Atari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Games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200" y="1047125"/>
            <a:ext cx="8469600" cy="121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800" y="2539497"/>
            <a:ext cx="484314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Complete the game with the highest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Raw pixel inputs of the game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Game </a:t>
            </a:r>
            <a:r>
              <a:rPr sz="1600" dirty="0">
                <a:latin typeface="Arial"/>
                <a:cs typeface="Arial"/>
              </a:rPr>
              <a:t>controls </a:t>
            </a:r>
            <a:r>
              <a:rPr sz="1600" spc="-5" dirty="0">
                <a:latin typeface="Arial"/>
                <a:cs typeface="Arial"/>
              </a:rPr>
              <a:t>e.g. Left, Right, Up,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Down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spc="-5" dirty="0">
                <a:latin typeface="Arial"/>
                <a:cs typeface="Arial"/>
              </a:rPr>
              <a:t>Score increase/decrease at each time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200" y="2647950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Q-network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249" y="2829199"/>
            <a:ext cx="1072399" cy="7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50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9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24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3" y="3656988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4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2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20" dirty="0">
                <a:solidFill>
                  <a:srgbClr val="37761C"/>
                </a:solidFill>
                <a:latin typeface="Helvetica"/>
                <a:cs typeface="Helvetica"/>
              </a:rPr>
              <a:t>FC-256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spc="-25" dirty="0">
                <a:solidFill>
                  <a:srgbClr val="1155CC"/>
                </a:solidFill>
                <a:latin typeface="Helvetica"/>
                <a:cs typeface="Helvetica"/>
              </a:rPr>
              <a:t>FC-4</a:t>
            </a:r>
            <a:r>
              <a:rPr sz="1400" spc="-15" dirty="0">
                <a:solidFill>
                  <a:srgbClr val="1155CC"/>
                </a:solidFill>
                <a:latin typeface="Helvetica"/>
                <a:cs typeface="Helvetica"/>
              </a:rPr>
              <a:t> </a:t>
            </a:r>
            <a:r>
              <a:rPr sz="1400" spc="-60" dirty="0">
                <a:solidFill>
                  <a:srgbClr val="1155CC"/>
                </a:solidFill>
                <a:latin typeface="Helvetica"/>
                <a:cs typeface="Helvetica"/>
              </a:rPr>
              <a:t>(Q-values)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5" y="1201650"/>
            <a:ext cx="1005283" cy="2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5" y="1724546"/>
            <a:ext cx="125273" cy="211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15450" y="66928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Q-network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249" y="2829199"/>
            <a:ext cx="1072399" cy="7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50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9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24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4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2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20" dirty="0">
                <a:solidFill>
                  <a:srgbClr val="37761C"/>
                </a:solidFill>
                <a:latin typeface="Helvetica"/>
                <a:cs typeface="Helvetica"/>
              </a:rPr>
              <a:t>FC-256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spc="-25" dirty="0">
                <a:solidFill>
                  <a:srgbClr val="1155CC"/>
                </a:solidFill>
                <a:latin typeface="Helvetica"/>
                <a:cs typeface="Helvetica"/>
              </a:rPr>
              <a:t>FC-4</a:t>
            </a:r>
            <a:r>
              <a:rPr sz="1400" spc="-15" dirty="0">
                <a:solidFill>
                  <a:srgbClr val="1155CC"/>
                </a:solidFill>
                <a:latin typeface="Helvetica"/>
                <a:cs typeface="Helvetica"/>
              </a:rPr>
              <a:t> </a:t>
            </a:r>
            <a:r>
              <a:rPr sz="1400" spc="-60" dirty="0">
                <a:solidFill>
                  <a:srgbClr val="1155CC"/>
                </a:solidFill>
                <a:latin typeface="Helvetica"/>
                <a:cs typeface="Helvetica"/>
              </a:rPr>
              <a:t>(Q-values)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375" y="1201650"/>
            <a:ext cx="1005283" cy="2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2475" y="1724546"/>
            <a:ext cx="125273" cy="211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41963" y="3151059"/>
            <a:ext cx="6105525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Input: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75" spc="7" baseline="-31746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1575" baseline="-3174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R="972185" algn="ctr"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marR="970280"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02800" y="3282974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6824" y="3241984"/>
            <a:ext cx="105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15450" y="66928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Q-network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249" y="2829199"/>
            <a:ext cx="1072399" cy="7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50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9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24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3" y="3656988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4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2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20" dirty="0">
                <a:solidFill>
                  <a:srgbClr val="37761C"/>
                </a:solidFill>
                <a:latin typeface="Helvetica"/>
                <a:cs typeface="Helvetica"/>
              </a:rPr>
              <a:t>FC-256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spc="-25" dirty="0">
                <a:solidFill>
                  <a:srgbClr val="1155CC"/>
                </a:solidFill>
                <a:latin typeface="Helvetica"/>
                <a:cs typeface="Helvetica"/>
              </a:rPr>
              <a:t>FC-4</a:t>
            </a:r>
            <a:r>
              <a:rPr sz="1400" spc="-15" dirty="0">
                <a:solidFill>
                  <a:srgbClr val="1155CC"/>
                </a:solidFill>
                <a:latin typeface="Helvetica"/>
                <a:cs typeface="Helvetica"/>
              </a:rPr>
              <a:t> </a:t>
            </a:r>
            <a:r>
              <a:rPr sz="1400" spc="-60" dirty="0">
                <a:solidFill>
                  <a:srgbClr val="1155CC"/>
                </a:solidFill>
                <a:latin typeface="Helvetica"/>
                <a:cs typeface="Helvetica"/>
              </a:rPr>
              <a:t>(Q-values)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5" y="1201650"/>
            <a:ext cx="1005283" cy="2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5" y="1724546"/>
            <a:ext cx="125273" cy="211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21125" y="1952422"/>
            <a:ext cx="1885314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Familiar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conv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layers,  FC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2800" y="2139974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6824" y="2098984"/>
            <a:ext cx="105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5450" y="66928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5440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Unsupervised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50" y="1284990"/>
            <a:ext cx="2283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Just </a:t>
            </a:r>
            <a:r>
              <a:rPr sz="1600" spc="-5" dirty="0">
                <a:latin typeface="Arial"/>
                <a:cs typeface="Arial"/>
              </a:rPr>
              <a:t>data, no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labels!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50" y="2199390"/>
            <a:ext cx="33127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Goal</a:t>
            </a:r>
            <a:r>
              <a:rPr sz="1600" spc="-5" dirty="0">
                <a:latin typeface="Arial"/>
                <a:cs typeface="Arial"/>
              </a:rPr>
              <a:t>: Learn </a:t>
            </a:r>
            <a:r>
              <a:rPr sz="1600" dirty="0">
                <a:latin typeface="Arial"/>
                <a:cs typeface="Arial"/>
              </a:rPr>
              <a:t>some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underlying  hidden </a:t>
            </a:r>
            <a:r>
              <a:rPr sz="1600" i="1" dirty="0">
                <a:latin typeface="Arial"/>
                <a:cs typeface="Arial"/>
              </a:rPr>
              <a:t>structure </a:t>
            </a:r>
            <a:r>
              <a:rPr sz="1600" spc="-5" dirty="0">
                <a:latin typeface="Arial"/>
                <a:cs typeface="Arial"/>
              </a:rPr>
              <a:t>of 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450" y="3113790"/>
            <a:ext cx="3677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Examples</a:t>
            </a:r>
            <a:r>
              <a:rPr sz="1600" spc="-5" dirty="0">
                <a:latin typeface="Arial"/>
                <a:cs typeface="Arial"/>
              </a:rPr>
              <a:t>: Clustering,  dimensionality </a:t>
            </a:r>
            <a:r>
              <a:rPr sz="1600" dirty="0">
                <a:latin typeface="Arial"/>
                <a:cs typeface="Arial"/>
              </a:rPr>
              <a:t>reduction,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feature  learning, density estimation,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8800" y="3486150"/>
            <a:ext cx="224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density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estimation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2057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3</a:t>
            </a:fld>
            <a:endParaRPr sz="2000">
              <a:latin typeface="Arial"/>
              <a:cs typeface="Arial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CF04C42-C9E4-4EFB-ABA3-49C96F739A8E}"/>
              </a:ext>
            </a:extLst>
          </p:cNvPr>
          <p:cNvGrpSpPr/>
          <p:nvPr/>
        </p:nvGrpSpPr>
        <p:grpSpPr>
          <a:xfrm>
            <a:off x="3886200" y="1428750"/>
            <a:ext cx="2371692" cy="1717513"/>
            <a:chOff x="5634289" y="2044196"/>
            <a:chExt cx="1764732" cy="1338837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15FD699F-F697-4FDE-A431-4CCFB4FCADF5}"/>
                </a:ext>
              </a:extLst>
            </p:cNvPr>
            <p:cNvCxnSpPr/>
            <p:nvPr/>
          </p:nvCxnSpPr>
          <p:spPr>
            <a:xfrm flipH="1" flipV="1">
              <a:off x="5753461" y="2044196"/>
              <a:ext cx="14936" cy="13388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2095CB3-5CD7-4C8E-87B0-1F35DDBF87AE}"/>
                </a:ext>
              </a:extLst>
            </p:cNvPr>
            <p:cNvCxnSpPr/>
            <p:nvPr/>
          </p:nvCxnSpPr>
          <p:spPr>
            <a:xfrm>
              <a:off x="5634289" y="3301555"/>
              <a:ext cx="1764732" cy="162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Умножение 1">
              <a:extLst>
                <a:ext uri="{FF2B5EF4-FFF2-40B4-BE49-F238E27FC236}">
                  <a16:creationId xmlns:a16="http://schemas.microsoft.com/office/drawing/2014/main" id="{D411EB52-8DFB-4DBF-AEFA-7E0BE54E3B8B}"/>
                </a:ext>
              </a:extLst>
            </p:cNvPr>
            <p:cNvSpPr/>
            <p:nvPr/>
          </p:nvSpPr>
          <p:spPr>
            <a:xfrm>
              <a:off x="5948932" y="2773065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0" name="Умножение 38">
              <a:extLst>
                <a:ext uri="{FF2B5EF4-FFF2-40B4-BE49-F238E27FC236}">
                  <a16:creationId xmlns:a16="http://schemas.microsoft.com/office/drawing/2014/main" id="{4B9232F3-4DB6-40CE-894D-BE9A07C1C840}"/>
                </a:ext>
              </a:extLst>
            </p:cNvPr>
            <p:cNvSpPr/>
            <p:nvPr/>
          </p:nvSpPr>
          <p:spPr>
            <a:xfrm>
              <a:off x="5882794" y="2944397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1" name="Умножение 39">
              <a:extLst>
                <a:ext uri="{FF2B5EF4-FFF2-40B4-BE49-F238E27FC236}">
                  <a16:creationId xmlns:a16="http://schemas.microsoft.com/office/drawing/2014/main" id="{9212E34A-8E46-4EFA-BC8E-08CB2378AAE8}"/>
                </a:ext>
              </a:extLst>
            </p:cNvPr>
            <p:cNvSpPr/>
            <p:nvPr/>
          </p:nvSpPr>
          <p:spPr>
            <a:xfrm>
              <a:off x="6068067" y="2986685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2" name="Умножение 40">
              <a:extLst>
                <a:ext uri="{FF2B5EF4-FFF2-40B4-BE49-F238E27FC236}">
                  <a16:creationId xmlns:a16="http://schemas.microsoft.com/office/drawing/2014/main" id="{06C069DF-AEFE-43B5-B3F9-DD204395A0D4}"/>
                </a:ext>
              </a:extLst>
            </p:cNvPr>
            <p:cNvSpPr/>
            <p:nvPr/>
          </p:nvSpPr>
          <p:spPr>
            <a:xfrm>
              <a:off x="6144267" y="2857316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3" name="Умножение 41">
              <a:extLst>
                <a:ext uri="{FF2B5EF4-FFF2-40B4-BE49-F238E27FC236}">
                  <a16:creationId xmlns:a16="http://schemas.microsoft.com/office/drawing/2014/main" id="{B05B2BF3-8AA8-45C4-9EC5-53C0AEDF2AAA}"/>
                </a:ext>
              </a:extLst>
            </p:cNvPr>
            <p:cNvSpPr/>
            <p:nvPr/>
          </p:nvSpPr>
          <p:spPr>
            <a:xfrm>
              <a:off x="6285676" y="3028492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4" name="Умножение 42">
              <a:extLst>
                <a:ext uri="{FF2B5EF4-FFF2-40B4-BE49-F238E27FC236}">
                  <a16:creationId xmlns:a16="http://schemas.microsoft.com/office/drawing/2014/main" id="{590667BB-568D-44A8-A9BF-7ABFE58EB3EA}"/>
                </a:ext>
              </a:extLst>
            </p:cNvPr>
            <p:cNvSpPr/>
            <p:nvPr/>
          </p:nvSpPr>
          <p:spPr>
            <a:xfrm>
              <a:off x="6285675" y="2806373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5" name="Умножение 43">
              <a:extLst>
                <a:ext uri="{FF2B5EF4-FFF2-40B4-BE49-F238E27FC236}">
                  <a16:creationId xmlns:a16="http://schemas.microsoft.com/office/drawing/2014/main" id="{FBD821E5-3A58-4280-93CD-635648171EBD}"/>
                </a:ext>
              </a:extLst>
            </p:cNvPr>
            <p:cNvSpPr/>
            <p:nvPr/>
          </p:nvSpPr>
          <p:spPr>
            <a:xfrm>
              <a:off x="6153400" y="2617522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sp>
          <p:nvSpPr>
            <p:cNvPr id="26" name="Умножение 44">
              <a:extLst>
                <a:ext uri="{FF2B5EF4-FFF2-40B4-BE49-F238E27FC236}">
                  <a16:creationId xmlns:a16="http://schemas.microsoft.com/office/drawing/2014/main" id="{5AF9C3B4-B81F-4B52-B2BB-E56A3E1DC3BC}"/>
                </a:ext>
              </a:extLst>
            </p:cNvPr>
            <p:cNvSpPr/>
            <p:nvPr/>
          </p:nvSpPr>
          <p:spPr>
            <a:xfrm>
              <a:off x="5954245" y="2575234"/>
              <a:ext cx="132275" cy="150152"/>
            </a:xfrm>
            <a:prstGeom prst="mathMultiply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tx1"/>
                </a:solidFill>
              </a:endParaRPr>
            </a:p>
          </p:txBody>
        </p:sp>
        <p:grpSp>
          <p:nvGrpSpPr>
            <p:cNvPr id="27" name="Группа 190">
              <a:extLst>
                <a:ext uri="{FF2B5EF4-FFF2-40B4-BE49-F238E27FC236}">
                  <a16:creationId xmlns:a16="http://schemas.microsoft.com/office/drawing/2014/main" id="{CAC439D4-63C9-4F22-9367-138C29065240}"/>
                </a:ext>
              </a:extLst>
            </p:cNvPr>
            <p:cNvGrpSpPr/>
            <p:nvPr/>
          </p:nvGrpSpPr>
          <p:grpSpPr>
            <a:xfrm rot="3121810">
              <a:off x="6309393" y="2093796"/>
              <a:ext cx="535157" cy="603410"/>
              <a:chOff x="6593329" y="2419753"/>
              <a:chExt cx="535157" cy="603410"/>
            </a:xfrm>
          </p:grpSpPr>
          <p:sp>
            <p:nvSpPr>
              <p:cNvPr id="37" name="Умножение 46">
                <a:extLst>
                  <a:ext uri="{FF2B5EF4-FFF2-40B4-BE49-F238E27FC236}">
                    <a16:creationId xmlns:a16="http://schemas.microsoft.com/office/drawing/2014/main" id="{2FD9D57A-D714-452A-8698-E2D379B1F8BE}"/>
                  </a:ext>
                </a:extLst>
              </p:cNvPr>
              <p:cNvSpPr/>
              <p:nvPr/>
            </p:nvSpPr>
            <p:spPr>
              <a:xfrm>
                <a:off x="6659467" y="2617584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Умножение 47">
                <a:extLst>
                  <a:ext uri="{FF2B5EF4-FFF2-40B4-BE49-F238E27FC236}">
                    <a16:creationId xmlns:a16="http://schemas.microsoft.com/office/drawing/2014/main" id="{BB7304C4-299E-4E50-A305-E52DD883F992}"/>
                  </a:ext>
                </a:extLst>
              </p:cNvPr>
              <p:cNvSpPr/>
              <p:nvPr/>
            </p:nvSpPr>
            <p:spPr>
              <a:xfrm>
                <a:off x="6593329" y="2788916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Умножение 48">
                <a:extLst>
                  <a:ext uri="{FF2B5EF4-FFF2-40B4-BE49-F238E27FC236}">
                    <a16:creationId xmlns:a16="http://schemas.microsoft.com/office/drawing/2014/main" id="{879DA96C-5497-40C8-A44F-CC3AF912C28D}"/>
                  </a:ext>
                </a:extLst>
              </p:cNvPr>
              <p:cNvSpPr/>
              <p:nvPr/>
            </p:nvSpPr>
            <p:spPr>
              <a:xfrm>
                <a:off x="6778602" y="2831204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Умножение 49">
                <a:extLst>
                  <a:ext uri="{FF2B5EF4-FFF2-40B4-BE49-F238E27FC236}">
                    <a16:creationId xmlns:a16="http://schemas.microsoft.com/office/drawing/2014/main" id="{9FDB4B1F-1073-41B2-B0D8-B916AE9306EE}"/>
                  </a:ext>
                </a:extLst>
              </p:cNvPr>
              <p:cNvSpPr/>
              <p:nvPr/>
            </p:nvSpPr>
            <p:spPr>
              <a:xfrm>
                <a:off x="6854802" y="2701835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Умножение 50">
                <a:extLst>
                  <a:ext uri="{FF2B5EF4-FFF2-40B4-BE49-F238E27FC236}">
                    <a16:creationId xmlns:a16="http://schemas.microsoft.com/office/drawing/2014/main" id="{F447B9FA-8743-4835-906A-FBB26C456D99}"/>
                  </a:ext>
                </a:extLst>
              </p:cNvPr>
              <p:cNvSpPr/>
              <p:nvPr/>
            </p:nvSpPr>
            <p:spPr>
              <a:xfrm>
                <a:off x="6996211" y="2873011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Умножение 51">
                <a:extLst>
                  <a:ext uri="{FF2B5EF4-FFF2-40B4-BE49-F238E27FC236}">
                    <a16:creationId xmlns:a16="http://schemas.microsoft.com/office/drawing/2014/main" id="{937000C8-B34C-4CEA-8BF0-6982DCF54600}"/>
                  </a:ext>
                </a:extLst>
              </p:cNvPr>
              <p:cNvSpPr/>
              <p:nvPr/>
            </p:nvSpPr>
            <p:spPr>
              <a:xfrm>
                <a:off x="6996210" y="2650892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Умножение 52">
                <a:extLst>
                  <a:ext uri="{FF2B5EF4-FFF2-40B4-BE49-F238E27FC236}">
                    <a16:creationId xmlns:a16="http://schemas.microsoft.com/office/drawing/2014/main" id="{BF4C4B39-0932-4173-B250-17D7F542B6AD}"/>
                  </a:ext>
                </a:extLst>
              </p:cNvPr>
              <p:cNvSpPr/>
              <p:nvPr/>
            </p:nvSpPr>
            <p:spPr>
              <a:xfrm>
                <a:off x="6863935" y="2462041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Умножение 53">
                <a:extLst>
                  <a:ext uri="{FF2B5EF4-FFF2-40B4-BE49-F238E27FC236}">
                    <a16:creationId xmlns:a16="http://schemas.microsoft.com/office/drawing/2014/main" id="{9B05209F-E0F4-4EB7-ACE3-1568462B658A}"/>
                  </a:ext>
                </a:extLst>
              </p:cNvPr>
              <p:cNvSpPr/>
              <p:nvPr/>
            </p:nvSpPr>
            <p:spPr>
              <a:xfrm>
                <a:off x="6664780" y="2419753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Группа 191">
              <a:extLst>
                <a:ext uri="{FF2B5EF4-FFF2-40B4-BE49-F238E27FC236}">
                  <a16:creationId xmlns:a16="http://schemas.microsoft.com/office/drawing/2014/main" id="{180E090F-60FB-47C3-91FA-DBA41044822E}"/>
                </a:ext>
              </a:extLst>
            </p:cNvPr>
            <p:cNvGrpSpPr/>
            <p:nvPr/>
          </p:nvGrpSpPr>
          <p:grpSpPr>
            <a:xfrm rot="7276995">
              <a:off x="6699398" y="2697441"/>
              <a:ext cx="535157" cy="603410"/>
              <a:chOff x="6593329" y="2419753"/>
              <a:chExt cx="535157" cy="603410"/>
            </a:xfrm>
          </p:grpSpPr>
          <p:sp>
            <p:nvSpPr>
              <p:cNvPr id="29" name="Умножение 63">
                <a:extLst>
                  <a:ext uri="{FF2B5EF4-FFF2-40B4-BE49-F238E27FC236}">
                    <a16:creationId xmlns:a16="http://schemas.microsoft.com/office/drawing/2014/main" id="{41526B59-56AC-43C5-A07A-A974F04F9724}"/>
                  </a:ext>
                </a:extLst>
              </p:cNvPr>
              <p:cNvSpPr/>
              <p:nvPr/>
            </p:nvSpPr>
            <p:spPr>
              <a:xfrm>
                <a:off x="6659467" y="2617584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Умножение 64">
                <a:extLst>
                  <a:ext uri="{FF2B5EF4-FFF2-40B4-BE49-F238E27FC236}">
                    <a16:creationId xmlns:a16="http://schemas.microsoft.com/office/drawing/2014/main" id="{90F3E143-3EE6-4856-B85A-11F821D8B313}"/>
                  </a:ext>
                </a:extLst>
              </p:cNvPr>
              <p:cNvSpPr/>
              <p:nvPr/>
            </p:nvSpPr>
            <p:spPr>
              <a:xfrm>
                <a:off x="6593329" y="2788916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Умножение 65">
                <a:extLst>
                  <a:ext uri="{FF2B5EF4-FFF2-40B4-BE49-F238E27FC236}">
                    <a16:creationId xmlns:a16="http://schemas.microsoft.com/office/drawing/2014/main" id="{35CB7AA6-F21A-4396-AF30-7CCDFD2F17B4}"/>
                  </a:ext>
                </a:extLst>
              </p:cNvPr>
              <p:cNvSpPr/>
              <p:nvPr/>
            </p:nvSpPr>
            <p:spPr>
              <a:xfrm>
                <a:off x="6778602" y="2831204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Умножение 66">
                <a:extLst>
                  <a:ext uri="{FF2B5EF4-FFF2-40B4-BE49-F238E27FC236}">
                    <a16:creationId xmlns:a16="http://schemas.microsoft.com/office/drawing/2014/main" id="{D5AC4789-66B1-42BC-B02A-D48C8A135139}"/>
                  </a:ext>
                </a:extLst>
              </p:cNvPr>
              <p:cNvSpPr/>
              <p:nvPr/>
            </p:nvSpPr>
            <p:spPr>
              <a:xfrm>
                <a:off x="6854802" y="2701835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Умножение 67">
                <a:extLst>
                  <a:ext uri="{FF2B5EF4-FFF2-40B4-BE49-F238E27FC236}">
                    <a16:creationId xmlns:a16="http://schemas.microsoft.com/office/drawing/2014/main" id="{E8386040-BCAB-43E3-BE24-DD1C8D9D441F}"/>
                  </a:ext>
                </a:extLst>
              </p:cNvPr>
              <p:cNvSpPr/>
              <p:nvPr/>
            </p:nvSpPr>
            <p:spPr>
              <a:xfrm>
                <a:off x="6996211" y="2873011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Умножение 68">
                <a:extLst>
                  <a:ext uri="{FF2B5EF4-FFF2-40B4-BE49-F238E27FC236}">
                    <a16:creationId xmlns:a16="http://schemas.microsoft.com/office/drawing/2014/main" id="{791A409E-D4AA-4452-AE48-8790ADDC5607}"/>
                  </a:ext>
                </a:extLst>
              </p:cNvPr>
              <p:cNvSpPr/>
              <p:nvPr/>
            </p:nvSpPr>
            <p:spPr>
              <a:xfrm>
                <a:off x="6996210" y="2650892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Умножение 69">
                <a:extLst>
                  <a:ext uri="{FF2B5EF4-FFF2-40B4-BE49-F238E27FC236}">
                    <a16:creationId xmlns:a16="http://schemas.microsoft.com/office/drawing/2014/main" id="{991B8B4B-B22E-44FE-91E2-76F49B3E7F3B}"/>
                  </a:ext>
                </a:extLst>
              </p:cNvPr>
              <p:cNvSpPr/>
              <p:nvPr/>
            </p:nvSpPr>
            <p:spPr>
              <a:xfrm>
                <a:off x="6863935" y="2462041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Умножение 70">
                <a:extLst>
                  <a:ext uri="{FF2B5EF4-FFF2-40B4-BE49-F238E27FC236}">
                    <a16:creationId xmlns:a16="http://schemas.microsoft.com/office/drawing/2014/main" id="{B855AB5B-CA70-4504-BF96-38E2A9699761}"/>
                  </a:ext>
                </a:extLst>
              </p:cNvPr>
              <p:cNvSpPr/>
              <p:nvPr/>
            </p:nvSpPr>
            <p:spPr>
              <a:xfrm>
                <a:off x="6664780" y="2419753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6BCE15B4-27A7-4855-A781-0125FFDD6191}"/>
              </a:ext>
            </a:extLst>
          </p:cNvPr>
          <p:cNvGrpSpPr/>
          <p:nvPr/>
        </p:nvGrpSpPr>
        <p:grpSpPr>
          <a:xfrm>
            <a:off x="6647164" y="1373515"/>
            <a:ext cx="2352977" cy="1785116"/>
            <a:chOff x="6969961" y="2016721"/>
            <a:chExt cx="1764733" cy="1338837"/>
          </a:xfrm>
        </p:grpSpPr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B05872D7-1C4F-4B67-A295-F43A8B0C15E5}"/>
                </a:ext>
              </a:extLst>
            </p:cNvPr>
            <p:cNvCxnSpPr/>
            <p:nvPr/>
          </p:nvCxnSpPr>
          <p:spPr>
            <a:xfrm flipH="1" flipV="1">
              <a:off x="7089133" y="2016721"/>
              <a:ext cx="14936" cy="13388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E5BF6B61-EE1C-4D94-BBB8-23C25B68A100}"/>
                </a:ext>
              </a:extLst>
            </p:cNvPr>
            <p:cNvCxnSpPr/>
            <p:nvPr/>
          </p:nvCxnSpPr>
          <p:spPr>
            <a:xfrm>
              <a:off x="6969961" y="3274080"/>
              <a:ext cx="1764732" cy="162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Группа 211">
              <a:extLst>
                <a:ext uri="{FF2B5EF4-FFF2-40B4-BE49-F238E27FC236}">
                  <a16:creationId xmlns:a16="http://schemas.microsoft.com/office/drawing/2014/main" id="{415FDE6E-1EED-4CBA-BCC2-073BA0BE760C}"/>
                </a:ext>
              </a:extLst>
            </p:cNvPr>
            <p:cNvGrpSpPr/>
            <p:nvPr/>
          </p:nvGrpSpPr>
          <p:grpSpPr>
            <a:xfrm>
              <a:off x="8143184" y="2623960"/>
              <a:ext cx="591510" cy="600538"/>
              <a:chOff x="7929291" y="2628114"/>
              <a:chExt cx="740876" cy="766492"/>
            </a:xfrm>
          </p:grpSpPr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8A48B694-BD10-43AE-821E-6DE5BF6888A0}"/>
                  </a:ext>
                </a:extLst>
              </p:cNvPr>
              <p:cNvSpPr/>
              <p:nvPr/>
            </p:nvSpPr>
            <p:spPr>
              <a:xfrm>
                <a:off x="7933147" y="2628114"/>
                <a:ext cx="737020" cy="7664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Умножение 86">
                <a:extLst>
                  <a:ext uri="{FF2B5EF4-FFF2-40B4-BE49-F238E27FC236}">
                    <a16:creationId xmlns:a16="http://schemas.microsoft.com/office/drawing/2014/main" id="{00B3588F-2D8F-47EB-B9C8-4C4372E3E4CF}"/>
                  </a:ext>
                </a:extLst>
              </p:cNvPr>
              <p:cNvSpPr/>
              <p:nvPr/>
            </p:nvSpPr>
            <p:spPr>
              <a:xfrm rot="7276995">
                <a:off x="8331381" y="2795918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Умножение 87">
                <a:extLst>
                  <a:ext uri="{FF2B5EF4-FFF2-40B4-BE49-F238E27FC236}">
                    <a16:creationId xmlns:a16="http://schemas.microsoft.com/office/drawing/2014/main" id="{ED5A8E36-9957-46DB-BCB6-F61220BD9CBB}"/>
                  </a:ext>
                </a:extLst>
              </p:cNvPr>
              <p:cNvSpPr/>
              <p:nvPr/>
            </p:nvSpPr>
            <p:spPr>
              <a:xfrm rot="7276995">
                <a:off x="8219302" y="2650428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Умножение 88">
                <a:extLst>
                  <a:ext uri="{FF2B5EF4-FFF2-40B4-BE49-F238E27FC236}">
                    <a16:creationId xmlns:a16="http://schemas.microsoft.com/office/drawing/2014/main" id="{F13CF883-6410-46E3-9824-B60278157F39}"/>
                  </a:ext>
                </a:extLst>
              </p:cNvPr>
              <p:cNvSpPr/>
              <p:nvPr/>
            </p:nvSpPr>
            <p:spPr>
              <a:xfrm rot="7276995">
                <a:off x="8086956" y="2786805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Умножение 89">
                <a:extLst>
                  <a:ext uri="{FF2B5EF4-FFF2-40B4-BE49-F238E27FC236}">
                    <a16:creationId xmlns:a16="http://schemas.microsoft.com/office/drawing/2014/main" id="{BD9D9CF9-2315-45C6-B908-55D79DCAA3FA}"/>
                  </a:ext>
                </a:extLst>
              </p:cNvPr>
              <p:cNvSpPr/>
              <p:nvPr/>
            </p:nvSpPr>
            <p:spPr>
              <a:xfrm rot="7276995">
                <a:off x="8157948" y="2919104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Умножение 90">
                <a:extLst>
                  <a:ext uri="{FF2B5EF4-FFF2-40B4-BE49-F238E27FC236}">
                    <a16:creationId xmlns:a16="http://schemas.microsoft.com/office/drawing/2014/main" id="{BB5EAFC3-08C6-4322-BC4D-3B52B0C17099}"/>
                  </a:ext>
                </a:extLst>
              </p:cNvPr>
              <p:cNvSpPr/>
              <p:nvPr/>
            </p:nvSpPr>
            <p:spPr>
              <a:xfrm rot="7276995">
                <a:off x="7938229" y="2951067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Умножение 91">
                <a:extLst>
                  <a:ext uri="{FF2B5EF4-FFF2-40B4-BE49-F238E27FC236}">
                    <a16:creationId xmlns:a16="http://schemas.microsoft.com/office/drawing/2014/main" id="{51B2B7F0-758D-4E9C-BDA4-70BBCAE0AC21}"/>
                  </a:ext>
                </a:extLst>
              </p:cNvPr>
              <p:cNvSpPr/>
              <p:nvPr/>
            </p:nvSpPr>
            <p:spPr>
              <a:xfrm rot="7276995">
                <a:off x="8128055" y="3066406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Умножение 92">
                <a:extLst>
                  <a:ext uri="{FF2B5EF4-FFF2-40B4-BE49-F238E27FC236}">
                    <a16:creationId xmlns:a16="http://schemas.microsoft.com/office/drawing/2014/main" id="{0FBA5EE5-69C7-47ED-BBD2-B029CDC6A419}"/>
                  </a:ext>
                </a:extLst>
              </p:cNvPr>
              <p:cNvSpPr/>
              <p:nvPr/>
            </p:nvSpPr>
            <p:spPr>
              <a:xfrm rot="7276995">
                <a:off x="8358136" y="3051427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Умножение 93">
                <a:extLst>
                  <a:ext uri="{FF2B5EF4-FFF2-40B4-BE49-F238E27FC236}">
                    <a16:creationId xmlns:a16="http://schemas.microsoft.com/office/drawing/2014/main" id="{EEF301C6-5D54-4B0D-B1F8-9AD858C461A6}"/>
                  </a:ext>
                </a:extLst>
              </p:cNvPr>
              <p:cNvSpPr/>
              <p:nvPr/>
            </p:nvSpPr>
            <p:spPr>
              <a:xfrm rot="7276995">
                <a:off x="8497690" y="2903186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A1A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Группа 212">
              <a:extLst>
                <a:ext uri="{FF2B5EF4-FFF2-40B4-BE49-F238E27FC236}">
                  <a16:creationId xmlns:a16="http://schemas.microsoft.com/office/drawing/2014/main" id="{CEA2477F-9EFD-43CB-99AD-770A33DA155E}"/>
                </a:ext>
              </a:extLst>
            </p:cNvPr>
            <p:cNvGrpSpPr/>
            <p:nvPr/>
          </p:nvGrpSpPr>
          <p:grpSpPr>
            <a:xfrm>
              <a:off x="7624501" y="2035296"/>
              <a:ext cx="665317" cy="635641"/>
              <a:chOff x="7541202" y="1771789"/>
              <a:chExt cx="829886" cy="775509"/>
            </a:xfrm>
          </p:grpSpPr>
          <p:sp>
            <p:nvSpPr>
              <p:cNvPr id="60" name="Умножение 94">
                <a:extLst>
                  <a:ext uri="{FF2B5EF4-FFF2-40B4-BE49-F238E27FC236}">
                    <a16:creationId xmlns:a16="http://schemas.microsoft.com/office/drawing/2014/main" id="{21C4B60D-C3F2-4444-80EA-148A0F0D54AC}"/>
                  </a:ext>
                </a:extLst>
              </p:cNvPr>
              <p:cNvSpPr/>
              <p:nvPr/>
            </p:nvSpPr>
            <p:spPr>
              <a:xfrm rot="3121810">
                <a:off x="7808962" y="1943681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Умножение 95">
                <a:extLst>
                  <a:ext uri="{FF2B5EF4-FFF2-40B4-BE49-F238E27FC236}">
                    <a16:creationId xmlns:a16="http://schemas.microsoft.com/office/drawing/2014/main" id="{1A987931-146D-4B2F-BFB1-4C508D8C4001}"/>
                  </a:ext>
                </a:extLst>
              </p:cNvPr>
              <p:cNvSpPr/>
              <p:nvPr/>
            </p:nvSpPr>
            <p:spPr>
              <a:xfrm rot="3121810">
                <a:off x="7633204" y="1996954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Умножение 96">
                <a:extLst>
                  <a:ext uri="{FF2B5EF4-FFF2-40B4-BE49-F238E27FC236}">
                    <a16:creationId xmlns:a16="http://schemas.microsoft.com/office/drawing/2014/main" id="{B926F10B-4D03-43AF-A4C0-54256A8AAC1B}"/>
                  </a:ext>
                </a:extLst>
              </p:cNvPr>
              <p:cNvSpPr/>
              <p:nvPr/>
            </p:nvSpPr>
            <p:spPr>
              <a:xfrm rot="3121810">
                <a:off x="7713856" y="2169027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Умножение 97">
                <a:extLst>
                  <a:ext uri="{FF2B5EF4-FFF2-40B4-BE49-F238E27FC236}">
                    <a16:creationId xmlns:a16="http://schemas.microsoft.com/office/drawing/2014/main" id="{0F8C1E3B-47DB-41F9-8E2D-3006BEEB6238}"/>
                  </a:ext>
                </a:extLst>
              </p:cNvPr>
              <p:cNvSpPr/>
              <p:nvPr/>
            </p:nvSpPr>
            <p:spPr>
              <a:xfrm rot="3121810">
                <a:off x="7862723" y="2149506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Умножение 98">
                <a:extLst>
                  <a:ext uri="{FF2B5EF4-FFF2-40B4-BE49-F238E27FC236}">
                    <a16:creationId xmlns:a16="http://schemas.microsoft.com/office/drawing/2014/main" id="{8E1D1E08-10B7-4C4A-AC94-FA750067448E}"/>
                  </a:ext>
                </a:extLst>
              </p:cNvPr>
              <p:cNvSpPr/>
              <p:nvPr/>
            </p:nvSpPr>
            <p:spPr>
              <a:xfrm rot="3121810">
                <a:off x="7814780" y="2366299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Умножение 99">
                <a:extLst>
                  <a:ext uri="{FF2B5EF4-FFF2-40B4-BE49-F238E27FC236}">
                    <a16:creationId xmlns:a16="http://schemas.microsoft.com/office/drawing/2014/main" id="{73E63DB3-DCFC-4FB5-8AC5-1F2506EEF590}"/>
                  </a:ext>
                </a:extLst>
              </p:cNvPr>
              <p:cNvSpPr/>
              <p:nvPr/>
            </p:nvSpPr>
            <p:spPr>
              <a:xfrm rot="3121810">
                <a:off x="7989884" y="2229640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Умножение 100">
                <a:extLst>
                  <a:ext uri="{FF2B5EF4-FFF2-40B4-BE49-F238E27FC236}">
                    <a16:creationId xmlns:a16="http://schemas.microsoft.com/office/drawing/2014/main" id="{0967B9F5-9ECB-4F0C-8D5A-3A46F7212409}"/>
                  </a:ext>
                </a:extLst>
              </p:cNvPr>
              <p:cNvSpPr/>
              <p:nvPr/>
            </p:nvSpPr>
            <p:spPr>
              <a:xfrm rot="3121810">
                <a:off x="8057380" y="2009173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Умножение 101">
                <a:extLst>
                  <a:ext uri="{FF2B5EF4-FFF2-40B4-BE49-F238E27FC236}">
                    <a16:creationId xmlns:a16="http://schemas.microsoft.com/office/drawing/2014/main" id="{DCFF2165-803C-4F96-A4BC-4F7AF1BFAAD0}"/>
                  </a:ext>
                </a:extLst>
              </p:cNvPr>
              <p:cNvSpPr/>
              <p:nvPr/>
            </p:nvSpPr>
            <p:spPr>
              <a:xfrm rot="3121810">
                <a:off x="7968188" y="1826155"/>
                <a:ext cx="132275" cy="150152"/>
              </a:xfrm>
              <a:prstGeom prst="mathMultiply">
                <a:avLst/>
              </a:prstGeom>
              <a:solidFill>
                <a:srgbClr val="B2D4F2"/>
              </a:solidFill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C5C98638-20A2-46E3-B13A-C0D54191B5AF}"/>
                  </a:ext>
                </a:extLst>
              </p:cNvPr>
              <p:cNvSpPr/>
              <p:nvPr/>
            </p:nvSpPr>
            <p:spPr>
              <a:xfrm>
                <a:off x="7541202" y="1771789"/>
                <a:ext cx="829886" cy="775509"/>
              </a:xfrm>
              <a:prstGeom prst="ellipse">
                <a:avLst/>
              </a:prstGeom>
              <a:noFill/>
              <a:ln>
                <a:solidFill>
                  <a:srgbClr val="0097D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Группа 213">
              <a:extLst>
                <a:ext uri="{FF2B5EF4-FFF2-40B4-BE49-F238E27FC236}">
                  <a16:creationId xmlns:a16="http://schemas.microsoft.com/office/drawing/2014/main" id="{D91E265E-18C3-4DE6-8C11-F741401168BE}"/>
                </a:ext>
              </a:extLst>
            </p:cNvPr>
            <p:cNvGrpSpPr/>
            <p:nvPr/>
          </p:nvGrpSpPr>
          <p:grpSpPr>
            <a:xfrm>
              <a:off x="7137388" y="2523165"/>
              <a:ext cx="597750" cy="685665"/>
              <a:chOff x="7138686" y="2480246"/>
              <a:chExt cx="736413" cy="801948"/>
            </a:xfrm>
          </p:grpSpPr>
          <p:sp>
            <p:nvSpPr>
              <p:cNvPr id="51" name="Умножение 76">
                <a:extLst>
                  <a:ext uri="{FF2B5EF4-FFF2-40B4-BE49-F238E27FC236}">
                    <a16:creationId xmlns:a16="http://schemas.microsoft.com/office/drawing/2014/main" id="{F4010D14-E376-4AAF-AEA6-95288A93E96C}"/>
                  </a:ext>
                </a:extLst>
              </p:cNvPr>
              <p:cNvSpPr/>
              <p:nvPr/>
            </p:nvSpPr>
            <p:spPr>
              <a:xfrm>
                <a:off x="7284604" y="2745590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Умножение 77">
                <a:extLst>
                  <a:ext uri="{FF2B5EF4-FFF2-40B4-BE49-F238E27FC236}">
                    <a16:creationId xmlns:a16="http://schemas.microsoft.com/office/drawing/2014/main" id="{223D7928-2FCD-4E54-B6A8-3925CD5F4A73}"/>
                  </a:ext>
                </a:extLst>
              </p:cNvPr>
              <p:cNvSpPr/>
              <p:nvPr/>
            </p:nvSpPr>
            <p:spPr>
              <a:xfrm>
                <a:off x="7218466" y="2916922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Умножение 78">
                <a:extLst>
                  <a:ext uri="{FF2B5EF4-FFF2-40B4-BE49-F238E27FC236}">
                    <a16:creationId xmlns:a16="http://schemas.microsoft.com/office/drawing/2014/main" id="{84340FE6-A712-40B0-A0AF-53EB72C9A51C}"/>
                  </a:ext>
                </a:extLst>
              </p:cNvPr>
              <p:cNvSpPr/>
              <p:nvPr/>
            </p:nvSpPr>
            <p:spPr>
              <a:xfrm>
                <a:off x="7403739" y="2959210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Умножение 79">
                <a:extLst>
                  <a:ext uri="{FF2B5EF4-FFF2-40B4-BE49-F238E27FC236}">
                    <a16:creationId xmlns:a16="http://schemas.microsoft.com/office/drawing/2014/main" id="{2D552EE8-1B8F-4CA7-B098-B497FA576DD2}"/>
                  </a:ext>
                </a:extLst>
              </p:cNvPr>
              <p:cNvSpPr/>
              <p:nvPr/>
            </p:nvSpPr>
            <p:spPr>
              <a:xfrm>
                <a:off x="7479939" y="2829841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Умножение 80">
                <a:extLst>
                  <a:ext uri="{FF2B5EF4-FFF2-40B4-BE49-F238E27FC236}">
                    <a16:creationId xmlns:a16="http://schemas.microsoft.com/office/drawing/2014/main" id="{917EE458-29D9-47D6-A026-63BFA30629C4}"/>
                  </a:ext>
                </a:extLst>
              </p:cNvPr>
              <p:cNvSpPr/>
              <p:nvPr/>
            </p:nvSpPr>
            <p:spPr>
              <a:xfrm>
                <a:off x="7621348" y="3001017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Умножение 81">
                <a:extLst>
                  <a:ext uri="{FF2B5EF4-FFF2-40B4-BE49-F238E27FC236}">
                    <a16:creationId xmlns:a16="http://schemas.microsoft.com/office/drawing/2014/main" id="{260639D0-2D2B-41B7-92D8-9CBD6B462871}"/>
                  </a:ext>
                </a:extLst>
              </p:cNvPr>
              <p:cNvSpPr/>
              <p:nvPr/>
            </p:nvSpPr>
            <p:spPr>
              <a:xfrm>
                <a:off x="7621347" y="2778898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Умножение 82">
                <a:extLst>
                  <a:ext uri="{FF2B5EF4-FFF2-40B4-BE49-F238E27FC236}">
                    <a16:creationId xmlns:a16="http://schemas.microsoft.com/office/drawing/2014/main" id="{6FE05B08-E15A-4520-BD68-83A8D29D3D05}"/>
                  </a:ext>
                </a:extLst>
              </p:cNvPr>
              <p:cNvSpPr/>
              <p:nvPr/>
            </p:nvSpPr>
            <p:spPr>
              <a:xfrm>
                <a:off x="7489072" y="2590047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Умножение 83">
                <a:extLst>
                  <a:ext uri="{FF2B5EF4-FFF2-40B4-BE49-F238E27FC236}">
                    <a16:creationId xmlns:a16="http://schemas.microsoft.com/office/drawing/2014/main" id="{CBD8BF2B-905A-417C-BBD3-7274A0692EE0}"/>
                  </a:ext>
                </a:extLst>
              </p:cNvPr>
              <p:cNvSpPr/>
              <p:nvPr/>
            </p:nvSpPr>
            <p:spPr>
              <a:xfrm>
                <a:off x="7289917" y="2547759"/>
                <a:ext cx="132275" cy="150152"/>
              </a:xfrm>
              <a:prstGeom prst="mathMultipl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20F0DC12-893B-4D3B-9362-57E18C7F9558}"/>
                  </a:ext>
                </a:extLst>
              </p:cNvPr>
              <p:cNvSpPr/>
              <p:nvPr/>
            </p:nvSpPr>
            <p:spPr>
              <a:xfrm>
                <a:off x="7138686" y="2480246"/>
                <a:ext cx="736413" cy="801948"/>
              </a:xfrm>
              <a:prstGeom prst="ellipse">
                <a:avLst/>
              </a:prstGeom>
              <a:noFill/>
              <a:ln>
                <a:solidFill>
                  <a:srgbClr val="EE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6F2F92E-D319-4226-BD51-7F00AADFBA3B}"/>
              </a:ext>
            </a:extLst>
          </p:cNvPr>
          <p:cNvCxnSpPr/>
          <p:nvPr/>
        </p:nvCxnSpPr>
        <p:spPr>
          <a:xfrm>
            <a:off x="5943600" y="1962150"/>
            <a:ext cx="650413" cy="8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Q-network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249" y="2829199"/>
            <a:ext cx="1072399" cy="7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50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9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24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3" y="3656988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4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2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20" dirty="0">
                <a:solidFill>
                  <a:srgbClr val="37761C"/>
                </a:solidFill>
                <a:latin typeface="Helvetica"/>
                <a:cs typeface="Helvetica"/>
              </a:rPr>
              <a:t>FC-256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spc="-25" dirty="0">
                <a:solidFill>
                  <a:srgbClr val="1155CC"/>
                </a:solidFill>
                <a:latin typeface="Helvetica"/>
                <a:cs typeface="Helvetica"/>
              </a:rPr>
              <a:t>FC-4</a:t>
            </a:r>
            <a:r>
              <a:rPr sz="1400" spc="-15" dirty="0">
                <a:solidFill>
                  <a:srgbClr val="1155CC"/>
                </a:solidFill>
                <a:latin typeface="Helvetica"/>
                <a:cs typeface="Helvetica"/>
              </a:rPr>
              <a:t> </a:t>
            </a:r>
            <a:r>
              <a:rPr sz="1400" spc="-60" dirty="0">
                <a:solidFill>
                  <a:srgbClr val="1155CC"/>
                </a:solidFill>
                <a:latin typeface="Helvetica"/>
                <a:cs typeface="Helvetica"/>
              </a:rPr>
              <a:t>(Q-values)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5" y="1201650"/>
            <a:ext cx="1005283" cy="2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5" y="1724546"/>
            <a:ext cx="125273" cy="211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0100" y="1267638"/>
            <a:ext cx="281114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Last FC layer has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4-d</a:t>
            </a:r>
            <a:endParaRPr sz="1400">
              <a:latin typeface="Arial"/>
              <a:cs typeface="Arial"/>
            </a:endParaRPr>
          </a:p>
          <a:p>
            <a:pPr marL="104330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(if 4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actions),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Q(s</a:t>
            </a:r>
            <a:r>
              <a:rPr sz="1350" spc="-7" baseline="-3086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Q(s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,a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6824" y="1413184"/>
            <a:ext cx="105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15450" y="66928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715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Q-network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249" y="2829199"/>
            <a:ext cx="1072399" cy="7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50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9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24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3" y="3656988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4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2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20" dirty="0">
                <a:solidFill>
                  <a:srgbClr val="37761C"/>
                </a:solidFill>
                <a:latin typeface="Helvetica"/>
                <a:cs typeface="Helvetica"/>
              </a:rPr>
              <a:t>FC-256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spc="-25" dirty="0">
                <a:solidFill>
                  <a:srgbClr val="1155CC"/>
                </a:solidFill>
                <a:latin typeface="Helvetica"/>
                <a:cs typeface="Helvetica"/>
              </a:rPr>
              <a:t>FC-4</a:t>
            </a:r>
            <a:r>
              <a:rPr sz="1400" spc="-15" dirty="0">
                <a:solidFill>
                  <a:srgbClr val="1155CC"/>
                </a:solidFill>
                <a:latin typeface="Helvetica"/>
                <a:cs typeface="Helvetica"/>
              </a:rPr>
              <a:t> </a:t>
            </a:r>
            <a:r>
              <a:rPr sz="1400" spc="-60" dirty="0">
                <a:solidFill>
                  <a:srgbClr val="1155CC"/>
                </a:solidFill>
                <a:latin typeface="Helvetica"/>
                <a:cs typeface="Helvetica"/>
              </a:rPr>
              <a:t>(Q-values)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5" y="1201650"/>
            <a:ext cx="1005283" cy="2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5" y="1724546"/>
            <a:ext cx="125273" cy="211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0100" y="1267638"/>
            <a:ext cx="281114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Last FC layer has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4-d</a:t>
            </a:r>
            <a:endParaRPr sz="1400">
              <a:latin typeface="Arial"/>
              <a:cs typeface="Arial"/>
            </a:endParaRPr>
          </a:p>
          <a:p>
            <a:pPr marL="104330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(if 4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actions),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Q(s</a:t>
            </a:r>
            <a:r>
              <a:rPr sz="1350" spc="-7" baseline="-3086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Q(s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,a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6824" y="1413184"/>
            <a:ext cx="105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3850" y="2691700"/>
            <a:ext cx="259334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 of actions between 4</a:t>
            </a:r>
            <a:r>
              <a:rPr lang="en-US" sz="1400" spc="-5" dirty="0">
                <a:solidFill>
                  <a:srgbClr val="FF0000"/>
                </a:solidFill>
                <a:latin typeface="Arial"/>
                <a:cs typeface="Arial"/>
              </a:rPr>
              <a:t>-20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depending on Atari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game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5450" y="66928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7630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"/>
                <a:cs typeface="Arial"/>
              </a:rPr>
              <a:t>neural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  with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Q-network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249" y="2829199"/>
            <a:ext cx="1072399" cy="7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5050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2899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224" y="2829199"/>
            <a:ext cx="1072399" cy="772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1963" y="3656988"/>
            <a:ext cx="512762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Current state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b="1" spc="-5" dirty="0">
                <a:latin typeface="Arial"/>
                <a:cs typeface="Arial"/>
              </a:rPr>
              <a:t>84x84x4 stack of last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(after </a:t>
            </a:r>
            <a:r>
              <a:rPr sz="1400" spc="-5" dirty="0">
                <a:latin typeface="Arial"/>
                <a:cs typeface="Arial"/>
              </a:rPr>
              <a:t>RGB-&gt;grayscale </a:t>
            </a:r>
            <a:r>
              <a:rPr sz="1400" dirty="0">
                <a:latin typeface="Arial"/>
                <a:cs typeface="Arial"/>
              </a:rPr>
              <a:t>conversion, </a:t>
            </a:r>
            <a:r>
              <a:rPr sz="1400" spc="-5" dirty="0">
                <a:latin typeface="Arial"/>
                <a:cs typeface="Arial"/>
              </a:rPr>
              <a:t>downsampling, 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cropping)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16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8x8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4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solidFill>
                  <a:srgbClr val="FF9900"/>
                </a:solidFill>
                <a:latin typeface="Helvetica"/>
                <a:cs typeface="Helvetica"/>
              </a:rPr>
              <a:t>32 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4x4 conv, </a:t>
            </a:r>
            <a:r>
              <a:rPr sz="1400" spc="-25" dirty="0">
                <a:solidFill>
                  <a:srgbClr val="FF9900"/>
                </a:solidFill>
                <a:latin typeface="Helvetica"/>
                <a:cs typeface="Helvetica"/>
              </a:rPr>
              <a:t>stride</a:t>
            </a:r>
            <a:r>
              <a:rPr sz="1400" spc="-15" dirty="0">
                <a:solidFill>
                  <a:srgbClr val="FF9900"/>
                </a:solidFill>
                <a:latin typeface="Helvetica"/>
                <a:cs typeface="Helvetica"/>
              </a:rPr>
              <a:t> </a:t>
            </a:r>
            <a:r>
              <a:rPr sz="1400" dirty="0">
                <a:solidFill>
                  <a:srgbClr val="FF9900"/>
                </a:solidFill>
                <a:latin typeface="Helvetica"/>
                <a:cs typeface="Helvetica"/>
              </a:rPr>
              <a:t>2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20" dirty="0">
                <a:solidFill>
                  <a:srgbClr val="37761C"/>
                </a:solidFill>
                <a:latin typeface="Helvetica"/>
                <a:cs typeface="Helvetica"/>
              </a:rPr>
              <a:t>FC-256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spc="-25" dirty="0">
                <a:solidFill>
                  <a:srgbClr val="1155CC"/>
                </a:solidFill>
                <a:latin typeface="Helvetica"/>
                <a:cs typeface="Helvetica"/>
              </a:rPr>
              <a:t>FC-4</a:t>
            </a:r>
            <a:r>
              <a:rPr sz="1400" spc="-15" dirty="0">
                <a:solidFill>
                  <a:srgbClr val="1155CC"/>
                </a:solidFill>
                <a:latin typeface="Helvetica"/>
                <a:cs typeface="Helvetica"/>
              </a:rPr>
              <a:t> </a:t>
            </a:r>
            <a:r>
              <a:rPr sz="1400" spc="-60" dirty="0">
                <a:solidFill>
                  <a:srgbClr val="1155CC"/>
                </a:solidFill>
                <a:latin typeface="Helvetica"/>
                <a:cs typeface="Helvetica"/>
              </a:rPr>
              <a:t>(Q-values)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375" y="1201650"/>
            <a:ext cx="1005283" cy="271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2475" y="1724546"/>
            <a:ext cx="125273" cy="211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0100" y="1267638"/>
            <a:ext cx="281114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Last FC layer has</a:t>
            </a:r>
            <a:r>
              <a:rPr sz="1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4-d</a:t>
            </a:r>
            <a:endParaRPr sz="1400">
              <a:latin typeface="Arial"/>
              <a:cs typeface="Arial"/>
            </a:endParaRPr>
          </a:p>
          <a:p>
            <a:pPr marL="1043305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(if 4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actions),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corresponding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to Q(s</a:t>
            </a:r>
            <a:r>
              <a:rPr sz="1350" spc="-7" baseline="-3086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Q(s</a:t>
            </a:r>
            <a:r>
              <a:rPr sz="1350" spc="-7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Q(s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,a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06824" y="1413184"/>
            <a:ext cx="105500" cy="81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83850" y="2691700"/>
            <a:ext cx="259334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Number of actions between 4-</a:t>
            </a:r>
            <a:r>
              <a:rPr lang="en-US" sz="1400" spc="-5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  depending on Atari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game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3650" y="2234530"/>
            <a:ext cx="214566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 single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feedforward pass  to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Q-values for</a:t>
            </a:r>
            <a:r>
              <a:rPr sz="1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all  actions from the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current  state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=&gt;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efficient!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5450" y="66928"/>
            <a:ext cx="3239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[Mnih et al. NIPS Workshop 2013; Nature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725" y="2078700"/>
            <a:ext cx="3770749" cy="29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9325" y="1298825"/>
            <a:ext cx="4303449" cy="43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6847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Solving </a:t>
            </a:r>
            <a:r>
              <a:rPr sz="3000" spc="-5" dirty="0">
                <a:latin typeface="Arial"/>
                <a:cs typeface="Arial"/>
              </a:rPr>
              <a:t>for the optimal policy: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Q-learning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25" y="1007647"/>
            <a:ext cx="6559550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Remember: want to find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Q-function that </a:t>
            </a:r>
            <a:r>
              <a:rPr sz="1600" dirty="0">
                <a:latin typeface="Arial"/>
                <a:cs typeface="Arial"/>
              </a:rPr>
              <a:t>satisfies </a:t>
            </a:r>
            <a:r>
              <a:rPr sz="1600" spc="-5" dirty="0">
                <a:latin typeface="Arial"/>
                <a:cs typeface="Arial"/>
              </a:rPr>
              <a:t>the Bellman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287010">
              <a:lnSpc>
                <a:spcPct val="125000"/>
              </a:lnSpc>
              <a:spcBef>
                <a:spcPts val="153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Forward</a:t>
            </a:r>
            <a:r>
              <a:rPr sz="16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  </a:t>
            </a:r>
            <a:r>
              <a:rPr sz="1600" spc="-5" dirty="0">
                <a:latin typeface="Arial"/>
                <a:cs typeface="Arial"/>
              </a:rPr>
              <a:t>Loss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function: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Backward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Gradient update </a:t>
            </a:r>
            <a:r>
              <a:rPr sz="1600" dirty="0">
                <a:latin typeface="Arial"/>
                <a:cs typeface="Arial"/>
              </a:rPr>
              <a:t>(with respect </a:t>
            </a:r>
            <a:r>
              <a:rPr sz="1600" spc="-5" dirty="0">
                <a:latin typeface="Arial"/>
                <a:cs typeface="Arial"/>
              </a:rPr>
              <a:t>to Q-function parameters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θ):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527" y="3877500"/>
            <a:ext cx="7980096" cy="43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9300" y="2528125"/>
            <a:ext cx="4108516" cy="431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192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D88066-1DCA-4EA0-AFB9-24E80E49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77" y="726788"/>
            <a:ext cx="4378024" cy="4416711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0AA0914C-EF87-45FD-9D33-817C243826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6847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Q-learning</a:t>
            </a:r>
            <a:r>
              <a:rPr lang="en-US" sz="3000" spc="-5" dirty="0">
                <a:latin typeface="Arial"/>
                <a:cs typeface="Arial"/>
              </a:rPr>
              <a:t> and Deep Q-learning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41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287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Training the Q-network: </a:t>
            </a:r>
            <a:r>
              <a:rPr sz="3000" spc="-10" dirty="0">
                <a:latin typeface="Arial"/>
                <a:cs typeface="Arial"/>
              </a:rPr>
              <a:t>Experience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Replay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25" y="1227947"/>
            <a:ext cx="796099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Learning from batches of </a:t>
            </a:r>
            <a:r>
              <a:rPr sz="1600" dirty="0">
                <a:latin typeface="Arial"/>
                <a:cs typeface="Arial"/>
              </a:rPr>
              <a:t>consecutive samples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problematic:</a:t>
            </a:r>
            <a:endParaRPr sz="1600" dirty="0">
              <a:latin typeface="Arial"/>
              <a:cs typeface="Arial"/>
            </a:endParaRPr>
          </a:p>
          <a:p>
            <a:pPr marL="469900" indent="-296545">
              <a:lnSpc>
                <a:spcPct val="100000"/>
              </a:lnSpc>
              <a:spcBef>
                <a:spcPts val="30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Samples are </a:t>
            </a:r>
            <a:r>
              <a:rPr sz="1600" dirty="0">
                <a:latin typeface="Arial"/>
                <a:cs typeface="Arial"/>
              </a:rPr>
              <a:t>correlated </a:t>
            </a:r>
            <a:r>
              <a:rPr sz="1600" spc="-5" dirty="0">
                <a:latin typeface="Arial"/>
                <a:cs typeface="Arial"/>
              </a:rPr>
              <a:t>=&gt; inefficient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learning</a:t>
            </a:r>
            <a:endParaRPr sz="1600" dirty="0">
              <a:latin typeface="Arial"/>
              <a:cs typeface="Arial"/>
            </a:endParaRPr>
          </a:p>
          <a:p>
            <a:pPr marL="469900" marR="5080" indent="-296545" algn="just">
              <a:lnSpc>
                <a:spcPct val="101600"/>
              </a:lnSpc>
              <a:buChar char="-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Current Q-network parameters determines next training </a:t>
            </a:r>
            <a:r>
              <a:rPr sz="1600" dirty="0">
                <a:latin typeface="Arial"/>
                <a:cs typeface="Arial"/>
              </a:rPr>
              <a:t>samples (e.g. </a:t>
            </a:r>
            <a:r>
              <a:rPr sz="1600" spc="-5" dirty="0">
                <a:latin typeface="Arial"/>
                <a:cs typeface="Arial"/>
              </a:rPr>
              <a:t>if </a:t>
            </a:r>
            <a:r>
              <a:rPr sz="1600" dirty="0">
                <a:latin typeface="Arial"/>
                <a:cs typeface="Arial"/>
              </a:rPr>
              <a:t>maximizing  </a:t>
            </a:r>
            <a:r>
              <a:rPr sz="1600" spc="-5" dirty="0">
                <a:latin typeface="Arial"/>
                <a:cs typeface="Arial"/>
              </a:rPr>
              <a:t>action is to </a:t>
            </a:r>
            <a:r>
              <a:rPr sz="1600" dirty="0">
                <a:latin typeface="Arial"/>
                <a:cs typeface="Arial"/>
              </a:rPr>
              <a:t>move </a:t>
            </a:r>
            <a:r>
              <a:rPr sz="1600" spc="-5" dirty="0">
                <a:latin typeface="Arial"/>
                <a:cs typeface="Arial"/>
              </a:rPr>
              <a:t>left, training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will be dominated by </a:t>
            </a:r>
            <a:r>
              <a:rPr sz="1600" dirty="0">
                <a:latin typeface="Arial"/>
                <a:cs typeface="Arial"/>
              </a:rPr>
              <a:t>samples </a:t>
            </a:r>
            <a:r>
              <a:rPr sz="1600" spc="-5" dirty="0">
                <a:latin typeface="Arial"/>
                <a:cs typeface="Arial"/>
              </a:rPr>
              <a:t>from left-hand  </a:t>
            </a:r>
            <a:r>
              <a:rPr sz="1600" dirty="0">
                <a:latin typeface="Arial"/>
                <a:cs typeface="Arial"/>
              </a:rPr>
              <a:t>size) </a:t>
            </a:r>
            <a:r>
              <a:rPr sz="1600" spc="-5" dirty="0">
                <a:latin typeface="Arial"/>
                <a:cs typeface="Arial"/>
              </a:rPr>
              <a:t>=&gt; </a:t>
            </a:r>
            <a:r>
              <a:rPr sz="1600" dirty="0">
                <a:latin typeface="Arial"/>
                <a:cs typeface="Arial"/>
              </a:rPr>
              <a:t>can </a:t>
            </a:r>
            <a:r>
              <a:rPr sz="1600" spc="-5" dirty="0">
                <a:latin typeface="Arial"/>
                <a:cs typeface="Arial"/>
              </a:rPr>
              <a:t>lead to bad feedback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loops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-"/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Address these problems using </a:t>
            </a:r>
            <a:r>
              <a:rPr sz="1600" b="1" spc="-5" dirty="0">
                <a:latin typeface="Arial"/>
                <a:cs typeface="Arial"/>
              </a:rPr>
              <a:t>experience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replay</a:t>
            </a:r>
            <a:endParaRPr sz="1600" dirty="0">
              <a:latin typeface="Arial"/>
              <a:cs typeface="Arial"/>
            </a:endParaRPr>
          </a:p>
          <a:p>
            <a:pPr marL="469900" marR="370205" indent="-296545">
              <a:lnSpc>
                <a:spcPct val="101600"/>
              </a:lnSpc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Continually update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replay memory </a:t>
            </a:r>
            <a:r>
              <a:rPr sz="1600" spc="-5" dirty="0">
                <a:latin typeface="Arial"/>
                <a:cs typeface="Arial"/>
              </a:rPr>
              <a:t>table of transitions </a:t>
            </a:r>
            <a:r>
              <a:rPr sz="1600" spc="10" dirty="0">
                <a:latin typeface="Arial"/>
                <a:cs typeface="Arial"/>
              </a:rPr>
              <a:t>(s</a:t>
            </a:r>
            <a:r>
              <a:rPr sz="1575" spc="15" baseline="-31746" dirty="0">
                <a:latin typeface="Arial"/>
                <a:cs typeface="Arial"/>
              </a:rPr>
              <a:t>t</a:t>
            </a:r>
            <a:r>
              <a:rPr sz="1600" spc="1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575" spc="-7" baseline="-31746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 r</a:t>
            </a:r>
            <a:r>
              <a:rPr sz="1575" spc="-7" baseline="-31746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575" baseline="-31746" dirty="0">
                <a:latin typeface="Arial"/>
                <a:cs typeface="Arial"/>
              </a:rPr>
              <a:t>t+1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as game  </a:t>
            </a:r>
            <a:r>
              <a:rPr sz="1600" dirty="0">
                <a:latin typeface="Arial"/>
                <a:cs typeface="Arial"/>
              </a:rPr>
              <a:t>(experience) </a:t>
            </a:r>
            <a:r>
              <a:rPr sz="1600" spc="-5" dirty="0">
                <a:latin typeface="Arial"/>
                <a:cs typeface="Arial"/>
              </a:rPr>
              <a:t>episodes are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played</a:t>
            </a:r>
            <a:endParaRPr sz="1600" dirty="0">
              <a:latin typeface="Arial"/>
              <a:cs typeface="Arial"/>
            </a:endParaRPr>
          </a:p>
          <a:p>
            <a:pPr marL="469900" indent="-296545">
              <a:lnSpc>
                <a:spcPct val="100000"/>
              </a:lnSpc>
              <a:spcBef>
                <a:spcPts val="25"/>
              </a:spcBef>
              <a:buChar char="-"/>
              <a:tabLst>
                <a:tab pos="469265" algn="l"/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Train Q-network on </a:t>
            </a:r>
            <a:r>
              <a:rPr sz="1600" dirty="0">
                <a:latin typeface="Arial"/>
                <a:cs typeface="Arial"/>
              </a:rPr>
              <a:t>random minibatches </a:t>
            </a:r>
            <a:r>
              <a:rPr sz="1600" spc="-5" dirty="0">
                <a:latin typeface="Arial"/>
                <a:cs typeface="Arial"/>
              </a:rPr>
              <a:t>of transitions from the </a:t>
            </a:r>
            <a:r>
              <a:rPr sz="1600" dirty="0">
                <a:latin typeface="Arial"/>
                <a:cs typeface="Arial"/>
              </a:rPr>
              <a:t>replay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memory,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2925" y="3704447"/>
            <a:ext cx="2848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instead of </a:t>
            </a:r>
            <a:r>
              <a:rPr sz="1600" dirty="0">
                <a:latin typeface="Arial"/>
                <a:cs typeface="Arial"/>
              </a:rPr>
              <a:t>consecutive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samples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825" y="3811097"/>
            <a:ext cx="312610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Each transition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also</a:t>
            </a:r>
            <a:r>
              <a:rPr sz="16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contribute 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multiple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weight</a:t>
            </a:r>
            <a:r>
              <a:rPr sz="16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updates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=&gt; greater data</a:t>
            </a:r>
            <a:r>
              <a:rPr sz="16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571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80985-6BB4-4394-BBF2-C65397AE0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42950"/>
            <a:ext cx="6248400" cy="38969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A003EB-1BD7-4E0A-ACAF-876F9E30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7200" y="1333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2227" y="1047750"/>
            <a:ext cx="2807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Initialize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replay memory,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Q-network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3902" y="1192912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7926" y="1151921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DA69E7-F6AE-4237-BCB3-EA10CD4B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7200" y="1333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3150" y="1494790"/>
            <a:ext cx="2305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Play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episodes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(full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games)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4825" y="1639951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4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8849" y="1598961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CF92CB-47E2-457E-BA03-02D6346E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0525" y="1762362"/>
            <a:ext cx="16148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Initialize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state  (starting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game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screen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pixels) at</a:t>
            </a:r>
            <a:r>
              <a:rPr sz="1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the  beginning of each  episode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50" y="1881575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74" y="184058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535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Reinforcement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601" y="1093965"/>
            <a:ext cx="37369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Problems involving an </a:t>
            </a:r>
            <a:r>
              <a:rPr sz="1600" b="1" spc="-5" dirty="0">
                <a:latin typeface="Arial"/>
                <a:cs typeface="Arial"/>
              </a:rPr>
              <a:t>agent  </a:t>
            </a:r>
            <a:r>
              <a:rPr sz="1600" spc="-5" dirty="0">
                <a:latin typeface="Arial"/>
                <a:cs typeface="Arial"/>
              </a:rPr>
              <a:t>interacting with an </a:t>
            </a:r>
            <a:r>
              <a:rPr sz="1600" b="1" spc="-5" dirty="0">
                <a:latin typeface="Arial"/>
                <a:cs typeface="Arial"/>
              </a:rPr>
              <a:t>environment</a:t>
            </a:r>
            <a:r>
              <a:rPr sz="1600" spc="-5" dirty="0">
                <a:latin typeface="Arial"/>
                <a:cs typeface="Arial"/>
              </a:rPr>
              <a:t>,  which provides numeric </a:t>
            </a:r>
            <a:r>
              <a:rPr sz="1600" b="1" spc="-5" dirty="0">
                <a:latin typeface="Arial"/>
                <a:cs typeface="Arial"/>
              </a:rPr>
              <a:t>reward  </a:t>
            </a:r>
            <a:r>
              <a:rPr sz="1600" dirty="0">
                <a:latin typeface="Arial"/>
                <a:cs typeface="Arial"/>
              </a:rPr>
              <a:t>signals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Goal</a:t>
            </a:r>
            <a:r>
              <a:rPr sz="1600" spc="-5" dirty="0">
                <a:latin typeface="Arial"/>
                <a:cs typeface="Arial"/>
              </a:rPr>
              <a:t>: Learn how to take actions  in order to </a:t>
            </a:r>
            <a:r>
              <a:rPr sz="1600" dirty="0">
                <a:latin typeface="Arial"/>
                <a:cs typeface="Arial"/>
              </a:rPr>
              <a:t>maximize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</a:t>
            </a:r>
          </a:p>
        </p:txBody>
      </p:sp>
      <p:sp>
        <p:nvSpPr>
          <p:cNvPr id="4" name="object 4"/>
          <p:cNvSpPr/>
          <p:nvPr/>
        </p:nvSpPr>
        <p:spPr>
          <a:xfrm>
            <a:off x="4531056" y="939980"/>
            <a:ext cx="4205142" cy="131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2724150"/>
            <a:ext cx="4416599" cy="797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2057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49919C-FB4E-4F49-B634-4A7885E2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57200" y="571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1521" y="1962150"/>
            <a:ext cx="15436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For each timestep</a:t>
            </a:r>
            <a:r>
              <a:rPr sz="1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t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of the</a:t>
            </a:r>
            <a:r>
              <a:rPr sz="1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99446" y="2081363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3470" y="2040372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30F590-AEF8-47AA-9634-9701EBCD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6775" y="2143362"/>
            <a:ext cx="1752600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small</a:t>
            </a:r>
            <a:r>
              <a:rPr sz="14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probability,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select a random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action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(explore),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otherwise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select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greedy action from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current</a:t>
            </a:r>
            <a:r>
              <a:rPr sz="1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policy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50" y="2262575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74" y="2221584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1B8498-2315-4855-BBD8-0107BE45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33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0525" y="2542540"/>
            <a:ext cx="158940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Take the action</a:t>
            </a:r>
            <a:r>
              <a:rPr sz="14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(a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), 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and observe the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reward r</a:t>
            </a:r>
            <a:r>
              <a:rPr sz="1350" baseline="-33950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and next 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50" spc="7" baseline="-33950" dirty="0">
                <a:solidFill>
                  <a:srgbClr val="0000FF"/>
                </a:solidFill>
                <a:latin typeface="Arial"/>
                <a:cs typeface="Arial"/>
              </a:rPr>
              <a:t>t+1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8450" y="2661753"/>
            <a:ext cx="945515" cy="0"/>
          </a:xfrm>
          <a:custGeom>
            <a:avLst/>
            <a:gdLst/>
            <a:ahLst/>
            <a:cxnLst/>
            <a:rect l="l" t="t" r="r" b="b"/>
            <a:pathLst>
              <a:path w="945515">
                <a:moveTo>
                  <a:pt x="9452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2474" y="2620762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D00E96-B743-4034-BD95-C6F1C68E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333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5750" y="2656841"/>
            <a:ext cx="259905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999490" algn="l"/>
                <a:tab pos="1207135" algn="l"/>
              </a:tabLst>
            </a:pPr>
            <a:r>
              <a:rPr sz="1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Store transition</a:t>
            </a:r>
            <a:r>
              <a:rPr sz="1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1207135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replay</a:t>
            </a: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2474" y="2811263"/>
            <a:ext cx="105500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97E429-B110-4DBB-B5AB-13AD1CA8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56235"/>
            <a:ext cx="6248400" cy="389691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783018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Putting it together: Deep Q-Learning with Experience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Replay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9255" y="3105150"/>
            <a:ext cx="2480945" cy="1532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862330" algn="l"/>
              </a:tabLst>
            </a:pP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Experience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Replay:</a:t>
            </a:r>
            <a:endParaRPr sz="1200" dirty="0">
              <a:latin typeface="Arial"/>
              <a:cs typeface="Arial"/>
            </a:endParaRPr>
          </a:p>
          <a:p>
            <a:pPr marL="957580" marR="5080">
              <a:lnSpc>
                <a:spcPts val="1650"/>
              </a:lnSpc>
              <a:spcBef>
                <a:spcPts val="65"/>
              </a:spcBef>
            </a:pP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Sample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a random  minibatch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2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transitions  from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replay memory 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and perform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gradient  descent</a:t>
            </a:r>
            <a:r>
              <a:rPr sz="1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step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76279" y="3260049"/>
            <a:ext cx="105521" cy="81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8225" y="4166824"/>
            <a:ext cx="265049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u="sng" spc="-5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  <a:cs typeface="Arial"/>
                <a:hlinkClick r:id="rId2"/>
              </a:rPr>
              <a:t>https://www.youtube.com/watch?v=V1eYniJ0Rnk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5717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Example!</a:t>
            </a:r>
            <a:endParaRPr lang="ru-RU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09800" y="3028950"/>
            <a:ext cx="11430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64C4D8-9C94-4619-A66B-DB60CAC00D61}"/>
              </a:ext>
            </a:extLst>
          </p:cNvPr>
          <p:cNvSpPr/>
          <p:nvPr/>
        </p:nvSpPr>
        <p:spPr>
          <a:xfrm>
            <a:off x="3175434" y="2158484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https://www.gymlibrary.dev/environments/atari/breakout/</a:t>
            </a:r>
            <a:endParaRPr lang="en-US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F6333-41BE-484D-927E-C760FFDD3893}"/>
              </a:ext>
            </a:extLst>
          </p:cNvPr>
          <p:cNvSpPr txBox="1"/>
          <p:nvPr/>
        </p:nvSpPr>
        <p:spPr>
          <a:xfrm>
            <a:off x="1981200" y="83081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Environments for experiments!</a:t>
            </a:r>
            <a:endParaRPr lang="ru-RU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25ABBB6-58BA-4A30-877E-922576FDBF40}"/>
              </a:ext>
            </a:extLst>
          </p:cNvPr>
          <p:cNvCxnSpPr/>
          <p:nvPr/>
        </p:nvCxnSpPr>
        <p:spPr>
          <a:xfrm>
            <a:off x="3124200" y="1288018"/>
            <a:ext cx="11430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-19050"/>
            <a:ext cx="2792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Policy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5" y="1123456"/>
            <a:ext cx="79965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What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problem with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Q-learning?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The Q-function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complicated!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dirty="0">
                <a:latin typeface="Arial"/>
                <a:cs typeface="Arial"/>
              </a:rPr>
              <a:t>a robot </a:t>
            </a:r>
            <a:r>
              <a:rPr sz="1800" spc="-5" dirty="0">
                <a:latin typeface="Arial"/>
                <a:cs typeface="Arial"/>
              </a:rPr>
              <a:t>grasping an object has </a:t>
            </a:r>
            <a:r>
              <a:rPr sz="1800" dirty="0">
                <a:latin typeface="Arial"/>
                <a:cs typeface="Arial"/>
              </a:rPr>
              <a:t>a very </a:t>
            </a:r>
            <a:r>
              <a:rPr sz="1800" spc="-5" dirty="0">
                <a:latin typeface="Arial"/>
                <a:cs typeface="Arial"/>
              </a:rPr>
              <a:t>high-dimensional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5" dirty="0">
                <a:latin typeface="Arial"/>
                <a:cs typeface="Arial"/>
              </a:rPr>
              <a:t>=&gt; hard  to learn exact </a:t>
            </a:r>
            <a:r>
              <a:rPr sz="180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every </a:t>
            </a:r>
            <a:r>
              <a:rPr sz="1800" dirty="0">
                <a:latin typeface="Arial"/>
                <a:cs typeface="Arial"/>
              </a:rPr>
              <a:t>(state, </a:t>
            </a:r>
            <a:r>
              <a:rPr sz="1800" spc="-5" dirty="0">
                <a:latin typeface="Arial"/>
                <a:cs typeface="Arial"/>
              </a:rPr>
              <a:t>action)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pair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2792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Policy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5" y="1123456"/>
            <a:ext cx="799655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What 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problem with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Q-learning?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The Q-function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complicated!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dirty="0">
                <a:latin typeface="Arial"/>
                <a:cs typeface="Arial"/>
              </a:rPr>
              <a:t>a robot </a:t>
            </a:r>
            <a:r>
              <a:rPr sz="1800" spc="-5" dirty="0">
                <a:latin typeface="Arial"/>
                <a:cs typeface="Arial"/>
              </a:rPr>
              <a:t>grasping an object has </a:t>
            </a:r>
            <a:r>
              <a:rPr sz="1800" dirty="0">
                <a:latin typeface="Arial"/>
                <a:cs typeface="Arial"/>
              </a:rPr>
              <a:t>a very </a:t>
            </a:r>
            <a:r>
              <a:rPr sz="1800" spc="-5" dirty="0">
                <a:latin typeface="Arial"/>
                <a:cs typeface="Arial"/>
              </a:rPr>
              <a:t>high-dimensional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5" dirty="0">
                <a:latin typeface="Arial"/>
                <a:cs typeface="Arial"/>
              </a:rPr>
              <a:t>=&gt; hard  to learn exact </a:t>
            </a:r>
            <a:r>
              <a:rPr sz="1800" dirty="0">
                <a:latin typeface="Arial"/>
                <a:cs typeface="Arial"/>
              </a:rPr>
              <a:t>value </a:t>
            </a:r>
            <a:r>
              <a:rPr sz="1800" spc="-5" dirty="0">
                <a:latin typeface="Arial"/>
                <a:cs typeface="Arial"/>
              </a:rPr>
              <a:t>of every </a:t>
            </a:r>
            <a:r>
              <a:rPr sz="1800" dirty="0">
                <a:latin typeface="Arial"/>
                <a:cs typeface="Arial"/>
              </a:rPr>
              <a:t>(state, </a:t>
            </a:r>
            <a:r>
              <a:rPr sz="1800" spc="-5" dirty="0">
                <a:latin typeface="Arial"/>
                <a:cs typeface="Arial"/>
              </a:rPr>
              <a:t>action)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pair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But the policy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much simpler: </a:t>
            </a:r>
            <a:r>
              <a:rPr sz="1800" spc="-5" dirty="0">
                <a:latin typeface="Arial"/>
                <a:cs typeface="Arial"/>
              </a:rPr>
              <a:t>just </a:t>
            </a:r>
            <a:r>
              <a:rPr sz="1800" dirty="0">
                <a:latin typeface="Arial"/>
                <a:cs typeface="Arial"/>
              </a:rPr>
              <a:t>close your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hand</a:t>
            </a:r>
            <a:endParaRPr sz="1800">
              <a:latin typeface="Arial"/>
              <a:cs typeface="Arial"/>
            </a:endParaRPr>
          </a:p>
          <a:p>
            <a:pPr marL="12700" marR="26098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Can we learn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policy directly, e.g. finding the best policy from </a:t>
            </a:r>
            <a:r>
              <a:rPr sz="1800" dirty="0">
                <a:latin typeface="Arial"/>
                <a:cs typeface="Arial"/>
              </a:rPr>
              <a:t>a collection </a:t>
            </a:r>
            <a:r>
              <a:rPr sz="1800" spc="-5" dirty="0">
                <a:latin typeface="Arial"/>
                <a:cs typeface="Arial"/>
              </a:rPr>
              <a:t>of  policies?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1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Formally, let’s define </a:t>
            </a:r>
            <a:r>
              <a:rPr sz="1800" dirty="0">
                <a:latin typeface="Arial"/>
                <a:cs typeface="Arial"/>
              </a:rPr>
              <a:t>a class </a:t>
            </a:r>
            <a:r>
              <a:rPr sz="1800" spc="-5" dirty="0">
                <a:latin typeface="Arial"/>
                <a:cs typeface="Arial"/>
              </a:rPr>
              <a:t>of parametrized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policies: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each policy, define its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2792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Policy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8050" y="1937948"/>
            <a:ext cx="2295259" cy="8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5900" y="1063375"/>
            <a:ext cx="2153141" cy="297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1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Formally, let’s define </a:t>
            </a:r>
            <a:r>
              <a:rPr sz="1800" dirty="0">
                <a:latin typeface="Arial"/>
                <a:cs typeface="Arial"/>
              </a:rPr>
              <a:t>a class </a:t>
            </a:r>
            <a:r>
              <a:rPr sz="1800" spc="-5" dirty="0">
                <a:latin typeface="Arial"/>
                <a:cs typeface="Arial"/>
              </a:rPr>
              <a:t>of parametrized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policies: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each policy, define its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825" y="3243556"/>
            <a:ext cx="3424554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We want to find the optimal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we 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2792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Policy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8050" y="1937948"/>
            <a:ext cx="2295259" cy="8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0400" y="3310425"/>
            <a:ext cx="1842724" cy="34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5900" y="1063375"/>
            <a:ext cx="2153141" cy="297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535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Reinforcement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Learning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601" y="1093965"/>
            <a:ext cx="37369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Problems involving an </a:t>
            </a:r>
            <a:r>
              <a:rPr sz="1600" b="1" spc="-5" dirty="0">
                <a:latin typeface="Arial"/>
                <a:cs typeface="Arial"/>
              </a:rPr>
              <a:t>agent  </a:t>
            </a:r>
            <a:r>
              <a:rPr sz="1600" spc="-5" dirty="0">
                <a:latin typeface="Arial"/>
                <a:cs typeface="Arial"/>
              </a:rPr>
              <a:t>interacting with an </a:t>
            </a:r>
            <a:r>
              <a:rPr sz="1600" b="1" spc="-5" dirty="0">
                <a:latin typeface="Arial"/>
                <a:cs typeface="Arial"/>
              </a:rPr>
              <a:t>environment</a:t>
            </a:r>
            <a:r>
              <a:rPr sz="1600" spc="-5" dirty="0">
                <a:latin typeface="Arial"/>
                <a:cs typeface="Arial"/>
              </a:rPr>
              <a:t>,  which provides numeric </a:t>
            </a:r>
            <a:r>
              <a:rPr sz="1600" b="1" spc="-5" dirty="0">
                <a:latin typeface="Arial"/>
                <a:cs typeface="Arial"/>
              </a:rPr>
              <a:t>reward  </a:t>
            </a:r>
            <a:r>
              <a:rPr sz="1600" dirty="0">
                <a:latin typeface="Arial"/>
                <a:cs typeface="Arial"/>
              </a:rPr>
              <a:t>signals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Goal</a:t>
            </a:r>
            <a:r>
              <a:rPr sz="1600" spc="-5" dirty="0">
                <a:latin typeface="Arial"/>
                <a:cs typeface="Arial"/>
              </a:rPr>
              <a:t>: Learn how to take actions  in order to </a:t>
            </a:r>
            <a:r>
              <a:rPr sz="1600" dirty="0">
                <a:latin typeface="Arial"/>
                <a:cs typeface="Arial"/>
              </a:rPr>
              <a:t>maximize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0" y="819150"/>
            <a:ext cx="4205142" cy="131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2343150"/>
            <a:ext cx="4416599" cy="797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2057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25755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 person learns how to walk not by looking through a huge number of teaching examples, but by trying </a:t>
            </a:r>
            <a:r>
              <a:rPr lang="en-US" sz="1600" dirty="0">
                <a:solidFill>
                  <a:srgbClr val="FF0000"/>
                </a:solidFill>
              </a:rPr>
              <a:t>new things </a:t>
            </a:r>
            <a:r>
              <a:rPr lang="en-US" sz="1600" dirty="0">
                <a:solidFill>
                  <a:schemeClr val="accent1"/>
                </a:solidFill>
              </a:rPr>
              <a:t>and making </a:t>
            </a:r>
            <a:r>
              <a:rPr lang="en-US" sz="1600" dirty="0">
                <a:solidFill>
                  <a:srgbClr val="FF0000"/>
                </a:solidFill>
              </a:rPr>
              <a:t>mistakes</a:t>
            </a:r>
            <a:r>
              <a:rPr lang="en-US" sz="1600" dirty="0">
                <a:solidFill>
                  <a:schemeClr val="accent1"/>
                </a:solidFill>
              </a:rPr>
              <a:t>, so that, by getting both </a:t>
            </a:r>
            <a:r>
              <a:rPr lang="en-US" sz="1600" dirty="0">
                <a:solidFill>
                  <a:srgbClr val="FF0000"/>
                </a:solidFill>
              </a:rPr>
              <a:t>positive</a:t>
            </a:r>
            <a:r>
              <a:rPr lang="en-US" sz="1600" dirty="0">
                <a:solidFill>
                  <a:schemeClr val="accent1"/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negative</a:t>
            </a:r>
            <a:r>
              <a:rPr lang="en-US" sz="1600" dirty="0">
                <a:solidFill>
                  <a:schemeClr val="accent1"/>
                </a:solidFill>
              </a:rPr>
              <a:t> experience</a:t>
            </a:r>
            <a:endParaRPr lang="ru-RU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53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11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Formally, let’s define </a:t>
            </a:r>
            <a:r>
              <a:rPr sz="1800" dirty="0">
                <a:latin typeface="Arial"/>
                <a:cs typeface="Arial"/>
              </a:rPr>
              <a:t>a class </a:t>
            </a:r>
            <a:r>
              <a:rPr sz="1800" spc="-5" dirty="0">
                <a:latin typeface="Arial"/>
                <a:cs typeface="Arial"/>
              </a:rPr>
              <a:t>of parametrized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policies: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each policy, define its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7150"/>
            <a:ext cx="2792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Policy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Gradients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8050" y="1937948"/>
            <a:ext cx="2295259" cy="8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0400" y="3310425"/>
            <a:ext cx="1842724" cy="347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5900" y="1063375"/>
            <a:ext cx="2153141" cy="297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8825" y="3243556"/>
            <a:ext cx="3454400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We want to find the optimal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policy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we 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Gradient ascent on policy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parameters!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3940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REINFORCE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algorithm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7200" y="3018387"/>
            <a:ext cx="2661642" cy="29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50" y="1512022"/>
            <a:ext cx="2626699" cy="994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600" y="1049306"/>
            <a:ext cx="301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Mathematically, </a:t>
            </a:r>
            <a:r>
              <a:rPr sz="1800" spc="-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write: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00" y="2982881"/>
            <a:ext cx="3903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spc="20" dirty="0">
                <a:latin typeface="Arial"/>
                <a:cs typeface="Arial"/>
              </a:rPr>
              <a:t>r(</a:t>
            </a:r>
            <a:r>
              <a:rPr sz="1800" spc="20" dirty="0">
                <a:latin typeface="Calibri"/>
                <a:cs typeface="Calibri"/>
              </a:rPr>
              <a:t>т</a:t>
            </a:r>
            <a:r>
              <a:rPr sz="1800" spc="2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is the </a:t>
            </a:r>
            <a:r>
              <a:rPr sz="1800" dirty="0">
                <a:latin typeface="Arial"/>
                <a:cs typeface="Arial"/>
              </a:rPr>
              <a:t>reward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trajectory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7150"/>
            <a:ext cx="3940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REINFORCE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algorithm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6225" y="1063374"/>
            <a:ext cx="2265556" cy="8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15750" y="2097925"/>
            <a:ext cx="3007605" cy="548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4800" y="2122713"/>
            <a:ext cx="270192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Intractable! Gradient of an  expectation is problematic when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depends on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θ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200" y="3409950"/>
            <a:ext cx="251460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74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Can </a:t>
            </a:r>
            <a:r>
              <a:rPr lang="en-US" sz="1400" spc="-5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r>
              <a:rPr lang="en-US" sz="14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 with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Monte </a:t>
            </a:r>
            <a:r>
              <a:rPr sz="1400" spc="-5" dirty="0">
                <a:solidFill>
                  <a:srgbClr val="0000FF"/>
                </a:solidFill>
                <a:latin typeface="Arial"/>
                <a:cs typeface="Arial"/>
              </a:rPr>
              <a:t>Carlo</a:t>
            </a:r>
            <a:r>
              <a:rPr sz="14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sampling</a:t>
            </a:r>
            <a:r>
              <a:rPr lang="en-US" sz="1400" dirty="0">
                <a:solidFill>
                  <a:srgbClr val="0000FF"/>
                </a:solidFill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699" y="2180171"/>
            <a:ext cx="2394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Now let’s differentiate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325" y="994347"/>
            <a:ext cx="1603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Expected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reward: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5335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More </a:t>
            </a:r>
            <a:r>
              <a:rPr sz="3000" spc="-5" dirty="0">
                <a:latin typeface="Arial"/>
                <a:cs typeface="Arial"/>
              </a:rPr>
              <a:t>policy gradients: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AlphaGo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999" y="2682422"/>
            <a:ext cx="7188834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Featurize the board </a:t>
            </a:r>
            <a:r>
              <a:rPr sz="1600" dirty="0">
                <a:latin typeface="Arial"/>
                <a:cs typeface="Arial"/>
              </a:rPr>
              <a:t>(stone color, move </a:t>
            </a:r>
            <a:r>
              <a:rPr sz="1600" spc="-5" dirty="0">
                <a:latin typeface="Arial"/>
                <a:cs typeface="Arial"/>
              </a:rPr>
              <a:t>legality, bias,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…)</a:t>
            </a:r>
            <a:endParaRPr sz="1600">
              <a:latin typeface="Arial"/>
              <a:cs typeface="Arial"/>
            </a:endParaRPr>
          </a:p>
          <a:p>
            <a:pPr marL="308610" marR="508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Initialize policy network with </a:t>
            </a:r>
            <a:r>
              <a:rPr sz="1600" dirty="0">
                <a:latin typeface="Arial"/>
                <a:cs typeface="Arial"/>
              </a:rPr>
              <a:t>supervised </a:t>
            </a:r>
            <a:r>
              <a:rPr sz="1600" spc="-5" dirty="0">
                <a:latin typeface="Arial"/>
                <a:cs typeface="Arial"/>
              </a:rPr>
              <a:t>training from professional go games,  then </a:t>
            </a:r>
            <a:r>
              <a:rPr sz="1600" dirty="0">
                <a:latin typeface="Arial"/>
                <a:cs typeface="Arial"/>
              </a:rPr>
              <a:t>continue </a:t>
            </a:r>
            <a:r>
              <a:rPr sz="1600" spc="-5" dirty="0">
                <a:latin typeface="Arial"/>
                <a:cs typeface="Arial"/>
              </a:rPr>
              <a:t>training using policy gradient </a:t>
            </a:r>
            <a:r>
              <a:rPr sz="1600" dirty="0">
                <a:latin typeface="Arial"/>
                <a:cs typeface="Arial"/>
              </a:rPr>
              <a:t>(play </a:t>
            </a:r>
            <a:r>
              <a:rPr sz="1600" spc="-5" dirty="0">
                <a:latin typeface="Arial"/>
                <a:cs typeface="Arial"/>
              </a:rPr>
              <a:t>against itself from </a:t>
            </a:r>
            <a:r>
              <a:rPr sz="1600" dirty="0">
                <a:latin typeface="Arial"/>
                <a:cs typeface="Arial"/>
              </a:rPr>
              <a:t>random  </a:t>
            </a:r>
            <a:r>
              <a:rPr sz="1600" spc="-5" dirty="0">
                <a:latin typeface="Arial"/>
                <a:cs typeface="Arial"/>
              </a:rPr>
              <a:t>previous iterations, +1 </a:t>
            </a:r>
            <a:r>
              <a:rPr sz="1600" dirty="0">
                <a:latin typeface="Arial"/>
                <a:cs typeface="Arial"/>
              </a:rPr>
              <a:t>/ -1 reward </a:t>
            </a:r>
            <a:r>
              <a:rPr sz="1600" spc="-5" dirty="0">
                <a:latin typeface="Arial"/>
                <a:cs typeface="Arial"/>
              </a:rPr>
              <a:t>for winning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losing)</a:t>
            </a:r>
            <a:endParaRPr sz="16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Also learn </a:t>
            </a:r>
            <a:r>
              <a:rPr sz="1600" dirty="0">
                <a:latin typeface="Arial"/>
                <a:cs typeface="Arial"/>
              </a:rPr>
              <a:t>value </a:t>
            </a:r>
            <a:r>
              <a:rPr sz="1600" spc="-5" dirty="0">
                <a:latin typeface="Arial"/>
                <a:cs typeface="Arial"/>
              </a:rPr>
              <a:t>network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(critic)</a:t>
            </a:r>
            <a:endParaRPr sz="1600">
              <a:latin typeface="Arial"/>
              <a:cs typeface="Arial"/>
            </a:endParaRPr>
          </a:p>
          <a:p>
            <a:pPr marL="308610" marR="181610" indent="-295910">
              <a:lnSpc>
                <a:spcPct val="101600"/>
              </a:lnSpc>
              <a:buChar char="-"/>
              <a:tabLst>
                <a:tab pos="308610" algn="l"/>
                <a:tab pos="309245" algn="l"/>
              </a:tabLst>
            </a:pPr>
            <a:r>
              <a:rPr sz="1600" spc="-5" dirty="0">
                <a:latin typeface="Arial"/>
                <a:cs typeface="Arial"/>
              </a:rPr>
              <a:t>Finally</a:t>
            </a:r>
            <a:r>
              <a:rPr sz="1600" spc="-5">
                <a:latin typeface="Arial"/>
                <a:cs typeface="Arial"/>
              </a:rPr>
              <a:t>, </a:t>
            </a:r>
            <a:r>
              <a:rPr sz="1600">
                <a:latin typeface="Arial"/>
                <a:cs typeface="Arial"/>
              </a:rPr>
              <a:t>combine </a:t>
            </a:r>
            <a:r>
              <a:rPr sz="1600" spc="-5" dirty="0">
                <a:latin typeface="Arial"/>
                <a:cs typeface="Arial"/>
              </a:rPr>
              <a:t>policy and </a:t>
            </a:r>
            <a:r>
              <a:rPr sz="1600" dirty="0">
                <a:latin typeface="Arial"/>
                <a:cs typeface="Arial"/>
              </a:rPr>
              <a:t>value </a:t>
            </a:r>
            <a:r>
              <a:rPr sz="1600" spc="-5" dirty="0">
                <a:latin typeface="Arial"/>
                <a:cs typeface="Arial"/>
              </a:rPr>
              <a:t>networks in </a:t>
            </a:r>
            <a:r>
              <a:rPr sz="1600" dirty="0">
                <a:latin typeface="Arial"/>
                <a:cs typeface="Arial"/>
              </a:rPr>
              <a:t>a Monte </a:t>
            </a:r>
            <a:r>
              <a:rPr sz="1600" spc="-5" dirty="0">
                <a:latin typeface="Arial"/>
                <a:cs typeface="Arial"/>
              </a:rPr>
              <a:t>Carlo Tree  Search algorithm to </a:t>
            </a:r>
            <a:r>
              <a:rPr sz="1600" dirty="0">
                <a:latin typeface="Arial"/>
                <a:cs typeface="Arial"/>
              </a:rPr>
              <a:t>select </a:t>
            </a:r>
            <a:r>
              <a:rPr sz="1600" spc="-5" dirty="0">
                <a:latin typeface="Arial"/>
                <a:cs typeface="Arial"/>
              </a:rPr>
              <a:t>actions by lookahead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search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56024" y="184675"/>
            <a:ext cx="2664370" cy="2255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050" y="1054072"/>
            <a:ext cx="5332730" cy="1674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 err="1">
                <a:latin typeface="Arial"/>
                <a:cs typeface="Arial"/>
              </a:rPr>
              <a:t>AlphaGo</a:t>
            </a:r>
            <a:r>
              <a:rPr lang="en-US" sz="1600" b="1" spc="-5" dirty="0">
                <a:latin typeface="Arial"/>
                <a:cs typeface="Arial"/>
              </a:rPr>
              <a:t> - o</a:t>
            </a:r>
            <a:r>
              <a:rPr sz="1600" b="1" spc="-5" dirty="0">
                <a:latin typeface="Arial"/>
                <a:cs typeface="Arial"/>
              </a:rPr>
              <a:t>verview:</a:t>
            </a:r>
            <a:endParaRPr sz="1600" dirty="0">
              <a:latin typeface="Arial"/>
              <a:cs typeface="Arial"/>
            </a:endParaRPr>
          </a:p>
          <a:p>
            <a:pPr marL="487045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487045" algn="l"/>
                <a:tab pos="487680" algn="l"/>
              </a:tabLst>
            </a:pPr>
            <a:r>
              <a:rPr sz="1600" dirty="0">
                <a:latin typeface="Arial"/>
                <a:cs typeface="Arial"/>
              </a:rPr>
              <a:t>Mix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supervised </a:t>
            </a:r>
            <a:r>
              <a:rPr sz="1600" spc="-5" dirty="0">
                <a:latin typeface="Arial"/>
                <a:cs typeface="Arial"/>
              </a:rPr>
              <a:t>learning and </a:t>
            </a:r>
            <a:r>
              <a:rPr sz="1600" dirty="0">
                <a:latin typeface="Arial"/>
                <a:cs typeface="Arial"/>
              </a:rPr>
              <a:t>reinforcement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learning</a:t>
            </a:r>
            <a:endParaRPr sz="1600" dirty="0">
              <a:latin typeface="Arial"/>
              <a:cs typeface="Arial"/>
            </a:endParaRPr>
          </a:p>
          <a:p>
            <a:pPr marL="487045" marR="269240" indent="-295910">
              <a:lnSpc>
                <a:spcPct val="101600"/>
              </a:lnSpc>
              <a:buChar char="-"/>
              <a:tabLst>
                <a:tab pos="487045" algn="l"/>
                <a:tab pos="487680" algn="l"/>
              </a:tabLst>
            </a:pPr>
            <a:r>
              <a:rPr sz="1600" dirty="0">
                <a:latin typeface="Arial"/>
                <a:cs typeface="Arial"/>
              </a:rPr>
              <a:t>Mix </a:t>
            </a:r>
            <a:r>
              <a:rPr sz="1600" spc="-5" dirty="0">
                <a:latin typeface="Arial"/>
                <a:cs typeface="Arial"/>
              </a:rPr>
              <a:t>of old </a:t>
            </a:r>
            <a:r>
              <a:rPr sz="1600" dirty="0">
                <a:latin typeface="Arial"/>
                <a:cs typeface="Arial"/>
              </a:rPr>
              <a:t>methods (Monte </a:t>
            </a:r>
            <a:r>
              <a:rPr sz="1600" spc="-5" dirty="0">
                <a:latin typeface="Arial"/>
                <a:cs typeface="Arial"/>
              </a:rPr>
              <a:t>Carlo Tree Search) and  </a:t>
            </a:r>
            <a:r>
              <a:rPr sz="1600" dirty="0">
                <a:latin typeface="Arial"/>
                <a:cs typeface="Arial"/>
              </a:rPr>
              <a:t>recent </a:t>
            </a:r>
            <a:r>
              <a:rPr sz="1600" spc="-5" dirty="0">
                <a:latin typeface="Arial"/>
                <a:cs typeface="Arial"/>
              </a:rPr>
              <a:t>ones </a:t>
            </a:r>
            <a:r>
              <a:rPr sz="1600" dirty="0">
                <a:latin typeface="Arial"/>
                <a:cs typeface="Arial"/>
              </a:rPr>
              <a:t>(deep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RL)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How </a:t>
            </a:r>
            <a:r>
              <a:rPr sz="1600" b="1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beat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Go world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champion: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1725" y="4025553"/>
            <a:ext cx="1139190" cy="5137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82880" marR="67310" indent="-44450" algn="ctr">
              <a:lnSpc>
                <a:spcPts val="1430"/>
              </a:lnSpc>
              <a:spcBef>
                <a:spcPts val="155"/>
              </a:spcBef>
            </a:pPr>
            <a:r>
              <a:rPr sz="1200" i="1" spc="-5" dirty="0">
                <a:latin typeface="Arial"/>
                <a:cs typeface="Arial"/>
              </a:rPr>
              <a:t>[Silver et al.,  Nature</a:t>
            </a:r>
            <a:r>
              <a:rPr sz="1200" i="1" spc="-9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2016]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3"/>
              </a:rPr>
              <a:t>This image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</a:rPr>
              <a:t>is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CC0 public</a:t>
            </a:r>
            <a:r>
              <a:rPr sz="600" u="sng" spc="-6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4"/>
              </a:rPr>
              <a:t>domain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62000" y="3714750"/>
            <a:ext cx="2126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90 000 </a:t>
            </a:r>
            <a:r>
              <a:rPr lang="en-US" b="1" dirty="0"/>
              <a:t>hours video</a:t>
            </a:r>
            <a:endParaRPr lang="ru-RU" b="1" dirty="0"/>
          </a:p>
          <a:p>
            <a:r>
              <a:rPr lang="ru-RU" b="1" dirty="0"/>
              <a:t>140 000 </a:t>
            </a:r>
            <a:r>
              <a:rPr lang="en-US" b="1" dirty="0"/>
              <a:t>hours audio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133350"/>
            <a:ext cx="355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Deb Roy’s MIT experiment</a:t>
            </a:r>
            <a:endParaRPr lang="ru-RU" sz="2400" b="1" dirty="0"/>
          </a:p>
        </p:txBody>
      </p:sp>
      <p:pic>
        <p:nvPicPr>
          <p:cNvPr id="6" name="Рисунок 5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819150"/>
            <a:ext cx="3505200" cy="3465561"/>
          </a:xfrm>
          <a:prstGeom prst="rect">
            <a:avLst/>
          </a:prstGeom>
        </p:spPr>
      </p:pic>
      <p:pic>
        <p:nvPicPr>
          <p:cNvPr id="7" name="Рисунок 6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047750"/>
            <a:ext cx="2318196" cy="27217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676400" y="4476750"/>
            <a:ext cx="716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http://ai-news.ru/2018/04/kak_obuchautsya_deti_i_pochemu_iskusstvennyj_intellekt_tak_ne_mozhet.html</a:t>
            </a:r>
            <a:endParaRPr lang="ru-RU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1610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Overview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2057" y="4713450"/>
            <a:ext cx="19240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310"/>
              </a:lnSpc>
            </a:pP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2310"/>
                </a:lnSpc>
              </a:pPr>
              <a:t>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724" y="1367799"/>
            <a:ext cx="4489450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310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  <a:tab pos="334645" algn="l"/>
              </a:tabLst>
            </a:pPr>
            <a:r>
              <a:rPr sz="1600" spc="-5" dirty="0">
                <a:latin typeface="Arial"/>
                <a:cs typeface="Arial"/>
              </a:rPr>
              <a:t>What is Reinforcement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Learning?</a:t>
            </a:r>
            <a:endParaRPr sz="1600" dirty="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1600" dirty="0">
                <a:latin typeface="Arial"/>
                <a:cs typeface="Arial"/>
              </a:rPr>
              <a:t>Markov </a:t>
            </a:r>
            <a:r>
              <a:rPr sz="1600" spc="-5" dirty="0">
                <a:latin typeface="Arial"/>
                <a:cs typeface="Arial"/>
              </a:rPr>
              <a:t>Decision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Processes</a:t>
            </a:r>
            <a:endParaRPr sz="1600" dirty="0">
              <a:latin typeface="Arial"/>
              <a:cs typeface="Arial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  <a:tab pos="334645" algn="l"/>
              </a:tabLst>
            </a:pPr>
            <a:r>
              <a:rPr sz="1600" spc="-5" dirty="0">
                <a:latin typeface="Arial"/>
                <a:cs typeface="Arial"/>
              </a:rPr>
              <a:t>Q-Learning</a:t>
            </a:r>
            <a:endParaRPr sz="1600" dirty="0">
              <a:latin typeface="Arial"/>
              <a:cs typeface="Arial"/>
            </a:endParaRPr>
          </a:p>
          <a:p>
            <a:pPr marL="334010" indent="-321310">
              <a:lnSpc>
                <a:spcPts val="2635"/>
              </a:lnSpc>
              <a:buChar char="-"/>
              <a:tabLst>
                <a:tab pos="334010" algn="l"/>
                <a:tab pos="334645" algn="l"/>
              </a:tabLst>
            </a:pPr>
            <a:r>
              <a:rPr sz="1600" spc="-5" dirty="0">
                <a:latin typeface="Arial"/>
                <a:cs typeface="Arial"/>
              </a:rPr>
              <a:t>Policy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Gradients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67400" y="4476750"/>
            <a:ext cx="2934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*partly based on CS231n Stanford RL lecture</a:t>
            </a:r>
            <a:endParaRPr lang="ru-RU" sz="1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FF9900"/>
                </a:solidFill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4A86E7"/>
                </a:solidFill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7675" y="1634775"/>
            <a:ext cx="1650364" cy="1565910"/>
          </a:xfrm>
          <a:custGeom>
            <a:avLst/>
            <a:gdLst/>
            <a:ahLst/>
            <a:cxnLst/>
            <a:rect l="l" t="t" r="r" b="b"/>
            <a:pathLst>
              <a:path w="1650365" h="1565910">
                <a:moveTo>
                  <a:pt x="0" y="0"/>
                </a:moveTo>
                <a:lnTo>
                  <a:pt x="58913" y="661"/>
                </a:lnTo>
                <a:lnTo>
                  <a:pt x="117760" y="2624"/>
                </a:lnTo>
                <a:lnTo>
                  <a:pt x="176473" y="5857"/>
                </a:lnTo>
                <a:lnTo>
                  <a:pt x="234985" y="10328"/>
                </a:lnTo>
                <a:lnTo>
                  <a:pt x="293230" y="16006"/>
                </a:lnTo>
                <a:lnTo>
                  <a:pt x="351140" y="22858"/>
                </a:lnTo>
                <a:lnTo>
                  <a:pt x="408650" y="30853"/>
                </a:lnTo>
                <a:lnTo>
                  <a:pt x="465692" y="39960"/>
                </a:lnTo>
                <a:lnTo>
                  <a:pt x="522199" y="50146"/>
                </a:lnTo>
                <a:lnTo>
                  <a:pt x="578105" y="61379"/>
                </a:lnTo>
                <a:lnTo>
                  <a:pt x="633343" y="73629"/>
                </a:lnTo>
                <a:lnTo>
                  <a:pt x="687846" y="86862"/>
                </a:lnTo>
                <a:lnTo>
                  <a:pt x="741547" y="101048"/>
                </a:lnTo>
                <a:lnTo>
                  <a:pt x="794379" y="116155"/>
                </a:lnTo>
                <a:lnTo>
                  <a:pt x="846276" y="132151"/>
                </a:lnTo>
                <a:lnTo>
                  <a:pt x="897171" y="149004"/>
                </a:lnTo>
                <a:lnTo>
                  <a:pt x="946998" y="166682"/>
                </a:lnTo>
                <a:lnTo>
                  <a:pt x="995688" y="185154"/>
                </a:lnTo>
                <a:lnTo>
                  <a:pt x="1043176" y="204388"/>
                </a:lnTo>
                <a:lnTo>
                  <a:pt x="1089395" y="224352"/>
                </a:lnTo>
                <a:lnTo>
                  <a:pt x="1134278" y="245015"/>
                </a:lnTo>
                <a:lnTo>
                  <a:pt x="1177757" y="266345"/>
                </a:lnTo>
                <a:lnTo>
                  <a:pt x="1219768" y="288309"/>
                </a:lnTo>
                <a:lnTo>
                  <a:pt x="1260241" y="310876"/>
                </a:lnTo>
                <a:lnTo>
                  <a:pt x="1299112" y="334016"/>
                </a:lnTo>
                <a:lnTo>
                  <a:pt x="1336313" y="357694"/>
                </a:lnTo>
                <a:lnTo>
                  <a:pt x="1371776" y="381881"/>
                </a:lnTo>
                <a:lnTo>
                  <a:pt x="1405437" y="406544"/>
                </a:lnTo>
                <a:lnTo>
                  <a:pt x="1437226" y="431651"/>
                </a:lnTo>
                <a:lnTo>
                  <a:pt x="1467079" y="457172"/>
                </a:lnTo>
                <a:lnTo>
                  <a:pt x="1520706" y="509323"/>
                </a:lnTo>
                <a:lnTo>
                  <a:pt x="1565782" y="562744"/>
                </a:lnTo>
                <a:lnTo>
                  <a:pt x="1601774" y="617182"/>
                </a:lnTo>
                <a:lnTo>
                  <a:pt x="1628147" y="672381"/>
                </a:lnTo>
                <a:lnTo>
                  <a:pt x="1644367" y="728088"/>
                </a:lnTo>
                <a:lnTo>
                  <a:pt x="1649899" y="784049"/>
                </a:lnTo>
                <a:lnTo>
                  <a:pt x="1647515" y="820790"/>
                </a:lnTo>
                <a:lnTo>
                  <a:pt x="1628853" y="893984"/>
                </a:lnTo>
                <a:lnTo>
                  <a:pt x="1612876" y="930293"/>
                </a:lnTo>
                <a:lnTo>
                  <a:pt x="1592671" y="966316"/>
                </a:lnTo>
                <a:lnTo>
                  <a:pt x="1568388" y="1001979"/>
                </a:lnTo>
                <a:lnTo>
                  <a:pt x="1540179" y="1037212"/>
                </a:lnTo>
                <a:lnTo>
                  <a:pt x="1508194" y="1071943"/>
                </a:lnTo>
                <a:lnTo>
                  <a:pt x="1472585" y="1106099"/>
                </a:lnTo>
                <a:lnTo>
                  <a:pt x="1433502" y="1139609"/>
                </a:lnTo>
                <a:lnTo>
                  <a:pt x="1391097" y="1172402"/>
                </a:lnTo>
                <a:lnTo>
                  <a:pt x="1345521" y="1204404"/>
                </a:lnTo>
                <a:lnTo>
                  <a:pt x="1296924" y="1235546"/>
                </a:lnTo>
                <a:lnTo>
                  <a:pt x="1245458" y="1265754"/>
                </a:lnTo>
                <a:lnTo>
                  <a:pt x="1191273" y="1294957"/>
                </a:lnTo>
                <a:lnTo>
                  <a:pt x="1134521" y="1323084"/>
                </a:lnTo>
                <a:lnTo>
                  <a:pt x="1091721" y="1342822"/>
                </a:lnTo>
                <a:lnTo>
                  <a:pt x="1047701" y="1361926"/>
                </a:lnTo>
                <a:lnTo>
                  <a:pt x="1002519" y="1380366"/>
                </a:lnTo>
                <a:lnTo>
                  <a:pt x="956234" y="1398116"/>
                </a:lnTo>
                <a:lnTo>
                  <a:pt x="908903" y="1415149"/>
                </a:lnTo>
                <a:lnTo>
                  <a:pt x="860584" y="1431436"/>
                </a:lnTo>
                <a:lnTo>
                  <a:pt x="811336" y="1446949"/>
                </a:lnTo>
                <a:lnTo>
                  <a:pt x="761217" y="1461662"/>
                </a:lnTo>
                <a:lnTo>
                  <a:pt x="710284" y="1475547"/>
                </a:lnTo>
                <a:lnTo>
                  <a:pt x="658597" y="1488575"/>
                </a:lnTo>
                <a:lnTo>
                  <a:pt x="606212" y="1500720"/>
                </a:lnTo>
                <a:lnTo>
                  <a:pt x="557631" y="1511053"/>
                </a:lnTo>
                <a:lnTo>
                  <a:pt x="508557" y="1520599"/>
                </a:lnTo>
                <a:lnTo>
                  <a:pt x="459035" y="1529337"/>
                </a:lnTo>
                <a:lnTo>
                  <a:pt x="409112" y="1537246"/>
                </a:lnTo>
                <a:lnTo>
                  <a:pt x="358830" y="1544303"/>
                </a:lnTo>
                <a:lnTo>
                  <a:pt x="308236" y="1550489"/>
                </a:lnTo>
                <a:lnTo>
                  <a:pt x="270111" y="1554543"/>
                </a:lnTo>
                <a:lnTo>
                  <a:pt x="231855" y="1558086"/>
                </a:lnTo>
                <a:lnTo>
                  <a:pt x="193485" y="1561108"/>
                </a:lnTo>
                <a:lnTo>
                  <a:pt x="155021" y="1563601"/>
                </a:lnTo>
                <a:lnTo>
                  <a:pt x="116481" y="1565556"/>
                </a:lnTo>
                <a:lnTo>
                  <a:pt x="114872" y="156562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6592" y="3159412"/>
            <a:ext cx="106162" cy="81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5024" y="2241231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Action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020" y="240315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8325" y="1636665"/>
            <a:ext cx="1905000" cy="1566545"/>
          </a:xfrm>
          <a:custGeom>
            <a:avLst/>
            <a:gdLst/>
            <a:ahLst/>
            <a:cxnLst/>
            <a:rect l="l" t="t" r="r" b="b"/>
            <a:pathLst>
              <a:path w="1905000" h="1566545">
                <a:moveTo>
                  <a:pt x="1904649" y="1566234"/>
                </a:moveTo>
                <a:lnTo>
                  <a:pt x="1843872" y="1565706"/>
                </a:lnTo>
                <a:lnTo>
                  <a:pt x="1783149" y="1564135"/>
                </a:lnTo>
                <a:lnTo>
                  <a:pt x="1722536" y="1561545"/>
                </a:lnTo>
                <a:lnTo>
                  <a:pt x="1662088" y="1557958"/>
                </a:lnTo>
                <a:lnTo>
                  <a:pt x="1601860" y="1553396"/>
                </a:lnTo>
                <a:lnTo>
                  <a:pt x="1541907" y="1547884"/>
                </a:lnTo>
                <a:lnTo>
                  <a:pt x="1482285" y="1541442"/>
                </a:lnTo>
                <a:lnTo>
                  <a:pt x="1423047" y="1534094"/>
                </a:lnTo>
                <a:lnTo>
                  <a:pt x="1364249" y="1525863"/>
                </a:lnTo>
                <a:lnTo>
                  <a:pt x="1305947" y="1516770"/>
                </a:lnTo>
                <a:lnTo>
                  <a:pt x="1248195" y="1506840"/>
                </a:lnTo>
                <a:lnTo>
                  <a:pt x="1191048" y="1496093"/>
                </a:lnTo>
                <a:lnTo>
                  <a:pt x="1134562" y="1484554"/>
                </a:lnTo>
                <a:lnTo>
                  <a:pt x="1078791" y="1472245"/>
                </a:lnTo>
                <a:lnTo>
                  <a:pt x="1023791" y="1459188"/>
                </a:lnTo>
                <a:lnTo>
                  <a:pt x="969616" y="1445406"/>
                </a:lnTo>
                <a:lnTo>
                  <a:pt x="916322" y="1430921"/>
                </a:lnTo>
                <a:lnTo>
                  <a:pt x="863963" y="1415757"/>
                </a:lnTo>
                <a:lnTo>
                  <a:pt x="812595" y="1399936"/>
                </a:lnTo>
                <a:lnTo>
                  <a:pt x="762273" y="1383481"/>
                </a:lnTo>
                <a:lnTo>
                  <a:pt x="713051" y="1366414"/>
                </a:lnTo>
                <a:lnTo>
                  <a:pt x="664985" y="1348758"/>
                </a:lnTo>
                <a:lnTo>
                  <a:pt x="618131" y="1330535"/>
                </a:lnTo>
                <a:lnTo>
                  <a:pt x="572542" y="1311769"/>
                </a:lnTo>
                <a:lnTo>
                  <a:pt x="528274" y="1292482"/>
                </a:lnTo>
                <a:lnTo>
                  <a:pt x="485382" y="1272696"/>
                </a:lnTo>
                <a:lnTo>
                  <a:pt x="443921" y="1252435"/>
                </a:lnTo>
                <a:lnTo>
                  <a:pt x="403946" y="1231720"/>
                </a:lnTo>
                <a:lnTo>
                  <a:pt x="365512" y="1210575"/>
                </a:lnTo>
                <a:lnTo>
                  <a:pt x="328675" y="1189022"/>
                </a:lnTo>
                <a:lnTo>
                  <a:pt x="293489" y="1167084"/>
                </a:lnTo>
                <a:lnTo>
                  <a:pt x="260009" y="1144784"/>
                </a:lnTo>
                <a:lnTo>
                  <a:pt x="228290" y="1122144"/>
                </a:lnTo>
                <a:lnTo>
                  <a:pt x="170358" y="1075934"/>
                </a:lnTo>
                <a:lnTo>
                  <a:pt x="120131" y="1028637"/>
                </a:lnTo>
                <a:lnTo>
                  <a:pt x="78050" y="980434"/>
                </a:lnTo>
                <a:lnTo>
                  <a:pt x="44556" y="931506"/>
                </a:lnTo>
                <a:lnTo>
                  <a:pt x="20090" y="882034"/>
                </a:lnTo>
                <a:lnTo>
                  <a:pt x="5091" y="832200"/>
                </a:lnTo>
                <a:lnTo>
                  <a:pt x="0" y="782184"/>
                </a:lnTo>
                <a:lnTo>
                  <a:pt x="2190" y="749524"/>
                </a:lnTo>
                <a:lnTo>
                  <a:pt x="19310" y="684405"/>
                </a:lnTo>
                <a:lnTo>
                  <a:pt x="52599" y="619891"/>
                </a:lnTo>
                <a:lnTo>
                  <a:pt x="75001" y="587987"/>
                </a:lnTo>
                <a:lnTo>
                  <a:pt x="101077" y="556385"/>
                </a:lnTo>
                <a:lnTo>
                  <a:pt x="130705" y="525137"/>
                </a:lnTo>
                <a:lnTo>
                  <a:pt x="163764" y="494291"/>
                </a:lnTo>
                <a:lnTo>
                  <a:pt x="200129" y="463899"/>
                </a:lnTo>
                <a:lnTo>
                  <a:pt x="239679" y="434012"/>
                </a:lnTo>
                <a:lnTo>
                  <a:pt x="282292" y="404679"/>
                </a:lnTo>
                <a:lnTo>
                  <a:pt x="327845" y="375951"/>
                </a:lnTo>
                <a:lnTo>
                  <a:pt x="376215" y="347878"/>
                </a:lnTo>
                <a:lnTo>
                  <a:pt x="427279" y="320512"/>
                </a:lnTo>
                <a:lnTo>
                  <a:pt x="480917" y="293901"/>
                </a:lnTo>
                <a:lnTo>
                  <a:pt x="537004" y="268097"/>
                </a:lnTo>
                <a:lnTo>
                  <a:pt x="595418" y="243150"/>
                </a:lnTo>
                <a:lnTo>
                  <a:pt x="637158" y="226408"/>
                </a:lnTo>
                <a:lnTo>
                  <a:pt x="679914" y="210117"/>
                </a:lnTo>
                <a:lnTo>
                  <a:pt x="723646" y="194295"/>
                </a:lnTo>
                <a:lnTo>
                  <a:pt x="768312" y="178958"/>
                </a:lnTo>
                <a:lnTo>
                  <a:pt x="813873" y="164122"/>
                </a:lnTo>
                <a:lnTo>
                  <a:pt x="860288" y="149806"/>
                </a:lnTo>
                <a:lnTo>
                  <a:pt x="907515" y="136024"/>
                </a:lnTo>
                <a:lnTo>
                  <a:pt x="955515" y="122795"/>
                </a:lnTo>
                <a:lnTo>
                  <a:pt x="1004246" y="110134"/>
                </a:lnTo>
                <a:lnTo>
                  <a:pt x="1053669" y="98059"/>
                </a:lnTo>
                <a:lnTo>
                  <a:pt x="1103742" y="86586"/>
                </a:lnTo>
                <a:lnTo>
                  <a:pt x="1154424" y="75732"/>
                </a:lnTo>
                <a:lnTo>
                  <a:pt x="1205676" y="65514"/>
                </a:lnTo>
                <a:lnTo>
                  <a:pt x="1253741" y="56609"/>
                </a:lnTo>
                <a:lnTo>
                  <a:pt x="1302229" y="48281"/>
                </a:lnTo>
                <a:lnTo>
                  <a:pt x="1351108" y="40541"/>
                </a:lnTo>
                <a:lnTo>
                  <a:pt x="1400345" y="33405"/>
                </a:lnTo>
                <a:lnTo>
                  <a:pt x="1449907" y="26884"/>
                </a:lnTo>
                <a:lnTo>
                  <a:pt x="1499763" y="20993"/>
                </a:lnTo>
                <a:lnTo>
                  <a:pt x="1549879" y="15745"/>
                </a:lnTo>
                <a:lnTo>
                  <a:pt x="1593918" y="11691"/>
                </a:lnTo>
                <a:lnTo>
                  <a:pt x="1638110" y="8148"/>
                </a:lnTo>
                <a:lnTo>
                  <a:pt x="1682434" y="5126"/>
                </a:lnTo>
                <a:lnTo>
                  <a:pt x="1726866" y="2633"/>
                </a:lnTo>
                <a:lnTo>
                  <a:pt x="1771385" y="678"/>
                </a:lnTo>
                <a:lnTo>
                  <a:pt x="1790965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9251" y="1595678"/>
            <a:ext cx="106002" cy="81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150" y="2098818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State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7" baseline="-32407" dirty="0">
                <a:latin typeface="Arial"/>
                <a:cs typeface="Arial"/>
              </a:rPr>
              <a:t>t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5375" y="1637732"/>
            <a:ext cx="1517650" cy="1565275"/>
          </a:xfrm>
          <a:custGeom>
            <a:avLst/>
            <a:gdLst/>
            <a:ahLst/>
            <a:cxnLst/>
            <a:rect l="l" t="t" r="r" b="b"/>
            <a:pathLst>
              <a:path w="1517650" h="1565275">
                <a:moveTo>
                  <a:pt x="1517599" y="1565167"/>
                </a:moveTo>
                <a:lnTo>
                  <a:pt x="1459243" y="1564400"/>
                </a:lnTo>
                <a:lnTo>
                  <a:pt x="1400963" y="1562127"/>
                </a:lnTo>
                <a:lnTo>
                  <a:pt x="1342836" y="1558386"/>
                </a:lnTo>
                <a:lnTo>
                  <a:pt x="1284939" y="1553218"/>
                </a:lnTo>
                <a:lnTo>
                  <a:pt x="1227349" y="1546662"/>
                </a:lnTo>
                <a:lnTo>
                  <a:pt x="1170143" y="1538758"/>
                </a:lnTo>
                <a:lnTo>
                  <a:pt x="1113397" y="1529545"/>
                </a:lnTo>
                <a:lnTo>
                  <a:pt x="1057188" y="1519064"/>
                </a:lnTo>
                <a:lnTo>
                  <a:pt x="1001592" y="1507353"/>
                </a:lnTo>
                <a:lnTo>
                  <a:pt x="946688" y="1494453"/>
                </a:lnTo>
                <a:lnTo>
                  <a:pt x="892551" y="1480403"/>
                </a:lnTo>
                <a:lnTo>
                  <a:pt x="839258" y="1465242"/>
                </a:lnTo>
                <a:lnTo>
                  <a:pt x="786887" y="1449011"/>
                </a:lnTo>
                <a:lnTo>
                  <a:pt x="735513" y="1431749"/>
                </a:lnTo>
                <a:lnTo>
                  <a:pt x="685213" y="1413496"/>
                </a:lnTo>
                <a:lnTo>
                  <a:pt x="636065" y="1394291"/>
                </a:lnTo>
                <a:lnTo>
                  <a:pt x="588145" y="1374173"/>
                </a:lnTo>
                <a:lnTo>
                  <a:pt x="541530" y="1353184"/>
                </a:lnTo>
                <a:lnTo>
                  <a:pt x="496296" y="1331362"/>
                </a:lnTo>
                <a:lnTo>
                  <a:pt x="452521" y="1308747"/>
                </a:lnTo>
                <a:lnTo>
                  <a:pt x="410281" y="1285378"/>
                </a:lnTo>
                <a:lnTo>
                  <a:pt x="369653" y="1261296"/>
                </a:lnTo>
                <a:lnTo>
                  <a:pt x="330714" y="1236539"/>
                </a:lnTo>
                <a:lnTo>
                  <a:pt x="293540" y="1211149"/>
                </a:lnTo>
                <a:lnTo>
                  <a:pt x="258208" y="1185163"/>
                </a:lnTo>
                <a:lnTo>
                  <a:pt x="224796" y="1158622"/>
                </a:lnTo>
                <a:lnTo>
                  <a:pt x="193379" y="1131566"/>
                </a:lnTo>
                <a:lnTo>
                  <a:pt x="164035" y="1104034"/>
                </a:lnTo>
                <a:lnTo>
                  <a:pt x="136840" y="1076066"/>
                </a:lnTo>
                <a:lnTo>
                  <a:pt x="89206" y="1018979"/>
                </a:lnTo>
                <a:lnTo>
                  <a:pt x="51091" y="960624"/>
                </a:lnTo>
                <a:lnTo>
                  <a:pt x="23109" y="901317"/>
                </a:lnTo>
                <a:lnTo>
                  <a:pt x="5873" y="841375"/>
                </a:lnTo>
                <a:lnTo>
                  <a:pt x="0" y="781117"/>
                </a:lnTo>
                <a:lnTo>
                  <a:pt x="2207" y="744376"/>
                </a:lnTo>
                <a:lnTo>
                  <a:pt x="19407" y="671183"/>
                </a:lnTo>
                <a:lnTo>
                  <a:pt x="34121" y="634873"/>
                </a:lnTo>
                <a:lnTo>
                  <a:pt x="52727" y="598850"/>
                </a:lnTo>
                <a:lnTo>
                  <a:pt x="75085" y="563187"/>
                </a:lnTo>
                <a:lnTo>
                  <a:pt x="101056" y="527954"/>
                </a:lnTo>
                <a:lnTo>
                  <a:pt x="130501" y="493223"/>
                </a:lnTo>
                <a:lnTo>
                  <a:pt x="163282" y="459067"/>
                </a:lnTo>
                <a:lnTo>
                  <a:pt x="199259" y="425557"/>
                </a:lnTo>
                <a:lnTo>
                  <a:pt x="238294" y="392764"/>
                </a:lnTo>
                <a:lnTo>
                  <a:pt x="280247" y="360762"/>
                </a:lnTo>
                <a:lnTo>
                  <a:pt x="324980" y="329620"/>
                </a:lnTo>
                <a:lnTo>
                  <a:pt x="372353" y="299412"/>
                </a:lnTo>
                <a:lnTo>
                  <a:pt x="422228" y="270209"/>
                </a:lnTo>
                <a:lnTo>
                  <a:pt x="474465" y="242082"/>
                </a:lnTo>
                <a:lnTo>
                  <a:pt x="517863" y="220404"/>
                </a:lnTo>
                <a:lnTo>
                  <a:pt x="562613" y="199499"/>
                </a:lnTo>
                <a:lnTo>
                  <a:pt x="608643" y="179401"/>
                </a:lnTo>
                <a:lnTo>
                  <a:pt x="655884" y="160149"/>
                </a:lnTo>
                <a:lnTo>
                  <a:pt x="704262" y="141779"/>
                </a:lnTo>
                <a:lnTo>
                  <a:pt x="753709" y="124328"/>
                </a:lnTo>
                <a:lnTo>
                  <a:pt x="804152" y="107832"/>
                </a:lnTo>
                <a:lnTo>
                  <a:pt x="855519" y="92329"/>
                </a:lnTo>
                <a:lnTo>
                  <a:pt x="907741" y="77854"/>
                </a:lnTo>
                <a:lnTo>
                  <a:pt x="960746" y="64446"/>
                </a:lnTo>
                <a:lnTo>
                  <a:pt x="1014462" y="52140"/>
                </a:lnTo>
                <a:lnTo>
                  <a:pt x="1068819" y="40973"/>
                </a:lnTo>
                <a:lnTo>
                  <a:pt x="1123746" y="30983"/>
                </a:lnTo>
                <a:lnTo>
                  <a:pt x="1179171" y="22205"/>
                </a:lnTo>
                <a:lnTo>
                  <a:pt x="1235023" y="14677"/>
                </a:lnTo>
                <a:lnTo>
                  <a:pt x="1305330" y="7080"/>
                </a:lnTo>
                <a:lnTo>
                  <a:pt x="1376054" y="1565"/>
                </a:lnTo>
                <a:lnTo>
                  <a:pt x="1393784" y="520"/>
                </a:lnTo>
                <a:lnTo>
                  <a:pt x="1403937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79" y="1596752"/>
            <a:ext cx="106279" cy="81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4900" y="2110526"/>
            <a:ext cx="12319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Reward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baseline="-32407" dirty="0">
                <a:latin typeface="Arial"/>
                <a:cs typeface="Arial"/>
              </a:rPr>
              <a:t>t  </a:t>
            </a:r>
            <a:r>
              <a:rPr sz="1800" spc="-5" dirty="0">
                <a:latin typeface="Arial"/>
                <a:cs typeface="Arial"/>
              </a:rPr>
              <a:t>Next </a:t>
            </a:r>
            <a:r>
              <a:rPr sz="1800" dirty="0">
                <a:latin typeface="Arial"/>
                <a:cs typeface="Arial"/>
              </a:rPr>
              <a:t>state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6725" y="4704900"/>
            <a:ext cx="174561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3000" spc="-7" baseline="1388" dirty="0">
                <a:solidFill>
                  <a:srgbClr val="FFFFFF"/>
                </a:solidFill>
                <a:latin typeface="Arial"/>
                <a:cs typeface="Arial"/>
              </a:rPr>
              <a:t>Lecture 14 </a:t>
            </a:r>
            <a:r>
              <a:rPr sz="3000" baseline="1388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00" spc="-127" baseline="13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2000" dirty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2380"/>
                </a:lnSpc>
              </a:p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1858" y="2606855"/>
            <a:ext cx="241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t+1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381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Reinforcement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3155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Cart-Pole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Problem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4050" y="1053176"/>
            <a:ext cx="2444824" cy="268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00125" y="1424047"/>
            <a:ext cx="508317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Balance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pole on top of </a:t>
            </a:r>
            <a:r>
              <a:rPr sz="1600" dirty="0">
                <a:latin typeface="Arial"/>
                <a:cs typeface="Arial"/>
              </a:rPr>
              <a:t>a movable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cart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angle, angular </a:t>
            </a:r>
            <a:r>
              <a:rPr sz="1600" dirty="0">
                <a:latin typeface="Arial"/>
                <a:cs typeface="Arial"/>
              </a:rPr>
              <a:t>speed, </a:t>
            </a:r>
            <a:r>
              <a:rPr sz="1600" spc="-5" dirty="0">
                <a:latin typeface="Arial"/>
                <a:cs typeface="Arial"/>
              </a:rPr>
              <a:t>position, horizontal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velocity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horizontal force applied on 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cart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at each time </a:t>
            </a:r>
            <a:r>
              <a:rPr sz="1600" dirty="0">
                <a:latin typeface="Arial"/>
                <a:cs typeface="Arial"/>
              </a:rPr>
              <a:t>step </a:t>
            </a:r>
            <a:r>
              <a:rPr sz="1600" spc="-5" dirty="0">
                <a:latin typeface="Arial"/>
                <a:cs typeface="Arial"/>
              </a:rPr>
              <a:t>if the pole 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upright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</a:rPr>
              <a:t>This image</a:t>
            </a:r>
            <a:r>
              <a:rPr sz="600" spc="-5" dirty="0">
                <a:solidFill>
                  <a:srgbClr val="999999"/>
                </a:solidFill>
                <a:latin typeface="Arial"/>
                <a:cs typeface="Arial"/>
              </a:rPr>
              <a:t> is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3"/>
              </a:rPr>
              <a:t>CC0 public</a:t>
            </a:r>
            <a:r>
              <a:rPr sz="600" u="sng" spc="-5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600" u="sng" spc="-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"/>
                <a:cs typeface="Arial"/>
                <a:hlinkClick r:id="rId3"/>
              </a:rPr>
              <a:t>domain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7150"/>
            <a:ext cx="311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Robot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motion</a:t>
            </a:r>
            <a:r>
              <a:rPr lang="en-US" sz="3000" spc="-5" dirty="0">
                <a:latin typeface="Arial"/>
                <a:cs typeface="Arial"/>
              </a:rPr>
              <a:t>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820" y="1323820"/>
            <a:ext cx="4468501" cy="2112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4500" y="1627747"/>
            <a:ext cx="369252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Objective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Make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robot move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forward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247015">
              <a:lnSpc>
                <a:spcPct val="101600"/>
              </a:lnSpc>
            </a:pPr>
            <a:r>
              <a:rPr sz="1600" b="1" spc="-5" dirty="0">
                <a:latin typeface="Arial"/>
                <a:cs typeface="Arial"/>
              </a:rPr>
              <a:t>State: </a:t>
            </a:r>
            <a:r>
              <a:rPr sz="1600" spc="-5" dirty="0">
                <a:latin typeface="Arial"/>
                <a:cs typeface="Arial"/>
              </a:rPr>
              <a:t>Angle and position of the joints  </a:t>
            </a:r>
            <a:r>
              <a:rPr sz="1600" b="1" spc="-5" dirty="0">
                <a:latin typeface="Arial"/>
                <a:cs typeface="Arial"/>
              </a:rPr>
              <a:t>Action: </a:t>
            </a:r>
            <a:r>
              <a:rPr sz="1600" spc="-5" dirty="0">
                <a:latin typeface="Arial"/>
                <a:cs typeface="Arial"/>
              </a:rPr>
              <a:t>Torques applied on joints  </a:t>
            </a:r>
            <a:r>
              <a:rPr sz="1600" b="1" spc="-5" dirty="0">
                <a:latin typeface="Arial"/>
                <a:cs typeface="Arial"/>
              </a:rPr>
              <a:t>Reward: </a:t>
            </a:r>
            <a:r>
              <a:rPr sz="1600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at each time </a:t>
            </a:r>
            <a:r>
              <a:rPr sz="1600" dirty="0">
                <a:latin typeface="Arial"/>
                <a:cs typeface="Arial"/>
              </a:rPr>
              <a:t>step </a:t>
            </a:r>
            <a:r>
              <a:rPr sz="1600" spc="-5" dirty="0">
                <a:latin typeface="Arial"/>
                <a:cs typeface="Arial"/>
              </a:rPr>
              <a:t>upright </a:t>
            </a:r>
            <a:r>
              <a:rPr sz="1600" dirty="0">
                <a:latin typeface="Arial"/>
                <a:cs typeface="Arial"/>
              </a:rPr>
              <a:t>+  </a:t>
            </a:r>
            <a:r>
              <a:rPr sz="1600" spc="-5" dirty="0">
                <a:latin typeface="Arial"/>
                <a:cs typeface="Arial"/>
              </a:rPr>
              <a:t>forward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movement</a:t>
            </a:r>
          </a:p>
        </p:txBody>
      </p:sp>
      <p:sp>
        <p:nvSpPr>
          <p:cNvPr id="5" name="object 5"/>
          <p:cNvSpPr/>
          <p:nvPr/>
        </p:nvSpPr>
        <p:spPr>
          <a:xfrm>
            <a:off x="5884580" y="4479259"/>
            <a:ext cx="3073948" cy="89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6725" y="4704900"/>
            <a:ext cx="137985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Lecture 14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2679</Words>
  <Application>Microsoft Office PowerPoint</Application>
  <PresentationFormat>Экран (16:9)</PresentationFormat>
  <Paragraphs>368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5" baseType="lpstr">
      <vt:lpstr>MS PGothic</vt:lpstr>
      <vt:lpstr>Arial</vt:lpstr>
      <vt:lpstr>Calibri</vt:lpstr>
      <vt:lpstr>Calibri Light</vt:lpstr>
      <vt:lpstr>Georgia</vt:lpstr>
      <vt:lpstr>HeliosCond</vt:lpstr>
      <vt:lpstr>Helvetica</vt:lpstr>
      <vt:lpstr>Muller Black</vt:lpstr>
      <vt:lpstr>Times New Roman</vt:lpstr>
      <vt:lpstr>Wingdings</vt:lpstr>
      <vt:lpstr>Тема Office</vt:lpstr>
      <vt:lpstr>  Специализированные технологии машинного обучения /  Advanced Machine learning  Technologies</vt:lpstr>
      <vt:lpstr>Supervised Learning</vt:lpstr>
      <vt:lpstr>Unsupervised Learning</vt:lpstr>
      <vt:lpstr>Reinforcement Learning</vt:lpstr>
      <vt:lpstr>Reinforcement Learning</vt:lpstr>
      <vt:lpstr>Overview</vt:lpstr>
      <vt:lpstr>Reinforcement Learning</vt:lpstr>
      <vt:lpstr>Cart-Pole Problem</vt:lpstr>
      <vt:lpstr>Robot motions</vt:lpstr>
      <vt:lpstr>Atari Games</vt:lpstr>
      <vt:lpstr>Go</vt:lpstr>
      <vt:lpstr>How can we mathematically formalize the RL problem?</vt:lpstr>
      <vt:lpstr>Markov Decision Process</vt:lpstr>
      <vt:lpstr>Markov Decision Process</vt:lpstr>
      <vt:lpstr>A simple MDP: Grid World</vt:lpstr>
      <vt:lpstr>A simple MDP: Grid World</vt:lpstr>
      <vt:lpstr>“Multi-armed bandits” </vt:lpstr>
      <vt:lpstr>The optimal policy п*</vt:lpstr>
      <vt:lpstr>Презентация PowerPoint</vt:lpstr>
      <vt:lpstr>Презентация PowerPoint</vt:lpstr>
      <vt:lpstr>Definitions: Value function and Q-value function</vt:lpstr>
      <vt:lpstr>Bellman equation</vt:lpstr>
      <vt:lpstr>Solving for the optimal policy</vt:lpstr>
      <vt:lpstr>Solving for the optimal policy: Q-learning</vt:lpstr>
      <vt:lpstr>Solving for the optimal policy: Q-learning</vt:lpstr>
      <vt:lpstr>Case Study: Playing Atari Games</vt:lpstr>
      <vt:lpstr>Q-network Architecture</vt:lpstr>
      <vt:lpstr>Q-network Architecture</vt:lpstr>
      <vt:lpstr>Q-network Architecture</vt:lpstr>
      <vt:lpstr>Q-network Architecture</vt:lpstr>
      <vt:lpstr>Q-network Architecture</vt:lpstr>
      <vt:lpstr>Q-network Architecture</vt:lpstr>
      <vt:lpstr>Solving for the optimal policy: Q-learning</vt:lpstr>
      <vt:lpstr> Q-learning and Deep Q-learning</vt:lpstr>
      <vt:lpstr>Training the Q-network: Experience Replay</vt:lpstr>
      <vt:lpstr>Презентация PowerPoint</vt:lpstr>
      <vt:lpstr>Презентация PowerPoint</vt:lpstr>
      <vt:lpstr>Презентация PowerPoint</vt:lpstr>
      <vt:lpstr>Putting it together: Deep Q-Learning with Experience Replay</vt:lpstr>
      <vt:lpstr>Презентация PowerPoint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Презентация PowerPoint</vt:lpstr>
      <vt:lpstr>Policy Gradients</vt:lpstr>
      <vt:lpstr>Policy Gradients</vt:lpstr>
      <vt:lpstr>Policy Gradients</vt:lpstr>
      <vt:lpstr>Policy Gradients</vt:lpstr>
      <vt:lpstr>Policy Gradients</vt:lpstr>
      <vt:lpstr>REINFORCE algorithm</vt:lpstr>
      <vt:lpstr>REINFORCE algorithm</vt:lpstr>
      <vt:lpstr>More policy gradients: AlphaGo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          Learning</dc:title>
  <dc:creator>asus</dc:creator>
  <cp:lastModifiedBy>Home</cp:lastModifiedBy>
  <cp:revision>85</cp:revision>
  <dcterms:created xsi:type="dcterms:W3CDTF">2019-05-20T08:41:35Z</dcterms:created>
  <dcterms:modified xsi:type="dcterms:W3CDTF">2022-09-14T13:07:03Z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