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77" r:id="rId11"/>
    <p:sldId id="268" r:id="rId12"/>
    <p:sldId id="267" r:id="rId13"/>
    <p:sldId id="278" r:id="rId14"/>
    <p:sldId id="266" r:id="rId15"/>
    <p:sldId id="269" r:id="rId16"/>
    <p:sldId id="271" r:id="rId17"/>
    <p:sldId id="273" r:id="rId18"/>
    <p:sldId id="270" r:id="rId19"/>
    <p:sldId id="272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Hernández Diaz" initials="KHD" lastIdx="2" clrIdx="0">
    <p:extLst>
      <p:ext uri="{19B8F6BF-5375-455C-9EA6-DF929625EA0E}">
        <p15:presenceInfo xmlns:p15="http://schemas.microsoft.com/office/powerpoint/2012/main" userId="S::kevin.hernandez-diaz@hh.se::3febdc78-7fc5-46b6-a990-f39d31c73b9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80736" cy="587681"/>
          </a:xfrm>
          <a:prstGeom prst="rect">
            <a:avLst/>
          </a:prstGeom>
        </p:spPr>
      </p:pic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3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5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6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4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8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80736" cy="587681"/>
          </a:xfrm>
          <a:prstGeom prst="rect">
            <a:avLst/>
          </a:prstGeom>
        </p:spPr>
      </p:pic>
      <p:sp>
        <p:nvSpPr>
          <p:cNvPr id="8" name="Rektangel 7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80736" cy="58768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7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03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2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1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2020-09-29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7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HH_ENG_Liggand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91600" y="6235200"/>
            <a:ext cx="1527173" cy="504000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6356350"/>
            <a:ext cx="113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/>
              <a:pPr/>
              <a:t>2020-09-29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6356350"/>
            <a:ext cx="375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6356350"/>
            <a:ext cx="614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2" r:id="rId3"/>
    <p:sldLayoutId id="2147483671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Biometric</a:t>
            </a:r>
            <a:r>
              <a:rPr lang="sv-SE" dirty="0"/>
              <a:t> Course Lab</a:t>
            </a:r>
            <a:br>
              <a:rPr lang="sv-SE" dirty="0"/>
            </a:b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Filtering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sz="1600" dirty="0"/>
              <a:t>Kevin Hernández </a:t>
            </a:r>
            <a:r>
              <a:rPr lang="sv-SE" sz="1600" dirty="0" err="1"/>
              <a:t>Díaz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41916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1446-ACCF-473C-AECD-DE8700F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Blurring/LP filter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50324-5201-4D15-9887-38203D79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2448" y="1938433"/>
            <a:ext cx="2458840" cy="1984635"/>
          </a:xfr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88A056-BA23-4002-9D60-6EC64DDF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73" y="1938434"/>
            <a:ext cx="2445253" cy="19846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B4E54B-7F48-493B-B20B-51CEBD51EBC0}"/>
              </a:ext>
            </a:extLst>
          </p:cNvPr>
          <p:cNvSpPr txBox="1"/>
          <p:nvPr/>
        </p:nvSpPr>
        <p:spPr>
          <a:xfrm>
            <a:off x="3121843" y="245560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Filter=ones(11,11)./121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3EEA7-E243-4F12-A0D2-F81907975E93}"/>
              </a:ext>
            </a:extLst>
          </p:cNvPr>
          <p:cNvSpPr txBox="1"/>
          <p:nvPr/>
        </p:nvSpPr>
        <p:spPr>
          <a:xfrm>
            <a:off x="1052673" y="4136923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106C9D-8CD9-456C-B86E-350A47D14D52}"/>
              </a:ext>
            </a:extLst>
          </p:cNvPr>
          <p:cNvSpPr txBox="1"/>
          <p:nvPr/>
        </p:nvSpPr>
        <p:spPr>
          <a:xfrm>
            <a:off x="3497926" y="4136923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area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5639FE-0DA0-446E-9F20-45484E4EE13F}"/>
              </a:ext>
            </a:extLst>
          </p:cNvPr>
          <p:cNvSpPr txBox="1"/>
          <p:nvPr/>
        </p:nvSpPr>
        <p:spPr>
          <a:xfrm>
            <a:off x="6784688" y="4136923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39DE3-D688-4DD0-8448-8B55AE54A61E}"/>
              </a:ext>
            </a:extLst>
          </p:cNvPr>
          <p:cNvSpPr txBox="1"/>
          <p:nvPr/>
        </p:nvSpPr>
        <p:spPr>
          <a:xfrm rot="18678659">
            <a:off x="119500" y="1920926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Black=0</a:t>
            </a:r>
          </a:p>
          <a:p>
            <a:r>
              <a:rPr lang="en-US" dirty="0">
                <a:solidFill>
                  <a:srgbClr val="FF0000"/>
                </a:solidFill>
              </a:rPr>
              <a:t>White=255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D15B29-5CA3-4249-AB23-D5776F1B8764}"/>
              </a:ext>
            </a:extLst>
          </p:cNvPr>
          <p:cNvSpPr txBox="1"/>
          <p:nvPr/>
        </p:nvSpPr>
        <p:spPr>
          <a:xfrm>
            <a:off x="425802" y="4918587"/>
            <a:ext cx="241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Matrix of Zeros * any number </a:t>
            </a:r>
          </a:p>
          <a:p>
            <a:pPr algn="ctr"/>
            <a:r>
              <a:rPr lang="en-US" sz="1400" dirty="0"/>
              <a:t>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495DBE-9A21-4F0B-B6F4-F98C14FBCF43}"/>
              </a:ext>
            </a:extLst>
          </p:cNvPr>
          <p:cNvSpPr txBox="1"/>
          <p:nvPr/>
        </p:nvSpPr>
        <p:spPr>
          <a:xfrm>
            <a:off x="5603563" y="4810865"/>
            <a:ext cx="35986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Matrix of 255 * (uniform matrix that add to 1) </a:t>
            </a:r>
          </a:p>
          <a:p>
            <a:pPr algn="ctr"/>
            <a:r>
              <a:rPr lang="en-US" sz="1400" dirty="0"/>
              <a:t>=255</a:t>
            </a:r>
          </a:p>
          <a:p>
            <a:pPr algn="ctr"/>
            <a:r>
              <a:rPr lang="en-US" sz="1400" dirty="0"/>
              <a:t>Importance of normalize the filters!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30EB9-03A8-4051-939A-C9E7A1C166D3}"/>
              </a:ext>
            </a:extLst>
          </p:cNvPr>
          <p:cNvSpPr txBox="1"/>
          <p:nvPr/>
        </p:nvSpPr>
        <p:spPr>
          <a:xfrm>
            <a:off x="2838421" y="4720109"/>
            <a:ext cx="26420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Part of the Matrix filled with 0</a:t>
            </a:r>
          </a:p>
          <a:p>
            <a:pPr algn="ctr"/>
            <a:r>
              <a:rPr lang="en-US" sz="1400" dirty="0"/>
              <a:t>, part with 255</a:t>
            </a:r>
          </a:p>
          <a:p>
            <a:pPr algn="ctr"/>
            <a:r>
              <a:rPr lang="en-US" sz="1400" dirty="0"/>
              <a:t>The results when we do </a:t>
            </a:r>
          </a:p>
          <a:p>
            <a:pPr algn="ctr"/>
            <a:r>
              <a:rPr lang="en-US" sz="1400" dirty="0"/>
              <a:t>the scalar product with a</a:t>
            </a:r>
          </a:p>
          <a:p>
            <a:pPr algn="ctr"/>
            <a:r>
              <a:rPr lang="en-US" sz="1400" dirty="0"/>
              <a:t>Uniform filter that add to 1</a:t>
            </a:r>
          </a:p>
          <a:p>
            <a:pPr algn="ctr"/>
            <a:r>
              <a:rPr lang="en-US" sz="1400" dirty="0"/>
              <a:t>Is some value in the range (0,255)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54DDA9-0557-4DBD-8A87-3B959166E09B}"/>
              </a:ext>
            </a:extLst>
          </p:cNvPr>
          <p:cNvSpPr txBox="1"/>
          <p:nvPr/>
        </p:nvSpPr>
        <p:spPr>
          <a:xfrm>
            <a:off x="2730711" y="6171697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0 0 0 255 255</a:t>
            </a:r>
          </a:p>
          <a:p>
            <a:r>
              <a:rPr lang="en-US" sz="1100" dirty="0"/>
              <a:t>0 0 0 255 255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909C5B-48C4-45C3-B4C6-7AD88E3EF3D5}"/>
              </a:ext>
            </a:extLst>
          </p:cNvPr>
          <p:cNvSpPr txBox="1"/>
          <p:nvPr/>
        </p:nvSpPr>
        <p:spPr>
          <a:xfrm>
            <a:off x="3704054" y="618429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6C399-AB43-4F6F-90F2-33AC2A56698E}"/>
              </a:ext>
            </a:extLst>
          </p:cNvPr>
          <p:cNvSpPr txBox="1"/>
          <p:nvPr/>
        </p:nvSpPr>
        <p:spPr>
          <a:xfrm>
            <a:off x="3984900" y="6153513"/>
            <a:ext cx="11961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0.1 0.1 0.1 0.1 0.1</a:t>
            </a:r>
          </a:p>
          <a:p>
            <a:r>
              <a:rPr lang="en-US" sz="1100" dirty="0"/>
              <a:t>0.1 0.1 0.1 0.1 0.1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CF7928-BFFD-4A8C-848A-8682DDBB2819}"/>
              </a:ext>
            </a:extLst>
          </p:cNvPr>
          <p:cNvSpPr txBox="1"/>
          <p:nvPr/>
        </p:nvSpPr>
        <p:spPr>
          <a:xfrm>
            <a:off x="5142589" y="61842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EC89DC-D2AA-4436-B498-D57DB98E0FB5}"/>
              </a:ext>
            </a:extLst>
          </p:cNvPr>
          <p:cNvSpPr txBox="1"/>
          <p:nvPr/>
        </p:nvSpPr>
        <p:spPr>
          <a:xfrm>
            <a:off x="5497814" y="6238151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69532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F0A-E9D1-499B-83CE-F194C13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Blurring/LP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F290-904B-437F-BB99-420C9AAA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from a frequency perspective</a:t>
            </a:r>
          </a:p>
          <a:p>
            <a:r>
              <a:rPr lang="en-US" dirty="0"/>
              <a:t>Low Pass Filter for 1D-signals: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08085-D1E2-4A2F-A8F1-2CBF9A179470}"/>
              </a:ext>
            </a:extLst>
          </p:cNvPr>
          <p:cNvSpPr txBox="1"/>
          <p:nvPr/>
        </p:nvSpPr>
        <p:spPr>
          <a:xfrm>
            <a:off x="6057002" y="4075275"/>
            <a:ext cx="231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only the low </a:t>
            </a:r>
          </a:p>
          <a:p>
            <a:r>
              <a:rPr lang="en-US" dirty="0"/>
              <a:t>frequency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2FC07-76EA-48A3-AFDC-B74F6CC6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14" y="3298820"/>
            <a:ext cx="2932318" cy="21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1446-ACCF-473C-AECD-DE8700F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Blurring/LP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D461-05E1-4322-80AF-E05BC0E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the frequency point of view, we are keeping only the frequencies that falls below a certain frequency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5CC441-E515-49A0-9D9A-A6E96DCBB66B}"/>
              </a:ext>
            </a:extLst>
          </p:cNvPr>
          <p:cNvGrpSpPr/>
          <p:nvPr/>
        </p:nvGrpSpPr>
        <p:grpSpPr>
          <a:xfrm>
            <a:off x="1797390" y="2486829"/>
            <a:ext cx="5549220" cy="2092053"/>
            <a:chOff x="1076657" y="2595886"/>
            <a:chExt cx="5549220" cy="20920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742551C-A134-4601-8FCD-31FD80F2C3B5}"/>
                </a:ext>
              </a:extLst>
            </p:cNvPr>
            <p:cNvGrpSpPr/>
            <p:nvPr/>
          </p:nvGrpSpPr>
          <p:grpSpPr>
            <a:xfrm>
              <a:off x="1076657" y="2595886"/>
              <a:ext cx="1458418" cy="1835885"/>
              <a:chOff x="4685237" y="2564427"/>
              <a:chExt cx="1458418" cy="1835885"/>
            </a:xfrm>
          </p:grpSpPr>
          <p:pic>
            <p:nvPicPr>
              <p:cNvPr id="4" name="Picture 3" descr="A close up of a bird&#10;&#10;Description automatically generated">
                <a:extLst>
                  <a:ext uri="{FF2B5EF4-FFF2-40B4-BE49-F238E27FC236}">
                    <a16:creationId xmlns:a16="http://schemas.microsoft.com/office/drawing/2014/main" id="{23F25C6D-5DF2-42B1-BA91-B3804D7A78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150" t="10392" r="23857" b="22266"/>
              <a:stretch/>
            </p:blipFill>
            <p:spPr>
              <a:xfrm>
                <a:off x="4685237" y="2564427"/>
                <a:ext cx="1458418" cy="143793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5C32436-8A0E-4E29-A984-CCBB561CB30B}"/>
                  </a:ext>
                </a:extLst>
              </p:cNvPr>
              <p:cNvSpPr txBox="1"/>
              <p:nvPr/>
            </p:nvSpPr>
            <p:spPr>
              <a:xfrm>
                <a:off x="4948613" y="4030980"/>
                <a:ext cx="93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Original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71B3A9-07C0-493C-84E9-C5B6366A1752}"/>
                </a:ext>
              </a:extLst>
            </p:cNvPr>
            <p:cNvGrpSpPr/>
            <p:nvPr/>
          </p:nvGrpSpPr>
          <p:grpSpPr>
            <a:xfrm>
              <a:off x="5068494" y="2603676"/>
              <a:ext cx="1557383" cy="2084263"/>
              <a:chOff x="6969278" y="2564427"/>
              <a:chExt cx="1557383" cy="2084263"/>
            </a:xfrm>
          </p:grpSpPr>
          <p:pic>
            <p:nvPicPr>
              <p:cNvPr id="6" name="Picture 5" descr="A picture containing photo, looking, cat, bird&#10;&#10;Description automatically generated">
                <a:extLst>
                  <a:ext uri="{FF2B5EF4-FFF2-40B4-BE49-F238E27FC236}">
                    <a16:creationId xmlns:a16="http://schemas.microsoft.com/office/drawing/2014/main" id="{D218209B-4932-4DE5-B6E3-91FBFA9DDD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150" t="10392" r="23857" b="21665"/>
              <a:stretch/>
            </p:blipFill>
            <p:spPr>
              <a:xfrm>
                <a:off x="6969278" y="2564427"/>
                <a:ext cx="1458418" cy="14649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415A67-414E-4D1D-BD8A-E45991D8863F}"/>
                  </a:ext>
                </a:extLst>
              </p:cNvPr>
              <p:cNvSpPr txBox="1"/>
              <p:nvPr/>
            </p:nvSpPr>
            <p:spPr>
              <a:xfrm>
                <a:off x="6992971" y="4002359"/>
                <a:ext cx="1533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Uniform filter </a:t>
                </a:r>
              </a:p>
              <a:p>
                <a:pPr algn="ctr"/>
                <a:r>
                  <a:rPr lang="en-US" dirty="0"/>
                  <a:t>size 5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B0F9CA-7730-4729-BD54-88F4723750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43" t="29301" r="26688" b="29301"/>
            <a:stretch/>
          </p:blipFill>
          <p:spPr>
            <a:xfrm>
              <a:off x="3662787" y="2965921"/>
              <a:ext cx="909213" cy="6619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35D1F4-EA2B-482D-897E-A16A28823798}"/>
                    </a:ext>
                  </a:extLst>
                </p:cNvPr>
                <p:cNvSpPr txBox="1"/>
                <p:nvPr/>
              </p:nvSpPr>
              <p:spPr>
                <a:xfrm>
                  <a:off x="2827090" y="2983896"/>
                  <a:ext cx="846841" cy="6619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(5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5)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435D1F4-EA2B-482D-897E-A16A28823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7090" y="2983896"/>
                  <a:ext cx="846841" cy="66191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2D0D3F-D91D-4944-A4AE-6E5CBB629592}"/>
                </a:ext>
              </a:extLst>
            </p:cNvPr>
            <p:cNvSpPr txBox="1"/>
            <p:nvPr/>
          </p:nvSpPr>
          <p:spPr>
            <a:xfrm>
              <a:off x="2624295" y="3130186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66325B-2B24-4F08-BEF3-A270F5B45E9B}"/>
                </a:ext>
              </a:extLst>
            </p:cNvPr>
            <p:cNvSpPr txBox="1"/>
            <p:nvPr/>
          </p:nvSpPr>
          <p:spPr>
            <a:xfrm>
              <a:off x="4660588" y="311221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pic>
        <p:nvPicPr>
          <p:cNvPr id="20" name="Picture 19" descr="A picture containing photo, tiled, person, standing&#10;&#10;Description automatically generated">
            <a:extLst>
              <a:ext uri="{FF2B5EF4-FFF2-40B4-BE49-F238E27FC236}">
                <a16:creationId xmlns:a16="http://schemas.microsoft.com/office/drawing/2014/main" id="{EBE51269-43F7-48AA-86CA-FB527539EA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012" t="5734" r="15319" b="13328"/>
          <a:stretch/>
        </p:blipFill>
        <p:spPr>
          <a:xfrm>
            <a:off x="1240011" y="4786009"/>
            <a:ext cx="1621514" cy="1617942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0C9E49C0-E278-4715-8A89-AC91123709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438" t="10091" r="23221" b="21966"/>
          <a:stretch/>
        </p:blipFill>
        <p:spPr>
          <a:xfrm>
            <a:off x="3684946" y="4786009"/>
            <a:ext cx="1621410" cy="16179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CB1469-25A6-4708-A1C9-8A2EB230BF03}"/>
              </a:ext>
            </a:extLst>
          </p:cNvPr>
          <p:cNvSpPr txBox="1"/>
          <p:nvPr/>
        </p:nvSpPr>
        <p:spPr>
          <a:xfrm>
            <a:off x="3107164" y="5410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1C4E40-D513-499E-801C-76BE4F919038}"/>
              </a:ext>
            </a:extLst>
          </p:cNvPr>
          <p:cNvSpPr txBox="1"/>
          <p:nvPr/>
        </p:nvSpPr>
        <p:spPr>
          <a:xfrm>
            <a:off x="5551996" y="54103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6" name="Picture 25" descr="A picture containing sitting, light, room, standing&#10;&#10;Description automatically generated">
            <a:extLst>
              <a:ext uri="{FF2B5EF4-FFF2-40B4-BE49-F238E27FC236}">
                <a16:creationId xmlns:a16="http://schemas.microsoft.com/office/drawing/2014/main" id="{DC54B8FD-733C-4DA6-B882-1D835AFDA3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165" t="7139" r="15318" b="13696"/>
          <a:stretch/>
        </p:blipFill>
        <p:spPr>
          <a:xfrm>
            <a:off x="6116954" y="4786009"/>
            <a:ext cx="1654180" cy="161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6516-42D6-4926-A9A3-75CB4A7A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Filter: Edge Detector/HP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C6E2-FEDF-4CC7-B2A8-BC7EB7B7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Edges are represented as a fast/steep changes in the pixel values within a small area</a:t>
            </a:r>
          </a:p>
          <a:p>
            <a:r>
              <a:rPr lang="en-US" sz="2400" dirty="0"/>
              <a:t>HP filters destroy the low frequency components</a:t>
            </a:r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847B-B2A3-484E-8B73-1D0EC53F8DD9}"/>
              </a:ext>
            </a:extLst>
          </p:cNvPr>
          <p:cNvSpPr txBox="1"/>
          <p:nvPr/>
        </p:nvSpPr>
        <p:spPr>
          <a:xfrm>
            <a:off x="3510911" y="3847124"/>
            <a:ext cx="226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Derivative filter</a:t>
            </a:r>
          </a:p>
          <a:p>
            <a:pPr algn="ctr"/>
            <a:r>
              <a:rPr lang="en-US" dirty="0"/>
              <a:t>Vertical edge detector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347852-62A9-400B-AF21-338E36E8A9FD}"/>
              </a:ext>
            </a:extLst>
          </p:cNvPr>
          <p:cNvSpPr txBox="1"/>
          <p:nvPr/>
        </p:nvSpPr>
        <p:spPr>
          <a:xfrm>
            <a:off x="1667072" y="6488668"/>
            <a:ext cx="594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edge image is the magnitude of the gradient at every pixel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233BC0-791B-42E2-A404-CC51295E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13" y="2903483"/>
            <a:ext cx="2445253" cy="198463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57A48F-F801-4B9F-84C7-CA088CE0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62" y="2905635"/>
            <a:ext cx="2445253" cy="198248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13A3E7-9A62-4872-87FD-03F20285EB02}"/>
              </a:ext>
            </a:extLst>
          </p:cNvPr>
          <p:cNvSpPr txBox="1"/>
          <p:nvPr/>
        </p:nvSpPr>
        <p:spPr>
          <a:xfrm rot="18678659">
            <a:off x="-73856" y="3247198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Black=0</a:t>
            </a:r>
          </a:p>
          <a:p>
            <a:r>
              <a:rPr lang="en-US" dirty="0">
                <a:solidFill>
                  <a:srgbClr val="FF0000"/>
                </a:solidFill>
              </a:rPr>
              <a:t>White=255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56B7F2-20F7-4545-8248-22E923C56E59}"/>
              </a:ext>
            </a:extLst>
          </p:cNvPr>
          <p:cNvSpPr txBox="1"/>
          <p:nvPr/>
        </p:nvSpPr>
        <p:spPr>
          <a:xfrm>
            <a:off x="926581" y="4907897"/>
            <a:ext cx="116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Area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D3BD3-40F7-4CA3-9153-0F5910651EAF}"/>
              </a:ext>
            </a:extLst>
          </p:cNvPr>
          <p:cNvSpPr txBox="1"/>
          <p:nvPr/>
        </p:nvSpPr>
        <p:spPr>
          <a:xfrm>
            <a:off x="3938910" y="490789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 area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4B3F9-4278-4C20-81CD-63AA96607E4B}"/>
              </a:ext>
            </a:extLst>
          </p:cNvPr>
          <p:cNvSpPr txBox="1"/>
          <p:nvPr/>
        </p:nvSpPr>
        <p:spPr>
          <a:xfrm>
            <a:off x="6658596" y="4907897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White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46E66-0C35-435F-A495-3463D8B91271}"/>
              </a:ext>
            </a:extLst>
          </p:cNvPr>
          <p:cNvSpPr txBox="1"/>
          <p:nvPr/>
        </p:nvSpPr>
        <p:spPr>
          <a:xfrm>
            <a:off x="1291841" y="54314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E162BE-2AFA-475E-8412-DD2A74993931}"/>
              </a:ext>
            </a:extLst>
          </p:cNvPr>
          <p:cNvSpPr txBox="1"/>
          <p:nvPr/>
        </p:nvSpPr>
        <p:spPr>
          <a:xfrm>
            <a:off x="7059443" y="5465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0989C-DC1A-4FAC-9872-06CF5B7BB638}"/>
              </a:ext>
            </a:extLst>
          </p:cNvPr>
          <p:cNvSpPr txBox="1"/>
          <p:nvPr/>
        </p:nvSpPr>
        <p:spPr>
          <a:xfrm>
            <a:off x="4133418" y="5431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=255*3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2B2FE6-A7B3-48E5-AC5B-AD5DFB03E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84" y="3230239"/>
            <a:ext cx="12477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6516-42D6-4926-A9A3-75CB4A7A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Filter: Edge Detector/HP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C6E2-FEDF-4CC7-B2A8-BC7EB7B7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Edges are represented as a fast/steep changes in the pixel values within a small area</a:t>
            </a:r>
          </a:p>
          <a:p>
            <a:r>
              <a:rPr lang="en-US" sz="2400" dirty="0"/>
              <a:t>HP filters destroy the low frequency components</a:t>
            </a:r>
          </a:p>
          <a:p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57DE06-B0EE-483E-BED3-C1CCFBDFA143}"/>
              </a:ext>
            </a:extLst>
          </p:cNvPr>
          <p:cNvGrpSpPr/>
          <p:nvPr/>
        </p:nvGrpSpPr>
        <p:grpSpPr>
          <a:xfrm>
            <a:off x="803255" y="4260672"/>
            <a:ext cx="1460832" cy="1880875"/>
            <a:chOff x="803255" y="4260672"/>
            <a:chExt cx="1460832" cy="1880875"/>
          </a:xfrm>
        </p:grpSpPr>
        <p:pic>
          <p:nvPicPr>
            <p:cNvPr id="4" name="Picture 3" descr="A photo of a person&#10;&#10;Description automatically generated">
              <a:extLst>
                <a:ext uri="{FF2B5EF4-FFF2-40B4-BE49-F238E27FC236}">
                  <a16:creationId xmlns:a16="http://schemas.microsoft.com/office/drawing/2014/main" id="{F9FF0950-932B-4B02-939A-E117E8F085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622" t="9791" r="23491" b="21063"/>
            <a:stretch/>
          </p:blipFill>
          <p:spPr>
            <a:xfrm>
              <a:off x="803255" y="4260672"/>
              <a:ext cx="1460832" cy="146850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4253C-A038-4C89-92B0-2F1693A42854}"/>
                </a:ext>
              </a:extLst>
            </p:cNvPr>
            <p:cNvSpPr txBox="1"/>
            <p:nvPr/>
          </p:nvSpPr>
          <p:spPr>
            <a:xfrm>
              <a:off x="1064632" y="5772215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mandrill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95045C-5AC7-42FF-A9E0-D46B409E74E0}"/>
              </a:ext>
            </a:extLst>
          </p:cNvPr>
          <p:cNvGrpSpPr/>
          <p:nvPr/>
        </p:nvGrpSpPr>
        <p:grpSpPr>
          <a:xfrm>
            <a:off x="2735650" y="4254765"/>
            <a:ext cx="1721946" cy="1867430"/>
            <a:chOff x="2735650" y="4254765"/>
            <a:chExt cx="1721946" cy="18674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957772-4915-4F65-A32D-F9F204E5C7A5}"/>
                </a:ext>
              </a:extLst>
            </p:cNvPr>
            <p:cNvSpPr txBox="1"/>
            <p:nvPr/>
          </p:nvSpPr>
          <p:spPr>
            <a:xfrm>
              <a:off x="2735650" y="5752863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horizontal edges</a:t>
              </a:r>
            </a:p>
          </p:txBody>
        </p:sp>
        <p:pic>
          <p:nvPicPr>
            <p:cNvPr id="20" name="Picture 19" descr="A picture containing rug&#10;&#10;Description automatically generated">
              <a:extLst>
                <a:ext uri="{FF2B5EF4-FFF2-40B4-BE49-F238E27FC236}">
                  <a16:creationId xmlns:a16="http://schemas.microsoft.com/office/drawing/2014/main" id="{A7887012-811D-47EC-8771-C1C523F16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915" t="10092" r="23858" b="21427"/>
            <a:stretch/>
          </p:blipFill>
          <p:spPr>
            <a:xfrm>
              <a:off x="2851636" y="4254765"/>
              <a:ext cx="1484045" cy="149581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859BE4-14B5-4548-B76B-9A82C1AB7D1C}"/>
              </a:ext>
            </a:extLst>
          </p:cNvPr>
          <p:cNvGrpSpPr/>
          <p:nvPr/>
        </p:nvGrpSpPr>
        <p:grpSpPr>
          <a:xfrm>
            <a:off x="4923230" y="4254765"/>
            <a:ext cx="1507138" cy="1878098"/>
            <a:chOff x="4923230" y="4254765"/>
            <a:chExt cx="1507138" cy="18780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B362B7-5B30-4090-97C7-EDE3E46E4291}"/>
                </a:ext>
              </a:extLst>
            </p:cNvPr>
            <p:cNvSpPr txBox="1"/>
            <p:nvPr/>
          </p:nvSpPr>
          <p:spPr>
            <a:xfrm>
              <a:off x="4930234" y="5763531"/>
              <a:ext cx="147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Vertical edges</a:t>
              </a:r>
            </a:p>
          </p:txBody>
        </p:sp>
        <p:pic>
          <p:nvPicPr>
            <p:cNvPr id="22" name="Picture 21" descr="A picture containing rug&#10;&#10;Description automatically generated">
              <a:extLst>
                <a:ext uri="{FF2B5EF4-FFF2-40B4-BE49-F238E27FC236}">
                  <a16:creationId xmlns:a16="http://schemas.microsoft.com/office/drawing/2014/main" id="{17D6C506-3E73-431A-B165-20AE59117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150" t="9792" r="23386" b="23169"/>
            <a:stretch/>
          </p:blipFill>
          <p:spPr>
            <a:xfrm>
              <a:off x="4923230" y="4254765"/>
              <a:ext cx="1507138" cy="148058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2C2A5A-33F5-4563-B695-228124461754}"/>
              </a:ext>
            </a:extLst>
          </p:cNvPr>
          <p:cNvGrpSpPr/>
          <p:nvPr/>
        </p:nvGrpSpPr>
        <p:grpSpPr>
          <a:xfrm>
            <a:off x="6906878" y="4240418"/>
            <a:ext cx="1705916" cy="1875232"/>
            <a:chOff x="6906878" y="4240418"/>
            <a:chExt cx="1705916" cy="18752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60AF58-7ED2-4B6E-9A3A-624AF3D52135}"/>
                </a:ext>
              </a:extLst>
            </p:cNvPr>
            <p:cNvSpPr txBox="1"/>
            <p:nvPr/>
          </p:nvSpPr>
          <p:spPr>
            <a:xfrm>
              <a:off x="6906878" y="5746318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Complete edges</a:t>
              </a:r>
            </a:p>
          </p:txBody>
        </p:sp>
        <p:pic>
          <p:nvPicPr>
            <p:cNvPr id="24" name="Picture 23" descr="A picture containing rug&#10;&#10;Description automatically generated">
              <a:extLst>
                <a:ext uri="{FF2B5EF4-FFF2-40B4-BE49-F238E27FC236}">
                  <a16:creationId xmlns:a16="http://schemas.microsoft.com/office/drawing/2014/main" id="{F4C993F7-6738-4D8E-A8EB-327C9BF69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915" t="10091" r="23858" b="21418"/>
            <a:stretch/>
          </p:blipFill>
          <p:spPr>
            <a:xfrm>
              <a:off x="7017917" y="4240418"/>
              <a:ext cx="1483838" cy="1495818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8F4B7CE-6DFB-4317-8E3E-67C015107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716" y="3002961"/>
            <a:ext cx="736165" cy="669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C0B810-B241-4AE6-82A0-E57068727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428" y="2971138"/>
            <a:ext cx="837612" cy="73288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51467E4-4340-4361-9822-93DE2BC1650E}"/>
              </a:ext>
            </a:extLst>
          </p:cNvPr>
          <p:cNvSpPr txBox="1"/>
          <p:nvPr/>
        </p:nvSpPr>
        <p:spPr>
          <a:xfrm>
            <a:off x="2793126" y="3614341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 edge</a:t>
            </a:r>
          </a:p>
          <a:p>
            <a:pPr algn="ctr"/>
            <a:r>
              <a:rPr lang="en-US" dirty="0"/>
              <a:t>Sobel detector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847B-B2A3-484E-8B73-1D0EC53F8DD9}"/>
              </a:ext>
            </a:extLst>
          </p:cNvPr>
          <p:cNvSpPr txBox="1"/>
          <p:nvPr/>
        </p:nvSpPr>
        <p:spPr>
          <a:xfrm>
            <a:off x="4891969" y="361434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 edge</a:t>
            </a:r>
          </a:p>
          <a:p>
            <a:pPr algn="ctr"/>
            <a:r>
              <a:rPr lang="en-US" dirty="0"/>
              <a:t>Sobel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58C66-21FB-4AFF-A9C5-E04621922254}"/>
                  </a:ext>
                </a:extLst>
              </p:cNvPr>
              <p:cNvSpPr txBox="1"/>
              <p:nvPr/>
            </p:nvSpPr>
            <p:spPr>
              <a:xfrm>
                <a:off x="6725482" y="3670888"/>
                <a:ext cx="2068707" cy="468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𝐸𝑑𝑔𝑒𝑠</m:t>
                      </m:r>
                      <m:r>
                        <a:rPr lang="sv-S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𝐸𝑑𝑔𝑒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sv-SE" sz="12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𝐸𝑑𝑔𝑒</m:t>
                              </m:r>
                            </m:e>
                            <m:sub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sv-SE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7F58C66-21FB-4AFF-A9C5-E04621922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482" y="3670888"/>
                <a:ext cx="2068707" cy="468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34347852-62A9-400B-AF21-338E36E8A9FD}"/>
              </a:ext>
            </a:extLst>
          </p:cNvPr>
          <p:cNvSpPr txBox="1"/>
          <p:nvPr/>
        </p:nvSpPr>
        <p:spPr>
          <a:xfrm>
            <a:off x="1667072" y="6488668"/>
            <a:ext cx="594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edge image is the magnitude of the gradient at every pixel</a:t>
            </a:r>
          </a:p>
        </p:txBody>
      </p:sp>
    </p:spTree>
    <p:extLst>
      <p:ext uri="{BB962C8B-B14F-4D97-AF65-F5344CB8AC3E}">
        <p14:creationId xmlns:p14="http://schemas.microsoft.com/office/powerpoint/2010/main" val="1033586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F0A-E9D1-499B-83CE-F194C131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Filter: Edge Detector/HP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F290-904B-437F-BB99-420C9AAA9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from a frequency perspective</a:t>
            </a:r>
          </a:p>
          <a:p>
            <a:r>
              <a:rPr lang="en-US" dirty="0"/>
              <a:t>High Pass Filter for 1D-signals: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08085-D1E2-4A2F-A8F1-2CBF9A179470}"/>
              </a:ext>
            </a:extLst>
          </p:cNvPr>
          <p:cNvSpPr txBox="1"/>
          <p:nvPr/>
        </p:nvSpPr>
        <p:spPr>
          <a:xfrm>
            <a:off x="6057002" y="4075275"/>
            <a:ext cx="2316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Supress</a:t>
            </a:r>
            <a:r>
              <a:rPr lang="en-US" dirty="0"/>
              <a:t> the low </a:t>
            </a:r>
          </a:p>
          <a:p>
            <a:r>
              <a:rPr lang="en-US" dirty="0"/>
              <a:t>frequency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30FD-CD20-4D07-9C25-E59C9DD69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37" y="3244292"/>
            <a:ext cx="3077726" cy="23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5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1446-ACCF-473C-AECD-DE8700F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Filter: Edge Detector/HP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D461-05E1-4322-80AF-E05BC0E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From the frequency point of view, we are destroying the low frequency components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3A2F1E-F72D-4559-8E57-9152D28CED90}"/>
              </a:ext>
            </a:extLst>
          </p:cNvPr>
          <p:cNvGrpSpPr/>
          <p:nvPr/>
        </p:nvGrpSpPr>
        <p:grpSpPr>
          <a:xfrm>
            <a:off x="2526789" y="2488562"/>
            <a:ext cx="1460832" cy="1880875"/>
            <a:chOff x="803255" y="4260672"/>
            <a:chExt cx="1460832" cy="1880875"/>
          </a:xfrm>
        </p:grpSpPr>
        <p:pic>
          <p:nvPicPr>
            <p:cNvPr id="25" name="Picture 24" descr="A photo of a person&#10;&#10;Description automatically generated">
              <a:extLst>
                <a:ext uri="{FF2B5EF4-FFF2-40B4-BE49-F238E27FC236}">
                  <a16:creationId xmlns:a16="http://schemas.microsoft.com/office/drawing/2014/main" id="{46818266-5D80-4E99-BFDF-16E7CA919C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622" t="9791" r="23491" b="21063"/>
            <a:stretch/>
          </p:blipFill>
          <p:spPr>
            <a:xfrm>
              <a:off x="803255" y="4260672"/>
              <a:ext cx="1460832" cy="146850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838F8A-4EA0-41B3-81DF-8DEDF3C14A7E}"/>
                </a:ext>
              </a:extLst>
            </p:cNvPr>
            <p:cNvSpPr txBox="1"/>
            <p:nvPr/>
          </p:nvSpPr>
          <p:spPr>
            <a:xfrm>
              <a:off x="1064632" y="5772215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mandrill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C61D65-3F9D-46F2-88D7-2E7AD904787F}"/>
              </a:ext>
            </a:extLst>
          </p:cNvPr>
          <p:cNvGrpSpPr/>
          <p:nvPr/>
        </p:nvGrpSpPr>
        <p:grpSpPr>
          <a:xfrm>
            <a:off x="5263996" y="2488562"/>
            <a:ext cx="1705916" cy="1875232"/>
            <a:chOff x="6906878" y="4240418"/>
            <a:chExt cx="1705916" cy="18752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95B661-0BE0-4C7A-A442-AB63000A170A}"/>
                </a:ext>
              </a:extLst>
            </p:cNvPr>
            <p:cNvSpPr txBox="1"/>
            <p:nvPr/>
          </p:nvSpPr>
          <p:spPr>
            <a:xfrm>
              <a:off x="6906878" y="5746318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Complete edges</a:t>
              </a:r>
            </a:p>
          </p:txBody>
        </p:sp>
        <p:pic>
          <p:nvPicPr>
            <p:cNvPr id="30" name="Picture 29" descr="A picture containing rug&#10;&#10;Description automatically generated">
              <a:extLst>
                <a:ext uri="{FF2B5EF4-FFF2-40B4-BE49-F238E27FC236}">
                  <a16:creationId xmlns:a16="http://schemas.microsoft.com/office/drawing/2014/main" id="{8AB99A85-4695-406E-B8AC-AF21A6841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915" t="10091" r="23858" b="21418"/>
            <a:stretch/>
          </p:blipFill>
          <p:spPr>
            <a:xfrm>
              <a:off x="7017917" y="4240418"/>
              <a:ext cx="1483838" cy="149581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1AD9009-535E-482F-BBAE-EF1E006339D6}"/>
              </a:ext>
            </a:extLst>
          </p:cNvPr>
          <p:cNvSpPr txBox="1"/>
          <p:nvPr/>
        </p:nvSpPr>
        <p:spPr>
          <a:xfrm>
            <a:off x="4105162" y="2913305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Sobel</a:t>
            </a:r>
          </a:p>
          <a:p>
            <a:pPr algn="ctr"/>
            <a:r>
              <a:rPr lang="en-US" dirty="0"/>
              <a:t>Operators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A5EB7C-2740-40C5-8506-305AFDDED128}"/>
              </a:ext>
            </a:extLst>
          </p:cNvPr>
          <p:cNvGrpSpPr/>
          <p:nvPr/>
        </p:nvGrpSpPr>
        <p:grpSpPr>
          <a:xfrm>
            <a:off x="2906057" y="4793373"/>
            <a:ext cx="1136035" cy="1805766"/>
            <a:chOff x="2220148" y="4793373"/>
            <a:chExt cx="1136035" cy="1805766"/>
          </a:xfrm>
        </p:grpSpPr>
        <p:pic>
          <p:nvPicPr>
            <p:cNvPr id="8" name="Picture 7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6A139016-4836-4504-99BF-371ED36F1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985" t="9825" r="23745" b="22833"/>
            <a:stretch/>
          </p:blipFill>
          <p:spPr>
            <a:xfrm>
              <a:off x="2220148" y="4793373"/>
              <a:ext cx="1136035" cy="112507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96AB7D-386D-4D66-B836-A83405458884}"/>
                </a:ext>
              </a:extLst>
            </p:cNvPr>
            <p:cNvSpPr txBox="1"/>
            <p:nvPr/>
          </p:nvSpPr>
          <p:spPr>
            <a:xfrm>
              <a:off x="2340243" y="5952808"/>
              <a:ext cx="8859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Vertical</a:t>
              </a:r>
            </a:p>
            <a:p>
              <a:pPr algn="ctr"/>
              <a:r>
                <a:rPr lang="en-US" dirty="0"/>
                <a:t>Sobel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C031FB-5D14-4327-ADCF-12E52443B375}"/>
              </a:ext>
            </a:extLst>
          </p:cNvPr>
          <p:cNvGrpSpPr/>
          <p:nvPr/>
        </p:nvGrpSpPr>
        <p:grpSpPr>
          <a:xfrm>
            <a:off x="5509628" y="4771000"/>
            <a:ext cx="1186543" cy="1791026"/>
            <a:chOff x="5070784" y="4549194"/>
            <a:chExt cx="1186543" cy="1791026"/>
          </a:xfrm>
        </p:grpSpPr>
        <p:pic>
          <p:nvPicPr>
            <p:cNvPr id="19" name="Picture 18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54F01C15-516F-4E10-8AAF-B5A5B744E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632" t="9837" r="24098" b="22822"/>
            <a:stretch/>
          </p:blipFill>
          <p:spPr>
            <a:xfrm>
              <a:off x="5110092" y="4549194"/>
              <a:ext cx="1136035" cy="11250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85A945-11A2-4194-8324-034619A3BD72}"/>
                </a:ext>
              </a:extLst>
            </p:cNvPr>
            <p:cNvSpPr txBox="1"/>
            <p:nvPr/>
          </p:nvSpPr>
          <p:spPr>
            <a:xfrm>
              <a:off x="5070784" y="5693889"/>
              <a:ext cx="1186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Horizontal</a:t>
              </a:r>
            </a:p>
            <a:p>
              <a:pPr algn="ctr"/>
              <a:r>
                <a:rPr lang="en-US" dirty="0"/>
                <a:t>Sobel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1E25A3-E218-4CBE-AE05-0B50FF691782}"/>
              </a:ext>
            </a:extLst>
          </p:cNvPr>
          <p:cNvCxnSpPr/>
          <p:nvPr/>
        </p:nvCxnSpPr>
        <p:spPr>
          <a:xfrm>
            <a:off x="6795083" y="4793373"/>
            <a:ext cx="0" cy="4749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4E0D5F-783E-445E-AB7F-6F00F597CACD}"/>
              </a:ext>
            </a:extLst>
          </p:cNvPr>
          <p:cNvCxnSpPr/>
          <p:nvPr/>
        </p:nvCxnSpPr>
        <p:spPr>
          <a:xfrm>
            <a:off x="6796482" y="5421160"/>
            <a:ext cx="0" cy="4749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2AD144-0491-47A3-A6B7-A4FB7534F8F9}"/>
              </a:ext>
            </a:extLst>
          </p:cNvPr>
          <p:cNvSpPr txBox="1"/>
          <p:nvPr/>
        </p:nvSpPr>
        <p:spPr>
          <a:xfrm>
            <a:off x="6858873" y="4860217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 retained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FEA9CE-FADF-468F-BDDB-E8381996A677}"/>
              </a:ext>
            </a:extLst>
          </p:cNvPr>
          <p:cNvSpPr txBox="1"/>
          <p:nvPr/>
        </p:nvSpPr>
        <p:spPr>
          <a:xfrm>
            <a:off x="6858873" y="5504727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 retained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DEBE61-77C6-4E4A-8F7E-3C414322F17A}"/>
              </a:ext>
            </a:extLst>
          </p:cNvPr>
          <p:cNvCxnSpPr>
            <a:cxnSpLocks/>
          </p:cNvCxnSpPr>
          <p:nvPr/>
        </p:nvCxnSpPr>
        <p:spPr>
          <a:xfrm>
            <a:off x="3501635" y="4666984"/>
            <a:ext cx="5657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BC938C-0024-4A05-84A7-902CC12F4E6C}"/>
              </a:ext>
            </a:extLst>
          </p:cNvPr>
          <p:cNvCxnSpPr>
            <a:cxnSpLocks/>
          </p:cNvCxnSpPr>
          <p:nvPr/>
        </p:nvCxnSpPr>
        <p:spPr>
          <a:xfrm>
            <a:off x="2880802" y="4666984"/>
            <a:ext cx="56571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7B50A7-29F2-4CEE-AE61-0088FB64EAB5}"/>
              </a:ext>
            </a:extLst>
          </p:cNvPr>
          <p:cNvSpPr txBox="1"/>
          <p:nvPr/>
        </p:nvSpPr>
        <p:spPr>
          <a:xfrm>
            <a:off x="3542405" y="4365084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 retained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A21B2A-B866-4A6E-B8E1-42BB87244C10}"/>
              </a:ext>
            </a:extLst>
          </p:cNvPr>
          <p:cNvSpPr txBox="1"/>
          <p:nvPr/>
        </p:nvSpPr>
        <p:spPr>
          <a:xfrm>
            <a:off x="2313947" y="4365084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Freq retained</a:t>
            </a:r>
          </a:p>
        </p:txBody>
      </p:sp>
    </p:spTree>
    <p:extLst>
      <p:ext uri="{BB962C8B-B14F-4D97-AF65-F5344CB8AC3E}">
        <p14:creationId xmlns:p14="http://schemas.microsoft.com/office/powerpoint/2010/main" val="97542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AEB0-9961-4577-8EAD-39AA27C3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Filters: HP/LP filters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35FA-5E26-4BBC-8DA1-C2CBEC32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LP filters/smoothing images:</a:t>
            </a:r>
          </a:p>
          <a:p>
            <a:pPr lvl="1"/>
            <a:r>
              <a:rPr lang="en-US" dirty="0"/>
              <a:t>Downscale images in a better way</a:t>
            </a:r>
          </a:p>
          <a:p>
            <a:pPr lvl="1"/>
            <a:r>
              <a:rPr lang="en-US" dirty="0"/>
              <a:t>Remove noise</a:t>
            </a:r>
          </a:p>
          <a:p>
            <a:pPr lvl="1"/>
            <a:r>
              <a:rPr lang="en-US" dirty="0"/>
              <a:t>Remove high frequency components before other operations e.g. edge detection</a:t>
            </a:r>
          </a:p>
          <a:p>
            <a:r>
              <a:rPr lang="en-US" dirty="0"/>
              <a:t>HP filters/edge detectors:</a:t>
            </a:r>
          </a:p>
          <a:p>
            <a:pPr lvl="1"/>
            <a:r>
              <a:rPr lang="en-US" dirty="0"/>
              <a:t>Contour operations</a:t>
            </a:r>
          </a:p>
          <a:p>
            <a:pPr lvl="2"/>
            <a:r>
              <a:rPr lang="en-US" dirty="0"/>
              <a:t>Easier to recognize objects by their contours than directly</a:t>
            </a:r>
          </a:p>
          <a:p>
            <a:pPr lvl="2"/>
            <a:r>
              <a:rPr lang="en-US" dirty="0"/>
              <a:t>Mask in/out objects or regions in the images</a:t>
            </a:r>
          </a:p>
          <a:p>
            <a:pPr lvl="2"/>
            <a:r>
              <a:rPr lang="en-US" dirty="0"/>
              <a:t>Moment operations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9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557B-2EC5-4D4A-AC8F-04AB96A2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Separable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1A817-5714-4D79-B988-69DDD1ED77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 11x11 filter makes 121 multiplications per pixel in the original image</a:t>
                </a:r>
              </a:p>
              <a:p>
                <a:r>
                  <a:rPr lang="en-US" sz="2000" dirty="0"/>
                  <a:t>if we are able to separate the filter as 2 filter of 11x1 and 1x11, we reduce the number of multiplications to 22 per pixels </a:t>
                </a:r>
              </a:p>
              <a:p>
                <a:r>
                  <a:rPr lang="en-US" sz="2000" dirty="0"/>
                  <a:t>A filter is separable if it checks that 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Separable filters are much faster! </a:t>
                </a:r>
              </a:p>
              <a:p>
                <a:r>
                  <a:rPr lang="en-US" sz="2000" dirty="0"/>
                  <a:t>However separability is not always possible</a:t>
                </a:r>
              </a:p>
              <a:p>
                <a:r>
                  <a:rPr lang="en-US" sz="2000" dirty="0"/>
                  <a:t>Associative attribute of convolution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1A817-5714-4D79-B988-69DDD1ED7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ED81B5-E8D8-4701-80F5-FD3FB817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52" y="4716913"/>
            <a:ext cx="1602297" cy="1379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A16A1-1236-4B64-90F9-F0466487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18" y="5149555"/>
            <a:ext cx="1602297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31EE0-17C0-4946-94AF-1824A2F0D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9584" y="4686260"/>
            <a:ext cx="219075" cy="1440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48FDC-EB38-437D-BAC3-4CE4A56C5288}"/>
              </a:ext>
            </a:extLst>
          </p:cNvPr>
          <p:cNvSpPr txBox="1"/>
          <p:nvPr/>
        </p:nvSpPr>
        <p:spPr>
          <a:xfrm>
            <a:off x="4120824" y="50934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97F8B-60FE-47F1-BD99-ECF21E5E5B6B}"/>
              </a:ext>
            </a:extLst>
          </p:cNvPr>
          <p:cNvSpPr txBox="1"/>
          <p:nvPr/>
        </p:nvSpPr>
        <p:spPr>
          <a:xfrm>
            <a:off x="6300226" y="5149555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3209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557B-2EC5-4D4A-AC8F-04AB96A2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Separable filters</a:t>
            </a:r>
          </a:p>
        </p:txBody>
      </p:sp>
      <p:pic>
        <p:nvPicPr>
          <p:cNvPr id="10" name="Content Placeholder 9" descr="A close up of a person&#10;&#10;Description automatically generated">
            <a:extLst>
              <a:ext uri="{FF2B5EF4-FFF2-40B4-BE49-F238E27FC236}">
                <a16:creationId xmlns:a16="http://schemas.microsoft.com/office/drawing/2014/main" id="{AFBD192D-4B88-4CE3-AFFB-8F67B02AE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075" t="11009" r="23227" b="20561"/>
          <a:stretch/>
        </p:blipFill>
        <p:spPr>
          <a:xfrm>
            <a:off x="4457587" y="2243955"/>
            <a:ext cx="1030677" cy="102896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ED81B5-E8D8-4701-80F5-FD3FB817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83" y="4203515"/>
            <a:ext cx="1195036" cy="1028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8A16A1-1236-4B64-90F9-F0466487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728" y="2587242"/>
            <a:ext cx="1066618" cy="171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31EE0-17C0-4946-94AF-1824A2F0D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62" y="2243955"/>
            <a:ext cx="156441" cy="1028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48FDC-EB38-437D-BAC3-4CE4A56C5288}"/>
              </a:ext>
            </a:extLst>
          </p:cNvPr>
          <p:cNvSpPr txBox="1"/>
          <p:nvPr/>
        </p:nvSpPr>
        <p:spPr>
          <a:xfrm>
            <a:off x="6203211" y="253348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997F8B-60FE-47F1-BD99-ECF21E5E5B6B}"/>
              </a:ext>
            </a:extLst>
          </p:cNvPr>
          <p:cNvSpPr txBox="1"/>
          <p:nvPr/>
        </p:nvSpPr>
        <p:spPr>
          <a:xfrm>
            <a:off x="3504276" y="4533333"/>
            <a:ext cx="31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3" name="Picture 12" descr="A close up of a bird&#10;&#10;Description automatically generated">
            <a:extLst>
              <a:ext uri="{FF2B5EF4-FFF2-40B4-BE49-F238E27FC236}">
                <a16:creationId xmlns:a16="http://schemas.microsoft.com/office/drawing/2014/main" id="{E4AD92EA-B252-41FB-A8F7-D24A7D93DF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50" t="10392" r="23857" b="22266"/>
          <a:stretch/>
        </p:blipFill>
        <p:spPr>
          <a:xfrm>
            <a:off x="1266405" y="2243954"/>
            <a:ext cx="1043629" cy="1028969"/>
          </a:xfrm>
          <a:prstGeom prst="rect">
            <a:avLst/>
          </a:prstGeom>
        </p:spPr>
      </p:pic>
      <p:pic>
        <p:nvPicPr>
          <p:cNvPr id="14" name="Picture 13" descr="A picture containing photo, food, holding, person&#10;&#10;Description automatically generated">
            <a:extLst>
              <a:ext uri="{FF2B5EF4-FFF2-40B4-BE49-F238E27FC236}">
                <a16:creationId xmlns:a16="http://schemas.microsoft.com/office/drawing/2014/main" id="{00CC0C21-9101-4B98-981B-998797E101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622" t="10320" r="23491" b="21063"/>
          <a:stretch/>
        </p:blipFill>
        <p:spPr>
          <a:xfrm>
            <a:off x="6744352" y="2243955"/>
            <a:ext cx="1031492" cy="10289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C6E91F-740F-4429-8817-D34B91907C07}"/>
              </a:ext>
            </a:extLst>
          </p:cNvPr>
          <p:cNvSpPr txBox="1"/>
          <p:nvPr/>
        </p:nvSpPr>
        <p:spPr>
          <a:xfrm>
            <a:off x="2394958" y="256924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6" name="Picture 15" descr="A close up of a bird&#10;&#10;Description automatically generated">
            <a:extLst>
              <a:ext uri="{FF2B5EF4-FFF2-40B4-BE49-F238E27FC236}">
                <a16:creationId xmlns:a16="http://schemas.microsoft.com/office/drawing/2014/main" id="{F31778D9-C834-41D4-A6A9-AEB71C2201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150" t="10392" r="23857" b="22266"/>
          <a:stretch/>
        </p:blipFill>
        <p:spPr>
          <a:xfrm>
            <a:off x="2394958" y="4203515"/>
            <a:ext cx="1043629" cy="1028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3CCEB6-FF69-4021-BFA0-956B92039C99}"/>
              </a:ext>
            </a:extLst>
          </p:cNvPr>
          <p:cNvSpPr txBox="1"/>
          <p:nvPr/>
        </p:nvSpPr>
        <p:spPr>
          <a:xfrm>
            <a:off x="5582708" y="256924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0F2408-8242-4E45-9FA2-944B3462E24E}"/>
              </a:ext>
            </a:extLst>
          </p:cNvPr>
          <p:cNvSpPr txBox="1"/>
          <p:nvPr/>
        </p:nvSpPr>
        <p:spPr>
          <a:xfrm>
            <a:off x="3949173" y="251455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380C9-6949-489C-ADBA-A371DFF7C709}"/>
              </a:ext>
            </a:extLst>
          </p:cNvPr>
          <p:cNvSpPr txBox="1"/>
          <p:nvPr/>
        </p:nvSpPr>
        <p:spPr>
          <a:xfrm>
            <a:off x="5210310" y="453333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21" name="Picture 20" descr="A picture containing photo, food, holding, person&#10;&#10;Description automatically generated">
            <a:extLst>
              <a:ext uri="{FF2B5EF4-FFF2-40B4-BE49-F238E27FC236}">
                <a16:creationId xmlns:a16="http://schemas.microsoft.com/office/drawing/2014/main" id="{C5751C90-4501-4389-9AE0-A380D0E1C03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622" t="10320" r="23491" b="21063"/>
          <a:stretch/>
        </p:blipFill>
        <p:spPr>
          <a:xfrm>
            <a:off x="5700554" y="4203516"/>
            <a:ext cx="1031492" cy="10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6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9FF0-6EA5-4FED-BCF9-0146204B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Biometric Lab 3: Linear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C5FDA-4B4F-4E4E-9482-A512D751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Outline:</a:t>
            </a:r>
          </a:p>
          <a:p>
            <a:pPr lvl="1"/>
            <a:r>
              <a:rPr lang="en-US" dirty="0"/>
              <a:t>Linear filters:</a:t>
            </a:r>
          </a:p>
          <a:p>
            <a:pPr lvl="2"/>
            <a:r>
              <a:rPr lang="en-US" dirty="0"/>
              <a:t>What are they?</a:t>
            </a:r>
          </a:p>
          <a:p>
            <a:pPr lvl="2"/>
            <a:r>
              <a:rPr lang="en-US" dirty="0"/>
              <a:t>How are they applied?</a:t>
            </a:r>
          </a:p>
          <a:p>
            <a:pPr lvl="2"/>
            <a:r>
              <a:rPr lang="en-US" dirty="0"/>
              <a:t>Examples and applications</a:t>
            </a:r>
          </a:p>
          <a:p>
            <a:pPr lvl="1"/>
            <a:r>
              <a:rPr lang="en-US" dirty="0"/>
              <a:t>Blurring/Low Pass Filters</a:t>
            </a:r>
          </a:p>
          <a:p>
            <a:pPr lvl="1"/>
            <a:r>
              <a:rPr lang="en-US" dirty="0"/>
              <a:t>Edge Detector/High Pass Filters</a:t>
            </a:r>
          </a:p>
          <a:p>
            <a:pPr lvl="1"/>
            <a:r>
              <a:rPr lang="en-US" dirty="0"/>
              <a:t>Separable Filters</a:t>
            </a:r>
          </a:p>
          <a:p>
            <a:pPr lvl="1"/>
            <a:r>
              <a:rPr lang="en-US" dirty="0"/>
              <a:t>Gaussian filters</a:t>
            </a:r>
          </a:p>
        </p:txBody>
      </p:sp>
    </p:spTree>
    <p:extLst>
      <p:ext uri="{BB962C8B-B14F-4D97-AF65-F5344CB8AC3E}">
        <p14:creationId xmlns:p14="http://schemas.microsoft.com/office/powerpoint/2010/main" val="9937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A180-BAAA-43FB-BC47-07572D82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Gaussian Filters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C36D2-A0AC-440C-9DAD-FDFC7F362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gaussian is a function that fits the following equation:</a:t>
                </a:r>
              </a:p>
              <a:p>
                <a:pPr marL="0" indent="0">
                  <a:buNone/>
                </a:pPr>
                <a:endParaRPr lang="sv-S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v-SE" sz="2000" b="0" dirty="0"/>
                  <a:t>	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 first order derivative of gaussian is as follows: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C36D2-A0AC-440C-9DAD-FDFC7F362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BEECE2CE-79AB-4ADE-8EE9-0E0D621B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387" y="1982674"/>
            <a:ext cx="2456942" cy="1842706"/>
          </a:xfrm>
          <a:prstGeom prst="rect">
            <a:avLst/>
          </a:prstGeom>
        </p:spPr>
      </p:pic>
      <p:pic>
        <p:nvPicPr>
          <p:cNvPr id="9" name="Picture 8" descr="A map of a person&#10;&#10;Description automatically generated">
            <a:extLst>
              <a:ext uri="{FF2B5EF4-FFF2-40B4-BE49-F238E27FC236}">
                <a16:creationId xmlns:a16="http://schemas.microsoft.com/office/drawing/2014/main" id="{FEF8916B-9A34-4EC1-90D7-876308A22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88" y="4665168"/>
            <a:ext cx="2456941" cy="1842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763A3E-0BEA-4E91-AE8C-9D3D4DF05CAB}"/>
              </a:ext>
            </a:extLst>
          </p:cNvPr>
          <p:cNvSpPr txBox="1"/>
          <p:nvPr/>
        </p:nvSpPr>
        <p:spPr>
          <a:xfrm>
            <a:off x="6996418" y="2340528"/>
            <a:ext cx="1920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by construct a</a:t>
            </a:r>
          </a:p>
          <a:p>
            <a:r>
              <a:rPr lang="en-US" dirty="0"/>
              <a:t>Low-pass filter!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2165E-0E5D-447E-BA19-F31480A0D638}"/>
              </a:ext>
            </a:extLst>
          </p:cNvPr>
          <p:cNvSpPr txBox="1"/>
          <p:nvPr/>
        </p:nvSpPr>
        <p:spPr>
          <a:xfrm>
            <a:off x="6996418" y="5118682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a derivative filter!</a:t>
            </a:r>
          </a:p>
        </p:txBody>
      </p:sp>
    </p:spTree>
    <p:extLst>
      <p:ext uri="{BB962C8B-B14F-4D97-AF65-F5344CB8AC3E}">
        <p14:creationId xmlns:p14="http://schemas.microsoft.com/office/powerpoint/2010/main" val="3427755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A180-BAAA-43FB-BC47-07572D82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Gaussian Filters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C36D2-A0AC-440C-9DAD-FDFC7F362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gaussian is a function that fits the following equation:</a:t>
                </a:r>
              </a:p>
              <a:p>
                <a:pPr marL="0" indent="0">
                  <a:buNone/>
                </a:pPr>
                <a:endParaRPr lang="sv-SE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sv-SE" sz="2000" b="0" dirty="0"/>
                  <a:t>	</a:t>
                </a:r>
                <a14:m>
                  <m:oMath xmlns:m="http://schemas.openxmlformats.org/officeDocument/2006/math"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 first order derivative of gaussian is as follows:</a:t>
                </a: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v-S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sv-S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v-SE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v-SE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C36D2-A0AC-440C-9DAD-FDFC7F362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699DE63-D934-4ED0-B9E7-1F5DDE72F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997" y="2021464"/>
            <a:ext cx="2574387" cy="1930790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7BC82A94-27D6-484F-9CEF-8254CD90C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96" y="4660694"/>
            <a:ext cx="2791687" cy="2093765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6168F69-BC10-47ED-A4B5-3E53FA20DE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24" t="8335" r="22259" b="19814"/>
          <a:stretch/>
        </p:blipFill>
        <p:spPr>
          <a:xfrm>
            <a:off x="7223681" y="4710344"/>
            <a:ext cx="1597361" cy="1602256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23C6DEF-5589-443E-8D8A-F87DB210E6A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24" t="8467" r="22489" b="22341"/>
          <a:stretch/>
        </p:blipFill>
        <p:spPr>
          <a:xfrm>
            <a:off x="7223681" y="2212190"/>
            <a:ext cx="1597362" cy="15493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AD352B-5BAB-4287-A284-29BB8B29F6D2}"/>
              </a:ext>
            </a:extLst>
          </p:cNvPr>
          <p:cNvSpPr txBox="1"/>
          <p:nvPr/>
        </p:nvSpPr>
        <p:spPr>
          <a:xfrm>
            <a:off x="6803103" y="3863121"/>
            <a:ext cx="2340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Almost the same in</a:t>
            </a:r>
          </a:p>
          <a:p>
            <a:r>
              <a:rPr lang="en-US" dirty="0"/>
              <a:t>The frequency domain!</a:t>
            </a:r>
          </a:p>
        </p:txBody>
      </p:sp>
    </p:spTree>
    <p:extLst>
      <p:ext uri="{BB962C8B-B14F-4D97-AF65-F5344CB8AC3E}">
        <p14:creationId xmlns:p14="http://schemas.microsoft.com/office/powerpoint/2010/main" val="27014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42D3-7F28-43B3-ADBC-0E67F8BB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Gaussian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40A1-9F19-4946-A416-906D8B9DE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Filters are isotropic!</a:t>
            </a:r>
          </a:p>
          <a:p>
            <a:pPr lvl="1"/>
            <a:r>
              <a:rPr lang="en-US" dirty="0"/>
              <a:t>Treats all angles in the same way</a:t>
            </a:r>
          </a:p>
          <a:p>
            <a:r>
              <a:rPr lang="en-US" dirty="0"/>
              <a:t>Gaussian Filters are separable!</a:t>
            </a:r>
          </a:p>
          <a:p>
            <a:pPr lvl="1"/>
            <a:r>
              <a:rPr lang="en-US" dirty="0"/>
              <a:t>We can convolve the images with 2 1D gaussian filters, one along each axis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6E5EA36-BE99-4526-BA69-AAF056D5A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4" t="8467" r="22489" b="22341"/>
          <a:stretch/>
        </p:blipFill>
        <p:spPr>
          <a:xfrm>
            <a:off x="5445215" y="4577862"/>
            <a:ext cx="1597362" cy="1549338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8E9CE4-F411-498D-8A8D-3C09FFE82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38" t="10091" r="23221" b="21966"/>
          <a:stretch/>
        </p:blipFill>
        <p:spPr>
          <a:xfrm>
            <a:off x="2216873" y="4577862"/>
            <a:ext cx="1552659" cy="1549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9534C-831D-497E-A716-A5AEA8DD08EE}"/>
              </a:ext>
            </a:extLst>
          </p:cNvPr>
          <p:cNvSpPr txBox="1"/>
          <p:nvPr/>
        </p:nvSpPr>
        <p:spPr>
          <a:xfrm>
            <a:off x="1879243" y="6127200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Uniform Average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36871-DF41-45BF-A603-330EDAD0DA25}"/>
              </a:ext>
            </a:extLst>
          </p:cNvPr>
          <p:cNvSpPr txBox="1"/>
          <p:nvPr/>
        </p:nvSpPr>
        <p:spPr>
          <a:xfrm>
            <a:off x="5285139" y="61272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Gaussian Filter</a:t>
            </a:r>
          </a:p>
        </p:txBody>
      </p:sp>
    </p:spTree>
    <p:extLst>
      <p:ext uri="{BB962C8B-B14F-4D97-AF65-F5344CB8AC3E}">
        <p14:creationId xmlns:p14="http://schemas.microsoft.com/office/powerpoint/2010/main" val="421447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AB4E-BA91-4510-BA16-1907A3FD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Filters: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34F8-7C4F-4CB4-A3AB-BBFF2F55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Linear filtering is one of the most basic/common yet powerful operations in computer vision</a:t>
            </a:r>
          </a:p>
          <a:p>
            <a:r>
              <a:rPr lang="en-US" dirty="0"/>
              <a:t>It is the cornerstone on which most application are built</a:t>
            </a:r>
          </a:p>
          <a:p>
            <a:r>
              <a:rPr lang="en-US" dirty="0"/>
              <a:t>Convolutional Neural Networks, one of the most powerful tool in AI and computer vision are, simply put, a bunch of linear filters. Although together with some other operators to add non-linearity and/or other functionalities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4474-8189-4D91-8D58-95F4DE4D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Filters: What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B662-5608-4E97-A39F-5DB9301E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we learn in lab 1, images are nothing else than matrices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Filters/kernel are just a small matrix that is “convolved” with an image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049B77-42D0-4472-AD9B-79A5FDAF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324" y="5256000"/>
            <a:ext cx="1362075" cy="6191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64910B7-F8A8-404C-B10A-7FC177CE0E4B}"/>
              </a:ext>
            </a:extLst>
          </p:cNvPr>
          <p:cNvGrpSpPr/>
          <p:nvPr/>
        </p:nvGrpSpPr>
        <p:grpSpPr>
          <a:xfrm>
            <a:off x="2694189" y="2225964"/>
            <a:ext cx="3983448" cy="2358246"/>
            <a:chOff x="2694189" y="2225964"/>
            <a:chExt cx="3983448" cy="23582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9B475F-9430-4C3F-9554-F69C95EA608C}"/>
                </a:ext>
              </a:extLst>
            </p:cNvPr>
            <p:cNvGrpSpPr/>
            <p:nvPr/>
          </p:nvGrpSpPr>
          <p:grpSpPr>
            <a:xfrm>
              <a:off x="3389153" y="2225964"/>
              <a:ext cx="3288484" cy="1968531"/>
              <a:chOff x="2130804" y="2402133"/>
              <a:chExt cx="4256044" cy="2572539"/>
            </a:xfrm>
          </p:grpSpPr>
          <p:pic>
            <p:nvPicPr>
              <p:cNvPr id="5" name="Picture 4" descr="A close up of a bird&#10;&#10;Description automatically generated">
                <a:extLst>
                  <a:ext uri="{FF2B5EF4-FFF2-40B4-BE49-F238E27FC236}">
                    <a16:creationId xmlns:a16="http://schemas.microsoft.com/office/drawing/2014/main" id="{427A9120-8833-41BB-967B-C2A4145129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150" t="10392" r="23857" b="22266"/>
              <a:stretch/>
            </p:blipFill>
            <p:spPr>
              <a:xfrm>
                <a:off x="2130804" y="3095537"/>
                <a:ext cx="1887523" cy="1879135"/>
              </a:xfrm>
              <a:prstGeom prst="rect">
                <a:avLst/>
              </a:prstGeom>
            </p:spPr>
          </p:pic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743B0BF1-F3C5-4CAA-B30E-252C385AB8A2}"/>
                  </a:ext>
                </a:extLst>
              </p:cNvPr>
              <p:cNvSpPr/>
              <p:nvPr/>
            </p:nvSpPr>
            <p:spPr>
              <a:xfrm rot="15507821">
                <a:off x="4018854" y="2075332"/>
                <a:ext cx="1060704" cy="2116070"/>
              </a:xfrm>
              <a:prstGeom prst="triangle">
                <a:avLst>
                  <a:gd name="adj" fmla="val 5294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8335A72-74DF-4E07-BFFC-23B61E9B8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2660" y="2402133"/>
                <a:ext cx="1704188" cy="1065402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E3DBAC-1F93-4A62-B702-D86DCBE9A258}"/>
                </a:ext>
              </a:extLst>
            </p:cNvPr>
            <p:cNvSpPr txBox="1"/>
            <p:nvPr/>
          </p:nvSpPr>
          <p:spPr>
            <a:xfrm>
              <a:off x="2694189" y="4214878"/>
              <a:ext cx="2848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Mandrill image in </a:t>
              </a:r>
              <a:r>
                <a:rPr lang="en-US" b="1" dirty="0" err="1"/>
                <a:t>Matlab</a:t>
              </a:r>
              <a:endParaRPr lang="en-US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AB8C245-5D0F-4123-B9A1-C0B9E5090E69}"/>
              </a:ext>
            </a:extLst>
          </p:cNvPr>
          <p:cNvSpPr txBox="1"/>
          <p:nvPr/>
        </p:nvSpPr>
        <p:spPr>
          <a:xfrm>
            <a:off x="3437324" y="5883906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Sobel filter</a:t>
            </a:r>
          </a:p>
        </p:txBody>
      </p:sp>
    </p:spTree>
    <p:extLst>
      <p:ext uri="{BB962C8B-B14F-4D97-AF65-F5344CB8AC3E}">
        <p14:creationId xmlns:p14="http://schemas.microsoft.com/office/powerpoint/2010/main" val="39610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BF0C-A8AE-451C-B8CC-99917AF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How are they applied?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613C1-1C4D-463B-9CEC-7993F389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filtering works?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7B636-BE26-4BFC-BBAA-9F81D061C3F5}"/>
              </a:ext>
            </a:extLst>
          </p:cNvPr>
          <p:cNvSpPr txBox="1"/>
          <p:nvPr/>
        </p:nvSpPr>
        <p:spPr>
          <a:xfrm>
            <a:off x="769457" y="6127199"/>
            <a:ext cx="47580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Credits: Michael Plotke / CC BY-SA (https://creativecommons.org/licenses/by-sa/3.0)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6D884A73-6A81-43E2-A014-E0429D2B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98" y="2394212"/>
            <a:ext cx="3714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5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3361-D1A7-43EB-BA14-CF095A3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How are they applied?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E4F3-8ECA-4053-966C-0F2DE0E1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doing the scalar product between the filter and every subregion of the image you can:</a:t>
            </a:r>
          </a:p>
          <a:p>
            <a:pPr lvl="1"/>
            <a:r>
              <a:rPr lang="en-US" dirty="0"/>
              <a:t>Apply some transformation to the image</a:t>
            </a:r>
          </a:p>
          <a:p>
            <a:pPr lvl="1"/>
            <a:r>
              <a:rPr lang="en-US" dirty="0"/>
              <a:t>Find regions in the image that have a similar structure to the one in the filter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3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EA5-6417-40CB-9140-99B6BCC5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BDAE-5DAC-49DF-9BB2-B635B4E4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an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Blurring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4E109-E5DC-4172-A4E1-CEEBE43D7998}"/>
              </a:ext>
            </a:extLst>
          </p:cNvPr>
          <p:cNvGrpSpPr/>
          <p:nvPr/>
        </p:nvGrpSpPr>
        <p:grpSpPr>
          <a:xfrm>
            <a:off x="944956" y="2386940"/>
            <a:ext cx="7254087" cy="1477660"/>
            <a:chOff x="1468072" y="2386940"/>
            <a:chExt cx="7254087" cy="1477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848DB1-F0D2-4DF7-908D-A019E06C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072" y="2386940"/>
              <a:ext cx="1919419" cy="1477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EA390B-1F46-4049-8185-D77508C45958}"/>
                </a:ext>
              </a:extLst>
            </p:cNvPr>
            <p:cNvSpPr txBox="1"/>
            <p:nvPr/>
          </p:nvSpPr>
          <p:spPr>
            <a:xfrm>
              <a:off x="3839322" y="2941104"/>
              <a:ext cx="280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pic>
          <p:nvPicPr>
            <p:cNvPr id="6" name="Picture 5" descr="A close up of a bird&#10;&#10;Description automatically generated">
              <a:extLst>
                <a:ext uri="{FF2B5EF4-FFF2-40B4-BE49-F238E27FC236}">
                  <a16:creationId xmlns:a16="http://schemas.microsoft.com/office/drawing/2014/main" id="{F4A1865F-2B8A-4A6F-A675-F730C803C7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150" t="10392" r="23857" b="22266"/>
            <a:stretch/>
          </p:blipFill>
          <p:spPr>
            <a:xfrm>
              <a:off x="4572000" y="2386940"/>
              <a:ext cx="1458418" cy="14379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9BFDAA-EF9C-4FEB-AB61-2317D0928CA1}"/>
                </a:ext>
              </a:extLst>
            </p:cNvPr>
            <p:cNvSpPr txBox="1"/>
            <p:nvPr/>
          </p:nvSpPr>
          <p:spPr>
            <a:xfrm>
              <a:off x="6482250" y="292124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pic>
          <p:nvPicPr>
            <p:cNvPr id="9" name="Picture 8" descr="A close up of a bird&#10;&#10;Description automatically generated">
              <a:extLst>
                <a:ext uri="{FF2B5EF4-FFF2-40B4-BE49-F238E27FC236}">
                  <a16:creationId xmlns:a16="http://schemas.microsoft.com/office/drawing/2014/main" id="{DAF0D842-489B-406F-B3BC-9081DEE68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491" t="10092" r="23622" b="22568"/>
            <a:stretch/>
          </p:blipFill>
          <p:spPr>
            <a:xfrm>
              <a:off x="7253400" y="2386940"/>
              <a:ext cx="1468759" cy="1437932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9703803-1736-4EBE-8CA1-7098F8183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55" y="4649540"/>
            <a:ext cx="1919419" cy="15988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27AE1A-777D-431C-94E7-B14355B9E4E4}"/>
              </a:ext>
            </a:extLst>
          </p:cNvPr>
          <p:cNvSpPr txBox="1"/>
          <p:nvPr/>
        </p:nvSpPr>
        <p:spPr>
          <a:xfrm>
            <a:off x="3315984" y="5264318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3" name="Picture 12" descr="A close up of a bird&#10;&#10;Description automatically generated">
            <a:extLst>
              <a:ext uri="{FF2B5EF4-FFF2-40B4-BE49-F238E27FC236}">
                <a16:creationId xmlns:a16="http://schemas.microsoft.com/office/drawing/2014/main" id="{993B6446-CAB0-4465-A0F7-62226AA211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50" t="10392" r="23857" b="22266"/>
          <a:stretch/>
        </p:blipFill>
        <p:spPr>
          <a:xfrm>
            <a:off x="4048440" y="4730018"/>
            <a:ext cx="1458418" cy="14379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059FFF-7898-408F-B8D8-6585A6129AEA}"/>
              </a:ext>
            </a:extLst>
          </p:cNvPr>
          <p:cNvSpPr txBox="1"/>
          <p:nvPr/>
        </p:nvSpPr>
        <p:spPr>
          <a:xfrm>
            <a:off x="5959134" y="526431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16" name="Picture 15" descr="A picture containing photo, food, holding, person&#10;&#10;Description automatically generated">
            <a:extLst>
              <a:ext uri="{FF2B5EF4-FFF2-40B4-BE49-F238E27FC236}">
                <a16:creationId xmlns:a16="http://schemas.microsoft.com/office/drawing/2014/main" id="{F1EF2550-4C67-4564-94F5-9E8BC97B7D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622" t="10320" r="23491" b="21063"/>
          <a:stretch/>
        </p:blipFill>
        <p:spPr>
          <a:xfrm>
            <a:off x="6730284" y="4727322"/>
            <a:ext cx="1458418" cy="1454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684536-8EB0-4273-A19D-F6C3709CCAF6}"/>
                  </a:ext>
                </a:extLst>
              </p:cNvPr>
              <p:cNvSpPr txBox="1"/>
              <p:nvPr/>
            </p:nvSpPr>
            <p:spPr>
              <a:xfrm>
                <a:off x="0" y="5118028"/>
                <a:ext cx="8468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(11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684536-8EB0-4273-A19D-F6C3709C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8028"/>
                <a:ext cx="846841" cy="661912"/>
              </a:xfrm>
              <a:prstGeom prst="rect">
                <a:avLst/>
              </a:prstGeom>
              <a:blipFill>
                <a:blip r:embed="rId7"/>
                <a:stretch>
                  <a:fillRect r="-7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7EA5-6417-40CB-9140-99B6BCC5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BBDAE-5DAC-49DF-9BB2-B635B4E42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sharpening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A390B-1F46-4049-8185-D77508C45958}"/>
              </a:ext>
            </a:extLst>
          </p:cNvPr>
          <p:cNvSpPr txBox="1"/>
          <p:nvPr/>
        </p:nvSpPr>
        <p:spPr>
          <a:xfrm>
            <a:off x="3316206" y="2941104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BFDAA-EF9C-4FEB-AB61-2317D0928CA1}"/>
              </a:ext>
            </a:extLst>
          </p:cNvPr>
          <p:cNvSpPr txBox="1"/>
          <p:nvPr/>
        </p:nvSpPr>
        <p:spPr>
          <a:xfrm>
            <a:off x="5959134" y="292124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7AE1A-777D-431C-94E7-B14355B9E4E4}"/>
              </a:ext>
            </a:extLst>
          </p:cNvPr>
          <p:cNvSpPr txBox="1"/>
          <p:nvPr/>
        </p:nvSpPr>
        <p:spPr>
          <a:xfrm>
            <a:off x="1038225" y="51781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59FFF-7898-408F-B8D8-6585A6129AEA}"/>
              </a:ext>
            </a:extLst>
          </p:cNvPr>
          <p:cNvSpPr txBox="1"/>
          <p:nvPr/>
        </p:nvSpPr>
        <p:spPr>
          <a:xfrm>
            <a:off x="6248175" y="517817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24AD9-A55E-42C9-BA8C-BD32C6FC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06" y="2806683"/>
            <a:ext cx="1295400" cy="638175"/>
          </a:xfrm>
          <a:prstGeom prst="rect">
            <a:avLst/>
          </a:prstGeom>
        </p:spPr>
      </p:pic>
      <p:pic>
        <p:nvPicPr>
          <p:cNvPr id="18" name="Picture 17" descr="A photo of a person&#10;&#10;Description automatically generated">
            <a:extLst>
              <a:ext uri="{FF2B5EF4-FFF2-40B4-BE49-F238E27FC236}">
                <a16:creationId xmlns:a16="http://schemas.microsoft.com/office/drawing/2014/main" id="{40A4955C-ACC4-43D3-A8AB-068E18439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2" t="9791" r="23491" b="21063"/>
          <a:stretch/>
        </p:blipFill>
        <p:spPr>
          <a:xfrm>
            <a:off x="4040514" y="2356371"/>
            <a:ext cx="1460832" cy="1468501"/>
          </a:xfrm>
          <a:prstGeom prst="rect">
            <a:avLst/>
          </a:prstGeom>
        </p:spPr>
      </p:pic>
      <p:pic>
        <p:nvPicPr>
          <p:cNvPr id="20" name="Picture 19" descr="A picture containing rug&#10;&#10;Description automatically generated">
            <a:extLst>
              <a:ext uri="{FF2B5EF4-FFF2-40B4-BE49-F238E27FC236}">
                <a16:creationId xmlns:a16="http://schemas.microsoft.com/office/drawing/2014/main" id="{A6930C83-9C14-41E2-AD1D-B58EB02CE0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84" t="9689" r="23128" b="22369"/>
          <a:stretch/>
        </p:blipFill>
        <p:spPr>
          <a:xfrm>
            <a:off x="6730284" y="2362479"/>
            <a:ext cx="1480525" cy="1462393"/>
          </a:xfrm>
          <a:prstGeom prst="rect">
            <a:avLst/>
          </a:prstGeom>
        </p:spPr>
      </p:pic>
      <p:pic>
        <p:nvPicPr>
          <p:cNvPr id="21" name="Picture 20" descr="A photo of a person&#10;&#10;Description automatically generated">
            <a:extLst>
              <a:ext uri="{FF2B5EF4-FFF2-40B4-BE49-F238E27FC236}">
                <a16:creationId xmlns:a16="http://schemas.microsoft.com/office/drawing/2014/main" id="{31BDC615-0AF1-48E3-BB80-738F325907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2" t="9791" r="23491" b="21063"/>
          <a:stretch/>
        </p:blipFill>
        <p:spPr>
          <a:xfrm>
            <a:off x="1260162" y="4568375"/>
            <a:ext cx="1460832" cy="1468501"/>
          </a:xfrm>
          <a:prstGeom prst="rect">
            <a:avLst/>
          </a:prstGeom>
        </p:spPr>
      </p:pic>
      <p:pic>
        <p:nvPicPr>
          <p:cNvPr id="23" name="Picture 22" descr="A close up&#10;&#10;Description automatically generated">
            <a:extLst>
              <a:ext uri="{FF2B5EF4-FFF2-40B4-BE49-F238E27FC236}">
                <a16:creationId xmlns:a16="http://schemas.microsoft.com/office/drawing/2014/main" id="{097720AD-8FB8-40F6-A6D9-58A1BAB38A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22" t="7765" r="22629" b="21365"/>
          <a:stretch/>
        </p:blipFill>
        <p:spPr>
          <a:xfrm>
            <a:off x="6730284" y="4538268"/>
            <a:ext cx="1507455" cy="15287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F85FF1-3F44-4585-875D-BC55A477C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600" y="5083386"/>
            <a:ext cx="581025" cy="619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A5018A-B1D7-4F16-BAE5-86A0A46E3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979" y="5048517"/>
            <a:ext cx="1005328" cy="6286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C3C55B-12FD-45F6-8A71-2311FB15B1F8}"/>
              </a:ext>
            </a:extLst>
          </p:cNvPr>
          <p:cNvSpPr txBox="1"/>
          <p:nvPr/>
        </p:nvSpPr>
        <p:spPr>
          <a:xfrm>
            <a:off x="2859367" y="51480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  <p:pic>
        <p:nvPicPr>
          <p:cNvPr id="27" name="Picture 26" descr="A photo of a person&#10;&#10;Description automatically generated">
            <a:extLst>
              <a:ext uri="{FF2B5EF4-FFF2-40B4-BE49-F238E27FC236}">
                <a16:creationId xmlns:a16="http://schemas.microsoft.com/office/drawing/2014/main" id="{16880C1A-6587-46CB-93C9-38EF2A1AB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2" t="9791" r="23491" b="21063"/>
          <a:stretch/>
        </p:blipFill>
        <p:spPr>
          <a:xfrm>
            <a:off x="4605383" y="4598483"/>
            <a:ext cx="1460832" cy="14685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53E7E9C-DB96-42C9-88BA-3352E4B6745A}"/>
              </a:ext>
            </a:extLst>
          </p:cNvPr>
          <p:cNvSpPr txBox="1"/>
          <p:nvPr/>
        </p:nvSpPr>
        <p:spPr>
          <a:xfrm>
            <a:off x="4257772" y="5178176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546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1446-ACCF-473C-AECD-DE8700F7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Filter: Blurring/LP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D461-05E1-4322-80AF-E05BC0EA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frequency components are represented as fast/steep changes in pixel values within the images.</a:t>
            </a:r>
          </a:p>
          <a:p>
            <a:r>
              <a:rPr lang="en-US" sz="2400" dirty="0"/>
              <a:t>Low pass filter removes those fast changes</a:t>
            </a:r>
          </a:p>
          <a:p>
            <a:r>
              <a:rPr lang="en-US" sz="2400" dirty="0"/>
              <a:t>The bigger the filter size is, the more destructive it is</a:t>
            </a:r>
          </a:p>
        </p:txBody>
      </p:sp>
      <p:pic>
        <p:nvPicPr>
          <p:cNvPr id="4" name="Picture 3" descr="A close up of a bird&#10;&#10;Description automatically generated">
            <a:extLst>
              <a:ext uri="{FF2B5EF4-FFF2-40B4-BE49-F238E27FC236}">
                <a16:creationId xmlns:a16="http://schemas.microsoft.com/office/drawing/2014/main" id="{23F25C6D-5DF2-42B1-BA91-B3804D7A7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0" t="10392" r="23857" b="22266"/>
          <a:stretch/>
        </p:blipFill>
        <p:spPr>
          <a:xfrm>
            <a:off x="994847" y="3724534"/>
            <a:ext cx="1458418" cy="1437932"/>
          </a:xfrm>
          <a:prstGeom prst="rect">
            <a:avLst/>
          </a:prstGeom>
        </p:spPr>
      </p:pic>
      <p:pic>
        <p:nvPicPr>
          <p:cNvPr id="5" name="Picture 4" descr="A picture containing photo, food, holding, person&#10;&#10;Description automatically generated">
            <a:extLst>
              <a:ext uri="{FF2B5EF4-FFF2-40B4-BE49-F238E27FC236}">
                <a16:creationId xmlns:a16="http://schemas.microsoft.com/office/drawing/2014/main" id="{E52CC3BE-D50C-48BC-B77E-48D1116B7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22" t="10320" r="23491" b="21063"/>
          <a:stretch/>
        </p:blipFill>
        <p:spPr>
          <a:xfrm>
            <a:off x="6690737" y="3724534"/>
            <a:ext cx="1458418" cy="1454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0904A-8034-47C2-ADDB-D4B2859B3507}"/>
              </a:ext>
            </a:extLst>
          </p:cNvPr>
          <p:cNvSpPr txBox="1"/>
          <p:nvPr/>
        </p:nvSpPr>
        <p:spPr>
          <a:xfrm>
            <a:off x="1199626" y="543606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pic>
        <p:nvPicPr>
          <p:cNvPr id="8" name="Picture 7" descr="A picture containing photo, looking, cat, bird&#10;&#10;Description automatically generated">
            <a:extLst>
              <a:ext uri="{FF2B5EF4-FFF2-40B4-BE49-F238E27FC236}">
                <a16:creationId xmlns:a16="http://schemas.microsoft.com/office/drawing/2014/main" id="{EC96FC70-B9D5-401E-9ABD-6669D3E47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50" t="10392" r="23857" b="21665"/>
          <a:stretch/>
        </p:blipFill>
        <p:spPr>
          <a:xfrm>
            <a:off x="3842791" y="3697566"/>
            <a:ext cx="1458418" cy="1464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130379-EE05-48B5-B0FC-E3BDB76E2523}"/>
              </a:ext>
            </a:extLst>
          </p:cNvPr>
          <p:cNvSpPr txBox="1"/>
          <p:nvPr/>
        </p:nvSpPr>
        <p:spPr>
          <a:xfrm>
            <a:off x="3805155" y="5347866"/>
            <a:ext cx="153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Uniform filter </a:t>
            </a:r>
          </a:p>
          <a:p>
            <a:pPr algn="ctr"/>
            <a:r>
              <a:rPr lang="en-US" dirty="0"/>
              <a:t>size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6F719-9DF4-458D-950D-3FC1CF425226}"/>
              </a:ext>
            </a:extLst>
          </p:cNvPr>
          <p:cNvSpPr txBox="1"/>
          <p:nvPr/>
        </p:nvSpPr>
        <p:spPr>
          <a:xfrm>
            <a:off x="6653101" y="5364783"/>
            <a:ext cx="153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Uniform filter </a:t>
            </a:r>
          </a:p>
          <a:p>
            <a:pPr algn="ctr"/>
            <a:r>
              <a:rPr lang="en-US" dirty="0"/>
              <a:t>size 11</a:t>
            </a:r>
          </a:p>
        </p:txBody>
      </p:sp>
    </p:spTree>
    <p:extLst>
      <p:ext uri="{BB962C8B-B14F-4D97-AF65-F5344CB8AC3E}">
        <p14:creationId xmlns:p14="http://schemas.microsoft.com/office/powerpoint/2010/main" val="2759302998"/>
      </p:ext>
    </p:extLst>
  </p:cSld>
  <p:clrMapOvr>
    <a:masterClrMapping/>
  </p:clrMapOvr>
</p:sld>
</file>

<file path=ppt/theme/theme1.xml><?xml version="1.0" encoding="utf-8"?>
<a:theme xmlns:a="http://schemas.openxmlformats.org/drawingml/2006/main" name="HH_Tema 2013-11-21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engelsk 2013-12-05.potx" id="{31544C79-F7C1-4CE1-9922-5D384AD6E040}" vid="{9E7DE78F-B962-4191-B2DD-C9FC866B5C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PresentationENG</Template>
  <TotalTime>3388</TotalTime>
  <Words>980</Words>
  <Application>Microsoft Office PowerPoint</Application>
  <PresentationFormat>On-screen Show (4:3)</PresentationFormat>
  <Paragraphs>213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Gill Sans Std</vt:lpstr>
      <vt:lpstr>Gill Sans Std Light</vt:lpstr>
      <vt:lpstr>HH_Tema 2013-11-21</vt:lpstr>
      <vt:lpstr>Biometric Course Lab Linear Filtering</vt:lpstr>
      <vt:lpstr>Biometric Lab 3: Linear Filtering</vt:lpstr>
      <vt:lpstr>Linear Filters: What are they?</vt:lpstr>
      <vt:lpstr>Linear Filters: What are they?</vt:lpstr>
      <vt:lpstr>Linear filter: How are they applied?</vt:lpstr>
      <vt:lpstr>Linear Filter: How are they applied?</vt:lpstr>
      <vt:lpstr>Linear Filter: Examples</vt:lpstr>
      <vt:lpstr>Linear Filter: Examples</vt:lpstr>
      <vt:lpstr>Linear Filter: Blurring/LP filter</vt:lpstr>
      <vt:lpstr>Linear Filter: Blurring/LP filter</vt:lpstr>
      <vt:lpstr>Linear Filter: Blurring/LP filter</vt:lpstr>
      <vt:lpstr>Linear Filter: Blurring/LP filter</vt:lpstr>
      <vt:lpstr>Linear Filter: Edge Detector/HP filter</vt:lpstr>
      <vt:lpstr>Linear Filter: Edge Detector/HP filter</vt:lpstr>
      <vt:lpstr>Linear Filter: Edge Detector/HP filter</vt:lpstr>
      <vt:lpstr>Linear Filter: Edge Detector/HP filter</vt:lpstr>
      <vt:lpstr>Linear Filters: HP/LP filters applications</vt:lpstr>
      <vt:lpstr>Linear Filter: Separable filters</vt:lpstr>
      <vt:lpstr>Linear Filter: Separable filters</vt:lpstr>
      <vt:lpstr>Linear Filter: Gaussian Filters 1D</vt:lpstr>
      <vt:lpstr>Linear Filter: Gaussian Filters 2D</vt:lpstr>
      <vt:lpstr>Linear Filter: Gaussian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Course Lab Linear Filtering</dc:title>
  <dc:creator>Kevin Hernández Diaz</dc:creator>
  <cp:lastModifiedBy>Kevin Hernández Diaz</cp:lastModifiedBy>
  <cp:revision>42</cp:revision>
  <dcterms:created xsi:type="dcterms:W3CDTF">2020-09-23T02:47:47Z</dcterms:created>
  <dcterms:modified xsi:type="dcterms:W3CDTF">2020-09-30T08:17:20Z</dcterms:modified>
</cp:coreProperties>
</file>