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9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pic>
        <p:nvPicPr>
          <p:cNvPr id="7" name="Bildobjekt 6" descr="Mönster ppt.png"/>
          <p:cNvPicPr>
            <a:picLocks noChangeAspect="1"/>
          </p:cNvPicPr>
          <p:nvPr userDrawn="1"/>
        </p:nvPicPr>
        <p:blipFill>
          <a:blip r:embed="rId3"/>
          <a:srcRect t="20093" r="4333" b="28800"/>
          <a:stretch>
            <a:fillRect/>
          </a:stretch>
        </p:blipFill>
        <p:spPr>
          <a:xfrm>
            <a:off x="325651" y="1031279"/>
            <a:ext cx="8513549" cy="5217122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852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306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74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02000"/>
            <a:ext cx="8368748" cy="4525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806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objekt 10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sp>
        <p:nvSpPr>
          <p:cNvPr id="8" name="Rektangel 7"/>
          <p:cNvSpPr/>
          <p:nvPr userDrawn="1"/>
        </p:nvSpPr>
        <p:spPr>
          <a:xfrm>
            <a:off x="325651" y="1031279"/>
            <a:ext cx="8513549" cy="5217122"/>
          </a:xfrm>
          <a:prstGeom prst="rect">
            <a:avLst/>
          </a:prstGeom>
          <a:solidFill>
            <a:srgbClr val="00498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Bildobjekt 8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3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 - 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8093" y="223136"/>
            <a:ext cx="1780736" cy="587681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715310" y="1602000"/>
            <a:ext cx="4104000" cy="452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0171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3687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708822" y="1485143"/>
            <a:ext cx="4104000" cy="531604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708822" y="2084400"/>
            <a:ext cx="4104000" cy="40186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03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123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410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B496-ABEF-44ED-A2F0-F0CF274C688E}" type="datetimeFigureOut">
              <a:rPr lang="sv-SE" smtClean="0"/>
              <a:t>2025-09-04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778D9-81D2-4496-A352-7CD7B16C1ED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9796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descr="HH_ENG_Liggande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491600" y="6235200"/>
            <a:ext cx="1527173" cy="504000"/>
          </a:xfrm>
          <a:prstGeom prst="rect">
            <a:avLst/>
          </a:prstGeom>
        </p:spPr>
      </p:pic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199" y="273600"/>
            <a:ext cx="83687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2000"/>
            <a:ext cx="8368748" cy="452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  <a:p>
            <a:pPr lvl="4"/>
            <a:r>
              <a:rPr lang="sv-SE" dirty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1718320" y="6356350"/>
            <a:ext cx="1132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E77EB496-ABEF-44ED-A2F0-F0CF274C688E}" type="datetimeFigureOut">
              <a:rPr lang="sv-SE" smtClean="0"/>
              <a:pPr/>
              <a:t>2025-09-04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913853" y="6356350"/>
            <a:ext cx="3759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736420" y="6356350"/>
            <a:ext cx="614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 Std Light" pitchFamily="34" charset="0"/>
              </a:defRPr>
            </a:lvl1pPr>
          </a:lstStyle>
          <a:p>
            <a:fld id="{7F1778D9-81D2-4496-A352-7CD7B16C1ED3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objekt 7" descr="Sidfot_lång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" y="6480431"/>
            <a:ext cx="1600200" cy="2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2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2" r:id="rId3"/>
    <p:sldLayoutId id="2147483671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Biometric</a:t>
            </a:r>
            <a:r>
              <a:rPr lang="sv-SE" dirty="0"/>
              <a:t> </a:t>
            </a:r>
            <a:r>
              <a:rPr lang="sv-SE" dirty="0" err="1"/>
              <a:t>Recognition</a:t>
            </a:r>
            <a:r>
              <a:rPr lang="sv-SE" dirty="0"/>
              <a:t> </a:t>
            </a:r>
            <a:r>
              <a:rPr lang="sv-SE" dirty="0" err="1"/>
              <a:t>Labs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16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298-897E-45E8-BDE8-DBE04E6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C2C80-5535-40E4-9325-41644966C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Scalar Product/Signal comparison</a:t>
                </a:r>
              </a:p>
              <a:p>
                <a:pPr lvl="1"/>
                <a:r>
                  <a:rPr lang="en-US" sz="2000" dirty="0"/>
                  <a:t>However, since the scalar product depends of the “energy” of the signals, we will divide it by the norm of both signals.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v-SE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𝑊h𝑒𝑟𝑒</m:t>
                      </m:r>
                      <m:r>
                        <a:rPr lang="sv-SE" sz="20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|"/>
                          <m:endChr m:val="|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sv-SE" sz="2000" i="1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v-SE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By normalizing the scalar product, the result will always be in the interval [-1,1], the closest the normalized scalar product is to 1, the more similar the two vectors are. Some special cases can be seen in the next slide</a:t>
                </a:r>
              </a:p>
              <a:p>
                <a:pPr lvl="1"/>
                <a:r>
                  <a:rPr lang="en-US" sz="2000" dirty="0"/>
                  <a:t>Another interpretation of the normalized scalar product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sv-SE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sv-S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Meaning the cosine of the angle between both vectors</a:t>
                </a:r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C2C80-5535-40E4-9325-41644966C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5" t="-1752" r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91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298-897E-45E8-BDE8-DBE04E6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2C80-5535-40E4-9325-41644966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Product/Signal comparison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5" name="Picture 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E0C71666-E84D-4956-924B-17901F2E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93" y="2303100"/>
            <a:ext cx="1063851" cy="967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76E5DF-D475-420E-AEC3-FCCDF9EA7254}"/>
                  </a:ext>
                </a:extLst>
              </p:cNvPr>
              <p:cNvSpPr/>
              <p:nvPr/>
            </p:nvSpPr>
            <p:spPr>
              <a:xfrm>
                <a:off x="202291" y="3413537"/>
                <a:ext cx="3952853" cy="63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2∗1+2∗1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76E5DF-D475-420E-AEC3-FCCDF9EA72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91" y="3413537"/>
                <a:ext cx="3952853" cy="638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64934FB-BBA2-47A5-A2DA-E248BCA7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70" y="2368553"/>
            <a:ext cx="836348" cy="8363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E31796-034D-40D9-9D25-948F039C006B}"/>
                  </a:ext>
                </a:extLst>
              </p:cNvPr>
              <p:cNvSpPr/>
              <p:nvPr/>
            </p:nvSpPr>
            <p:spPr>
              <a:xfrm>
                <a:off x="4513386" y="3390301"/>
                <a:ext cx="3952853" cy="63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−1∗1+1∗1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E31796-034D-40D9-9D25-948F039C0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386" y="3390301"/>
                <a:ext cx="3952853" cy="638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216B634-4783-4DFF-B1CD-69F685ED12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793" y="4161536"/>
            <a:ext cx="920238" cy="920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7DD892-264C-428D-90D5-D58118D485FD}"/>
                  </a:ext>
                </a:extLst>
              </p:cNvPr>
              <p:cNvSpPr/>
              <p:nvPr/>
            </p:nvSpPr>
            <p:spPr>
              <a:xfrm>
                <a:off x="-427418" y="5267174"/>
                <a:ext cx="5404220" cy="653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−1∗−1</m:t>
                              </m:r>
                            </m:e>
                          </m: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+(−1∗−1)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7DD892-264C-428D-90D5-D58118D48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7418" y="5267174"/>
                <a:ext cx="5404220" cy="653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E39DF8A-E507-4725-B267-64B95188B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5224" y="4213761"/>
            <a:ext cx="920239" cy="920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DE61E3-F6F8-417F-981D-5A8D965BACB8}"/>
                  </a:ext>
                </a:extLst>
              </p:cNvPr>
              <p:cNvSpPr/>
              <p:nvPr/>
            </p:nvSpPr>
            <p:spPr>
              <a:xfrm>
                <a:off x="4608916" y="5280903"/>
                <a:ext cx="3952853" cy="6380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sv-SE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 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v-S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sv-SE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0∗1+1∗1</m:t>
                          </m:r>
                        </m:num>
                        <m:den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1∗</m:t>
                          </m:r>
                          <m:rad>
                            <m:radPr>
                              <m:degHide m:val="on"/>
                              <m:ctrlP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sv-S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v-SE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v-S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ADE61E3-F6F8-417F-981D-5A8D965BA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16" y="5280903"/>
                <a:ext cx="3952853" cy="6380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0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BF9-45DE-45E6-A7AD-478C4C87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B789C-6541-4528-A353-423BC541C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Signals in 2D: Images</a:t>
                </a:r>
              </a:p>
              <a:p>
                <a:pPr lvl="1"/>
                <a:r>
                  <a:rPr lang="en-US" dirty="0"/>
                  <a:t>2D visual signals represented as matrices.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grayscale images are matrices of size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𝑁𝑥𝑀𝑥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where 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sv-SE" i="1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[0,255]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B789C-6541-4528-A353-423BC541C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object, outdoor, photo, person&#10;&#10;Description automatically generated">
            <a:extLst>
              <a:ext uri="{FF2B5EF4-FFF2-40B4-BE49-F238E27FC236}">
                <a16:creationId xmlns:a16="http://schemas.microsoft.com/office/drawing/2014/main" id="{EC03D7B6-4DAC-427F-8378-FF041DCE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90" y="2685875"/>
            <a:ext cx="2845965" cy="200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3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7BF9-45DE-45E6-A7AD-478C4C87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B789C-6541-4528-A353-423BC541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Signals in 2D: Images</a:t>
            </a:r>
          </a:p>
          <a:p>
            <a:pPr lvl="1"/>
            <a:r>
              <a:rPr lang="sv-SE" dirty="0"/>
              <a:t>Color images </a:t>
            </a:r>
            <a:r>
              <a:rPr lang="sv-SE" dirty="0" err="1"/>
              <a:t>consist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3 2D </a:t>
            </a:r>
            <a:r>
              <a:rPr lang="sv-SE" dirty="0" err="1"/>
              <a:t>matrices</a:t>
            </a:r>
            <a:r>
              <a:rPr lang="sv-SE" dirty="0"/>
              <a:t>, </a:t>
            </a:r>
            <a:r>
              <a:rPr lang="sv-SE" dirty="0" err="1"/>
              <a:t>where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the </a:t>
            </a:r>
            <a:r>
              <a:rPr lang="sv-SE" dirty="0" err="1"/>
              <a:t>brightness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color in the RGB image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93B04512-14DB-4A2C-B1A7-1BE11DC0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96" y="3800693"/>
            <a:ext cx="1343025" cy="1152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C8BC3B-A21D-4BDC-B990-84F2B4600EB5}"/>
                  </a:ext>
                </a:extLst>
              </p:cNvPr>
              <p:cNvSpPr txBox="1"/>
              <p:nvPr/>
            </p:nvSpPr>
            <p:spPr>
              <a:xfrm>
                <a:off x="4572000" y="3726100"/>
                <a:ext cx="40439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𝑝𝑖𝑥𝑒𝑙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[0,255]</m:t>
                      </m:r>
                    </m:oMath>
                  </m:oMathPara>
                </a14:m>
                <a:endParaRPr lang="sv-SE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C8BC3B-A21D-4BDC-B990-84F2B460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726100"/>
                <a:ext cx="4043928" cy="276999"/>
              </a:xfrm>
              <a:prstGeom prst="rect">
                <a:avLst/>
              </a:prstGeom>
              <a:blipFill>
                <a:blip r:embed="rId3"/>
                <a:stretch>
                  <a:fillRect l="-1508" t="-2174" r="-165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705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DCE7-BCA5-44C1-BCF8-AAA70723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Images in </a:t>
            </a:r>
            <a:r>
              <a:rPr lang="en-US" dirty="0" err="1"/>
              <a:t>Matlab</a:t>
            </a:r>
            <a:r>
              <a:rPr lang="en-US" dirty="0"/>
              <a:t>:</a:t>
            </a:r>
          </a:p>
          <a:p>
            <a:pPr lvl="1"/>
            <a:r>
              <a:rPr lang="en-US" sz="2000" dirty="0" err="1"/>
              <a:t>Matlab</a:t>
            </a:r>
            <a:r>
              <a:rPr lang="en-US" sz="2000" dirty="0"/>
              <a:t> treat images as normal matrices, and for so, it index their values in the same way, by rows and columns I(</a:t>
            </a:r>
            <a:r>
              <a:rPr lang="en-US" sz="2000" dirty="0" err="1"/>
              <a:t>r,c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 can assign values to those position in the same way. E.g. I(5:6,3:5)=0 changes all pixels in the yellow area to 0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8854B4-0951-4EA5-A4C5-DE71ED82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369300" cy="1143000"/>
          </a:xfrm>
        </p:spPr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8EBA44-B1BB-47B1-97F1-57F3D9FC0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491854"/>
              </p:ext>
            </p:extLst>
          </p:nvPr>
        </p:nvGraphicFramePr>
        <p:xfrm>
          <a:off x="2157458" y="3277179"/>
          <a:ext cx="2133601" cy="1457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412">
                  <a:extLst>
                    <a:ext uri="{9D8B030D-6E8A-4147-A177-3AD203B41FA5}">
                      <a16:colId xmlns:a16="http://schemas.microsoft.com/office/drawing/2014/main" val="3354666737"/>
                    </a:ext>
                  </a:extLst>
                </a:gridCol>
                <a:gridCol w="227922">
                  <a:extLst>
                    <a:ext uri="{9D8B030D-6E8A-4147-A177-3AD203B41FA5}">
                      <a16:colId xmlns:a16="http://schemas.microsoft.com/office/drawing/2014/main" val="188889724"/>
                    </a:ext>
                  </a:extLst>
                </a:gridCol>
                <a:gridCol w="227922">
                  <a:extLst>
                    <a:ext uri="{9D8B030D-6E8A-4147-A177-3AD203B41FA5}">
                      <a16:colId xmlns:a16="http://schemas.microsoft.com/office/drawing/2014/main" val="3885835778"/>
                    </a:ext>
                  </a:extLst>
                </a:gridCol>
                <a:gridCol w="227922">
                  <a:extLst>
                    <a:ext uri="{9D8B030D-6E8A-4147-A177-3AD203B41FA5}">
                      <a16:colId xmlns:a16="http://schemas.microsoft.com/office/drawing/2014/main" val="134272126"/>
                    </a:ext>
                  </a:extLst>
                </a:gridCol>
                <a:gridCol w="218425">
                  <a:extLst>
                    <a:ext uri="{9D8B030D-6E8A-4147-A177-3AD203B41FA5}">
                      <a16:colId xmlns:a16="http://schemas.microsoft.com/office/drawing/2014/main" val="2457637293"/>
                    </a:ext>
                  </a:extLst>
                </a:gridCol>
                <a:gridCol w="253246">
                  <a:extLst>
                    <a:ext uri="{9D8B030D-6E8A-4147-A177-3AD203B41FA5}">
                      <a16:colId xmlns:a16="http://schemas.microsoft.com/office/drawing/2014/main" val="1892455146"/>
                    </a:ext>
                  </a:extLst>
                </a:gridCol>
                <a:gridCol w="227922">
                  <a:extLst>
                    <a:ext uri="{9D8B030D-6E8A-4147-A177-3AD203B41FA5}">
                      <a16:colId xmlns:a16="http://schemas.microsoft.com/office/drawing/2014/main" val="3290343824"/>
                    </a:ext>
                  </a:extLst>
                </a:gridCol>
                <a:gridCol w="240584">
                  <a:extLst>
                    <a:ext uri="{9D8B030D-6E8A-4147-A177-3AD203B41FA5}">
                      <a16:colId xmlns:a16="http://schemas.microsoft.com/office/drawing/2014/main" val="2539487481"/>
                    </a:ext>
                  </a:extLst>
                </a:gridCol>
                <a:gridCol w="253246">
                  <a:extLst>
                    <a:ext uri="{9D8B030D-6E8A-4147-A177-3AD203B41FA5}">
                      <a16:colId xmlns:a16="http://schemas.microsoft.com/office/drawing/2014/main" val="3246551666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9841337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9357024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296044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0887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238333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260841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x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72756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420362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x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852107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8CFF3-58FC-4FFC-8E10-7763752C5B57}"/>
              </a:ext>
            </a:extLst>
          </p:cNvPr>
          <p:cNvCxnSpPr/>
          <p:nvPr/>
        </p:nvCxnSpPr>
        <p:spPr>
          <a:xfrm>
            <a:off x="884571" y="3363986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F9D738-4F1A-4CB5-9804-764C88D4F4D4}"/>
              </a:ext>
            </a:extLst>
          </p:cNvPr>
          <p:cNvCxnSpPr/>
          <p:nvPr/>
        </p:nvCxnSpPr>
        <p:spPr>
          <a:xfrm>
            <a:off x="876182" y="3372375"/>
            <a:ext cx="553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7B1502-A4CC-4D5D-ACFC-B668692D77F4}"/>
              </a:ext>
            </a:extLst>
          </p:cNvPr>
          <p:cNvSpPr txBox="1"/>
          <p:nvPr/>
        </p:nvSpPr>
        <p:spPr>
          <a:xfrm>
            <a:off x="457200" y="3709409"/>
            <a:ext cx="435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B79338-5FDF-4F5D-B181-C3E86F300E58}"/>
              </a:ext>
            </a:extLst>
          </p:cNvPr>
          <p:cNvSpPr txBox="1"/>
          <p:nvPr/>
        </p:nvSpPr>
        <p:spPr>
          <a:xfrm>
            <a:off x="1169797" y="3127555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columns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BFE97-5A8C-4E56-A678-3C4DB0EB629D}"/>
              </a:ext>
            </a:extLst>
          </p:cNvPr>
          <p:cNvSpPr txBox="1"/>
          <p:nvPr/>
        </p:nvSpPr>
        <p:spPr>
          <a:xfrm>
            <a:off x="4680234" y="3372375"/>
            <a:ext cx="400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One pixel (green): I(</a:t>
            </a:r>
            <a:r>
              <a:rPr lang="en-US" sz="1600" dirty="0" err="1"/>
              <a:t>r,c</a:t>
            </a:r>
            <a:r>
              <a:rPr lang="en-US" sz="1600" dirty="0"/>
              <a:t>)           e.g. I(1,5)</a:t>
            </a:r>
          </a:p>
          <a:p>
            <a:pPr algn="just"/>
            <a:r>
              <a:rPr lang="en-US" sz="1600" dirty="0"/>
              <a:t>A row of pixels (blue): I(r,:)      e.g. I(3,:)</a:t>
            </a:r>
          </a:p>
          <a:p>
            <a:r>
              <a:rPr lang="en-US" sz="1600" dirty="0"/>
              <a:t>A column (red): I(:,c)               e.g. I(:,7)</a:t>
            </a:r>
          </a:p>
          <a:p>
            <a:r>
              <a:rPr lang="en-US" sz="1600" dirty="0"/>
              <a:t>An area (yellow): I(r1:r2,c1:c2) e.g. I(5:6,3:5)</a:t>
            </a:r>
          </a:p>
        </p:txBody>
      </p:sp>
    </p:spTree>
    <p:extLst>
      <p:ext uri="{BB962C8B-B14F-4D97-AF65-F5344CB8AC3E}">
        <p14:creationId xmlns:p14="http://schemas.microsoft.com/office/powerpoint/2010/main" val="56651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6F40-225E-43A4-87CD-312635BA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Comparing images using scalar product</a:t>
                </a:r>
              </a:p>
              <a:p>
                <a:pPr lvl="1"/>
                <a:r>
                  <a:rPr lang="en-US" dirty="0"/>
                  <a:t>Same idea as before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In </a:t>
                </a:r>
                <a:r>
                  <a:rPr lang="en-US" dirty="0" err="1"/>
                  <a:t>Matlab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𝑠𝑢𝑚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.∗</m:t>
                    </m:r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𝑎𝑙</m:t>
                    </m:r>
                    <m:sSup>
                      <m:sSup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“.*” with the “.” means to apply elementwise operation, important when dealing with matrices and vectors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sv-S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𝑛𝑜𝑟𝑚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endParaRPr lang="sv-SE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DD6F40-225E-43A4-87CD-312635BA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A7CA795-C36C-4412-9B07-60F2D9B9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369300" cy="1143000"/>
          </a:xfrm>
        </p:spPr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46FD2-8882-447B-82E9-712EB2C3C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762" y="2807325"/>
            <a:ext cx="21050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0BC5-798C-478F-9DE2-21F5FA8D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896F-3F31-4A20-A741-85DE5C672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2400" dirty="0"/>
              <a:t>Kevin Hernández Díaz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Email: Kevin.Hernandez-diaz@hh.se</a:t>
            </a:r>
          </a:p>
          <a:p>
            <a:endParaRPr lang="en-US" sz="2400" dirty="0"/>
          </a:p>
          <a:p>
            <a:r>
              <a:rPr lang="en-US" sz="2400" dirty="0"/>
              <a:t>Office: F509</a:t>
            </a:r>
          </a:p>
          <a:p>
            <a:endParaRPr lang="en-US" sz="2400" dirty="0"/>
          </a:p>
        </p:txBody>
      </p:sp>
      <p:pic>
        <p:nvPicPr>
          <p:cNvPr id="8" name="Picture 7" descr="A person in a blue suit&#10;&#10;AI-generated content may be incorrect.">
            <a:extLst>
              <a:ext uri="{FF2B5EF4-FFF2-40B4-BE49-F238E27FC236}">
                <a16:creationId xmlns:a16="http://schemas.microsoft.com/office/drawing/2014/main" id="{74763913-9809-2EE7-5728-4C98855F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019" y="1520117"/>
            <a:ext cx="1657479" cy="165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9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CA12-5F81-44E3-97DE-34307D6A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Exercises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8DFA3-7570-4896-AA86-5E3114DC3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Matlab</a:t>
            </a:r>
            <a:r>
              <a:rPr lang="en-US" dirty="0"/>
              <a:t> software:</a:t>
            </a:r>
          </a:p>
          <a:p>
            <a:pPr lvl="1"/>
            <a:r>
              <a:rPr lang="en-US" dirty="0"/>
              <a:t>Signal Processing Toolbox</a:t>
            </a:r>
          </a:p>
          <a:p>
            <a:pPr lvl="1"/>
            <a:r>
              <a:rPr lang="en-US" dirty="0"/>
              <a:t>Image Processing Toolbox</a:t>
            </a:r>
          </a:p>
          <a:p>
            <a:pPr lvl="1"/>
            <a:r>
              <a:rPr lang="en-US" dirty="0"/>
              <a:t>Image Acquisition Toolbox</a:t>
            </a:r>
          </a:p>
          <a:p>
            <a:r>
              <a:rPr lang="en-US" dirty="0"/>
              <a:t>5 labs divided in 6 sessions: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&amp; 3</a:t>
            </a:r>
            <a:r>
              <a:rPr lang="en-US" baseline="30000" dirty="0"/>
              <a:t>rd</a:t>
            </a:r>
            <a:r>
              <a:rPr lang="en-US" dirty="0"/>
              <a:t> Hand Geometry – </a:t>
            </a:r>
            <a:r>
              <a:rPr lang="en-US" dirty="0">
                <a:solidFill>
                  <a:srgbClr val="FF0000"/>
                </a:solidFill>
              </a:rPr>
              <a:t>report</a:t>
            </a:r>
          </a:p>
          <a:p>
            <a:pPr lvl="1"/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Linear Filtering</a:t>
            </a:r>
          </a:p>
          <a:p>
            <a:pPr lvl="1"/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Fingerprint Recognition – </a:t>
            </a:r>
            <a:r>
              <a:rPr lang="en-US" dirty="0">
                <a:solidFill>
                  <a:srgbClr val="FF0000"/>
                </a:solidFill>
              </a:rPr>
              <a:t>report</a:t>
            </a:r>
            <a:endParaRPr lang="en-US" dirty="0"/>
          </a:p>
          <a:p>
            <a:r>
              <a:rPr lang="en-US" dirty="0"/>
              <a:t>Reports will be submitted through Blackboard. In groups of 2-3 students max. Groups for this will be created like the lab groups</a:t>
            </a:r>
          </a:p>
        </p:txBody>
      </p:sp>
    </p:spTree>
    <p:extLst>
      <p:ext uri="{BB962C8B-B14F-4D97-AF65-F5344CB8AC3E}">
        <p14:creationId xmlns:p14="http://schemas.microsoft.com/office/powerpoint/2010/main" val="2851356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EF28-D112-4912-85D6-8582075F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1: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E1F4-090B-486C-BB83-3CF2C2E9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1638282"/>
            <a:ext cx="8368748" cy="4525200"/>
          </a:xfrm>
        </p:spPr>
        <p:txBody>
          <a:bodyPr/>
          <a:lstStyle/>
          <a:p>
            <a:r>
              <a:rPr lang="en-US" sz="2800" dirty="0"/>
              <a:t>Signals in one dimensions:</a:t>
            </a:r>
          </a:p>
          <a:p>
            <a:pPr lvl="1"/>
            <a:r>
              <a:rPr lang="en-US" sz="2400" dirty="0"/>
              <a:t>Continuous signals</a:t>
            </a:r>
          </a:p>
          <a:p>
            <a:pPr lvl="2"/>
            <a:r>
              <a:rPr lang="en-US" sz="1800" dirty="0"/>
              <a:t>Defined at every value of t</a:t>
            </a:r>
          </a:p>
          <a:p>
            <a:pPr lvl="2"/>
            <a:r>
              <a:rPr lang="en-US" sz="1800" dirty="0"/>
              <a:t>Infinite values</a:t>
            </a:r>
          </a:p>
          <a:p>
            <a:pPr lvl="1"/>
            <a:r>
              <a:rPr lang="en-US" sz="2400" dirty="0"/>
              <a:t>Discrete signals</a:t>
            </a:r>
          </a:p>
          <a:p>
            <a:pPr lvl="2"/>
            <a:r>
              <a:rPr lang="en-US" sz="1800" dirty="0"/>
              <a:t>Finite number of values for the magnitude</a:t>
            </a:r>
          </a:p>
          <a:p>
            <a:pPr lvl="2"/>
            <a:r>
              <a:rPr lang="en-US" sz="1800" dirty="0"/>
              <a:t>Finite number of values in t</a:t>
            </a:r>
          </a:p>
          <a:p>
            <a:pPr lvl="2"/>
            <a:r>
              <a:rPr lang="en-US" sz="1800" dirty="0"/>
              <a:t>Capable of being treated in digital devices!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object, lamp, table, different&#10;&#10;Description automatically generated">
            <a:extLst>
              <a:ext uri="{FF2B5EF4-FFF2-40B4-BE49-F238E27FC236}">
                <a16:creationId xmlns:a16="http://schemas.microsoft.com/office/drawing/2014/main" id="{012A5D88-7D58-4142-9E54-592AAB85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81" y="1874240"/>
            <a:ext cx="2810528" cy="155476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53D07B7D-230B-4D6E-A308-A8EE606E4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81" y="4308981"/>
            <a:ext cx="2810528" cy="15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8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8B7E9-B030-4669-8A66-257883FBD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1999"/>
                <a:ext cx="8368748" cy="485752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Signals in one dimension: Sampling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sz="2100" dirty="0"/>
                  <a:t>We first take samples every Ts seconds – sampling frequency fs=1/Ts</a:t>
                </a:r>
              </a:p>
              <a:p>
                <a:pPr lvl="1"/>
                <a:r>
                  <a:rPr lang="en-US" sz="2100" dirty="0"/>
                  <a:t>We discretize the magnitude values according to a specified resolution (e.g. 8bits)</a:t>
                </a:r>
              </a:p>
              <a:p>
                <a:pPr lvl="1"/>
                <a:r>
                  <a:rPr lang="en-US" sz="2100" dirty="0"/>
                  <a:t>Least significant bit (LSB)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sv-SE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sv-SE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sv-SE" sz="2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sv-SE" sz="2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distance between consecutives values</a:t>
                </a:r>
              </a:p>
              <a:p>
                <a:pPr lvl="1"/>
                <a:r>
                  <a:rPr lang="en-US" sz="2100" dirty="0"/>
                  <a:t>Quantization error is </a:t>
                </a:r>
                <a14:m>
                  <m:oMath xmlns:m="http://schemas.openxmlformats.org/officeDocument/2006/math">
                    <m:r>
                      <a:rPr lang="sv-SE" sz="2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sv-SE" sz="2100" b="0" i="1" smtClean="0">
                        <a:latin typeface="Cambria Math" panose="02040503050406030204" pitchFamily="18" charset="0"/>
                      </a:rPr>
                      <m:t>= ± </m:t>
                    </m:r>
                    <m:f>
                      <m:fPr>
                        <m:ctrlPr>
                          <a:rPr lang="sv-SE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𝐿𝑆𝐵</m:t>
                        </m:r>
                      </m:num>
                      <m:den>
                        <m:r>
                          <a:rPr lang="sv-SE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100" dirty="0"/>
                  <a:t> </a:t>
                </a:r>
              </a:p>
              <a:p>
                <a:pPr lvl="1"/>
                <a:r>
                  <a:rPr lang="en-US" sz="2100" dirty="0"/>
                  <a:t>Output e.g.  N samples of 8 bits each encoding the discrete signal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8B7E9-B030-4669-8A66-257883FBD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1999"/>
                <a:ext cx="8368748" cy="4857523"/>
              </a:xfrm>
              <a:blipFill>
                <a:blip r:embed="rId2"/>
                <a:stretch>
                  <a:fillRect l="-1457" t="-2509" r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7A4D5FA-289F-452B-B7F1-FEF38617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369300" cy="1143000"/>
          </a:xfrm>
        </p:spPr>
        <p:txBody>
          <a:bodyPr>
            <a:normAutofit/>
          </a:bodyPr>
          <a:lstStyle/>
          <a:p>
            <a:r>
              <a:rPr lang="en-US" dirty="0"/>
              <a:t>Lab 1: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9C529912-E447-475D-9AD5-2106EAC7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967" y="2267496"/>
            <a:ext cx="3032767" cy="1607366"/>
          </a:xfrm>
          <a:prstGeom prst="rect">
            <a:avLst/>
          </a:prstGeom>
        </p:spPr>
      </p:pic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id="{06C96CF3-FA6A-4CD8-99BB-D7A439364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543481"/>
            <a:ext cx="2935599" cy="10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0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F870-CA5E-41C9-9685-A1947FF8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DDD07-F0C8-4430-89EC-7CD0F0A4F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600" dirty="0"/>
                  <a:t>Cosine/Sine Signals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600" dirty="0"/>
                  <a:t>Periodic signal: the signal repeat itself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600" dirty="0"/>
                  <a:t>seconds</a:t>
                </a:r>
              </a:p>
              <a:p>
                <a:r>
                  <a:rPr lang="en-US" sz="2600" dirty="0"/>
                  <a:t>Discretization:</a:t>
                </a:r>
              </a:p>
              <a:p>
                <a:pPr lvl="1"/>
                <a:r>
                  <a:rPr lang="en-US" sz="2200" dirty="0"/>
                  <a:t>Take n samples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sz="2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v-SE" sz="2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/>
                  <a:t>seconds.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sv-SE" sz="2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v-SE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sv-SE" sz="2200" dirty="0"/>
                  <a:t>The discretized signal have a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sz="2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sz="2200" i="1">
                        <a:latin typeface="Cambria Math" panose="02040503050406030204" pitchFamily="18" charset="0"/>
                      </a:rPr>
                      <m:t>𝑛𝐹</m:t>
                    </m:r>
                  </m:oMath>
                </a14:m>
                <a:endParaRPr lang="sv-SE" sz="22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CDDD07-F0C8-4430-89EC-7CD0F0A4F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2" t="-2022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4DD8F-94BD-449F-88C5-FCF461BE2848}"/>
                  </a:ext>
                </a:extLst>
              </p:cNvPr>
              <p:cNvSpPr txBox="1"/>
              <p:nvPr/>
            </p:nvSpPr>
            <p:spPr>
              <a:xfrm>
                <a:off x="5427677" y="2316763"/>
                <a:ext cx="2858411" cy="18536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∗</m:t>
                      </m:r>
                      <m:func>
                        <m:func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v-S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sv-S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v-S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(rad/s)</a:t>
                </a:r>
              </a:p>
              <a:p>
                <a:r>
                  <a:rPr lang="sv-SE" b="0" dirty="0"/>
                  <a:t>	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(Hz)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𝑠𝑒𝑐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4DD8F-94BD-449F-88C5-FCF461BE2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677" y="2316763"/>
                <a:ext cx="2858411" cy="18536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E99BD7E4-BEED-49C8-B565-4A81EE4F2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503" y="2165400"/>
            <a:ext cx="2671762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2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38F7-0A52-4973-8A53-30A98F94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4CF0-E95D-4E9E-B7FE-3AA44C9CF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Sampling frequency of cosines </a:t>
                </a:r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2"/>
                <a:r>
                  <a:rPr lang="en-US" sz="2000" dirty="0"/>
                  <a:t>Loss of information!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sv-SE" sz="2400" b="0" dirty="0"/>
              </a:p>
              <a:p>
                <a:pPr lvl="2"/>
                <a:r>
                  <a:rPr lang="sv-SE" sz="2000" b="0" dirty="0" err="1"/>
                  <a:t>Good</a:t>
                </a:r>
                <a:r>
                  <a:rPr lang="sv-SE" sz="2000" b="0" dirty="0"/>
                  <a:t> </a:t>
                </a:r>
                <a:r>
                  <a:rPr lang="sv-SE" sz="2000" b="0" dirty="0" err="1"/>
                  <a:t>enough</a:t>
                </a:r>
                <a:r>
                  <a:rPr lang="sv-SE" sz="2000" b="0" dirty="0"/>
                  <a:t>!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&gt;2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sv-SE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000" dirty="0"/>
                  <a:t>More information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retained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34CF0-E95D-4E9E-B7FE-3AA44C9CF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9337EF-A8B6-44C9-BEB9-4205D206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69" y="2032020"/>
            <a:ext cx="2970642" cy="1294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E31DDD-AAE3-4932-922E-731163BDF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24" y="3531326"/>
            <a:ext cx="1383754" cy="1232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FC2571-7C8E-4B4D-A07F-2BD92C8DD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461" y="3532853"/>
            <a:ext cx="1424250" cy="123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CBECD-354D-4F41-AFC6-33F6B0D73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2743" y="5099805"/>
            <a:ext cx="1407471" cy="1233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662D7-6526-4B52-863C-7704C894E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444" y="5099805"/>
            <a:ext cx="1383754" cy="1232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151B56-C9B0-4AF3-A94F-CD6A701B4A4A}"/>
              </a:ext>
            </a:extLst>
          </p:cNvPr>
          <p:cNvSpPr txBox="1"/>
          <p:nvPr/>
        </p:nvSpPr>
        <p:spPr>
          <a:xfrm>
            <a:off x="7449424" y="319620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Fs must be at </a:t>
            </a:r>
          </a:p>
          <a:p>
            <a:r>
              <a:rPr lang="en-US" dirty="0">
                <a:solidFill>
                  <a:srgbClr val="FF0000"/>
                </a:solidFill>
              </a:rPr>
              <a:t>least 2 times F!</a:t>
            </a:r>
          </a:p>
        </p:txBody>
      </p:sp>
    </p:spTree>
    <p:extLst>
      <p:ext uri="{BB962C8B-B14F-4D97-AF65-F5344CB8AC3E}">
        <p14:creationId xmlns:p14="http://schemas.microsoft.com/office/powerpoint/2010/main" val="352400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1F8FA-07E3-4ED9-80A4-FD4A7141C4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continuous signal is periodic, the sampled one is too, with </a:t>
                </a: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Compromise with the sampling frequency for signals of the “real world”</a:t>
                </a:r>
              </a:p>
              <a:p>
                <a:pPr lvl="1"/>
                <a:r>
                  <a:rPr lang="en-US" dirty="0"/>
                  <a:t>Voice: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sv-S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𝐾h𝑧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𝐾h𝑧</m:t>
                    </m:r>
                  </m:oMath>
                </a14:m>
                <a:r>
                  <a:rPr lang="en-US" dirty="0"/>
                  <a:t> in telephony</a:t>
                </a:r>
              </a:p>
              <a:p>
                <a:pPr lvl="1"/>
                <a:r>
                  <a:rPr lang="en-US" dirty="0"/>
                  <a:t>Hearing range of humans: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𝐾h𝑧</m:t>
                    </m:r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=44,1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𝐾h𝑧</m:t>
                    </m:r>
                  </m:oMath>
                </a14:m>
                <a:r>
                  <a:rPr lang="en-US" dirty="0"/>
                  <a:t> digital audio (CD)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sv-SE" i="1" dirty="0">
                        <a:latin typeface="Cambria Math" panose="02040503050406030204" pitchFamily="18" charset="0"/>
                      </a:rPr>
                      <m:t>=4</m:t>
                    </m:r>
                    <m:r>
                      <a:rPr lang="sv-SE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sv-SE" i="1" dirty="0">
                        <a:latin typeface="Cambria Math" panose="02040503050406030204" pitchFamily="18" charset="0"/>
                      </a:rPr>
                      <m:t>𝐾h𝑧</m:t>
                    </m:r>
                  </m:oMath>
                </a14:m>
                <a:r>
                  <a:rPr lang="en-US" dirty="0"/>
                  <a:t> in professional music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91F8FA-07E3-4ED9-80A4-FD4A7141C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5" t="-2830" r="-1966" b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27E2333-AD06-4619-AC02-06ECDF67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369300" cy="1143000"/>
          </a:xfrm>
        </p:spPr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C6F53-964E-4FB3-9A64-3568A4FDFBE9}"/>
              </a:ext>
            </a:extLst>
          </p:cNvPr>
          <p:cNvCxnSpPr/>
          <p:nvPr/>
        </p:nvCxnSpPr>
        <p:spPr>
          <a:xfrm>
            <a:off x="4286774" y="4790114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5373C4-6639-4AB5-BC08-1411E163F173}"/>
              </a:ext>
            </a:extLst>
          </p:cNvPr>
          <p:cNvCxnSpPr/>
          <p:nvPr/>
        </p:nvCxnSpPr>
        <p:spPr>
          <a:xfrm>
            <a:off x="7341765" y="5001237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58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298-897E-45E8-BDE8-DBE04E67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</a:t>
            </a:r>
            <a:r>
              <a:rPr lang="en-US" dirty="0" err="1"/>
              <a:t>Matlab</a:t>
            </a:r>
            <a:r>
              <a:rPr lang="en-US" dirty="0"/>
              <a:t> and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C2C80-5535-40E4-9325-41644966C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Scalar Product/Signal comparison</a:t>
                </a:r>
              </a:p>
              <a:p>
                <a:pPr lvl="1"/>
                <a:r>
                  <a:rPr lang="en-US" sz="2000" dirty="0"/>
                  <a:t>The normalized scalar product allows us to compare two different signals of the same length</a:t>
                </a:r>
              </a:p>
              <a:p>
                <a:pPr lvl="1"/>
                <a:r>
                  <a:rPr lang="en-US" sz="2000" dirty="0"/>
                  <a:t>The scalar product is defined as equation below, where x and y are the elements of the one-dimensional vectors that comprise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signals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sv-SE" sz="2000" i="1">
                          <a:latin typeface="Cambria Math" panose="02040503050406030204" pitchFamily="18" charset="0"/>
                        </a:rPr>
                        <m:t>&gt; = </m:t>
                      </m:r>
                      <m:nary>
                        <m:naryPr>
                          <m:chr m:val="∑"/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v-S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v-SE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The result is a number!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0,1,2,3,4</m:t>
                        </m:r>
                      </m:e>
                    </m:d>
                    <m:r>
                      <a:rPr lang="sv-SE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1,2,1,0,2</m:t>
                        </m:r>
                      </m:e>
                    </m:d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v-SE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v-S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v-S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sz="2000" b="0" i="1" smtClean="0">
                        <a:latin typeface="Cambria Math" panose="02040503050406030204" pitchFamily="18" charset="0"/>
                      </a:rPr>
                      <m:t>&gt; =0∗1+1∗2+2∗1+3∗0+4∗2=12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lvl="1" indent="0">
                  <a:buNone/>
                </a:pPr>
                <a:endParaRPr lang="en-US" sz="2000" dirty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marL="457200" lvl="1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C2C80-5535-40E4-9325-41644966C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7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885700"/>
      </p:ext>
    </p:extLst>
  </p:cSld>
  <p:clrMapOvr>
    <a:masterClrMapping/>
  </p:clrMapOvr>
</p:sld>
</file>

<file path=ppt/theme/theme1.xml><?xml version="1.0" encoding="utf-8"?>
<a:theme xmlns:a="http://schemas.openxmlformats.org/drawingml/2006/main" name="HH_Tema 2013-11-21">
  <a:themeElements>
    <a:clrScheme name="HH-mal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4985"/>
      </a:accent1>
      <a:accent2>
        <a:srgbClr val="22BBEA"/>
      </a:accent2>
      <a:accent3>
        <a:srgbClr val="006DB0"/>
      </a:accent3>
      <a:accent4>
        <a:srgbClr val="96C0E3"/>
      </a:accent4>
      <a:accent5>
        <a:srgbClr val="B81218"/>
      </a:accent5>
      <a:accent6>
        <a:srgbClr val="B0CC3B"/>
      </a:accent6>
      <a:hlink>
        <a:srgbClr val="0000FF"/>
      </a:hlink>
      <a:folHlink>
        <a:srgbClr val="800080"/>
      </a:folHlink>
    </a:clrScheme>
    <a:fontScheme name="HH-PPT">
      <a:majorFont>
        <a:latin typeface="Gill Sans Std"/>
        <a:ea typeface=""/>
        <a:cs typeface=""/>
      </a:majorFont>
      <a:minorFont>
        <a:latin typeface="Gill Sans St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H - engelsk 2013-12-05.potx" id="{31544C79-F7C1-4CE1-9922-5D384AD6E040}" vid="{9E7DE78F-B962-4191-B2DD-C9FC866B5C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PresentationENG</Template>
  <TotalTime>719</TotalTime>
  <Words>1014</Words>
  <Application>Microsoft Office PowerPoint</Application>
  <PresentationFormat>On-screen Show (4:3)</PresentationFormat>
  <Paragraphs>217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Gill Sans Std</vt:lpstr>
      <vt:lpstr>Gill Sans Std Light</vt:lpstr>
      <vt:lpstr>HH_Tema 2013-11-21</vt:lpstr>
      <vt:lpstr>Biometric Recognition Labs</vt:lpstr>
      <vt:lpstr>Teacher</vt:lpstr>
      <vt:lpstr>Labs Exercises &amp; Evaluation</vt:lpstr>
      <vt:lpstr>Lab 1: Matlab and Signals</vt:lpstr>
      <vt:lpstr>Lab 1: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  <vt:lpstr>Lab 1 Matlab and Signals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Biometric Recognition Labs</dc:title>
  <dc:creator>Kevin Hernández Diaz</dc:creator>
  <cp:lastModifiedBy>Kevin Hernández Diaz</cp:lastModifiedBy>
  <cp:revision>34</cp:revision>
  <dcterms:created xsi:type="dcterms:W3CDTF">2020-09-07T02:00:47Z</dcterms:created>
  <dcterms:modified xsi:type="dcterms:W3CDTF">2025-09-04T10:20:21Z</dcterms:modified>
</cp:coreProperties>
</file>