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82" r:id="rId2"/>
    <p:sldId id="302" r:id="rId3"/>
    <p:sldId id="306" r:id="rId4"/>
    <p:sldId id="307" r:id="rId5"/>
    <p:sldId id="258" r:id="rId6"/>
    <p:sldId id="303" r:id="rId7"/>
    <p:sldId id="291" r:id="rId8"/>
    <p:sldId id="304" r:id="rId9"/>
    <p:sldId id="294" r:id="rId10"/>
    <p:sldId id="305" r:id="rId11"/>
    <p:sldId id="296" r:id="rId12"/>
    <p:sldId id="311" r:id="rId13"/>
    <p:sldId id="339" r:id="rId14"/>
    <p:sldId id="310" r:id="rId15"/>
    <p:sldId id="332" r:id="rId16"/>
    <p:sldId id="341" r:id="rId17"/>
    <p:sldId id="342" r:id="rId18"/>
    <p:sldId id="346" r:id="rId19"/>
    <p:sldId id="343" r:id="rId20"/>
    <p:sldId id="344" r:id="rId21"/>
    <p:sldId id="347" r:id="rId22"/>
    <p:sldId id="348" r:id="rId23"/>
    <p:sldId id="349" r:id="rId24"/>
    <p:sldId id="35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eon.chen" initials="l" lastIdx="2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400" dirty="0"/>
              <a:t>Task Status</a:t>
            </a:r>
          </a:p>
        </c:rich>
      </c:tx>
      <c:layout>
        <c:manualLayout>
          <c:xMode val="edge"/>
          <c:yMode val="edge"/>
          <c:x val="0.26867180664916884"/>
          <c:y val="7.1428571428571494E-2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Task Status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Waiting</c:v>
                </c:pt>
                <c:pt idx="1">
                  <c:v>Executing</c:v>
                </c:pt>
                <c:pt idx="2">
                  <c:v>Completed</c:v>
                </c:pt>
                <c:pt idx="3">
                  <c:v>Invalid</c:v>
                </c:pt>
                <c:pt idx="4">
                  <c:v>Abandoned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8.2000000000000011</c:v>
                </c:pt>
                <c:pt idx="1">
                  <c:v>1.4</c:v>
                </c:pt>
                <c:pt idx="2">
                  <c:v>1.2</c:v>
                </c:pt>
                <c:pt idx="3">
                  <c:v>3.2</c:v>
                </c:pt>
                <c:pt idx="4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4415791776028064"/>
          <c:y val="7.2453130858642995E-2"/>
          <c:w val="0.26903652668416445"/>
          <c:h val="0.92754686914135587"/>
        </c:manualLayout>
      </c:layout>
      <c:overlay val="0"/>
      <c:txPr>
        <a:bodyPr/>
        <a:lstStyle/>
        <a:p>
          <a:pPr>
            <a:defRPr sz="1000"/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prstClr val="black"/>
              </a:solidFill>
            </a:ln>
          </c:spPr>
          <c:invertIfNegative val="0"/>
          <c:cat>
            <c:strRef>
              <c:f>Sheet1!$A$2:$A$4</c:f>
              <c:strCache>
                <c:ptCount val="3"/>
                <c:pt idx="0">
                  <c:v>Battery</c:v>
                </c:pt>
                <c:pt idx="1">
                  <c:v>Chamber</c:v>
                </c:pt>
                <c:pt idx="2">
                  <c:v>Tester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prstClr val="white">
                <a:lumMod val="95000"/>
              </a:prstClr>
            </a:solidFill>
            <a:ln>
              <a:solidFill>
                <a:schemeClr val="tx1"/>
              </a:solidFill>
            </a:ln>
          </c:spPr>
          <c:invertIfNegative val="0"/>
          <c:cat>
            <c:strRef>
              <c:f>Sheet1!$A$2:$A$4</c:f>
              <c:strCache>
                <c:ptCount val="3"/>
                <c:pt idx="0">
                  <c:v>Battery</c:v>
                </c:pt>
                <c:pt idx="1">
                  <c:v>Chamber</c:v>
                </c:pt>
                <c:pt idx="2">
                  <c:v>Tester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73847296"/>
        <c:axId val="173848832"/>
      </c:barChart>
      <c:catAx>
        <c:axId val="17384729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 baseline="0"/>
            </a:pPr>
            <a:endParaRPr lang="zh-CN"/>
          </a:p>
        </c:txPr>
        <c:crossAx val="173848832"/>
        <c:crosses val="autoZero"/>
        <c:auto val="1"/>
        <c:lblAlgn val="ctr"/>
        <c:lblOffset val="100"/>
        <c:noMultiLvlLbl val="0"/>
      </c:catAx>
      <c:valAx>
        <c:axId val="173848832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one"/>
        <c:crossAx val="173847296"/>
        <c:crosses val="autoZero"/>
        <c:crossBetween val="between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6-10T15:50:33.924" idx="8">
    <p:pos x="4835" y="2455"/>
    <p:text>不用细看就能知道一些重要信息
需加入Running Program的摘要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6-03T14:34:21.631" idx="9">
    <p:pos x="3434" y="1922"/>
    <p:text>点击Battery Item跳转到Battery页面，并选中相同的Battery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6-03T14:34:34.450" idx="11">
    <p:pos x="3297" y="2167"/>
    <p:text>点击Record中的Item，会跳转到Programs那边去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6-03T10:57:05.181" idx="12">
    <p:pos x="3834" y="2270"/>
    <p:text>双击Record中的Item，会跳转到Programs那边去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6-03T14:34:55.341" idx="13">
    <p:pos x="4113" y="2982"/>
    <p:text>点击Record中的Item，会跳转到Programs那边去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BB726-B4AA-437F-9776-1FB3CA074112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37C12-5E07-45B0-A7E9-9BAA4E2BC3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10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381000" y="685800"/>
            <a:ext cx="8458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524000" y="1143000"/>
            <a:ext cx="0" cy="480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Chart 45"/>
          <p:cNvGraphicFramePr/>
          <p:nvPr/>
        </p:nvGraphicFramePr>
        <p:xfrm>
          <a:off x="5181600" y="1295400"/>
          <a:ext cx="3657600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7" name="Chart 46"/>
          <p:cNvGraphicFramePr/>
          <p:nvPr/>
        </p:nvGraphicFramePr>
        <p:xfrm>
          <a:off x="2667000" y="1828800"/>
          <a:ext cx="2362200" cy="144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3276600" y="1524000"/>
            <a:ext cx="115134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Assets Usage</a:t>
            </a:r>
            <a:endParaRPr lang="en-US" sz="1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584973" y="3733800"/>
            <a:ext cx="9108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Executing List</a:t>
            </a:r>
            <a:endParaRPr lang="en-US" sz="1000" b="1" dirty="0"/>
          </a:p>
        </p:txBody>
      </p:sp>
      <p:graphicFrame>
        <p:nvGraphicFramePr>
          <p:cNvPr id="63" name="Table 62"/>
          <p:cNvGraphicFramePr>
            <a:graphicFrameLocks noGrp="1"/>
          </p:cNvGraphicFramePr>
          <p:nvPr/>
        </p:nvGraphicFramePr>
        <p:xfrm>
          <a:off x="3657600" y="4114800"/>
          <a:ext cx="3352800" cy="3048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9144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Temperature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Current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D04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03:35:22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Commit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3581400" y="4572000"/>
            <a:ext cx="8146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/>
              <a:t>Waiting </a:t>
            </a:r>
            <a:r>
              <a:rPr lang="en-US" sz="1000" b="1" dirty="0" smtClean="0"/>
              <a:t>List</a:t>
            </a:r>
            <a:endParaRPr lang="en-US" sz="1000" b="1" dirty="0"/>
          </a:p>
        </p:txBody>
      </p:sp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3657600" y="4953000"/>
          <a:ext cx="2743200" cy="7620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9144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Temperature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Current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D04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Assign/Execute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D04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Assign/Execute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D04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Assign/Execute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D04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Assign/Execute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810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572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Assets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457200" y="1752600"/>
            <a:ext cx="10430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Sub Programs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4572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381000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381000" y="1143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57200" y="2133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457200" y="1143000"/>
            <a:ext cx="0" cy="1524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57200" y="16764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524000" y="1676400"/>
            <a:ext cx="0" cy="426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752600" y="7620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16613" y="1340450"/>
            <a:ext cx="5693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1752600" y="1842700"/>
            <a:ext cx="6607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1740887" y="838200"/>
            <a:ext cx="84991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 Type</a:t>
            </a:r>
            <a:endParaRPr lang="en-US" sz="10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752600" y="12192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676400" y="22098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752600" y="1752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9400" y="2667000"/>
            <a:ext cx="0" cy="3200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819400" y="5867400"/>
            <a:ext cx="5943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752600" y="762000"/>
            <a:ext cx="7010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8763000" y="762000"/>
            <a:ext cx="0" cy="5105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676400" y="2667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676400" y="2286000"/>
            <a:ext cx="51328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</a:t>
            </a:r>
            <a:endParaRPr lang="en-US" sz="1000" dirty="0"/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1676400" y="2209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2819400" y="7620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410200" y="9906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648200" y="914400"/>
            <a:ext cx="6314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Tester</a:t>
            </a:r>
            <a:endParaRPr lang="en-US" sz="1400" b="1" dirty="0"/>
          </a:p>
        </p:txBody>
      </p:sp>
      <p:graphicFrame>
        <p:nvGraphicFramePr>
          <p:cNvPr id="75" name="Table 74"/>
          <p:cNvGraphicFramePr>
            <a:graphicFrameLocks noGrp="1"/>
          </p:cNvGraphicFramePr>
          <p:nvPr/>
        </p:nvGraphicFramePr>
        <p:xfrm>
          <a:off x="4724400" y="1371600"/>
          <a:ext cx="1373188" cy="762000"/>
        </p:xfrm>
        <a:graphic>
          <a:graphicData uri="http://schemas.openxmlformats.org/drawingml/2006/table">
            <a:tbl>
              <a:tblPr/>
              <a:tblGrid>
                <a:gridCol w="128588"/>
                <a:gridCol w="622300"/>
                <a:gridCol w="6223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Manufacturer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Chroma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/>
        </p:nvGraphicFramePr>
        <p:xfrm>
          <a:off x="4724400" y="3065621"/>
          <a:ext cx="750888" cy="762000"/>
        </p:xfrm>
        <a:graphic>
          <a:graphicData uri="http://schemas.openxmlformats.org/drawingml/2006/table">
            <a:tbl>
              <a:tblPr/>
              <a:tblGrid>
                <a:gridCol w="128588"/>
                <a:gridCol w="6223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Idle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Idle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Using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4648200" y="2743200"/>
            <a:ext cx="61747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Channel</a:t>
            </a:r>
            <a:endParaRPr lang="en-US" sz="1000" b="1" dirty="0"/>
          </a:p>
        </p:txBody>
      </p:sp>
      <p:graphicFrame>
        <p:nvGraphicFramePr>
          <p:cNvPr id="81" name="Table 80"/>
          <p:cNvGraphicFramePr>
            <a:graphicFrameLocks noGrp="1"/>
          </p:cNvGraphicFramePr>
          <p:nvPr/>
        </p:nvGraphicFramePr>
        <p:xfrm>
          <a:off x="4724400" y="4648200"/>
          <a:ext cx="1684338" cy="762000"/>
        </p:xfrm>
        <a:graphic>
          <a:graphicData uri="http://schemas.openxmlformats.org/drawingml/2006/table">
            <a:tbl>
              <a:tblPr/>
              <a:tblGrid>
                <a:gridCol w="128588"/>
                <a:gridCol w="622300"/>
                <a:gridCol w="93345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2019-05-28 9:35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Using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Idle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Using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4648200" y="4325779"/>
            <a:ext cx="55656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Record</a:t>
            </a:r>
            <a:endParaRPr lang="en-US" sz="1000" b="1" dirty="0"/>
          </a:p>
        </p:txBody>
      </p:sp>
      <p:sp>
        <p:nvSpPr>
          <p:cNvPr id="42" name="Rectangle 41"/>
          <p:cNvSpPr/>
          <p:nvPr/>
        </p:nvSpPr>
        <p:spPr>
          <a:xfrm>
            <a:off x="2743200" y="1295400"/>
            <a:ext cx="41148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895600" y="1444823"/>
            <a:ext cx="102682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Tester-Create</a:t>
            </a:r>
            <a:endParaRPr lang="en-US" sz="1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276600" y="2438400"/>
            <a:ext cx="5004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Name</a:t>
            </a:r>
            <a:endParaRPr lang="en-US" sz="1000" b="1" dirty="0"/>
          </a:p>
        </p:txBody>
      </p:sp>
      <p:sp>
        <p:nvSpPr>
          <p:cNvPr id="45" name="Rectangle 44"/>
          <p:cNvSpPr/>
          <p:nvPr/>
        </p:nvSpPr>
        <p:spPr>
          <a:xfrm>
            <a:off x="4267200" y="24384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276600" y="2877979"/>
            <a:ext cx="92044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Manufacturer</a:t>
            </a:r>
            <a:endParaRPr lang="en-US" sz="1000" b="1" dirty="0"/>
          </a:p>
        </p:txBody>
      </p:sp>
      <p:sp>
        <p:nvSpPr>
          <p:cNvPr id="49" name="Rectangle 48"/>
          <p:cNvSpPr/>
          <p:nvPr/>
        </p:nvSpPr>
        <p:spPr>
          <a:xfrm>
            <a:off x="4267200" y="2877979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276600" y="3335179"/>
            <a:ext cx="106631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Channel number</a:t>
            </a:r>
            <a:endParaRPr lang="en-US" sz="1000" b="1" dirty="0"/>
          </a:p>
        </p:txBody>
      </p:sp>
      <p:sp>
        <p:nvSpPr>
          <p:cNvPr id="52" name="Rectangle 51"/>
          <p:cNvSpPr/>
          <p:nvPr/>
        </p:nvSpPr>
        <p:spPr>
          <a:xfrm>
            <a:off x="4267200" y="33528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486400" y="48768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Add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629400" y="12954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381000" y="11430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810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457200" y="1752600"/>
            <a:ext cx="10430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Sub Programs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4572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63" name="Straight Connector 62"/>
          <p:cNvCxnSpPr/>
          <p:nvPr/>
        </p:nvCxnSpPr>
        <p:spPr>
          <a:xfrm>
            <a:off x="381000" y="1143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57200" y="2133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457200" y="16764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81000" y="16764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4572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15240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524000" y="1676400"/>
            <a:ext cx="0" cy="426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752600" y="7620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16613" y="1340450"/>
            <a:ext cx="5693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1752600" y="1842700"/>
            <a:ext cx="6607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1740887" y="838200"/>
            <a:ext cx="84991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 Type</a:t>
            </a:r>
            <a:endParaRPr lang="en-US" sz="10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752600" y="12192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676400" y="22098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752600" y="1752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9400" y="2667000"/>
            <a:ext cx="0" cy="3200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819400" y="5867400"/>
            <a:ext cx="5943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752600" y="762000"/>
            <a:ext cx="7010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8763000" y="762000"/>
            <a:ext cx="0" cy="5105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676400" y="2667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676400" y="2286000"/>
            <a:ext cx="51328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</a:t>
            </a:r>
            <a:endParaRPr lang="en-US" sz="1000" dirty="0"/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1676400" y="2209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2819400" y="7620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410200" y="9906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648200" y="914400"/>
            <a:ext cx="6314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Tester</a:t>
            </a:r>
            <a:endParaRPr lang="en-US" sz="1400" b="1" dirty="0"/>
          </a:p>
        </p:txBody>
      </p:sp>
      <p:graphicFrame>
        <p:nvGraphicFramePr>
          <p:cNvPr id="75" name="Table 74"/>
          <p:cNvGraphicFramePr>
            <a:graphicFrameLocks noGrp="1"/>
          </p:cNvGraphicFramePr>
          <p:nvPr/>
        </p:nvGraphicFramePr>
        <p:xfrm>
          <a:off x="4724400" y="1371600"/>
          <a:ext cx="2133600" cy="762000"/>
        </p:xfrm>
        <a:graphic>
          <a:graphicData uri="http://schemas.openxmlformats.org/drawingml/2006/table">
            <a:tbl>
              <a:tblPr/>
              <a:tblGrid>
                <a:gridCol w="137487"/>
                <a:gridCol w="665371"/>
                <a:gridCol w="665371"/>
                <a:gridCol w="665371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Manufacturer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Chroma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/>
        </p:nvGraphicFramePr>
        <p:xfrm>
          <a:off x="4724400" y="3065621"/>
          <a:ext cx="750888" cy="762000"/>
        </p:xfrm>
        <a:graphic>
          <a:graphicData uri="http://schemas.openxmlformats.org/drawingml/2006/table">
            <a:tbl>
              <a:tblPr/>
              <a:tblGrid>
                <a:gridCol w="128588"/>
                <a:gridCol w="6223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Idle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Idle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Using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4648200" y="2743200"/>
            <a:ext cx="61747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Channel</a:t>
            </a:r>
            <a:endParaRPr lang="en-US" sz="1000" b="1" dirty="0"/>
          </a:p>
        </p:txBody>
      </p:sp>
      <p:graphicFrame>
        <p:nvGraphicFramePr>
          <p:cNvPr id="81" name="Table 80"/>
          <p:cNvGraphicFramePr>
            <a:graphicFrameLocks noGrp="1"/>
          </p:cNvGraphicFramePr>
          <p:nvPr/>
        </p:nvGraphicFramePr>
        <p:xfrm>
          <a:off x="4724400" y="4648200"/>
          <a:ext cx="1684338" cy="762000"/>
        </p:xfrm>
        <a:graphic>
          <a:graphicData uri="http://schemas.openxmlformats.org/drawingml/2006/table">
            <a:tbl>
              <a:tblPr/>
              <a:tblGrid>
                <a:gridCol w="128588"/>
                <a:gridCol w="622300"/>
                <a:gridCol w="93345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2019-05-28 9:35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Using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Idle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Using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4648200" y="4325779"/>
            <a:ext cx="55656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Record</a:t>
            </a:r>
            <a:endParaRPr lang="en-US" sz="1000" b="1" dirty="0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381000" y="11430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10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457200" y="1752600"/>
            <a:ext cx="10430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Sub Programs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4572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381000" y="1143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57200" y="2133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457200" y="16764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81000" y="16764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4572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15240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Straight Connector 106"/>
          <p:cNvCxnSpPr/>
          <p:nvPr/>
        </p:nvCxnSpPr>
        <p:spPr>
          <a:xfrm flipV="1">
            <a:off x="1524000" y="2133600"/>
            <a:ext cx="0" cy="381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381000" y="16764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4572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381000" y="1752600"/>
            <a:ext cx="10430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Sub Programs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4572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112" name="TextBox 111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457200" y="1143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381000" y="16764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381000" y="2133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457200" y="21336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457200" y="6858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1524000" y="6858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3752850" y="1301354"/>
          <a:ext cx="1698625" cy="2590800"/>
        </p:xfrm>
        <a:graphic>
          <a:graphicData uri="http://schemas.openxmlformats.org/drawingml/2006/table">
            <a:tbl>
              <a:tblPr/>
              <a:tblGrid>
                <a:gridCol w="142875"/>
                <a:gridCol w="965200"/>
                <a:gridCol w="59055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Estimated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Duration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13:50:23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2" name="Rectangle 61"/>
          <p:cNvSpPr/>
          <p:nvPr/>
        </p:nvSpPr>
        <p:spPr>
          <a:xfrm>
            <a:off x="4724400" y="9906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657600" y="987623"/>
            <a:ext cx="113550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Sub Program</a:t>
            </a:r>
            <a:endParaRPr lang="en-US" sz="1400" b="1" dirty="0"/>
          </a:p>
        </p:txBody>
      </p:sp>
      <p:sp>
        <p:nvSpPr>
          <p:cNvPr id="73" name="Rectangle 72"/>
          <p:cNvSpPr/>
          <p:nvPr/>
        </p:nvSpPr>
        <p:spPr>
          <a:xfrm>
            <a:off x="2743200" y="1295400"/>
            <a:ext cx="41148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2895600" y="1444823"/>
            <a:ext cx="146161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Sub Program-Create</a:t>
            </a:r>
            <a:endParaRPr lang="en-US" sz="12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3048000" y="2438400"/>
            <a:ext cx="5004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Name</a:t>
            </a:r>
            <a:endParaRPr lang="en-US" sz="1000" b="1" dirty="0"/>
          </a:p>
        </p:txBody>
      </p:sp>
      <p:sp>
        <p:nvSpPr>
          <p:cNvPr id="79" name="Rectangle 78"/>
          <p:cNvSpPr/>
          <p:nvPr/>
        </p:nvSpPr>
        <p:spPr>
          <a:xfrm>
            <a:off x="3810000" y="2438400"/>
            <a:ext cx="23622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0 deg 1C charge 0.5C discharge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486400" y="48768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Confirm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629400" y="12954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3581400" y="1981200"/>
            <a:ext cx="76200" cy="762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3733800" y="1905000"/>
            <a:ext cx="65755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One Test</a:t>
            </a:r>
            <a:endParaRPr lang="en-US" sz="1000" b="1" dirty="0"/>
          </a:p>
        </p:txBody>
      </p:sp>
      <p:sp>
        <p:nvSpPr>
          <p:cNvPr id="90" name="Oval 89"/>
          <p:cNvSpPr/>
          <p:nvPr/>
        </p:nvSpPr>
        <p:spPr>
          <a:xfrm>
            <a:off x="4755854" y="1981200"/>
            <a:ext cx="76200" cy="7620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4908254" y="1905000"/>
            <a:ext cx="71846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Two Tests</a:t>
            </a:r>
            <a:endParaRPr lang="en-US" sz="10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Straight Connector 106"/>
          <p:cNvCxnSpPr/>
          <p:nvPr/>
        </p:nvCxnSpPr>
        <p:spPr>
          <a:xfrm flipV="1">
            <a:off x="1524000" y="2133600"/>
            <a:ext cx="0" cy="381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381000" y="16764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4572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381000" y="1752600"/>
            <a:ext cx="10430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Sub Programs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572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112" name="TextBox 111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457200" y="1143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381000" y="16764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381000" y="2133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457200" y="21336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457200" y="6858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1524000" y="6858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3752850" y="1301354"/>
          <a:ext cx="1698625" cy="2590800"/>
        </p:xfrm>
        <a:graphic>
          <a:graphicData uri="http://schemas.openxmlformats.org/drawingml/2006/table">
            <a:tbl>
              <a:tblPr/>
              <a:tblGrid>
                <a:gridCol w="142875"/>
                <a:gridCol w="965200"/>
                <a:gridCol w="59055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Estimated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Duration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13:50:23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2" name="Rectangle 61"/>
          <p:cNvSpPr/>
          <p:nvPr/>
        </p:nvSpPr>
        <p:spPr>
          <a:xfrm>
            <a:off x="4724400" y="9906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657600" y="987623"/>
            <a:ext cx="113550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Sub Program</a:t>
            </a:r>
            <a:endParaRPr lang="en-US" sz="1400" b="1" dirty="0"/>
          </a:p>
        </p:txBody>
      </p:sp>
      <p:sp>
        <p:nvSpPr>
          <p:cNvPr id="73" name="Rectangle 72"/>
          <p:cNvSpPr/>
          <p:nvPr/>
        </p:nvSpPr>
        <p:spPr>
          <a:xfrm>
            <a:off x="2743200" y="1295400"/>
            <a:ext cx="41148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2895600" y="1444823"/>
            <a:ext cx="146161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Sub Program-Create</a:t>
            </a:r>
            <a:endParaRPr lang="en-US" sz="12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3048000" y="2438400"/>
            <a:ext cx="12779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Charge Temperature</a:t>
            </a:r>
            <a:endParaRPr lang="en-US" sz="1000" b="1" dirty="0"/>
          </a:p>
        </p:txBody>
      </p:sp>
      <p:sp>
        <p:nvSpPr>
          <p:cNvPr id="79" name="Rectangle 78"/>
          <p:cNvSpPr/>
          <p:nvPr/>
        </p:nvSpPr>
        <p:spPr>
          <a:xfrm>
            <a:off x="4832054" y="2438399"/>
            <a:ext cx="1340146" cy="24622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25 </a:t>
            </a:r>
            <a:r>
              <a:rPr lang="en-US" sz="1000" dirty="0" err="1" smtClean="0">
                <a:solidFill>
                  <a:schemeClr val="tx1"/>
                </a:solidFill>
              </a:rPr>
              <a:t>deg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486400" y="48768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Confirm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629400" y="12954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3581400" y="1981200"/>
            <a:ext cx="76200" cy="7620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3733800" y="1905000"/>
            <a:ext cx="65755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One Test</a:t>
            </a:r>
            <a:endParaRPr lang="en-US" sz="1000" b="1" dirty="0"/>
          </a:p>
        </p:txBody>
      </p:sp>
      <p:sp>
        <p:nvSpPr>
          <p:cNvPr id="90" name="Oval 89"/>
          <p:cNvSpPr/>
          <p:nvPr/>
        </p:nvSpPr>
        <p:spPr>
          <a:xfrm>
            <a:off x="4755854" y="1981200"/>
            <a:ext cx="76200" cy="762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4908254" y="1905000"/>
            <a:ext cx="71846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Two Tests</a:t>
            </a:r>
            <a:endParaRPr lang="en-US" sz="1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048000" y="2725579"/>
            <a:ext cx="98616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Charge Current</a:t>
            </a:r>
            <a:endParaRPr lang="en-US" sz="1000" b="1" dirty="0"/>
          </a:p>
        </p:txBody>
      </p:sp>
      <p:sp>
        <p:nvSpPr>
          <p:cNvPr id="33" name="Rectangle 78"/>
          <p:cNvSpPr/>
          <p:nvPr/>
        </p:nvSpPr>
        <p:spPr>
          <a:xfrm>
            <a:off x="4832054" y="2725578"/>
            <a:ext cx="1340146" cy="24622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1C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48000" y="3030379"/>
            <a:ext cx="142699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Disc</a:t>
            </a:r>
            <a:r>
              <a:rPr lang="en-US" sz="1000" b="1" dirty="0" smtClean="0"/>
              <a:t>harge Temperature</a:t>
            </a:r>
            <a:endParaRPr lang="en-US" sz="1000" b="1" dirty="0"/>
          </a:p>
        </p:txBody>
      </p:sp>
      <p:sp>
        <p:nvSpPr>
          <p:cNvPr id="35" name="Rectangle 78"/>
          <p:cNvSpPr/>
          <p:nvPr/>
        </p:nvSpPr>
        <p:spPr>
          <a:xfrm>
            <a:off x="4832054" y="3030378"/>
            <a:ext cx="1340146" cy="24622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-10 </a:t>
            </a:r>
            <a:r>
              <a:rPr lang="en-US" sz="1000" dirty="0" err="1" smtClean="0">
                <a:solidFill>
                  <a:schemeClr val="tx1"/>
                </a:solidFill>
              </a:rPr>
              <a:t>deg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48000" y="3352801"/>
            <a:ext cx="113524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Disc</a:t>
            </a:r>
            <a:r>
              <a:rPr lang="en-US" sz="1000" b="1" dirty="0" smtClean="0"/>
              <a:t>harge Current</a:t>
            </a:r>
            <a:endParaRPr lang="en-US" sz="1000" b="1" dirty="0"/>
          </a:p>
        </p:txBody>
      </p:sp>
      <p:sp>
        <p:nvSpPr>
          <p:cNvPr id="37" name="Rectangle 78"/>
          <p:cNvSpPr/>
          <p:nvPr/>
        </p:nvSpPr>
        <p:spPr>
          <a:xfrm>
            <a:off x="4832054" y="3352800"/>
            <a:ext cx="1340146" cy="24622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3725mA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214359"/>
              </p:ext>
            </p:extLst>
          </p:nvPr>
        </p:nvGraphicFramePr>
        <p:xfrm>
          <a:off x="4999076" y="1082414"/>
          <a:ext cx="3447401" cy="4403986"/>
        </p:xfrm>
        <a:graphic>
          <a:graphicData uri="http://schemas.openxmlformats.org/drawingml/2006/table">
            <a:tbl>
              <a:tblPr/>
              <a:tblGrid>
                <a:gridCol w="150609"/>
                <a:gridCol w="648782"/>
                <a:gridCol w="648782"/>
                <a:gridCol w="648782"/>
                <a:gridCol w="648782"/>
                <a:gridCol w="701664"/>
              </a:tblGrid>
              <a:tr h="2528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Charge Temperature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Charge Current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Discharge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Temperature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Discharge Current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 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Count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1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1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1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1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1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1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1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1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1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8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8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8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8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8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8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8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878"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878"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878"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878"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2" name="Rectangle 61"/>
          <p:cNvSpPr/>
          <p:nvPr/>
        </p:nvSpPr>
        <p:spPr>
          <a:xfrm>
            <a:off x="6084277" y="56388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876800" y="760682"/>
            <a:ext cx="1447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Sub Program</a:t>
            </a:r>
          </a:p>
          <a:p>
            <a:endParaRPr lang="en-US" sz="1400" b="1" dirty="0"/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1524000" y="2133600"/>
            <a:ext cx="0" cy="381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381000" y="16764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572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381000" y="1752600"/>
            <a:ext cx="10430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Sub Programs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572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88" name="Straight Connector 87"/>
          <p:cNvCxnSpPr/>
          <p:nvPr/>
        </p:nvCxnSpPr>
        <p:spPr>
          <a:xfrm>
            <a:off x="457200" y="1143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381000" y="16764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381000" y="2133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457200" y="21336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457200" y="6858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1524000" y="6858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61"/>
          <p:cNvSpPr/>
          <p:nvPr/>
        </p:nvSpPr>
        <p:spPr>
          <a:xfrm>
            <a:off x="6922477" y="56388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Edit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" name="Rectangle 61"/>
          <p:cNvSpPr/>
          <p:nvPr/>
        </p:nvSpPr>
        <p:spPr>
          <a:xfrm>
            <a:off x="7760677" y="56388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Save As</a:t>
            </a:r>
            <a:endParaRPr 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24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613289"/>
              </p:ext>
            </p:extLst>
          </p:nvPr>
        </p:nvGraphicFramePr>
        <p:xfrm>
          <a:off x="1981200" y="1080136"/>
          <a:ext cx="1371600" cy="762000"/>
        </p:xfrm>
        <a:graphic>
          <a:graphicData uri="http://schemas.openxmlformats.org/drawingml/2006/table">
            <a:tbl>
              <a:tblPr/>
              <a:tblGrid>
                <a:gridCol w="234884"/>
                <a:gridCol w="1136716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deg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10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deg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deg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30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deg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905000" y="757715"/>
            <a:ext cx="12779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Charge Temperature</a:t>
            </a:r>
            <a:endParaRPr lang="en-US" sz="1000" b="1" dirty="0"/>
          </a:p>
        </p:txBody>
      </p:sp>
      <p:sp>
        <p:nvSpPr>
          <p:cNvPr id="26" name="Rectangle 61"/>
          <p:cNvSpPr/>
          <p:nvPr/>
        </p:nvSpPr>
        <p:spPr>
          <a:xfrm>
            <a:off x="3581400" y="1053653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7" name="Rectangle 61"/>
          <p:cNvSpPr/>
          <p:nvPr/>
        </p:nvSpPr>
        <p:spPr>
          <a:xfrm>
            <a:off x="3581400" y="1312649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Edit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8" name="Rectangle 61"/>
          <p:cNvSpPr/>
          <p:nvPr/>
        </p:nvSpPr>
        <p:spPr>
          <a:xfrm>
            <a:off x="3581400" y="15621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Save As</a:t>
            </a:r>
            <a:endParaRPr 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29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258624"/>
              </p:ext>
            </p:extLst>
          </p:nvPr>
        </p:nvGraphicFramePr>
        <p:xfrm>
          <a:off x="1963714" y="2362200"/>
          <a:ext cx="1371600" cy="762000"/>
        </p:xfrm>
        <a:graphic>
          <a:graphicData uri="http://schemas.openxmlformats.org/drawingml/2006/table">
            <a:tbl>
              <a:tblPr/>
              <a:tblGrid>
                <a:gridCol w="234884"/>
                <a:gridCol w="1136716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0.2C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0.5C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1C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1745mA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1887514" y="2039779"/>
            <a:ext cx="98616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Charge Current</a:t>
            </a:r>
            <a:endParaRPr lang="en-US" sz="1000" b="1" dirty="0"/>
          </a:p>
        </p:txBody>
      </p:sp>
      <p:sp>
        <p:nvSpPr>
          <p:cNvPr id="31" name="Rectangle 61"/>
          <p:cNvSpPr/>
          <p:nvPr/>
        </p:nvSpPr>
        <p:spPr>
          <a:xfrm>
            <a:off x="3563914" y="2335717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2" name="Rectangle 61"/>
          <p:cNvSpPr/>
          <p:nvPr/>
        </p:nvSpPr>
        <p:spPr>
          <a:xfrm>
            <a:off x="3563914" y="2594713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Edit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3" name="Rectangle 61"/>
          <p:cNvSpPr/>
          <p:nvPr/>
        </p:nvSpPr>
        <p:spPr>
          <a:xfrm>
            <a:off x="3563914" y="2844164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Save As</a:t>
            </a:r>
            <a:endParaRPr 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34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475441"/>
              </p:ext>
            </p:extLst>
          </p:nvPr>
        </p:nvGraphicFramePr>
        <p:xfrm>
          <a:off x="1981200" y="3599021"/>
          <a:ext cx="1371600" cy="762000"/>
        </p:xfrm>
        <a:graphic>
          <a:graphicData uri="http://schemas.openxmlformats.org/drawingml/2006/table">
            <a:tbl>
              <a:tblPr/>
              <a:tblGrid>
                <a:gridCol w="234884"/>
                <a:gridCol w="1136716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deg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10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deg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deg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30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deg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1846286" y="3276600"/>
            <a:ext cx="142699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Disc</a:t>
            </a:r>
            <a:r>
              <a:rPr lang="en-US" sz="1000" b="1" dirty="0" smtClean="0"/>
              <a:t>harge Temperature</a:t>
            </a:r>
            <a:endParaRPr lang="en-US" sz="1000" b="1" dirty="0"/>
          </a:p>
        </p:txBody>
      </p:sp>
      <p:sp>
        <p:nvSpPr>
          <p:cNvPr id="36" name="Rectangle 61"/>
          <p:cNvSpPr/>
          <p:nvPr/>
        </p:nvSpPr>
        <p:spPr>
          <a:xfrm>
            <a:off x="3581400" y="3572538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7" name="Rectangle 61"/>
          <p:cNvSpPr/>
          <p:nvPr/>
        </p:nvSpPr>
        <p:spPr>
          <a:xfrm>
            <a:off x="3581400" y="3831534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Edit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8" name="Rectangle 61"/>
          <p:cNvSpPr/>
          <p:nvPr/>
        </p:nvSpPr>
        <p:spPr>
          <a:xfrm>
            <a:off x="3581400" y="4080985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Save As</a:t>
            </a:r>
            <a:endParaRPr 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40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194639"/>
              </p:ext>
            </p:extLst>
          </p:nvPr>
        </p:nvGraphicFramePr>
        <p:xfrm>
          <a:off x="1963714" y="4818221"/>
          <a:ext cx="1371600" cy="762000"/>
        </p:xfrm>
        <a:graphic>
          <a:graphicData uri="http://schemas.openxmlformats.org/drawingml/2006/table">
            <a:tbl>
              <a:tblPr/>
              <a:tblGrid>
                <a:gridCol w="234884"/>
                <a:gridCol w="1136716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0.2C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0.5C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1C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1745mA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1887514" y="4495800"/>
            <a:ext cx="113524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Disc</a:t>
            </a:r>
            <a:r>
              <a:rPr lang="en-US" sz="1000" b="1" dirty="0" smtClean="0"/>
              <a:t>harge Current</a:t>
            </a:r>
            <a:endParaRPr lang="en-US" sz="1000" b="1" dirty="0"/>
          </a:p>
        </p:txBody>
      </p:sp>
      <p:sp>
        <p:nvSpPr>
          <p:cNvPr id="42" name="Rectangle 61"/>
          <p:cNvSpPr/>
          <p:nvPr/>
        </p:nvSpPr>
        <p:spPr>
          <a:xfrm>
            <a:off x="3563914" y="4791738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3" name="Rectangle 61"/>
          <p:cNvSpPr/>
          <p:nvPr/>
        </p:nvSpPr>
        <p:spPr>
          <a:xfrm>
            <a:off x="3563914" y="5050734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Edit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4" name="Rectangle 61"/>
          <p:cNvSpPr/>
          <p:nvPr/>
        </p:nvSpPr>
        <p:spPr>
          <a:xfrm>
            <a:off x="3563914" y="5300185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Save As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" name="Straight Connector 203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V="1">
            <a:off x="1524000" y="2667000"/>
            <a:ext cx="0" cy="3276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1752600" y="762000"/>
            <a:ext cx="8181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Program</a:t>
            </a:r>
            <a:endParaRPr lang="en-US" sz="1400" b="1" dirty="0"/>
          </a:p>
        </p:txBody>
      </p:sp>
      <p:sp>
        <p:nvSpPr>
          <p:cNvPr id="209" name="TextBox 208"/>
          <p:cNvSpPr txBox="1"/>
          <p:nvPr/>
        </p:nvSpPr>
        <p:spPr>
          <a:xfrm>
            <a:off x="1752600" y="3335179"/>
            <a:ext cx="85472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Sub Program</a:t>
            </a:r>
            <a:endParaRPr lang="en-US" sz="1000" dirty="0"/>
          </a:p>
        </p:txBody>
      </p:sp>
      <p:graphicFrame>
        <p:nvGraphicFramePr>
          <p:cNvPr id="210" name="Table 209"/>
          <p:cNvGraphicFramePr>
            <a:graphicFrameLocks noGrp="1"/>
          </p:cNvGraphicFramePr>
          <p:nvPr/>
        </p:nvGraphicFramePr>
        <p:xfrm>
          <a:off x="1833041" y="3581400"/>
          <a:ext cx="2586559" cy="2286000"/>
        </p:xfrm>
        <a:graphic>
          <a:graphicData uri="http://schemas.openxmlformats.org/drawingml/2006/table">
            <a:tbl>
              <a:tblPr/>
              <a:tblGrid>
                <a:gridCol w="142875"/>
                <a:gridCol w="1692275"/>
                <a:gridCol w="751409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0 deg 1C charge 0.5C discharge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Room 1C charge, -20 deg 0.5C discharge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1/2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sng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sng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sng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sng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1" name="Table 220"/>
          <p:cNvGraphicFramePr>
            <a:graphicFrameLocks noGrp="1"/>
          </p:cNvGraphicFramePr>
          <p:nvPr/>
        </p:nvGraphicFramePr>
        <p:xfrm>
          <a:off x="1828796" y="1066800"/>
          <a:ext cx="5489680" cy="2286000"/>
        </p:xfrm>
        <a:graphic>
          <a:graphicData uri="http://schemas.openxmlformats.org/drawingml/2006/table">
            <a:tbl>
              <a:tblPr/>
              <a:tblGrid>
                <a:gridCol w="146654"/>
                <a:gridCol w="804244"/>
                <a:gridCol w="563741"/>
                <a:gridCol w="723435"/>
                <a:gridCol w="800396"/>
                <a:gridCol w="1193679"/>
                <a:gridCol w="514350"/>
                <a:gridCol w="743181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Program 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Requester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Request 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Complete 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 Bar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Static-2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Francis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2019-04-13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RC table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2" name="Rectangle 221"/>
          <p:cNvSpPr/>
          <p:nvPr/>
        </p:nvSpPr>
        <p:spPr>
          <a:xfrm>
            <a:off x="5867400" y="7620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4953000" y="1260896"/>
            <a:ext cx="685800" cy="76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5638800" y="1260896"/>
            <a:ext cx="304800" cy="76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1066800"/>
            <a:ext cx="762000" cy="13716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228" name="TextBox 227"/>
          <p:cNvSpPr txBox="1"/>
          <p:nvPr/>
        </p:nvSpPr>
        <p:spPr>
          <a:xfrm>
            <a:off x="4495800" y="3352800"/>
            <a:ext cx="47000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Test1</a:t>
            </a:r>
            <a:endParaRPr lang="en-US" sz="1000" dirty="0"/>
          </a:p>
        </p:txBody>
      </p:sp>
      <p:graphicFrame>
        <p:nvGraphicFramePr>
          <p:cNvPr id="229" name="Table 228"/>
          <p:cNvGraphicFramePr>
            <a:graphicFrameLocks noGrp="1"/>
          </p:cNvGraphicFramePr>
          <p:nvPr/>
        </p:nvGraphicFramePr>
        <p:xfrm>
          <a:off x="4580621" y="3599021"/>
          <a:ext cx="4130177" cy="457200"/>
        </p:xfrm>
        <a:graphic>
          <a:graphicData uri="http://schemas.openxmlformats.org/drawingml/2006/table">
            <a:tbl>
              <a:tblPr/>
              <a:tblGrid>
                <a:gridCol w="142877"/>
                <a:gridCol w="496888"/>
                <a:gridCol w="504259"/>
                <a:gridCol w="419100"/>
                <a:gridCol w="300038"/>
                <a:gridCol w="157477"/>
                <a:gridCol w="490858"/>
                <a:gridCol w="448975"/>
                <a:gridCol w="449262"/>
                <a:gridCol w="72044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Battery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Start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End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Comment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Invalid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Completed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cxnSp>
        <p:nvCxnSpPr>
          <p:cNvPr id="249" name="Straight Connector 248"/>
          <p:cNvCxnSpPr/>
          <p:nvPr/>
        </p:nvCxnSpPr>
        <p:spPr>
          <a:xfrm flipV="1">
            <a:off x="381000" y="21336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4572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251" name="TextBox 250"/>
          <p:cNvSpPr txBox="1"/>
          <p:nvPr/>
        </p:nvSpPr>
        <p:spPr>
          <a:xfrm>
            <a:off x="457200" y="1752600"/>
            <a:ext cx="10430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Sub Programs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3810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253" name="TextBox 252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254" name="Straight Connector 253"/>
          <p:cNvCxnSpPr/>
          <p:nvPr/>
        </p:nvCxnSpPr>
        <p:spPr>
          <a:xfrm>
            <a:off x="457200" y="1143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457200" y="16764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381000" y="2133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381000" y="2667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V="1">
            <a:off x="457200" y="6858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flipV="1">
            <a:off x="1524000" y="6858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495800" y="4173379"/>
            <a:ext cx="47000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Test2</a:t>
            </a:r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4572000" y="4800600"/>
            <a:ext cx="46839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Steps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4572000" y="5029200"/>
            <a:ext cx="41148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Description of test steps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315200" y="1752600"/>
            <a:ext cx="76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315200" y="1066800"/>
            <a:ext cx="76200" cy="228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419600" y="4267200"/>
            <a:ext cx="76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419600" y="3581400"/>
            <a:ext cx="76200" cy="228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4572000" y="4419600"/>
          <a:ext cx="4130177" cy="304800"/>
        </p:xfrm>
        <a:graphic>
          <a:graphicData uri="http://schemas.openxmlformats.org/drawingml/2006/table">
            <a:tbl>
              <a:tblPr/>
              <a:tblGrid>
                <a:gridCol w="142877"/>
                <a:gridCol w="496888"/>
                <a:gridCol w="504259"/>
                <a:gridCol w="419100"/>
                <a:gridCol w="300038"/>
                <a:gridCol w="157477"/>
                <a:gridCol w="490858"/>
                <a:gridCol w="448975"/>
                <a:gridCol w="449262"/>
                <a:gridCol w="72044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Battery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Start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End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Comment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Waiting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PUL-80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" name="Straight Connector 203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V="1">
            <a:off x="1524000" y="2667000"/>
            <a:ext cx="0" cy="3276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1752600" y="762000"/>
            <a:ext cx="8181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Program</a:t>
            </a:r>
            <a:endParaRPr lang="en-US" sz="1400" b="1" dirty="0"/>
          </a:p>
        </p:txBody>
      </p:sp>
      <p:sp>
        <p:nvSpPr>
          <p:cNvPr id="209" name="TextBox 208"/>
          <p:cNvSpPr txBox="1"/>
          <p:nvPr/>
        </p:nvSpPr>
        <p:spPr>
          <a:xfrm>
            <a:off x="1752600" y="3335179"/>
            <a:ext cx="85472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Sub Program</a:t>
            </a:r>
            <a:endParaRPr lang="en-US" sz="1000" dirty="0"/>
          </a:p>
        </p:txBody>
      </p:sp>
      <p:graphicFrame>
        <p:nvGraphicFramePr>
          <p:cNvPr id="210" name="Table 209"/>
          <p:cNvGraphicFramePr>
            <a:graphicFrameLocks noGrp="1"/>
          </p:cNvGraphicFramePr>
          <p:nvPr/>
        </p:nvGraphicFramePr>
        <p:xfrm>
          <a:off x="1833041" y="3581400"/>
          <a:ext cx="2586559" cy="2286000"/>
        </p:xfrm>
        <a:graphic>
          <a:graphicData uri="http://schemas.openxmlformats.org/drawingml/2006/table">
            <a:tbl>
              <a:tblPr/>
              <a:tblGrid>
                <a:gridCol w="142875"/>
                <a:gridCol w="1692275"/>
                <a:gridCol w="751409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0 deg 1C charge 0.5C discharge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Room 1C charge, -20 deg 0.5C discharge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1/2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sng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sng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sng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sng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1" name="Table 220"/>
          <p:cNvGraphicFramePr>
            <a:graphicFrameLocks noGrp="1"/>
          </p:cNvGraphicFramePr>
          <p:nvPr/>
        </p:nvGraphicFramePr>
        <p:xfrm>
          <a:off x="1828796" y="1066800"/>
          <a:ext cx="5489680" cy="2286000"/>
        </p:xfrm>
        <a:graphic>
          <a:graphicData uri="http://schemas.openxmlformats.org/drawingml/2006/table">
            <a:tbl>
              <a:tblPr/>
              <a:tblGrid>
                <a:gridCol w="146654"/>
                <a:gridCol w="804244"/>
                <a:gridCol w="563741"/>
                <a:gridCol w="723435"/>
                <a:gridCol w="800396"/>
                <a:gridCol w="1193679"/>
                <a:gridCol w="514350"/>
                <a:gridCol w="743181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Program 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Requester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Request 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Complete 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 Bar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Static-2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Francis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2019-04-13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RC table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2" name="Rectangle 221"/>
          <p:cNvSpPr/>
          <p:nvPr/>
        </p:nvSpPr>
        <p:spPr>
          <a:xfrm>
            <a:off x="5867400" y="7620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4953000" y="1260896"/>
            <a:ext cx="685800" cy="76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5638800" y="1260896"/>
            <a:ext cx="304800" cy="76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1066800"/>
            <a:ext cx="762000" cy="13716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228" name="TextBox 227"/>
          <p:cNvSpPr txBox="1"/>
          <p:nvPr/>
        </p:nvSpPr>
        <p:spPr>
          <a:xfrm>
            <a:off x="4495800" y="3352800"/>
            <a:ext cx="100380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Part1 Executors</a:t>
            </a:r>
            <a:endParaRPr lang="en-US" sz="1000" dirty="0"/>
          </a:p>
        </p:txBody>
      </p:sp>
      <p:graphicFrame>
        <p:nvGraphicFramePr>
          <p:cNvPr id="229" name="Table 228"/>
          <p:cNvGraphicFramePr>
            <a:graphicFrameLocks noGrp="1"/>
          </p:cNvGraphicFramePr>
          <p:nvPr/>
        </p:nvGraphicFramePr>
        <p:xfrm>
          <a:off x="4580621" y="3599021"/>
          <a:ext cx="4130177" cy="457200"/>
        </p:xfrm>
        <a:graphic>
          <a:graphicData uri="http://schemas.openxmlformats.org/drawingml/2006/table">
            <a:tbl>
              <a:tblPr/>
              <a:tblGrid>
                <a:gridCol w="142877"/>
                <a:gridCol w="496888"/>
                <a:gridCol w="504259"/>
                <a:gridCol w="419100"/>
                <a:gridCol w="300038"/>
                <a:gridCol w="157477"/>
                <a:gridCol w="490858"/>
                <a:gridCol w="448975"/>
                <a:gridCol w="449262"/>
                <a:gridCol w="72044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Battery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Start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End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Comment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Invalid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Completed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cxnSp>
        <p:nvCxnSpPr>
          <p:cNvPr id="249" name="Straight Connector 248"/>
          <p:cNvCxnSpPr/>
          <p:nvPr/>
        </p:nvCxnSpPr>
        <p:spPr>
          <a:xfrm flipV="1">
            <a:off x="381000" y="21336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4572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251" name="TextBox 250"/>
          <p:cNvSpPr txBox="1"/>
          <p:nvPr/>
        </p:nvSpPr>
        <p:spPr>
          <a:xfrm>
            <a:off x="457200" y="1752600"/>
            <a:ext cx="10430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Sub Programs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3810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253" name="TextBox 252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254" name="Straight Connector 253"/>
          <p:cNvCxnSpPr/>
          <p:nvPr/>
        </p:nvCxnSpPr>
        <p:spPr>
          <a:xfrm>
            <a:off x="457200" y="1143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457200" y="16764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381000" y="2133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381000" y="2667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V="1">
            <a:off x="457200" y="6858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flipV="1">
            <a:off x="1524000" y="6858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495800" y="4173379"/>
            <a:ext cx="100380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Part2 Executors</a:t>
            </a:r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4572000" y="4800600"/>
            <a:ext cx="46839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Steps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4572000" y="5029200"/>
            <a:ext cx="41148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Description of test steps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315200" y="1752600"/>
            <a:ext cx="76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315200" y="1066800"/>
            <a:ext cx="76200" cy="228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419600" y="4267200"/>
            <a:ext cx="76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419600" y="3581400"/>
            <a:ext cx="76200" cy="228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4572000" y="4419600"/>
          <a:ext cx="4130177" cy="304800"/>
        </p:xfrm>
        <a:graphic>
          <a:graphicData uri="http://schemas.openxmlformats.org/drawingml/2006/table">
            <a:tbl>
              <a:tblPr/>
              <a:tblGrid>
                <a:gridCol w="142877"/>
                <a:gridCol w="496888"/>
                <a:gridCol w="504259"/>
                <a:gridCol w="419100"/>
                <a:gridCol w="300038"/>
                <a:gridCol w="157477"/>
                <a:gridCol w="490858"/>
                <a:gridCol w="448975"/>
                <a:gridCol w="449262"/>
                <a:gridCol w="72044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Battery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Start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End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Comment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Waiting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PUL-80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2743200" y="990600"/>
            <a:ext cx="4114800" cy="4800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895600" y="990600"/>
            <a:ext cx="118750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Program-Create</a:t>
            </a:r>
            <a:endParaRPr lang="en-US" sz="12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971800" y="1295400"/>
            <a:ext cx="5004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Name</a:t>
            </a:r>
            <a:endParaRPr lang="en-US" sz="1000" b="1" dirty="0"/>
          </a:p>
        </p:txBody>
      </p:sp>
      <p:sp>
        <p:nvSpPr>
          <p:cNvPr id="39" name="Rectangle 38"/>
          <p:cNvSpPr/>
          <p:nvPr/>
        </p:nvSpPr>
        <p:spPr>
          <a:xfrm>
            <a:off x="2971800" y="3200400"/>
            <a:ext cx="1676400" cy="2057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953000" y="3200400"/>
            <a:ext cx="1752600" cy="20574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486400" y="54102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Confirm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962400" y="12954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3161433" y="3276600"/>
          <a:ext cx="1334367" cy="1828800"/>
        </p:xfrm>
        <a:graphic>
          <a:graphicData uri="http://schemas.openxmlformats.org/drawingml/2006/table">
            <a:tbl>
              <a:tblPr/>
              <a:tblGrid>
                <a:gridCol w="142875"/>
                <a:gridCol w="962892"/>
                <a:gridCol w="2286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5142633" y="3276600"/>
          <a:ext cx="1334367" cy="152400"/>
        </p:xfrm>
        <a:graphic>
          <a:graphicData uri="http://schemas.openxmlformats.org/drawingml/2006/table">
            <a:tbl>
              <a:tblPr/>
              <a:tblGrid>
                <a:gridCol w="142875"/>
                <a:gridCol w="962892"/>
                <a:gridCol w="2286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2971800" y="2877979"/>
            <a:ext cx="91884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Sub Programs</a:t>
            </a:r>
            <a:endParaRPr lang="en-US" sz="1000" b="1" dirty="0"/>
          </a:p>
        </p:txBody>
      </p:sp>
      <p:sp>
        <p:nvSpPr>
          <p:cNvPr id="46" name="Rectangle 45"/>
          <p:cNvSpPr/>
          <p:nvPr/>
        </p:nvSpPr>
        <p:spPr>
          <a:xfrm>
            <a:off x="6629400" y="9906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971800" y="1641158"/>
            <a:ext cx="72808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Requester</a:t>
            </a:r>
            <a:endParaRPr lang="en-US" sz="1000" b="1" dirty="0"/>
          </a:p>
        </p:txBody>
      </p:sp>
      <p:sp>
        <p:nvSpPr>
          <p:cNvPr id="55" name="Rectangle 54"/>
          <p:cNvSpPr/>
          <p:nvPr/>
        </p:nvSpPr>
        <p:spPr>
          <a:xfrm>
            <a:off x="3962400" y="1641158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971800" y="1945958"/>
            <a:ext cx="89960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Request Date</a:t>
            </a:r>
            <a:endParaRPr lang="en-US" sz="1000" b="1" dirty="0"/>
          </a:p>
        </p:txBody>
      </p:sp>
      <p:sp>
        <p:nvSpPr>
          <p:cNvPr id="58" name="Rectangle 57"/>
          <p:cNvSpPr/>
          <p:nvPr/>
        </p:nvSpPr>
        <p:spPr>
          <a:xfrm>
            <a:off x="3962400" y="1963579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971800" y="2268379"/>
            <a:ext cx="86594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Battery </a:t>
            </a:r>
            <a:r>
              <a:rPr lang="en-US" altLang="zh-CN" sz="1000" b="1" dirty="0" smtClean="0"/>
              <a:t>Type</a:t>
            </a:r>
            <a:endParaRPr lang="en-US" sz="1000" b="1" dirty="0"/>
          </a:p>
        </p:txBody>
      </p:sp>
      <p:sp>
        <p:nvSpPr>
          <p:cNvPr id="60" name="Rectangle 59"/>
          <p:cNvSpPr/>
          <p:nvPr/>
        </p:nvSpPr>
        <p:spPr>
          <a:xfrm>
            <a:off x="3962400" y="22860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971800" y="2573179"/>
            <a:ext cx="79380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Description</a:t>
            </a:r>
            <a:endParaRPr lang="en-US" sz="1000" b="1" dirty="0"/>
          </a:p>
        </p:txBody>
      </p:sp>
      <p:sp>
        <p:nvSpPr>
          <p:cNvPr id="62" name="Rectangle 61"/>
          <p:cNvSpPr/>
          <p:nvPr/>
        </p:nvSpPr>
        <p:spPr>
          <a:xfrm>
            <a:off x="3962400" y="25908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" name="Straight Connector 203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V="1">
            <a:off x="1524000" y="2667000"/>
            <a:ext cx="0" cy="3276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1752600" y="762000"/>
            <a:ext cx="8181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Program</a:t>
            </a:r>
            <a:endParaRPr lang="en-US" sz="1400" b="1" dirty="0"/>
          </a:p>
        </p:txBody>
      </p:sp>
      <p:sp>
        <p:nvSpPr>
          <p:cNvPr id="209" name="TextBox 208"/>
          <p:cNvSpPr txBox="1"/>
          <p:nvPr/>
        </p:nvSpPr>
        <p:spPr>
          <a:xfrm>
            <a:off x="1752600" y="3335179"/>
            <a:ext cx="85472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Sub Program</a:t>
            </a:r>
            <a:endParaRPr lang="en-US" sz="1000" dirty="0"/>
          </a:p>
        </p:txBody>
      </p:sp>
      <p:graphicFrame>
        <p:nvGraphicFramePr>
          <p:cNvPr id="210" name="Table 209"/>
          <p:cNvGraphicFramePr>
            <a:graphicFrameLocks noGrp="1"/>
          </p:cNvGraphicFramePr>
          <p:nvPr/>
        </p:nvGraphicFramePr>
        <p:xfrm>
          <a:off x="1833041" y="3581400"/>
          <a:ext cx="2586559" cy="2286000"/>
        </p:xfrm>
        <a:graphic>
          <a:graphicData uri="http://schemas.openxmlformats.org/drawingml/2006/table">
            <a:tbl>
              <a:tblPr/>
              <a:tblGrid>
                <a:gridCol w="142875"/>
                <a:gridCol w="1692275"/>
                <a:gridCol w="751409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0 deg 1C charge 0.5C discharge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Room 1C charge, -20 deg 0.5C discharge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1/2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sng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sng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sng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sng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1" name="Table 220"/>
          <p:cNvGraphicFramePr>
            <a:graphicFrameLocks noGrp="1"/>
          </p:cNvGraphicFramePr>
          <p:nvPr/>
        </p:nvGraphicFramePr>
        <p:xfrm>
          <a:off x="1828796" y="1066800"/>
          <a:ext cx="5489680" cy="2286000"/>
        </p:xfrm>
        <a:graphic>
          <a:graphicData uri="http://schemas.openxmlformats.org/drawingml/2006/table">
            <a:tbl>
              <a:tblPr/>
              <a:tblGrid>
                <a:gridCol w="146654"/>
                <a:gridCol w="804244"/>
                <a:gridCol w="563741"/>
                <a:gridCol w="723435"/>
                <a:gridCol w="800396"/>
                <a:gridCol w="1193679"/>
                <a:gridCol w="514350"/>
                <a:gridCol w="743181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Program 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Requester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Request 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Complete 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 Bar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Static-2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Francis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2019-04-13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RC table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2" name="Rectangle 221"/>
          <p:cNvSpPr/>
          <p:nvPr/>
        </p:nvSpPr>
        <p:spPr>
          <a:xfrm>
            <a:off x="5867400" y="7620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4953000" y="1260896"/>
            <a:ext cx="685800" cy="76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5638800" y="1260896"/>
            <a:ext cx="304800" cy="76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1066800"/>
            <a:ext cx="762000" cy="13716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228" name="TextBox 227"/>
          <p:cNvSpPr txBox="1"/>
          <p:nvPr/>
        </p:nvSpPr>
        <p:spPr>
          <a:xfrm>
            <a:off x="4495800" y="3352800"/>
            <a:ext cx="100380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Part1 Executors</a:t>
            </a:r>
            <a:endParaRPr lang="en-US" sz="1000" dirty="0"/>
          </a:p>
        </p:txBody>
      </p:sp>
      <p:graphicFrame>
        <p:nvGraphicFramePr>
          <p:cNvPr id="229" name="Table 228"/>
          <p:cNvGraphicFramePr>
            <a:graphicFrameLocks noGrp="1"/>
          </p:cNvGraphicFramePr>
          <p:nvPr/>
        </p:nvGraphicFramePr>
        <p:xfrm>
          <a:off x="4580621" y="3599021"/>
          <a:ext cx="4130177" cy="457200"/>
        </p:xfrm>
        <a:graphic>
          <a:graphicData uri="http://schemas.openxmlformats.org/drawingml/2006/table">
            <a:tbl>
              <a:tblPr/>
              <a:tblGrid>
                <a:gridCol w="142877"/>
                <a:gridCol w="496888"/>
                <a:gridCol w="504259"/>
                <a:gridCol w="419100"/>
                <a:gridCol w="300038"/>
                <a:gridCol w="157477"/>
                <a:gridCol w="490858"/>
                <a:gridCol w="448975"/>
                <a:gridCol w="449262"/>
                <a:gridCol w="72044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Battery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Start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End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Comment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Invalid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Completed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cxnSp>
        <p:nvCxnSpPr>
          <p:cNvPr id="249" name="Straight Connector 248"/>
          <p:cNvCxnSpPr/>
          <p:nvPr/>
        </p:nvCxnSpPr>
        <p:spPr>
          <a:xfrm flipV="1">
            <a:off x="381000" y="21336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4572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251" name="TextBox 250"/>
          <p:cNvSpPr txBox="1"/>
          <p:nvPr/>
        </p:nvSpPr>
        <p:spPr>
          <a:xfrm>
            <a:off x="457200" y="1752600"/>
            <a:ext cx="10430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Sub Programs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3810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253" name="TextBox 252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254" name="Straight Connector 253"/>
          <p:cNvCxnSpPr/>
          <p:nvPr/>
        </p:nvCxnSpPr>
        <p:spPr>
          <a:xfrm>
            <a:off x="457200" y="1143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457200" y="16764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381000" y="2133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381000" y="2667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V="1">
            <a:off x="457200" y="6858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flipV="1">
            <a:off x="1524000" y="6858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495800" y="4173379"/>
            <a:ext cx="100380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Part2 Executors</a:t>
            </a:r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4572000" y="4800600"/>
            <a:ext cx="46839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Steps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4572000" y="5029200"/>
            <a:ext cx="41148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Description of test steps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315200" y="1752600"/>
            <a:ext cx="76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315200" y="1066800"/>
            <a:ext cx="76200" cy="228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419600" y="4267200"/>
            <a:ext cx="76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419600" y="3581400"/>
            <a:ext cx="76200" cy="228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4572000" y="4419600"/>
          <a:ext cx="4130177" cy="304800"/>
        </p:xfrm>
        <a:graphic>
          <a:graphicData uri="http://schemas.openxmlformats.org/drawingml/2006/table">
            <a:tbl>
              <a:tblPr/>
              <a:tblGrid>
                <a:gridCol w="142877"/>
                <a:gridCol w="496888"/>
                <a:gridCol w="504259"/>
                <a:gridCol w="419100"/>
                <a:gridCol w="300038"/>
                <a:gridCol w="157477"/>
                <a:gridCol w="490858"/>
                <a:gridCol w="448975"/>
                <a:gridCol w="449262"/>
                <a:gridCol w="72044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Battery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Start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End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Comment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Waiting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PUL-80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2743200" y="990600"/>
            <a:ext cx="4114800" cy="4800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895600" y="990600"/>
            <a:ext cx="102194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Program-Edit</a:t>
            </a:r>
            <a:endParaRPr lang="en-US" sz="12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971800" y="1295400"/>
            <a:ext cx="5004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Name</a:t>
            </a:r>
            <a:endParaRPr lang="en-US" sz="1000" b="1" dirty="0"/>
          </a:p>
        </p:txBody>
      </p:sp>
      <p:sp>
        <p:nvSpPr>
          <p:cNvPr id="39" name="Rectangle 38"/>
          <p:cNvSpPr/>
          <p:nvPr/>
        </p:nvSpPr>
        <p:spPr>
          <a:xfrm>
            <a:off x="2971800" y="3200400"/>
            <a:ext cx="1676400" cy="2057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953000" y="3200400"/>
            <a:ext cx="1752600" cy="20574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486400" y="54102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Confirm</a:t>
            </a:r>
            <a:endParaRPr 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3161433" y="3276600"/>
          <a:ext cx="1334367" cy="1828800"/>
        </p:xfrm>
        <a:graphic>
          <a:graphicData uri="http://schemas.openxmlformats.org/drawingml/2006/table">
            <a:tbl>
              <a:tblPr/>
              <a:tblGrid>
                <a:gridCol w="142875"/>
                <a:gridCol w="962892"/>
                <a:gridCol w="2286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5142633" y="3276600"/>
          <a:ext cx="1334367" cy="762000"/>
        </p:xfrm>
        <a:graphic>
          <a:graphicData uri="http://schemas.openxmlformats.org/drawingml/2006/table">
            <a:tbl>
              <a:tblPr/>
              <a:tblGrid>
                <a:gridCol w="142875"/>
                <a:gridCol w="962892"/>
                <a:gridCol w="2286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2971800" y="2877979"/>
            <a:ext cx="91884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Sub Programs</a:t>
            </a:r>
            <a:endParaRPr lang="en-US" sz="1000" b="1" dirty="0"/>
          </a:p>
        </p:txBody>
      </p:sp>
      <p:sp>
        <p:nvSpPr>
          <p:cNvPr id="45" name="Rectangle 44"/>
          <p:cNvSpPr/>
          <p:nvPr/>
        </p:nvSpPr>
        <p:spPr>
          <a:xfrm>
            <a:off x="6629400" y="9906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971800" y="1641158"/>
            <a:ext cx="72808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Requester</a:t>
            </a:r>
            <a:endParaRPr lang="en-US" sz="10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971800" y="1945958"/>
            <a:ext cx="89960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Request Date</a:t>
            </a:r>
            <a:endParaRPr lang="en-US" sz="10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971800" y="2268379"/>
            <a:ext cx="86594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Battery </a:t>
            </a:r>
            <a:r>
              <a:rPr lang="en-US" altLang="zh-CN" sz="1000" b="1" dirty="0" smtClean="0"/>
              <a:t>Type</a:t>
            </a:r>
            <a:endParaRPr lang="en-US" sz="10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2971800" y="2573179"/>
            <a:ext cx="79380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Description</a:t>
            </a:r>
            <a:endParaRPr lang="en-US" sz="1000" b="1" dirty="0"/>
          </a:p>
        </p:txBody>
      </p:sp>
      <p:sp>
        <p:nvSpPr>
          <p:cNvPr id="58" name="Rectangle 57"/>
          <p:cNvSpPr/>
          <p:nvPr/>
        </p:nvSpPr>
        <p:spPr>
          <a:xfrm>
            <a:off x="3962400" y="12954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962400" y="1641158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962400" y="1963579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962400" y="22860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962400" y="25908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" name="Straight Connector 203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V="1">
            <a:off x="1524000" y="2667000"/>
            <a:ext cx="0" cy="3276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1752600" y="762000"/>
            <a:ext cx="8181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Program</a:t>
            </a:r>
            <a:endParaRPr lang="en-US" sz="1400" b="1" dirty="0"/>
          </a:p>
        </p:txBody>
      </p:sp>
      <p:sp>
        <p:nvSpPr>
          <p:cNvPr id="209" name="TextBox 208"/>
          <p:cNvSpPr txBox="1"/>
          <p:nvPr/>
        </p:nvSpPr>
        <p:spPr>
          <a:xfrm>
            <a:off x="1752600" y="3335179"/>
            <a:ext cx="85472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Sub Program</a:t>
            </a:r>
            <a:endParaRPr lang="en-US" sz="1000" dirty="0"/>
          </a:p>
        </p:txBody>
      </p:sp>
      <p:graphicFrame>
        <p:nvGraphicFramePr>
          <p:cNvPr id="210" name="Table 209"/>
          <p:cNvGraphicFramePr>
            <a:graphicFrameLocks noGrp="1"/>
          </p:cNvGraphicFramePr>
          <p:nvPr/>
        </p:nvGraphicFramePr>
        <p:xfrm>
          <a:off x="1833041" y="3581400"/>
          <a:ext cx="2586559" cy="2286000"/>
        </p:xfrm>
        <a:graphic>
          <a:graphicData uri="http://schemas.openxmlformats.org/drawingml/2006/table">
            <a:tbl>
              <a:tblPr/>
              <a:tblGrid>
                <a:gridCol w="142875"/>
                <a:gridCol w="1692275"/>
                <a:gridCol w="751409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0 deg 1C charge 0.5C discharge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Room 1C charge, -20 deg 0.5C discharge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1/2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sng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sng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sng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sng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1" name="Table 220"/>
          <p:cNvGraphicFramePr>
            <a:graphicFrameLocks noGrp="1"/>
          </p:cNvGraphicFramePr>
          <p:nvPr/>
        </p:nvGraphicFramePr>
        <p:xfrm>
          <a:off x="1828796" y="1066800"/>
          <a:ext cx="5489680" cy="2286000"/>
        </p:xfrm>
        <a:graphic>
          <a:graphicData uri="http://schemas.openxmlformats.org/drawingml/2006/table">
            <a:tbl>
              <a:tblPr/>
              <a:tblGrid>
                <a:gridCol w="146654"/>
                <a:gridCol w="804244"/>
                <a:gridCol w="563741"/>
                <a:gridCol w="723435"/>
                <a:gridCol w="800396"/>
                <a:gridCol w="1193679"/>
                <a:gridCol w="514350"/>
                <a:gridCol w="743181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Program 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Requester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Request 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Complete 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 Bar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Static-2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Francis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2019-04-13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RC table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2" name="Rectangle 221"/>
          <p:cNvSpPr/>
          <p:nvPr/>
        </p:nvSpPr>
        <p:spPr>
          <a:xfrm>
            <a:off x="5867400" y="7620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4953000" y="1260896"/>
            <a:ext cx="685800" cy="76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5638800" y="1260896"/>
            <a:ext cx="304800" cy="76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1066800"/>
            <a:ext cx="762000" cy="13716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228" name="TextBox 227"/>
          <p:cNvSpPr txBox="1"/>
          <p:nvPr/>
        </p:nvSpPr>
        <p:spPr>
          <a:xfrm>
            <a:off x="4495800" y="3352800"/>
            <a:ext cx="100380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Part1 Executors</a:t>
            </a:r>
            <a:endParaRPr lang="en-US" sz="1000" dirty="0"/>
          </a:p>
        </p:txBody>
      </p:sp>
      <p:graphicFrame>
        <p:nvGraphicFramePr>
          <p:cNvPr id="229" name="Table 228"/>
          <p:cNvGraphicFramePr>
            <a:graphicFrameLocks noGrp="1"/>
          </p:cNvGraphicFramePr>
          <p:nvPr/>
        </p:nvGraphicFramePr>
        <p:xfrm>
          <a:off x="4580621" y="3599021"/>
          <a:ext cx="4130177" cy="457200"/>
        </p:xfrm>
        <a:graphic>
          <a:graphicData uri="http://schemas.openxmlformats.org/drawingml/2006/table">
            <a:tbl>
              <a:tblPr/>
              <a:tblGrid>
                <a:gridCol w="142877"/>
                <a:gridCol w="496888"/>
                <a:gridCol w="504259"/>
                <a:gridCol w="419100"/>
                <a:gridCol w="300038"/>
                <a:gridCol w="157477"/>
                <a:gridCol w="490858"/>
                <a:gridCol w="448975"/>
                <a:gridCol w="449262"/>
                <a:gridCol w="72044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Battery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Start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End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Comment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Invalid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Completed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cxnSp>
        <p:nvCxnSpPr>
          <p:cNvPr id="249" name="Straight Connector 248"/>
          <p:cNvCxnSpPr/>
          <p:nvPr/>
        </p:nvCxnSpPr>
        <p:spPr>
          <a:xfrm flipV="1">
            <a:off x="381000" y="21336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4572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251" name="TextBox 250"/>
          <p:cNvSpPr txBox="1"/>
          <p:nvPr/>
        </p:nvSpPr>
        <p:spPr>
          <a:xfrm>
            <a:off x="457200" y="1752600"/>
            <a:ext cx="10430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Sub Programs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3810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253" name="TextBox 252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254" name="Straight Connector 253"/>
          <p:cNvCxnSpPr/>
          <p:nvPr/>
        </p:nvCxnSpPr>
        <p:spPr>
          <a:xfrm>
            <a:off x="457200" y="1143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457200" y="16764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381000" y="2133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381000" y="2667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V="1">
            <a:off x="457200" y="6858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flipV="1">
            <a:off x="1524000" y="6858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495800" y="4173379"/>
            <a:ext cx="100380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Part2 Executors</a:t>
            </a:r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4572000" y="4800600"/>
            <a:ext cx="46839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Steps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4572000" y="5029200"/>
            <a:ext cx="41148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Description of test steps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315200" y="1752600"/>
            <a:ext cx="76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315200" y="1066800"/>
            <a:ext cx="76200" cy="228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419600" y="4267200"/>
            <a:ext cx="76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419600" y="3581400"/>
            <a:ext cx="76200" cy="228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4572000" y="4419600"/>
          <a:ext cx="4130177" cy="304800"/>
        </p:xfrm>
        <a:graphic>
          <a:graphicData uri="http://schemas.openxmlformats.org/drawingml/2006/table">
            <a:tbl>
              <a:tblPr/>
              <a:tblGrid>
                <a:gridCol w="142877"/>
                <a:gridCol w="496888"/>
                <a:gridCol w="504259"/>
                <a:gridCol w="419100"/>
                <a:gridCol w="300038"/>
                <a:gridCol w="157477"/>
                <a:gridCol w="490858"/>
                <a:gridCol w="448975"/>
                <a:gridCol w="449262"/>
                <a:gridCol w="72044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Battery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Start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End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Comment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Waiting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PUL-80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2743200" y="990600"/>
            <a:ext cx="4114800" cy="4800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895600" y="990600"/>
            <a:ext cx="102194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Program-Edit</a:t>
            </a:r>
            <a:endParaRPr lang="en-US" sz="12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971800" y="1295400"/>
            <a:ext cx="5004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Name</a:t>
            </a:r>
            <a:endParaRPr lang="en-US" sz="1000" b="1" dirty="0"/>
          </a:p>
        </p:txBody>
      </p:sp>
      <p:sp>
        <p:nvSpPr>
          <p:cNvPr id="39" name="Rectangle 38"/>
          <p:cNvSpPr/>
          <p:nvPr/>
        </p:nvSpPr>
        <p:spPr>
          <a:xfrm>
            <a:off x="2971800" y="3200400"/>
            <a:ext cx="1676400" cy="2057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953000" y="3200400"/>
            <a:ext cx="1752600" cy="20574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486400" y="54102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Confirm</a:t>
            </a:r>
            <a:endParaRPr 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3161433" y="3276600"/>
          <a:ext cx="1334367" cy="1828800"/>
        </p:xfrm>
        <a:graphic>
          <a:graphicData uri="http://schemas.openxmlformats.org/drawingml/2006/table">
            <a:tbl>
              <a:tblPr/>
              <a:tblGrid>
                <a:gridCol w="142875"/>
                <a:gridCol w="962892"/>
                <a:gridCol w="2286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5142633" y="3276600"/>
          <a:ext cx="1334367" cy="762000"/>
        </p:xfrm>
        <a:graphic>
          <a:graphicData uri="http://schemas.openxmlformats.org/drawingml/2006/table">
            <a:tbl>
              <a:tblPr/>
              <a:tblGrid>
                <a:gridCol w="142875"/>
                <a:gridCol w="962892"/>
                <a:gridCol w="2286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2971800" y="2877979"/>
            <a:ext cx="91884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Sub Programs</a:t>
            </a:r>
            <a:endParaRPr lang="en-US" sz="1000" b="1" dirty="0"/>
          </a:p>
        </p:txBody>
      </p:sp>
      <p:sp>
        <p:nvSpPr>
          <p:cNvPr id="45" name="Rectangle 44"/>
          <p:cNvSpPr/>
          <p:nvPr/>
        </p:nvSpPr>
        <p:spPr>
          <a:xfrm>
            <a:off x="6629400" y="9906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971800" y="1641158"/>
            <a:ext cx="72808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Requester</a:t>
            </a:r>
            <a:endParaRPr lang="en-US" sz="10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971800" y="1945958"/>
            <a:ext cx="89960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Request Date</a:t>
            </a:r>
            <a:endParaRPr lang="en-US" sz="10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971800" y="2268379"/>
            <a:ext cx="86594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Battery </a:t>
            </a:r>
            <a:r>
              <a:rPr lang="en-US" altLang="zh-CN" sz="1000" b="1" dirty="0" smtClean="0"/>
              <a:t>Type</a:t>
            </a:r>
            <a:endParaRPr lang="en-US" sz="10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2971800" y="2573179"/>
            <a:ext cx="79380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Description</a:t>
            </a:r>
            <a:endParaRPr lang="en-US" sz="1000" b="1" dirty="0"/>
          </a:p>
        </p:txBody>
      </p:sp>
      <p:sp>
        <p:nvSpPr>
          <p:cNvPr id="58" name="Rectangle 57"/>
          <p:cNvSpPr/>
          <p:nvPr/>
        </p:nvSpPr>
        <p:spPr>
          <a:xfrm>
            <a:off x="3962400" y="12954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962400" y="1641158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962400" y="1963579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962400" y="22860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962400" y="25908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048000" y="1295400"/>
            <a:ext cx="41148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3581400" y="2438400"/>
            <a:ext cx="79380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Description</a:t>
            </a:r>
            <a:endParaRPr lang="en-US" sz="1000" b="1" dirty="0"/>
          </a:p>
        </p:txBody>
      </p:sp>
      <p:sp>
        <p:nvSpPr>
          <p:cNvPr id="65" name="Rectangle 64"/>
          <p:cNvSpPr/>
          <p:nvPr/>
        </p:nvSpPr>
        <p:spPr>
          <a:xfrm>
            <a:off x="4572000" y="2438400"/>
            <a:ext cx="2133600" cy="2209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791200" y="48768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Confirm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934200" y="12954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200400" y="1444823"/>
            <a:ext cx="163333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Sub Program-Abandon</a:t>
            </a:r>
            <a:endParaRPr lang="en-US" sz="12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" name="Straight Connector 203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V="1">
            <a:off x="1524000" y="2667000"/>
            <a:ext cx="0" cy="3276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1752600" y="762000"/>
            <a:ext cx="8181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Program</a:t>
            </a:r>
            <a:endParaRPr lang="en-US" sz="1400" b="1" dirty="0"/>
          </a:p>
        </p:txBody>
      </p:sp>
      <p:sp>
        <p:nvSpPr>
          <p:cNvPr id="209" name="TextBox 208"/>
          <p:cNvSpPr txBox="1"/>
          <p:nvPr/>
        </p:nvSpPr>
        <p:spPr>
          <a:xfrm>
            <a:off x="1752600" y="3335179"/>
            <a:ext cx="85472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Sub Program</a:t>
            </a:r>
            <a:endParaRPr lang="en-US" sz="1000" dirty="0"/>
          </a:p>
        </p:txBody>
      </p:sp>
      <p:graphicFrame>
        <p:nvGraphicFramePr>
          <p:cNvPr id="210" name="Table 209"/>
          <p:cNvGraphicFramePr>
            <a:graphicFrameLocks noGrp="1"/>
          </p:cNvGraphicFramePr>
          <p:nvPr/>
        </p:nvGraphicFramePr>
        <p:xfrm>
          <a:off x="1833041" y="3581400"/>
          <a:ext cx="2586559" cy="2286000"/>
        </p:xfrm>
        <a:graphic>
          <a:graphicData uri="http://schemas.openxmlformats.org/drawingml/2006/table">
            <a:tbl>
              <a:tblPr/>
              <a:tblGrid>
                <a:gridCol w="142875"/>
                <a:gridCol w="1692275"/>
                <a:gridCol w="751409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0 deg 1C charge 0.5C discharge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Room 1C charge, -20 deg 0.5C discharge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1/2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sng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sng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sng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sng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1" name="Table 220"/>
          <p:cNvGraphicFramePr>
            <a:graphicFrameLocks noGrp="1"/>
          </p:cNvGraphicFramePr>
          <p:nvPr/>
        </p:nvGraphicFramePr>
        <p:xfrm>
          <a:off x="1828796" y="1066800"/>
          <a:ext cx="5489680" cy="2286000"/>
        </p:xfrm>
        <a:graphic>
          <a:graphicData uri="http://schemas.openxmlformats.org/drawingml/2006/table">
            <a:tbl>
              <a:tblPr/>
              <a:tblGrid>
                <a:gridCol w="146654"/>
                <a:gridCol w="804244"/>
                <a:gridCol w="563741"/>
                <a:gridCol w="723435"/>
                <a:gridCol w="800396"/>
                <a:gridCol w="1193679"/>
                <a:gridCol w="514350"/>
                <a:gridCol w="743181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Program 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Requester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Request 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Complete 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 Bar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Static-2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Francis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2019-04-13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RC table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2" name="Rectangle 221"/>
          <p:cNvSpPr/>
          <p:nvPr/>
        </p:nvSpPr>
        <p:spPr>
          <a:xfrm>
            <a:off x="5867400" y="7620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4953000" y="1260896"/>
            <a:ext cx="685800" cy="76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5638800" y="1260896"/>
            <a:ext cx="304800" cy="76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1066800"/>
            <a:ext cx="762000" cy="13716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228" name="TextBox 227"/>
          <p:cNvSpPr txBox="1"/>
          <p:nvPr/>
        </p:nvSpPr>
        <p:spPr>
          <a:xfrm>
            <a:off x="4495800" y="3352800"/>
            <a:ext cx="100380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Part1 Executors</a:t>
            </a:r>
            <a:endParaRPr lang="en-US" sz="1000" dirty="0"/>
          </a:p>
        </p:txBody>
      </p:sp>
      <p:graphicFrame>
        <p:nvGraphicFramePr>
          <p:cNvPr id="229" name="Table 228"/>
          <p:cNvGraphicFramePr>
            <a:graphicFrameLocks noGrp="1"/>
          </p:cNvGraphicFramePr>
          <p:nvPr/>
        </p:nvGraphicFramePr>
        <p:xfrm>
          <a:off x="4580621" y="3599021"/>
          <a:ext cx="4130177" cy="457200"/>
        </p:xfrm>
        <a:graphic>
          <a:graphicData uri="http://schemas.openxmlformats.org/drawingml/2006/table">
            <a:tbl>
              <a:tblPr/>
              <a:tblGrid>
                <a:gridCol w="142877"/>
                <a:gridCol w="496888"/>
                <a:gridCol w="504259"/>
                <a:gridCol w="419100"/>
                <a:gridCol w="300038"/>
                <a:gridCol w="157477"/>
                <a:gridCol w="490858"/>
                <a:gridCol w="448975"/>
                <a:gridCol w="449262"/>
                <a:gridCol w="72044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Battery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Start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End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Comment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Invalid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Completed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cxnSp>
        <p:nvCxnSpPr>
          <p:cNvPr id="249" name="Straight Connector 248"/>
          <p:cNvCxnSpPr/>
          <p:nvPr/>
        </p:nvCxnSpPr>
        <p:spPr>
          <a:xfrm flipV="1">
            <a:off x="381000" y="21336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4572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251" name="TextBox 250"/>
          <p:cNvSpPr txBox="1"/>
          <p:nvPr/>
        </p:nvSpPr>
        <p:spPr>
          <a:xfrm>
            <a:off x="457200" y="1752600"/>
            <a:ext cx="10430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Sub Programs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3810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253" name="TextBox 252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254" name="Straight Connector 253"/>
          <p:cNvCxnSpPr/>
          <p:nvPr/>
        </p:nvCxnSpPr>
        <p:spPr>
          <a:xfrm>
            <a:off x="457200" y="1143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457200" y="16764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381000" y="2133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381000" y="2667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V="1">
            <a:off x="457200" y="6858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flipV="1">
            <a:off x="1524000" y="6858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495800" y="4173379"/>
            <a:ext cx="100380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Part2 Executors</a:t>
            </a:r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4572000" y="4800600"/>
            <a:ext cx="46839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Steps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4572000" y="5029200"/>
            <a:ext cx="41148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Description of test steps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315200" y="1752600"/>
            <a:ext cx="76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315200" y="1066800"/>
            <a:ext cx="76200" cy="228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419600" y="4267200"/>
            <a:ext cx="76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419600" y="3581400"/>
            <a:ext cx="76200" cy="228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4572000" y="4419600"/>
          <a:ext cx="4130177" cy="304800"/>
        </p:xfrm>
        <a:graphic>
          <a:graphicData uri="http://schemas.openxmlformats.org/drawingml/2006/table">
            <a:tbl>
              <a:tblPr/>
              <a:tblGrid>
                <a:gridCol w="142877"/>
                <a:gridCol w="496888"/>
                <a:gridCol w="504259"/>
                <a:gridCol w="419100"/>
                <a:gridCol w="300038"/>
                <a:gridCol w="157477"/>
                <a:gridCol w="490858"/>
                <a:gridCol w="448975"/>
                <a:gridCol w="449262"/>
                <a:gridCol w="72044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Battery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Start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End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Comment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Waiting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PUL-80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0" name="Rectangle 79"/>
          <p:cNvSpPr/>
          <p:nvPr/>
        </p:nvSpPr>
        <p:spPr>
          <a:xfrm>
            <a:off x="2743200" y="990600"/>
            <a:ext cx="4114800" cy="4800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2895600" y="990600"/>
            <a:ext cx="125624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Program-Save As</a:t>
            </a:r>
            <a:endParaRPr lang="en-US" sz="12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2971800" y="1295400"/>
            <a:ext cx="5004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Name</a:t>
            </a:r>
            <a:endParaRPr lang="en-US" sz="1000" b="1" dirty="0"/>
          </a:p>
        </p:txBody>
      </p:sp>
      <p:sp>
        <p:nvSpPr>
          <p:cNvPr id="64" name="Rectangle 63"/>
          <p:cNvSpPr/>
          <p:nvPr/>
        </p:nvSpPr>
        <p:spPr>
          <a:xfrm>
            <a:off x="2971800" y="3200400"/>
            <a:ext cx="1676400" cy="2057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953000" y="3200400"/>
            <a:ext cx="1752600" cy="20574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486400" y="54102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Confirm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962400" y="12954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3161433" y="3276600"/>
          <a:ext cx="1334367" cy="1828800"/>
        </p:xfrm>
        <a:graphic>
          <a:graphicData uri="http://schemas.openxmlformats.org/drawingml/2006/table">
            <a:tbl>
              <a:tblPr/>
              <a:tblGrid>
                <a:gridCol w="142875"/>
                <a:gridCol w="962892"/>
                <a:gridCol w="2286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" name="Table 68"/>
          <p:cNvGraphicFramePr>
            <a:graphicFrameLocks noGrp="1"/>
          </p:cNvGraphicFramePr>
          <p:nvPr/>
        </p:nvGraphicFramePr>
        <p:xfrm>
          <a:off x="5142633" y="3276600"/>
          <a:ext cx="1334367" cy="762000"/>
        </p:xfrm>
        <a:graphic>
          <a:graphicData uri="http://schemas.openxmlformats.org/drawingml/2006/table">
            <a:tbl>
              <a:tblPr/>
              <a:tblGrid>
                <a:gridCol w="142875"/>
                <a:gridCol w="962892"/>
                <a:gridCol w="2286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2971800" y="2877979"/>
            <a:ext cx="91884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Sub Programs</a:t>
            </a:r>
            <a:endParaRPr lang="en-US" sz="1000" b="1" dirty="0"/>
          </a:p>
        </p:txBody>
      </p:sp>
      <p:sp>
        <p:nvSpPr>
          <p:cNvPr id="71" name="Rectangle 70"/>
          <p:cNvSpPr/>
          <p:nvPr/>
        </p:nvSpPr>
        <p:spPr>
          <a:xfrm>
            <a:off x="6629400" y="9906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971800" y="1641158"/>
            <a:ext cx="72808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Requester</a:t>
            </a:r>
            <a:endParaRPr lang="en-US" sz="1000" b="1" dirty="0"/>
          </a:p>
        </p:txBody>
      </p:sp>
      <p:sp>
        <p:nvSpPr>
          <p:cNvPr id="73" name="Rectangle 72"/>
          <p:cNvSpPr/>
          <p:nvPr/>
        </p:nvSpPr>
        <p:spPr>
          <a:xfrm>
            <a:off x="3962400" y="1641158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971800" y="1945958"/>
            <a:ext cx="89960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Request Date</a:t>
            </a:r>
            <a:endParaRPr lang="en-US" sz="1000" b="1" dirty="0"/>
          </a:p>
        </p:txBody>
      </p:sp>
      <p:sp>
        <p:nvSpPr>
          <p:cNvPr id="75" name="Rectangle 74"/>
          <p:cNvSpPr/>
          <p:nvPr/>
        </p:nvSpPr>
        <p:spPr>
          <a:xfrm>
            <a:off x="3962400" y="1963579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971800" y="2268379"/>
            <a:ext cx="86594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Battery Type</a:t>
            </a:r>
            <a:endParaRPr lang="en-US" sz="1000" b="1" dirty="0"/>
          </a:p>
        </p:txBody>
      </p:sp>
      <p:sp>
        <p:nvSpPr>
          <p:cNvPr id="77" name="Rectangle 76"/>
          <p:cNvSpPr/>
          <p:nvPr/>
        </p:nvSpPr>
        <p:spPr>
          <a:xfrm>
            <a:off x="3962400" y="22860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971800" y="2573179"/>
            <a:ext cx="57900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Battery</a:t>
            </a:r>
            <a:endParaRPr lang="en-US" sz="1000" b="1" dirty="0"/>
          </a:p>
        </p:txBody>
      </p:sp>
      <p:sp>
        <p:nvSpPr>
          <p:cNvPr id="79" name="Rectangle 78"/>
          <p:cNvSpPr/>
          <p:nvPr/>
        </p:nvSpPr>
        <p:spPr>
          <a:xfrm>
            <a:off x="3962400" y="25908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381000" y="11430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524000" y="1676400"/>
            <a:ext cx="0" cy="426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810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457200" y="1752600"/>
            <a:ext cx="10430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Sub Programs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72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77" name="Straight Connector 76"/>
          <p:cNvCxnSpPr/>
          <p:nvPr/>
        </p:nvCxnSpPr>
        <p:spPr>
          <a:xfrm>
            <a:off x="381000" y="1143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57200" y="2133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3200400" y="1371600"/>
          <a:ext cx="3240088" cy="762000"/>
        </p:xfrm>
        <a:graphic>
          <a:graphicData uri="http://schemas.openxmlformats.org/drawingml/2006/table">
            <a:tbl>
              <a:tblPr/>
              <a:tblGrid>
                <a:gridCol w="128588"/>
                <a:gridCol w="622300"/>
                <a:gridCol w="622300"/>
                <a:gridCol w="933450"/>
                <a:gridCol w="93345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Manufacturer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Material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Oppo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Li-on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457200" y="16764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381000" y="16764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572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5240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791200" y="9906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00400" y="914400"/>
            <a:ext cx="112601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Battery Type</a:t>
            </a:r>
            <a:endParaRPr lang="en-US" sz="1400" b="1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3600450" y="3048000"/>
          <a:ext cx="1387475" cy="762000"/>
        </p:xfrm>
        <a:graphic>
          <a:graphicData uri="http://schemas.openxmlformats.org/drawingml/2006/table">
            <a:tbl>
              <a:tblPr/>
              <a:tblGrid>
                <a:gridCol w="142875"/>
                <a:gridCol w="622300"/>
                <a:gridCol w="6223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Cycle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3505200" y="2801779"/>
            <a:ext cx="5693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</a:t>
            </a:r>
            <a:endParaRPr lang="en-US" sz="1000" dirty="0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1676400" y="7620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52600" y="1340450"/>
            <a:ext cx="5693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1752600" y="1842700"/>
            <a:ext cx="6607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1676400" y="838200"/>
            <a:ext cx="84991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 Type</a:t>
            </a:r>
            <a:endParaRPr lang="en-US" sz="10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676400" y="12192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752600" y="22098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752600" y="1752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9400" y="1219200"/>
            <a:ext cx="0" cy="4648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819400" y="5867400"/>
            <a:ext cx="5943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76400" y="762000"/>
            <a:ext cx="7086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8763000" y="762000"/>
            <a:ext cx="0" cy="5105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752600" y="12192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7526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752600" y="2286000"/>
            <a:ext cx="51328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</a:t>
            </a:r>
            <a:endParaRPr lang="en-US" sz="1000" dirty="0"/>
          </a:p>
        </p:txBody>
      </p:sp>
      <p:sp>
        <p:nvSpPr>
          <p:cNvPr id="43" name="Rectangle 42"/>
          <p:cNvSpPr/>
          <p:nvPr/>
        </p:nvSpPr>
        <p:spPr>
          <a:xfrm>
            <a:off x="2743200" y="1295400"/>
            <a:ext cx="41148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895600" y="1444823"/>
            <a:ext cx="145129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Battery Type-Create</a:t>
            </a:r>
            <a:endParaRPr lang="en-US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276600" y="2438400"/>
            <a:ext cx="5004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Name</a:t>
            </a:r>
            <a:endParaRPr lang="en-US" sz="1000" b="1" dirty="0"/>
          </a:p>
        </p:txBody>
      </p:sp>
      <p:sp>
        <p:nvSpPr>
          <p:cNvPr id="49" name="Rectangle 48"/>
          <p:cNvSpPr/>
          <p:nvPr/>
        </p:nvSpPr>
        <p:spPr>
          <a:xfrm>
            <a:off x="4267200" y="24384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276600" y="2877979"/>
            <a:ext cx="92044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Manufacturer</a:t>
            </a:r>
            <a:endParaRPr lang="en-US" sz="1000" b="1" dirty="0"/>
          </a:p>
        </p:txBody>
      </p:sp>
      <p:sp>
        <p:nvSpPr>
          <p:cNvPr id="51" name="Rectangle 50"/>
          <p:cNvSpPr/>
          <p:nvPr/>
        </p:nvSpPr>
        <p:spPr>
          <a:xfrm>
            <a:off x="4267200" y="2877979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276600" y="3335179"/>
            <a:ext cx="63991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Material</a:t>
            </a:r>
            <a:endParaRPr lang="en-US" sz="1000" b="1" dirty="0"/>
          </a:p>
        </p:txBody>
      </p:sp>
      <p:sp>
        <p:nvSpPr>
          <p:cNvPr id="53" name="Rectangle 52"/>
          <p:cNvSpPr/>
          <p:nvPr/>
        </p:nvSpPr>
        <p:spPr>
          <a:xfrm>
            <a:off x="4267200" y="33528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486400" y="48768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Confirm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629400" y="12954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" name="Straight Connector 203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V="1">
            <a:off x="1524000" y="2667000"/>
            <a:ext cx="0" cy="3276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1752600" y="762000"/>
            <a:ext cx="8181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Program</a:t>
            </a:r>
            <a:endParaRPr lang="en-US" sz="1400" b="1" dirty="0"/>
          </a:p>
        </p:txBody>
      </p:sp>
      <p:sp>
        <p:nvSpPr>
          <p:cNvPr id="209" name="TextBox 208"/>
          <p:cNvSpPr txBox="1"/>
          <p:nvPr/>
        </p:nvSpPr>
        <p:spPr>
          <a:xfrm>
            <a:off x="1752600" y="3335179"/>
            <a:ext cx="85472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Sub Program</a:t>
            </a:r>
            <a:endParaRPr lang="en-US" sz="1000" dirty="0"/>
          </a:p>
        </p:txBody>
      </p:sp>
      <p:graphicFrame>
        <p:nvGraphicFramePr>
          <p:cNvPr id="210" name="Table 209"/>
          <p:cNvGraphicFramePr>
            <a:graphicFrameLocks noGrp="1"/>
          </p:cNvGraphicFramePr>
          <p:nvPr/>
        </p:nvGraphicFramePr>
        <p:xfrm>
          <a:off x="1833041" y="3581400"/>
          <a:ext cx="2586559" cy="2286000"/>
        </p:xfrm>
        <a:graphic>
          <a:graphicData uri="http://schemas.openxmlformats.org/drawingml/2006/table">
            <a:tbl>
              <a:tblPr/>
              <a:tblGrid>
                <a:gridCol w="142875"/>
                <a:gridCol w="1692275"/>
                <a:gridCol w="751409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0 deg 1C charge 0.5C discharge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Room 1C charge, -20 deg 0.5C discharge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1/2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sng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sng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sng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sng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1" name="Table 220"/>
          <p:cNvGraphicFramePr>
            <a:graphicFrameLocks noGrp="1"/>
          </p:cNvGraphicFramePr>
          <p:nvPr/>
        </p:nvGraphicFramePr>
        <p:xfrm>
          <a:off x="1828796" y="1066800"/>
          <a:ext cx="5489680" cy="2286000"/>
        </p:xfrm>
        <a:graphic>
          <a:graphicData uri="http://schemas.openxmlformats.org/drawingml/2006/table">
            <a:tbl>
              <a:tblPr/>
              <a:tblGrid>
                <a:gridCol w="146654"/>
                <a:gridCol w="804244"/>
                <a:gridCol w="563741"/>
                <a:gridCol w="723435"/>
                <a:gridCol w="800396"/>
                <a:gridCol w="1193679"/>
                <a:gridCol w="514350"/>
                <a:gridCol w="743181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Program 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Requester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Request 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Complete 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 Bar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Static-2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Francis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2019-04-13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RC table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2" name="Rectangle 221"/>
          <p:cNvSpPr/>
          <p:nvPr/>
        </p:nvSpPr>
        <p:spPr>
          <a:xfrm>
            <a:off x="5867400" y="7620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4953000" y="1260896"/>
            <a:ext cx="685800" cy="76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5638800" y="1260896"/>
            <a:ext cx="304800" cy="76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1066800"/>
            <a:ext cx="762000" cy="13716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228" name="TextBox 227"/>
          <p:cNvSpPr txBox="1"/>
          <p:nvPr/>
        </p:nvSpPr>
        <p:spPr>
          <a:xfrm>
            <a:off x="4495800" y="3352800"/>
            <a:ext cx="100380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Part1 Executors</a:t>
            </a:r>
            <a:endParaRPr lang="en-US" sz="1000" dirty="0"/>
          </a:p>
        </p:txBody>
      </p:sp>
      <p:graphicFrame>
        <p:nvGraphicFramePr>
          <p:cNvPr id="229" name="Table 228"/>
          <p:cNvGraphicFramePr>
            <a:graphicFrameLocks noGrp="1"/>
          </p:cNvGraphicFramePr>
          <p:nvPr/>
        </p:nvGraphicFramePr>
        <p:xfrm>
          <a:off x="4580621" y="3599021"/>
          <a:ext cx="4130177" cy="457200"/>
        </p:xfrm>
        <a:graphic>
          <a:graphicData uri="http://schemas.openxmlformats.org/drawingml/2006/table">
            <a:tbl>
              <a:tblPr/>
              <a:tblGrid>
                <a:gridCol w="142877"/>
                <a:gridCol w="496888"/>
                <a:gridCol w="504259"/>
                <a:gridCol w="419100"/>
                <a:gridCol w="300038"/>
                <a:gridCol w="157477"/>
                <a:gridCol w="490858"/>
                <a:gridCol w="448975"/>
                <a:gridCol w="449262"/>
                <a:gridCol w="72044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Battery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Start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End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Comment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Invalid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Completed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cxnSp>
        <p:nvCxnSpPr>
          <p:cNvPr id="249" name="Straight Connector 248"/>
          <p:cNvCxnSpPr/>
          <p:nvPr/>
        </p:nvCxnSpPr>
        <p:spPr>
          <a:xfrm flipV="1">
            <a:off x="381000" y="21336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4572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251" name="TextBox 250"/>
          <p:cNvSpPr txBox="1"/>
          <p:nvPr/>
        </p:nvSpPr>
        <p:spPr>
          <a:xfrm>
            <a:off x="457200" y="1752600"/>
            <a:ext cx="10430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Sub Programs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3810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253" name="TextBox 252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254" name="Straight Connector 253"/>
          <p:cNvCxnSpPr/>
          <p:nvPr/>
        </p:nvCxnSpPr>
        <p:spPr>
          <a:xfrm>
            <a:off x="457200" y="1143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457200" y="16764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381000" y="2133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381000" y="2667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V="1">
            <a:off x="457200" y="6858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flipV="1">
            <a:off x="1524000" y="6858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495800" y="4173379"/>
            <a:ext cx="100380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Part2 Executors</a:t>
            </a:r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4572000" y="4800600"/>
            <a:ext cx="46839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Steps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4572000" y="5029200"/>
            <a:ext cx="41148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Description of test steps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315200" y="1752600"/>
            <a:ext cx="76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315200" y="1066800"/>
            <a:ext cx="76200" cy="228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419600" y="4267200"/>
            <a:ext cx="76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419600" y="3581400"/>
            <a:ext cx="76200" cy="228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4572000" y="4419600"/>
          <a:ext cx="4130177" cy="304800"/>
        </p:xfrm>
        <a:graphic>
          <a:graphicData uri="http://schemas.openxmlformats.org/drawingml/2006/table">
            <a:tbl>
              <a:tblPr/>
              <a:tblGrid>
                <a:gridCol w="142877"/>
                <a:gridCol w="496888"/>
                <a:gridCol w="504259"/>
                <a:gridCol w="419100"/>
                <a:gridCol w="300038"/>
                <a:gridCol w="157477"/>
                <a:gridCol w="490858"/>
                <a:gridCol w="448975"/>
                <a:gridCol w="449262"/>
                <a:gridCol w="72044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Battery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Start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End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Comment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Waiting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PUL-80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2743200" y="1295400"/>
            <a:ext cx="41148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895600" y="1444823"/>
            <a:ext cx="97847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Test-</a:t>
            </a:r>
            <a:r>
              <a:rPr lang="en-US" altLang="zh-CN" sz="1200" b="1" dirty="0" smtClean="0"/>
              <a:t>Execute</a:t>
            </a:r>
            <a:endParaRPr lang="en-US" sz="12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276600" y="1752600"/>
            <a:ext cx="57900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Battery</a:t>
            </a:r>
            <a:endParaRPr lang="en-US" sz="1000" b="1" dirty="0"/>
          </a:p>
        </p:txBody>
      </p:sp>
      <p:sp>
        <p:nvSpPr>
          <p:cNvPr id="39" name="Rectangle 38"/>
          <p:cNvSpPr/>
          <p:nvPr/>
        </p:nvSpPr>
        <p:spPr>
          <a:xfrm>
            <a:off x="4267200" y="17526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76600" y="2192179"/>
            <a:ext cx="66556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Chamber</a:t>
            </a:r>
            <a:endParaRPr lang="en-US" sz="1000" b="1" dirty="0"/>
          </a:p>
        </p:txBody>
      </p:sp>
      <p:sp>
        <p:nvSpPr>
          <p:cNvPr id="41" name="Rectangle 40"/>
          <p:cNvSpPr/>
          <p:nvPr/>
        </p:nvSpPr>
        <p:spPr>
          <a:xfrm>
            <a:off x="4267200" y="2192179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276600" y="2649379"/>
            <a:ext cx="51809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Tester</a:t>
            </a:r>
            <a:endParaRPr lang="en-US" sz="1000" b="1" dirty="0"/>
          </a:p>
        </p:txBody>
      </p:sp>
      <p:sp>
        <p:nvSpPr>
          <p:cNvPr id="43" name="Rectangle 42"/>
          <p:cNvSpPr/>
          <p:nvPr/>
        </p:nvSpPr>
        <p:spPr>
          <a:xfrm>
            <a:off x="4267200" y="26670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486400" y="48768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Confirm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629400" y="12954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276600" y="3106579"/>
            <a:ext cx="97975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Tester Channel</a:t>
            </a:r>
            <a:endParaRPr lang="en-US" sz="1000" b="1" dirty="0"/>
          </a:p>
        </p:txBody>
      </p:sp>
      <p:sp>
        <p:nvSpPr>
          <p:cNvPr id="48" name="Rectangle 47"/>
          <p:cNvSpPr/>
          <p:nvPr/>
        </p:nvSpPr>
        <p:spPr>
          <a:xfrm>
            <a:off x="4267200" y="3106579"/>
            <a:ext cx="1905000" cy="24622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3276600" y="3563778"/>
            <a:ext cx="47481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Steps</a:t>
            </a:r>
            <a:endParaRPr lang="en-US" sz="1000" b="1" dirty="0"/>
          </a:p>
        </p:txBody>
      </p:sp>
      <p:sp>
        <p:nvSpPr>
          <p:cNvPr id="57" name="Rectangle 56"/>
          <p:cNvSpPr/>
          <p:nvPr/>
        </p:nvSpPr>
        <p:spPr>
          <a:xfrm>
            <a:off x="4267200" y="3563778"/>
            <a:ext cx="1905000" cy="85582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3276600" y="4554379"/>
            <a:ext cx="7360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Start Time</a:t>
            </a:r>
            <a:endParaRPr lang="en-US" sz="1000" b="1" dirty="0"/>
          </a:p>
        </p:txBody>
      </p:sp>
      <p:sp>
        <p:nvSpPr>
          <p:cNvPr id="59" name="Rectangle 58"/>
          <p:cNvSpPr/>
          <p:nvPr/>
        </p:nvSpPr>
        <p:spPr>
          <a:xfrm>
            <a:off x="4267200" y="4554379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" name="Straight Connector 203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V="1">
            <a:off x="1524000" y="2667000"/>
            <a:ext cx="0" cy="3276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1752600" y="762000"/>
            <a:ext cx="8181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Program</a:t>
            </a:r>
            <a:endParaRPr lang="en-US" sz="1400" b="1" dirty="0"/>
          </a:p>
        </p:txBody>
      </p:sp>
      <p:sp>
        <p:nvSpPr>
          <p:cNvPr id="209" name="TextBox 208"/>
          <p:cNvSpPr txBox="1"/>
          <p:nvPr/>
        </p:nvSpPr>
        <p:spPr>
          <a:xfrm>
            <a:off x="1752600" y="3335179"/>
            <a:ext cx="85472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Sub Program</a:t>
            </a:r>
            <a:endParaRPr lang="en-US" sz="1000" dirty="0"/>
          </a:p>
        </p:txBody>
      </p:sp>
      <p:graphicFrame>
        <p:nvGraphicFramePr>
          <p:cNvPr id="210" name="Table 209"/>
          <p:cNvGraphicFramePr>
            <a:graphicFrameLocks noGrp="1"/>
          </p:cNvGraphicFramePr>
          <p:nvPr/>
        </p:nvGraphicFramePr>
        <p:xfrm>
          <a:off x="1833041" y="3581400"/>
          <a:ext cx="2586559" cy="2286000"/>
        </p:xfrm>
        <a:graphic>
          <a:graphicData uri="http://schemas.openxmlformats.org/drawingml/2006/table">
            <a:tbl>
              <a:tblPr/>
              <a:tblGrid>
                <a:gridCol w="142875"/>
                <a:gridCol w="1692275"/>
                <a:gridCol w="751409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0 deg 1C charge 0.5C discharge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Room 1C charge, -20 deg 0.5C discharge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1/2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sng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sng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sng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sng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1" name="Table 220"/>
          <p:cNvGraphicFramePr>
            <a:graphicFrameLocks noGrp="1"/>
          </p:cNvGraphicFramePr>
          <p:nvPr/>
        </p:nvGraphicFramePr>
        <p:xfrm>
          <a:off x="1828796" y="1066800"/>
          <a:ext cx="5489680" cy="2286000"/>
        </p:xfrm>
        <a:graphic>
          <a:graphicData uri="http://schemas.openxmlformats.org/drawingml/2006/table">
            <a:tbl>
              <a:tblPr/>
              <a:tblGrid>
                <a:gridCol w="146654"/>
                <a:gridCol w="804244"/>
                <a:gridCol w="563741"/>
                <a:gridCol w="723435"/>
                <a:gridCol w="800396"/>
                <a:gridCol w="1193679"/>
                <a:gridCol w="514350"/>
                <a:gridCol w="743181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Program 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Requester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Request 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Complete 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 Bar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Static-2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Francis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2019-04-13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RC table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2" name="Rectangle 221"/>
          <p:cNvSpPr/>
          <p:nvPr/>
        </p:nvSpPr>
        <p:spPr>
          <a:xfrm>
            <a:off x="5867400" y="7620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4953000" y="1260896"/>
            <a:ext cx="685800" cy="76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5638800" y="1260896"/>
            <a:ext cx="304800" cy="76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1066800"/>
            <a:ext cx="762000" cy="13716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228" name="TextBox 227"/>
          <p:cNvSpPr txBox="1"/>
          <p:nvPr/>
        </p:nvSpPr>
        <p:spPr>
          <a:xfrm>
            <a:off x="4495800" y="3352800"/>
            <a:ext cx="100380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Part1 Executors</a:t>
            </a:r>
            <a:endParaRPr lang="en-US" sz="1000" dirty="0"/>
          </a:p>
        </p:txBody>
      </p:sp>
      <p:graphicFrame>
        <p:nvGraphicFramePr>
          <p:cNvPr id="229" name="Table 228"/>
          <p:cNvGraphicFramePr>
            <a:graphicFrameLocks noGrp="1"/>
          </p:cNvGraphicFramePr>
          <p:nvPr/>
        </p:nvGraphicFramePr>
        <p:xfrm>
          <a:off x="4580621" y="3599021"/>
          <a:ext cx="4130177" cy="457200"/>
        </p:xfrm>
        <a:graphic>
          <a:graphicData uri="http://schemas.openxmlformats.org/drawingml/2006/table">
            <a:tbl>
              <a:tblPr/>
              <a:tblGrid>
                <a:gridCol w="142877"/>
                <a:gridCol w="496888"/>
                <a:gridCol w="504259"/>
                <a:gridCol w="419100"/>
                <a:gridCol w="300038"/>
                <a:gridCol w="157477"/>
                <a:gridCol w="490858"/>
                <a:gridCol w="448975"/>
                <a:gridCol w="449262"/>
                <a:gridCol w="72044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Battery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Start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End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Comment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Invalid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Completed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cxnSp>
        <p:nvCxnSpPr>
          <p:cNvPr id="249" name="Straight Connector 248"/>
          <p:cNvCxnSpPr/>
          <p:nvPr/>
        </p:nvCxnSpPr>
        <p:spPr>
          <a:xfrm flipV="1">
            <a:off x="381000" y="21336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4572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251" name="TextBox 250"/>
          <p:cNvSpPr txBox="1"/>
          <p:nvPr/>
        </p:nvSpPr>
        <p:spPr>
          <a:xfrm>
            <a:off x="457200" y="1752600"/>
            <a:ext cx="10430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Sub Programs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3810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253" name="TextBox 252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254" name="Straight Connector 253"/>
          <p:cNvCxnSpPr/>
          <p:nvPr/>
        </p:nvCxnSpPr>
        <p:spPr>
          <a:xfrm>
            <a:off x="457200" y="1143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457200" y="16764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381000" y="2133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381000" y="2667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V="1">
            <a:off x="457200" y="6858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flipV="1">
            <a:off x="1524000" y="6858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495800" y="4173379"/>
            <a:ext cx="100380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Part2 Executors</a:t>
            </a:r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4572000" y="4800600"/>
            <a:ext cx="46839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Steps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4572000" y="5029200"/>
            <a:ext cx="41148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Description of test steps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315200" y="1752600"/>
            <a:ext cx="76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315200" y="1066800"/>
            <a:ext cx="76200" cy="228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419600" y="4267200"/>
            <a:ext cx="76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419600" y="3581400"/>
            <a:ext cx="76200" cy="228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4572000" y="4419600"/>
          <a:ext cx="4130177" cy="304800"/>
        </p:xfrm>
        <a:graphic>
          <a:graphicData uri="http://schemas.openxmlformats.org/drawingml/2006/table">
            <a:tbl>
              <a:tblPr/>
              <a:tblGrid>
                <a:gridCol w="142877"/>
                <a:gridCol w="496888"/>
                <a:gridCol w="504259"/>
                <a:gridCol w="419100"/>
                <a:gridCol w="300038"/>
                <a:gridCol w="157477"/>
                <a:gridCol w="490858"/>
                <a:gridCol w="448975"/>
                <a:gridCol w="449262"/>
                <a:gridCol w="72044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Battery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Start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End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Comment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Waiting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PUL-80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2743200" y="1295400"/>
            <a:ext cx="41148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895600" y="1444823"/>
            <a:ext cx="99039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Test-Commit</a:t>
            </a:r>
            <a:endParaRPr lang="en-US" sz="12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276600" y="1981200"/>
            <a:ext cx="51809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Status</a:t>
            </a:r>
            <a:endParaRPr lang="en-US" sz="1000" b="1" dirty="0"/>
          </a:p>
        </p:txBody>
      </p:sp>
      <p:sp>
        <p:nvSpPr>
          <p:cNvPr id="39" name="Rectangle 38"/>
          <p:cNvSpPr/>
          <p:nvPr/>
        </p:nvSpPr>
        <p:spPr>
          <a:xfrm>
            <a:off x="4267200" y="19812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Completed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76600" y="2420779"/>
            <a:ext cx="67839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End Time</a:t>
            </a:r>
            <a:endParaRPr lang="en-US" sz="1000" b="1" dirty="0"/>
          </a:p>
        </p:txBody>
      </p:sp>
      <p:sp>
        <p:nvSpPr>
          <p:cNvPr id="41" name="Rectangle 40"/>
          <p:cNvSpPr/>
          <p:nvPr/>
        </p:nvSpPr>
        <p:spPr>
          <a:xfrm>
            <a:off x="4267200" y="2420779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276600" y="2877979"/>
            <a:ext cx="43473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Data</a:t>
            </a:r>
            <a:endParaRPr lang="en-US" sz="1000" b="1" dirty="0"/>
          </a:p>
        </p:txBody>
      </p:sp>
      <p:sp>
        <p:nvSpPr>
          <p:cNvPr id="43" name="Rectangle 42"/>
          <p:cNvSpPr/>
          <p:nvPr/>
        </p:nvSpPr>
        <p:spPr>
          <a:xfrm>
            <a:off x="4267200" y="28956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File Path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486400" y="48768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Confirm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629400" y="12954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276600" y="3792379"/>
            <a:ext cx="79380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Description</a:t>
            </a:r>
            <a:endParaRPr lang="en-US" sz="1000" b="1" dirty="0"/>
          </a:p>
        </p:txBody>
      </p:sp>
      <p:sp>
        <p:nvSpPr>
          <p:cNvPr id="48" name="Rectangle 47"/>
          <p:cNvSpPr/>
          <p:nvPr/>
        </p:nvSpPr>
        <p:spPr>
          <a:xfrm>
            <a:off x="4267200" y="3792378"/>
            <a:ext cx="2209800" cy="93202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3276600" y="3335179"/>
            <a:ext cx="7360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New Cycle</a:t>
            </a:r>
            <a:endParaRPr lang="en-US" sz="1000" b="1" dirty="0"/>
          </a:p>
        </p:txBody>
      </p:sp>
      <p:sp>
        <p:nvSpPr>
          <p:cNvPr id="57" name="Rectangle 56"/>
          <p:cNvSpPr/>
          <p:nvPr/>
        </p:nvSpPr>
        <p:spPr>
          <a:xfrm>
            <a:off x="4267200" y="3335179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943600" y="28956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…</a:t>
            </a:r>
            <a:endParaRPr lang="en-US" sz="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" name="Straight Connector 203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V="1">
            <a:off x="1524000" y="2667000"/>
            <a:ext cx="0" cy="3276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1752600" y="762000"/>
            <a:ext cx="8181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Program</a:t>
            </a:r>
            <a:endParaRPr lang="en-US" sz="1400" b="1" dirty="0"/>
          </a:p>
        </p:txBody>
      </p:sp>
      <p:sp>
        <p:nvSpPr>
          <p:cNvPr id="209" name="TextBox 208"/>
          <p:cNvSpPr txBox="1"/>
          <p:nvPr/>
        </p:nvSpPr>
        <p:spPr>
          <a:xfrm>
            <a:off x="1752600" y="3335179"/>
            <a:ext cx="85472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Sub Program</a:t>
            </a:r>
            <a:endParaRPr lang="en-US" sz="1000" dirty="0"/>
          </a:p>
        </p:txBody>
      </p:sp>
      <p:graphicFrame>
        <p:nvGraphicFramePr>
          <p:cNvPr id="210" name="Table 209"/>
          <p:cNvGraphicFramePr>
            <a:graphicFrameLocks noGrp="1"/>
          </p:cNvGraphicFramePr>
          <p:nvPr/>
        </p:nvGraphicFramePr>
        <p:xfrm>
          <a:off x="1833041" y="3581400"/>
          <a:ext cx="2586559" cy="2286000"/>
        </p:xfrm>
        <a:graphic>
          <a:graphicData uri="http://schemas.openxmlformats.org/drawingml/2006/table">
            <a:tbl>
              <a:tblPr/>
              <a:tblGrid>
                <a:gridCol w="142875"/>
                <a:gridCol w="1692275"/>
                <a:gridCol w="751409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0 deg 1C charge 0.5C discharge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Room 1C charge, -20 deg 0.5C discharge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1/2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sng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sng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sng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sng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1" name="Table 220"/>
          <p:cNvGraphicFramePr>
            <a:graphicFrameLocks noGrp="1"/>
          </p:cNvGraphicFramePr>
          <p:nvPr/>
        </p:nvGraphicFramePr>
        <p:xfrm>
          <a:off x="1828796" y="1066800"/>
          <a:ext cx="5489680" cy="2286000"/>
        </p:xfrm>
        <a:graphic>
          <a:graphicData uri="http://schemas.openxmlformats.org/drawingml/2006/table">
            <a:tbl>
              <a:tblPr/>
              <a:tblGrid>
                <a:gridCol w="146654"/>
                <a:gridCol w="804244"/>
                <a:gridCol w="563741"/>
                <a:gridCol w="723435"/>
                <a:gridCol w="800396"/>
                <a:gridCol w="1193679"/>
                <a:gridCol w="514350"/>
                <a:gridCol w="743181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Program 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Requester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Request 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Complete 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 Bar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Static-2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Francis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2019-04-13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RC table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2" name="Rectangle 221"/>
          <p:cNvSpPr/>
          <p:nvPr/>
        </p:nvSpPr>
        <p:spPr>
          <a:xfrm>
            <a:off x="5867400" y="7620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4953000" y="1260896"/>
            <a:ext cx="685800" cy="76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5638800" y="1260896"/>
            <a:ext cx="304800" cy="76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1066800"/>
            <a:ext cx="762000" cy="13716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228" name="TextBox 227"/>
          <p:cNvSpPr txBox="1"/>
          <p:nvPr/>
        </p:nvSpPr>
        <p:spPr>
          <a:xfrm>
            <a:off x="4495800" y="3352800"/>
            <a:ext cx="100380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Part1 Executors</a:t>
            </a:r>
            <a:endParaRPr lang="en-US" sz="1000" dirty="0"/>
          </a:p>
        </p:txBody>
      </p:sp>
      <p:graphicFrame>
        <p:nvGraphicFramePr>
          <p:cNvPr id="229" name="Table 228"/>
          <p:cNvGraphicFramePr>
            <a:graphicFrameLocks noGrp="1"/>
          </p:cNvGraphicFramePr>
          <p:nvPr/>
        </p:nvGraphicFramePr>
        <p:xfrm>
          <a:off x="4580621" y="3599021"/>
          <a:ext cx="4130177" cy="457200"/>
        </p:xfrm>
        <a:graphic>
          <a:graphicData uri="http://schemas.openxmlformats.org/drawingml/2006/table">
            <a:tbl>
              <a:tblPr/>
              <a:tblGrid>
                <a:gridCol w="142877"/>
                <a:gridCol w="496888"/>
                <a:gridCol w="504259"/>
                <a:gridCol w="419100"/>
                <a:gridCol w="300038"/>
                <a:gridCol w="157477"/>
                <a:gridCol w="490858"/>
                <a:gridCol w="448975"/>
                <a:gridCol w="449262"/>
                <a:gridCol w="72044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Battery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Start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End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Comment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Invalid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Completed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cxnSp>
        <p:nvCxnSpPr>
          <p:cNvPr id="249" name="Straight Connector 248"/>
          <p:cNvCxnSpPr/>
          <p:nvPr/>
        </p:nvCxnSpPr>
        <p:spPr>
          <a:xfrm flipV="1">
            <a:off x="381000" y="21336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4572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251" name="TextBox 250"/>
          <p:cNvSpPr txBox="1"/>
          <p:nvPr/>
        </p:nvSpPr>
        <p:spPr>
          <a:xfrm>
            <a:off x="457200" y="1752600"/>
            <a:ext cx="10430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Sub Programs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3810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253" name="TextBox 252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254" name="Straight Connector 253"/>
          <p:cNvCxnSpPr/>
          <p:nvPr/>
        </p:nvCxnSpPr>
        <p:spPr>
          <a:xfrm>
            <a:off x="457200" y="1143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457200" y="16764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381000" y="2133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381000" y="2667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V="1">
            <a:off x="457200" y="6858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flipV="1">
            <a:off x="1524000" y="6858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495800" y="4173379"/>
            <a:ext cx="100380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Part2 Executors</a:t>
            </a:r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4572000" y="4800600"/>
            <a:ext cx="46839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Steps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4572000" y="5029200"/>
            <a:ext cx="41148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Description of test steps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315200" y="1752600"/>
            <a:ext cx="76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315200" y="1066800"/>
            <a:ext cx="76200" cy="228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419600" y="4267200"/>
            <a:ext cx="76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419600" y="3581400"/>
            <a:ext cx="76200" cy="228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4572000" y="4419600"/>
          <a:ext cx="4130177" cy="304800"/>
        </p:xfrm>
        <a:graphic>
          <a:graphicData uri="http://schemas.openxmlformats.org/drawingml/2006/table">
            <a:tbl>
              <a:tblPr/>
              <a:tblGrid>
                <a:gridCol w="142877"/>
                <a:gridCol w="496888"/>
                <a:gridCol w="504259"/>
                <a:gridCol w="419100"/>
                <a:gridCol w="300038"/>
                <a:gridCol w="157477"/>
                <a:gridCol w="490858"/>
                <a:gridCol w="448975"/>
                <a:gridCol w="449262"/>
                <a:gridCol w="72044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Battery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Start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End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Comment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Waiting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PUL-80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2743200" y="1295400"/>
            <a:ext cx="41148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895600" y="1444823"/>
            <a:ext cx="111415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Test-Invalidate</a:t>
            </a:r>
            <a:endParaRPr lang="en-US" sz="12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276600" y="2438400"/>
            <a:ext cx="79380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Description</a:t>
            </a:r>
            <a:endParaRPr lang="en-US" sz="1000" b="1" dirty="0"/>
          </a:p>
        </p:txBody>
      </p:sp>
      <p:sp>
        <p:nvSpPr>
          <p:cNvPr id="39" name="Rectangle 38"/>
          <p:cNvSpPr/>
          <p:nvPr/>
        </p:nvSpPr>
        <p:spPr>
          <a:xfrm>
            <a:off x="4267200" y="2438400"/>
            <a:ext cx="2133600" cy="2209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486400" y="48768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Confirm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629400" y="12954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" name="Straight Connector 203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V="1">
            <a:off x="1524000" y="2667000"/>
            <a:ext cx="0" cy="3276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1752600" y="762000"/>
            <a:ext cx="8181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Program</a:t>
            </a:r>
            <a:endParaRPr lang="en-US" sz="1400" b="1" dirty="0"/>
          </a:p>
        </p:txBody>
      </p:sp>
      <p:sp>
        <p:nvSpPr>
          <p:cNvPr id="209" name="TextBox 208"/>
          <p:cNvSpPr txBox="1"/>
          <p:nvPr/>
        </p:nvSpPr>
        <p:spPr>
          <a:xfrm>
            <a:off x="1752600" y="3335179"/>
            <a:ext cx="85472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Sub Program</a:t>
            </a:r>
            <a:endParaRPr lang="en-US" sz="1000" dirty="0"/>
          </a:p>
        </p:txBody>
      </p:sp>
      <p:graphicFrame>
        <p:nvGraphicFramePr>
          <p:cNvPr id="210" name="Table 209"/>
          <p:cNvGraphicFramePr>
            <a:graphicFrameLocks noGrp="1"/>
          </p:cNvGraphicFramePr>
          <p:nvPr/>
        </p:nvGraphicFramePr>
        <p:xfrm>
          <a:off x="1833041" y="3581400"/>
          <a:ext cx="2586559" cy="2286000"/>
        </p:xfrm>
        <a:graphic>
          <a:graphicData uri="http://schemas.openxmlformats.org/drawingml/2006/table">
            <a:tbl>
              <a:tblPr/>
              <a:tblGrid>
                <a:gridCol w="142875"/>
                <a:gridCol w="1692275"/>
                <a:gridCol w="751409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0 deg 1C charge 0.5C discharge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Room 1C charge, -20 deg 0.5C discharge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1/2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sng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sng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sng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sng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1" name="Table 220"/>
          <p:cNvGraphicFramePr>
            <a:graphicFrameLocks noGrp="1"/>
          </p:cNvGraphicFramePr>
          <p:nvPr/>
        </p:nvGraphicFramePr>
        <p:xfrm>
          <a:off x="1828796" y="1066800"/>
          <a:ext cx="5489680" cy="2286000"/>
        </p:xfrm>
        <a:graphic>
          <a:graphicData uri="http://schemas.openxmlformats.org/drawingml/2006/table">
            <a:tbl>
              <a:tblPr/>
              <a:tblGrid>
                <a:gridCol w="146654"/>
                <a:gridCol w="804244"/>
                <a:gridCol w="563741"/>
                <a:gridCol w="723435"/>
                <a:gridCol w="800396"/>
                <a:gridCol w="1193679"/>
                <a:gridCol w="514350"/>
                <a:gridCol w="743181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Program 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Requester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Request 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Complete 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 Bar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Static-2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Francis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2019-04-13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RC table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2" name="Rectangle 221"/>
          <p:cNvSpPr/>
          <p:nvPr/>
        </p:nvSpPr>
        <p:spPr>
          <a:xfrm>
            <a:off x="5867400" y="7620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4953000" y="1260896"/>
            <a:ext cx="685800" cy="76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5638800" y="1260896"/>
            <a:ext cx="304800" cy="76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1066800"/>
            <a:ext cx="762000" cy="13716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228" name="TextBox 227"/>
          <p:cNvSpPr txBox="1"/>
          <p:nvPr/>
        </p:nvSpPr>
        <p:spPr>
          <a:xfrm>
            <a:off x="4495800" y="3352800"/>
            <a:ext cx="100380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Part1 Executors</a:t>
            </a:r>
            <a:endParaRPr lang="en-US" sz="1000" dirty="0"/>
          </a:p>
        </p:txBody>
      </p:sp>
      <p:graphicFrame>
        <p:nvGraphicFramePr>
          <p:cNvPr id="229" name="Table 228"/>
          <p:cNvGraphicFramePr>
            <a:graphicFrameLocks noGrp="1"/>
          </p:cNvGraphicFramePr>
          <p:nvPr/>
        </p:nvGraphicFramePr>
        <p:xfrm>
          <a:off x="4580621" y="3599021"/>
          <a:ext cx="4130177" cy="457200"/>
        </p:xfrm>
        <a:graphic>
          <a:graphicData uri="http://schemas.openxmlformats.org/drawingml/2006/table">
            <a:tbl>
              <a:tblPr/>
              <a:tblGrid>
                <a:gridCol w="142877"/>
                <a:gridCol w="496888"/>
                <a:gridCol w="504259"/>
                <a:gridCol w="419100"/>
                <a:gridCol w="300038"/>
                <a:gridCol w="157477"/>
                <a:gridCol w="490858"/>
                <a:gridCol w="448975"/>
                <a:gridCol w="449262"/>
                <a:gridCol w="72044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Battery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Start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End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Comment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Invalid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Completed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cxnSp>
        <p:nvCxnSpPr>
          <p:cNvPr id="249" name="Straight Connector 248"/>
          <p:cNvCxnSpPr/>
          <p:nvPr/>
        </p:nvCxnSpPr>
        <p:spPr>
          <a:xfrm flipV="1">
            <a:off x="381000" y="21336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4572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251" name="TextBox 250"/>
          <p:cNvSpPr txBox="1"/>
          <p:nvPr/>
        </p:nvSpPr>
        <p:spPr>
          <a:xfrm>
            <a:off x="457200" y="1752600"/>
            <a:ext cx="10430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Sub Programs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3810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253" name="TextBox 252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254" name="Straight Connector 253"/>
          <p:cNvCxnSpPr/>
          <p:nvPr/>
        </p:nvCxnSpPr>
        <p:spPr>
          <a:xfrm>
            <a:off x="457200" y="1143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457200" y="16764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381000" y="2133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381000" y="2667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V="1">
            <a:off x="457200" y="6858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flipV="1">
            <a:off x="1524000" y="6858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495800" y="4173379"/>
            <a:ext cx="100380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Part2 Executors</a:t>
            </a:r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4572000" y="4800600"/>
            <a:ext cx="46839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Steps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4572000" y="5029200"/>
            <a:ext cx="41148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Description of test steps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315200" y="1752600"/>
            <a:ext cx="76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315200" y="1066800"/>
            <a:ext cx="76200" cy="228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419600" y="4267200"/>
            <a:ext cx="76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419600" y="3581400"/>
            <a:ext cx="76200" cy="228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4572000" y="4419600"/>
          <a:ext cx="4130177" cy="304800"/>
        </p:xfrm>
        <a:graphic>
          <a:graphicData uri="http://schemas.openxmlformats.org/drawingml/2006/table">
            <a:tbl>
              <a:tblPr/>
              <a:tblGrid>
                <a:gridCol w="142877"/>
                <a:gridCol w="496888"/>
                <a:gridCol w="504259"/>
                <a:gridCol w="419100"/>
                <a:gridCol w="300038"/>
                <a:gridCol w="157477"/>
                <a:gridCol w="490858"/>
                <a:gridCol w="448975"/>
                <a:gridCol w="449262"/>
                <a:gridCol w="72044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Battery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Start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End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Comment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Waiting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PUL-80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2743200" y="1295400"/>
            <a:ext cx="41148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629400" y="12954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895600" y="1447800"/>
            <a:ext cx="106894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Test-Abandon</a:t>
            </a:r>
            <a:endParaRPr lang="en-US" sz="12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276600" y="2441377"/>
            <a:ext cx="79380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Description</a:t>
            </a:r>
            <a:endParaRPr lang="en-US" sz="1000" b="1" dirty="0"/>
          </a:p>
        </p:txBody>
      </p:sp>
      <p:sp>
        <p:nvSpPr>
          <p:cNvPr id="42" name="Rectangle 41"/>
          <p:cNvSpPr/>
          <p:nvPr/>
        </p:nvSpPr>
        <p:spPr>
          <a:xfrm>
            <a:off x="4267200" y="2441377"/>
            <a:ext cx="2133600" cy="2209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486400" y="48768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Confirm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" name="Straight Connector 203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V="1">
            <a:off x="1524000" y="2667000"/>
            <a:ext cx="0" cy="3276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1752600" y="762000"/>
            <a:ext cx="8181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Program</a:t>
            </a:r>
            <a:endParaRPr lang="en-US" sz="1400" b="1" dirty="0"/>
          </a:p>
        </p:txBody>
      </p:sp>
      <p:sp>
        <p:nvSpPr>
          <p:cNvPr id="209" name="TextBox 208"/>
          <p:cNvSpPr txBox="1"/>
          <p:nvPr/>
        </p:nvSpPr>
        <p:spPr>
          <a:xfrm>
            <a:off x="1752600" y="3335179"/>
            <a:ext cx="85472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Sub Program</a:t>
            </a:r>
            <a:endParaRPr lang="en-US" sz="1000" dirty="0"/>
          </a:p>
        </p:txBody>
      </p:sp>
      <p:graphicFrame>
        <p:nvGraphicFramePr>
          <p:cNvPr id="210" name="Table 209"/>
          <p:cNvGraphicFramePr>
            <a:graphicFrameLocks noGrp="1"/>
          </p:cNvGraphicFramePr>
          <p:nvPr/>
        </p:nvGraphicFramePr>
        <p:xfrm>
          <a:off x="1833041" y="3581400"/>
          <a:ext cx="2586559" cy="2286000"/>
        </p:xfrm>
        <a:graphic>
          <a:graphicData uri="http://schemas.openxmlformats.org/drawingml/2006/table">
            <a:tbl>
              <a:tblPr/>
              <a:tblGrid>
                <a:gridCol w="142875"/>
                <a:gridCol w="1692275"/>
                <a:gridCol w="751409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0 deg 1C charge 0.5C discharge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Room 1C charge, -20 deg 0.5C discharge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1/2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sng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sng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sng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sng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1" name="Table 220"/>
          <p:cNvGraphicFramePr>
            <a:graphicFrameLocks noGrp="1"/>
          </p:cNvGraphicFramePr>
          <p:nvPr/>
        </p:nvGraphicFramePr>
        <p:xfrm>
          <a:off x="1828796" y="1066800"/>
          <a:ext cx="5489680" cy="2286000"/>
        </p:xfrm>
        <a:graphic>
          <a:graphicData uri="http://schemas.openxmlformats.org/drawingml/2006/table">
            <a:tbl>
              <a:tblPr/>
              <a:tblGrid>
                <a:gridCol w="146654"/>
                <a:gridCol w="804244"/>
                <a:gridCol w="563741"/>
                <a:gridCol w="723435"/>
                <a:gridCol w="800396"/>
                <a:gridCol w="1193679"/>
                <a:gridCol w="514350"/>
                <a:gridCol w="743181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Program 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Requester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Request 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Complete 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 Bar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Static-2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Francis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2019-04-13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RC table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2" name="Rectangle 221"/>
          <p:cNvSpPr/>
          <p:nvPr/>
        </p:nvSpPr>
        <p:spPr>
          <a:xfrm>
            <a:off x="5867400" y="7620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4953000" y="1260896"/>
            <a:ext cx="685800" cy="76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5638800" y="1260896"/>
            <a:ext cx="304800" cy="76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1066800"/>
            <a:ext cx="762000" cy="13716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228" name="TextBox 227"/>
          <p:cNvSpPr txBox="1"/>
          <p:nvPr/>
        </p:nvSpPr>
        <p:spPr>
          <a:xfrm>
            <a:off x="4495800" y="3352800"/>
            <a:ext cx="100380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Part1 Executors</a:t>
            </a:r>
            <a:endParaRPr lang="en-US" sz="1000" dirty="0"/>
          </a:p>
        </p:txBody>
      </p:sp>
      <p:graphicFrame>
        <p:nvGraphicFramePr>
          <p:cNvPr id="229" name="Table 228"/>
          <p:cNvGraphicFramePr>
            <a:graphicFrameLocks noGrp="1"/>
          </p:cNvGraphicFramePr>
          <p:nvPr/>
        </p:nvGraphicFramePr>
        <p:xfrm>
          <a:off x="4580621" y="3599021"/>
          <a:ext cx="4130177" cy="457200"/>
        </p:xfrm>
        <a:graphic>
          <a:graphicData uri="http://schemas.openxmlformats.org/drawingml/2006/table">
            <a:tbl>
              <a:tblPr/>
              <a:tblGrid>
                <a:gridCol w="142877"/>
                <a:gridCol w="496888"/>
                <a:gridCol w="504259"/>
                <a:gridCol w="419100"/>
                <a:gridCol w="300038"/>
                <a:gridCol w="157477"/>
                <a:gridCol w="490858"/>
                <a:gridCol w="448975"/>
                <a:gridCol w="449262"/>
                <a:gridCol w="72044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Battery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Start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End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Comment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Invalid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Completed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cxnSp>
        <p:nvCxnSpPr>
          <p:cNvPr id="249" name="Straight Connector 248"/>
          <p:cNvCxnSpPr/>
          <p:nvPr/>
        </p:nvCxnSpPr>
        <p:spPr>
          <a:xfrm flipV="1">
            <a:off x="381000" y="21336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4572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251" name="TextBox 250"/>
          <p:cNvSpPr txBox="1"/>
          <p:nvPr/>
        </p:nvSpPr>
        <p:spPr>
          <a:xfrm>
            <a:off x="457200" y="1752600"/>
            <a:ext cx="10430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Sub Programs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3810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253" name="TextBox 252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254" name="Straight Connector 253"/>
          <p:cNvCxnSpPr/>
          <p:nvPr/>
        </p:nvCxnSpPr>
        <p:spPr>
          <a:xfrm>
            <a:off x="457200" y="1143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457200" y="16764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381000" y="2133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381000" y="2667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V="1">
            <a:off x="457200" y="6858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flipV="1">
            <a:off x="1524000" y="6858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495800" y="4173379"/>
            <a:ext cx="100380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Part2 Executors</a:t>
            </a:r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4572000" y="4800600"/>
            <a:ext cx="46839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Steps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4572000" y="5029200"/>
            <a:ext cx="41148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Description of test steps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315200" y="1752600"/>
            <a:ext cx="76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315200" y="1066800"/>
            <a:ext cx="76200" cy="228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419600" y="4267200"/>
            <a:ext cx="76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419600" y="3581400"/>
            <a:ext cx="76200" cy="228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4572000" y="4419600"/>
          <a:ext cx="4130177" cy="304800"/>
        </p:xfrm>
        <a:graphic>
          <a:graphicData uri="http://schemas.openxmlformats.org/drawingml/2006/table">
            <a:tbl>
              <a:tblPr/>
              <a:tblGrid>
                <a:gridCol w="142877"/>
                <a:gridCol w="496888"/>
                <a:gridCol w="504259"/>
                <a:gridCol w="419100"/>
                <a:gridCol w="300038"/>
                <a:gridCol w="157477"/>
                <a:gridCol w="490858"/>
                <a:gridCol w="448975"/>
                <a:gridCol w="449262"/>
                <a:gridCol w="72044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Battery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Start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End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Comment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Waiting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PUL-80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2743200" y="1295400"/>
            <a:ext cx="41148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895600" y="1444823"/>
            <a:ext cx="113903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Test-View Data</a:t>
            </a:r>
            <a:endParaRPr lang="en-US" sz="1200" b="1" dirty="0"/>
          </a:p>
        </p:txBody>
      </p:sp>
      <p:sp>
        <p:nvSpPr>
          <p:cNvPr id="38" name="Rectangle 37"/>
          <p:cNvSpPr/>
          <p:nvPr/>
        </p:nvSpPr>
        <p:spPr>
          <a:xfrm>
            <a:off x="6629400" y="12954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3013362" y="1905000"/>
          <a:ext cx="3539838" cy="2590800"/>
        </p:xfrm>
        <a:graphic>
          <a:graphicData uri="http://schemas.openxmlformats.org/drawingml/2006/table">
            <a:tbl>
              <a:tblPr/>
              <a:tblGrid>
                <a:gridCol w="169550"/>
                <a:gridCol w="693273"/>
                <a:gridCol w="567053"/>
                <a:gridCol w="497348"/>
                <a:gridCol w="423877"/>
                <a:gridCol w="557633"/>
                <a:gridCol w="631104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Temperature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Voltage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Current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CC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Time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Stamp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524000" y="1676400"/>
            <a:ext cx="0" cy="426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3200400" y="1371600"/>
          <a:ext cx="3240088" cy="762000"/>
        </p:xfrm>
        <a:graphic>
          <a:graphicData uri="http://schemas.openxmlformats.org/drawingml/2006/table">
            <a:tbl>
              <a:tblPr/>
              <a:tblGrid>
                <a:gridCol w="128588"/>
                <a:gridCol w="622300"/>
                <a:gridCol w="622300"/>
                <a:gridCol w="933450"/>
                <a:gridCol w="93345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Manufacturer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Material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Oppo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Li-on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791200" y="9906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00400" y="914400"/>
            <a:ext cx="112601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Battery Type</a:t>
            </a:r>
            <a:endParaRPr lang="en-US" sz="1400" b="1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3600450" y="3048000"/>
          <a:ext cx="1387475" cy="762000"/>
        </p:xfrm>
        <a:graphic>
          <a:graphicData uri="http://schemas.openxmlformats.org/drawingml/2006/table">
            <a:tbl>
              <a:tblPr/>
              <a:tblGrid>
                <a:gridCol w="142875"/>
                <a:gridCol w="622300"/>
                <a:gridCol w="6223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Cycle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3505200" y="2801779"/>
            <a:ext cx="5693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</a:t>
            </a:r>
            <a:endParaRPr lang="en-US" sz="1000" dirty="0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1676400" y="7620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52600" y="1340450"/>
            <a:ext cx="5693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1752600" y="1842700"/>
            <a:ext cx="6607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1676400" y="838200"/>
            <a:ext cx="84991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 Type</a:t>
            </a:r>
            <a:endParaRPr lang="en-US" sz="10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676400" y="12192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752600" y="22098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752600" y="1752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9400" y="1219200"/>
            <a:ext cx="0" cy="4648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819400" y="5867400"/>
            <a:ext cx="5943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76400" y="762000"/>
            <a:ext cx="7086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8763000" y="762000"/>
            <a:ext cx="0" cy="5105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752600" y="12192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7526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752600" y="2286000"/>
            <a:ext cx="51328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</a:t>
            </a:r>
            <a:endParaRPr lang="en-US" sz="1000" dirty="0"/>
          </a:p>
        </p:txBody>
      </p:sp>
      <p:sp>
        <p:nvSpPr>
          <p:cNvPr id="43" name="Rectangle 42"/>
          <p:cNvSpPr/>
          <p:nvPr/>
        </p:nvSpPr>
        <p:spPr>
          <a:xfrm>
            <a:off x="2743200" y="1295400"/>
            <a:ext cx="41148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895600" y="1444823"/>
            <a:ext cx="128573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Battery Type-</a:t>
            </a:r>
            <a:r>
              <a:rPr lang="en-US" altLang="zh-CN" sz="1200" b="1" dirty="0" smtClean="0"/>
              <a:t>Edit</a:t>
            </a:r>
            <a:endParaRPr lang="en-US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276600" y="2438400"/>
            <a:ext cx="5004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Name</a:t>
            </a:r>
            <a:endParaRPr lang="en-US" sz="1000" b="1" dirty="0"/>
          </a:p>
        </p:txBody>
      </p:sp>
      <p:sp>
        <p:nvSpPr>
          <p:cNvPr id="49" name="Rectangle 48"/>
          <p:cNvSpPr/>
          <p:nvPr/>
        </p:nvSpPr>
        <p:spPr>
          <a:xfrm>
            <a:off x="4267200" y="24384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76600" y="2877979"/>
            <a:ext cx="92044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Manufacturer</a:t>
            </a:r>
            <a:endParaRPr lang="en-US" sz="1000" b="1" dirty="0"/>
          </a:p>
        </p:txBody>
      </p:sp>
      <p:sp>
        <p:nvSpPr>
          <p:cNvPr id="51" name="Rectangle 50"/>
          <p:cNvSpPr/>
          <p:nvPr/>
        </p:nvSpPr>
        <p:spPr>
          <a:xfrm>
            <a:off x="4267200" y="2877979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76600" y="3335179"/>
            <a:ext cx="63991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Material</a:t>
            </a:r>
            <a:endParaRPr lang="en-US" sz="1000" b="1" dirty="0"/>
          </a:p>
        </p:txBody>
      </p:sp>
      <p:sp>
        <p:nvSpPr>
          <p:cNvPr id="53" name="Rectangle 52"/>
          <p:cNvSpPr/>
          <p:nvPr/>
        </p:nvSpPr>
        <p:spPr>
          <a:xfrm>
            <a:off x="4267200" y="33528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486400" y="48768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Confirm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629400" y="12954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381000" y="11430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810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457200" y="1752600"/>
            <a:ext cx="10430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Sub Programs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572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381000" y="1143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457200" y="2133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457200" y="16764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81000" y="16764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4572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15240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524000" y="1676400"/>
            <a:ext cx="0" cy="426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3200400" y="1371600"/>
          <a:ext cx="3240088" cy="762000"/>
        </p:xfrm>
        <a:graphic>
          <a:graphicData uri="http://schemas.openxmlformats.org/drawingml/2006/table">
            <a:tbl>
              <a:tblPr/>
              <a:tblGrid>
                <a:gridCol w="128588"/>
                <a:gridCol w="622300"/>
                <a:gridCol w="622300"/>
                <a:gridCol w="933450"/>
                <a:gridCol w="93345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Manufacturer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Material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Oppo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Li-on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791200" y="9906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00400" y="914400"/>
            <a:ext cx="112601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Battery Type</a:t>
            </a:r>
            <a:endParaRPr lang="en-US" sz="1400" b="1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3600450" y="3048000"/>
          <a:ext cx="1387475" cy="762000"/>
        </p:xfrm>
        <a:graphic>
          <a:graphicData uri="http://schemas.openxmlformats.org/drawingml/2006/table">
            <a:tbl>
              <a:tblPr/>
              <a:tblGrid>
                <a:gridCol w="142875"/>
                <a:gridCol w="622300"/>
                <a:gridCol w="6223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Cycle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3505200" y="2801779"/>
            <a:ext cx="5693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</a:t>
            </a:r>
            <a:endParaRPr lang="en-US" sz="1000" dirty="0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1676400" y="7620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52600" y="1340450"/>
            <a:ext cx="5693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1752600" y="1842700"/>
            <a:ext cx="6607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1676400" y="838200"/>
            <a:ext cx="84991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 Type</a:t>
            </a:r>
            <a:endParaRPr lang="en-US" sz="10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676400" y="12192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752600" y="22098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752600" y="1752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9400" y="1219200"/>
            <a:ext cx="0" cy="4648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819400" y="5867400"/>
            <a:ext cx="5943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76400" y="762000"/>
            <a:ext cx="7086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8763000" y="762000"/>
            <a:ext cx="0" cy="5105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752600" y="12192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7526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752600" y="2286000"/>
            <a:ext cx="51328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</a:t>
            </a:r>
            <a:endParaRPr lang="en-US" sz="1000" dirty="0"/>
          </a:p>
        </p:txBody>
      </p:sp>
      <p:sp>
        <p:nvSpPr>
          <p:cNvPr id="43" name="Rectangle 42"/>
          <p:cNvSpPr/>
          <p:nvPr/>
        </p:nvSpPr>
        <p:spPr>
          <a:xfrm>
            <a:off x="2743200" y="1295400"/>
            <a:ext cx="41148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895600" y="1444823"/>
            <a:ext cx="152003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Battery Type-Save As</a:t>
            </a:r>
            <a:endParaRPr lang="en-US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276600" y="2438400"/>
            <a:ext cx="5004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Name</a:t>
            </a:r>
            <a:endParaRPr lang="en-US" sz="1000" b="1" dirty="0"/>
          </a:p>
        </p:txBody>
      </p:sp>
      <p:sp>
        <p:nvSpPr>
          <p:cNvPr id="49" name="Rectangle 48"/>
          <p:cNvSpPr/>
          <p:nvPr/>
        </p:nvSpPr>
        <p:spPr>
          <a:xfrm>
            <a:off x="4267200" y="24384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76600" y="2877979"/>
            <a:ext cx="92044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Manufacturer</a:t>
            </a:r>
            <a:endParaRPr lang="en-US" sz="1000" b="1" dirty="0"/>
          </a:p>
        </p:txBody>
      </p:sp>
      <p:sp>
        <p:nvSpPr>
          <p:cNvPr id="51" name="Rectangle 50"/>
          <p:cNvSpPr/>
          <p:nvPr/>
        </p:nvSpPr>
        <p:spPr>
          <a:xfrm>
            <a:off x="4267200" y="2877979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76600" y="3335179"/>
            <a:ext cx="63991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Material</a:t>
            </a:r>
            <a:endParaRPr lang="en-US" sz="1000" b="1" dirty="0"/>
          </a:p>
        </p:txBody>
      </p:sp>
      <p:sp>
        <p:nvSpPr>
          <p:cNvPr id="53" name="Rectangle 52"/>
          <p:cNvSpPr/>
          <p:nvPr/>
        </p:nvSpPr>
        <p:spPr>
          <a:xfrm>
            <a:off x="4267200" y="33528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486400" y="48768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Confirm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629400" y="12954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381000" y="11430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810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457200" y="1752600"/>
            <a:ext cx="10430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Sub Programs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572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381000" y="1143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457200" y="2133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457200" y="16764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81000" y="16764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4572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15240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524000" y="1676400"/>
            <a:ext cx="0" cy="426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3200400" y="1371600"/>
          <a:ext cx="3240088" cy="762000"/>
        </p:xfrm>
        <a:graphic>
          <a:graphicData uri="http://schemas.openxmlformats.org/drawingml/2006/table">
            <a:tbl>
              <a:tblPr/>
              <a:tblGrid>
                <a:gridCol w="128588"/>
                <a:gridCol w="622300"/>
                <a:gridCol w="622300"/>
                <a:gridCol w="933450"/>
                <a:gridCol w="93345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Manufacturer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Material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Oppo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Li-on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791200" y="9906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00400" y="914400"/>
            <a:ext cx="112601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Battery Type</a:t>
            </a:r>
            <a:endParaRPr lang="en-US" sz="1400" b="1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3600450" y="3048000"/>
          <a:ext cx="1387475" cy="762000"/>
        </p:xfrm>
        <a:graphic>
          <a:graphicData uri="http://schemas.openxmlformats.org/drawingml/2006/table">
            <a:tbl>
              <a:tblPr/>
              <a:tblGrid>
                <a:gridCol w="142875"/>
                <a:gridCol w="622300"/>
                <a:gridCol w="6223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Cycle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3505200" y="2801779"/>
            <a:ext cx="5693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</a:t>
            </a:r>
            <a:endParaRPr lang="en-US" sz="1000" dirty="0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1676400" y="7620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52600" y="1340450"/>
            <a:ext cx="5693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1752600" y="1842700"/>
            <a:ext cx="6607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1676400" y="838200"/>
            <a:ext cx="84991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 Type</a:t>
            </a:r>
            <a:endParaRPr lang="en-US" sz="10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676400" y="12192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752600" y="22098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752600" y="1752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9400" y="1219200"/>
            <a:ext cx="0" cy="4648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819400" y="5867400"/>
            <a:ext cx="5943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76400" y="762000"/>
            <a:ext cx="7086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8763000" y="762000"/>
            <a:ext cx="0" cy="5105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752600" y="12192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7526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752600" y="2286000"/>
            <a:ext cx="51328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</a:t>
            </a:r>
            <a:endParaRPr lang="en-US" sz="1000" dirty="0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381000" y="11430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810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457200" y="1752600"/>
            <a:ext cx="10430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Sub Programs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572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381000" y="1143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57200" y="2133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457200" y="16764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81000" y="16764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4572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15240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524000" y="1676400"/>
            <a:ext cx="0" cy="426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3200400" y="1371600"/>
          <a:ext cx="3240088" cy="762000"/>
        </p:xfrm>
        <a:graphic>
          <a:graphicData uri="http://schemas.openxmlformats.org/drawingml/2006/table">
            <a:tbl>
              <a:tblPr/>
              <a:tblGrid>
                <a:gridCol w="128588"/>
                <a:gridCol w="622300"/>
                <a:gridCol w="622300"/>
                <a:gridCol w="933450"/>
                <a:gridCol w="93345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Type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Cycle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791200" y="9906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00400" y="914400"/>
            <a:ext cx="7325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Battery</a:t>
            </a:r>
            <a:endParaRPr lang="en-US" sz="1400" b="1" dirty="0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1752600" y="7620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76400" y="1340450"/>
            <a:ext cx="5693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1752600" y="1842700"/>
            <a:ext cx="6607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1740887" y="838200"/>
            <a:ext cx="84991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 Type</a:t>
            </a:r>
            <a:endParaRPr lang="en-US" sz="10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676400" y="12192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752600" y="22098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76400" y="1752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9400" y="1752600"/>
            <a:ext cx="0" cy="411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819400" y="5867400"/>
            <a:ext cx="5943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752600" y="762000"/>
            <a:ext cx="7010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8763000" y="762000"/>
            <a:ext cx="0" cy="5105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752600" y="1752600"/>
            <a:ext cx="0" cy="914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7526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752600" y="2286000"/>
            <a:ext cx="51328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</a:t>
            </a:r>
            <a:endParaRPr lang="en-US" sz="1000" dirty="0"/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1676400" y="12192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743200" y="1295400"/>
            <a:ext cx="41148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895600" y="1444823"/>
            <a:ext cx="111145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Battery-Create</a:t>
            </a:r>
            <a:endParaRPr lang="en-US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276600" y="2438400"/>
            <a:ext cx="5004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Name</a:t>
            </a:r>
            <a:endParaRPr lang="en-US" sz="1000" b="1" dirty="0"/>
          </a:p>
        </p:txBody>
      </p:sp>
      <p:sp>
        <p:nvSpPr>
          <p:cNvPr id="49" name="Rectangle 48"/>
          <p:cNvSpPr/>
          <p:nvPr/>
        </p:nvSpPr>
        <p:spPr>
          <a:xfrm>
            <a:off x="4267200" y="24384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276600" y="2877979"/>
            <a:ext cx="44275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Type</a:t>
            </a:r>
            <a:endParaRPr lang="en-US" sz="1000" b="1" dirty="0"/>
          </a:p>
        </p:txBody>
      </p:sp>
      <p:sp>
        <p:nvSpPr>
          <p:cNvPr id="52" name="Rectangle 51"/>
          <p:cNvSpPr/>
          <p:nvPr/>
        </p:nvSpPr>
        <p:spPr>
          <a:xfrm>
            <a:off x="4267200" y="2877979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276600" y="3335179"/>
            <a:ext cx="46198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Cycle</a:t>
            </a:r>
            <a:endParaRPr lang="en-US" sz="1000" b="1" dirty="0"/>
          </a:p>
        </p:txBody>
      </p:sp>
      <p:sp>
        <p:nvSpPr>
          <p:cNvPr id="55" name="Rectangle 54"/>
          <p:cNvSpPr/>
          <p:nvPr/>
        </p:nvSpPr>
        <p:spPr>
          <a:xfrm>
            <a:off x="4267200" y="33528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486400" y="48768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Confirm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629400" y="12954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2819400" y="7620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381000" y="11430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810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457200" y="1752600"/>
            <a:ext cx="10430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Sub Programs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572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381000" y="1143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457200" y="2133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457200" y="16764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81000" y="16764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4572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15240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524000" y="1676400"/>
            <a:ext cx="0" cy="426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3200400" y="1371600"/>
          <a:ext cx="3268847" cy="762000"/>
        </p:xfrm>
        <a:graphic>
          <a:graphicData uri="http://schemas.openxmlformats.org/drawingml/2006/table">
            <a:tbl>
              <a:tblPr/>
              <a:tblGrid>
                <a:gridCol w="128588"/>
                <a:gridCol w="483117"/>
                <a:gridCol w="483117"/>
                <a:gridCol w="724675"/>
                <a:gridCol w="724675"/>
                <a:gridCol w="724675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Type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Cycle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Using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791200" y="9906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00400" y="914400"/>
            <a:ext cx="7325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Battery</a:t>
            </a:r>
            <a:endParaRPr lang="en-US" sz="1400" b="1" dirty="0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1752600" y="7620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76400" y="1340450"/>
            <a:ext cx="5693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1752600" y="1842700"/>
            <a:ext cx="6607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1740887" y="838200"/>
            <a:ext cx="84991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 Type</a:t>
            </a:r>
            <a:endParaRPr lang="en-US" sz="10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676400" y="12192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752600" y="22098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76400" y="1752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9400" y="1752600"/>
            <a:ext cx="0" cy="411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819400" y="5867400"/>
            <a:ext cx="5943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752600" y="762000"/>
            <a:ext cx="7010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8763000" y="762000"/>
            <a:ext cx="0" cy="5105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752600" y="1752600"/>
            <a:ext cx="0" cy="914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7526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752600" y="2286000"/>
            <a:ext cx="51328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</a:t>
            </a:r>
            <a:endParaRPr lang="en-US" sz="1000" dirty="0"/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1676400" y="12192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2819400" y="7620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381000" y="11430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810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457200" y="1752600"/>
            <a:ext cx="10430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Sub Programs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572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381000" y="1143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57200" y="2133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457200" y="16764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81000" y="16764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4572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15240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 59"/>
          <p:cNvGraphicFramePr>
            <a:graphicFrameLocks noGrp="1"/>
          </p:cNvGraphicFramePr>
          <p:nvPr/>
        </p:nvGraphicFramePr>
        <p:xfrm>
          <a:off x="3344862" y="2913221"/>
          <a:ext cx="1684338" cy="762000"/>
        </p:xfrm>
        <a:graphic>
          <a:graphicData uri="http://schemas.openxmlformats.org/drawingml/2006/table">
            <a:tbl>
              <a:tblPr/>
              <a:tblGrid>
                <a:gridCol w="128588"/>
                <a:gridCol w="622300"/>
                <a:gridCol w="93345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2019-05-28 9:35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Using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Idle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Using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3268662" y="2590800"/>
            <a:ext cx="55656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Record</a:t>
            </a:r>
            <a:endParaRPr lang="en-US" sz="1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524000" y="1676400"/>
            <a:ext cx="0" cy="426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752600" y="7620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16613" y="1340450"/>
            <a:ext cx="5693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1676400" y="1842700"/>
            <a:ext cx="6607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1740887" y="838200"/>
            <a:ext cx="84991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 Type</a:t>
            </a:r>
            <a:endParaRPr lang="en-US" sz="10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752600" y="12192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676400" y="22098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76400" y="1752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9400" y="2209800"/>
            <a:ext cx="0" cy="3657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819400" y="5867400"/>
            <a:ext cx="5943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752600" y="762000"/>
            <a:ext cx="7010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8763000" y="762000"/>
            <a:ext cx="0" cy="5105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752600" y="2209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7526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752600" y="2286000"/>
            <a:ext cx="51328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</a:t>
            </a:r>
            <a:endParaRPr lang="en-US" sz="1000" dirty="0"/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1676400" y="17526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2819400" y="7620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/>
        </p:nvGraphicFramePr>
        <p:xfrm>
          <a:off x="4895850" y="1887379"/>
          <a:ext cx="1504950" cy="762000"/>
        </p:xfrm>
        <a:graphic>
          <a:graphicData uri="http://schemas.openxmlformats.org/drawingml/2006/table">
            <a:tbl>
              <a:tblPr/>
              <a:tblGrid>
                <a:gridCol w="128588"/>
                <a:gridCol w="622300"/>
                <a:gridCol w="754062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Manufacturer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PUL-80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Hongzhan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59" name="Rectangle 58"/>
          <p:cNvSpPr/>
          <p:nvPr/>
        </p:nvSpPr>
        <p:spPr>
          <a:xfrm>
            <a:off x="5715000" y="1506379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Register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800600" y="1430179"/>
            <a:ext cx="85953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Chamber</a:t>
            </a:r>
            <a:endParaRPr lang="en-US" sz="1400" b="1" dirty="0"/>
          </a:p>
        </p:txBody>
      </p:sp>
      <p:graphicFrame>
        <p:nvGraphicFramePr>
          <p:cNvPr id="62" name="Table 61"/>
          <p:cNvGraphicFramePr>
            <a:graphicFrameLocks noGrp="1"/>
          </p:cNvGraphicFramePr>
          <p:nvPr/>
        </p:nvGraphicFramePr>
        <p:xfrm>
          <a:off x="4876800" y="3581400"/>
          <a:ext cx="1684338" cy="762000"/>
        </p:xfrm>
        <a:graphic>
          <a:graphicData uri="http://schemas.openxmlformats.org/drawingml/2006/table">
            <a:tbl>
              <a:tblPr/>
              <a:tblGrid>
                <a:gridCol w="128588"/>
                <a:gridCol w="622300"/>
                <a:gridCol w="93345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2019-05-28 9:35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Using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Idle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Using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4800600" y="3258979"/>
            <a:ext cx="55656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Record</a:t>
            </a:r>
            <a:endParaRPr lang="en-US" sz="1000" b="1" dirty="0"/>
          </a:p>
        </p:txBody>
      </p:sp>
      <p:sp>
        <p:nvSpPr>
          <p:cNvPr id="43" name="Rectangle 42"/>
          <p:cNvSpPr/>
          <p:nvPr/>
        </p:nvSpPr>
        <p:spPr>
          <a:xfrm>
            <a:off x="2743200" y="1295400"/>
            <a:ext cx="41148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895600" y="1444823"/>
            <a:ext cx="122482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Chamber-Create</a:t>
            </a:r>
            <a:endParaRPr lang="en-US" sz="12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276600" y="2438400"/>
            <a:ext cx="5004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Name</a:t>
            </a:r>
            <a:endParaRPr lang="en-US" sz="1000" b="1" dirty="0"/>
          </a:p>
        </p:txBody>
      </p:sp>
      <p:sp>
        <p:nvSpPr>
          <p:cNvPr id="47" name="Rectangle 46"/>
          <p:cNvSpPr/>
          <p:nvPr/>
        </p:nvSpPr>
        <p:spPr>
          <a:xfrm>
            <a:off x="4267200" y="24384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3276600" y="2877979"/>
            <a:ext cx="92044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Manufacturer</a:t>
            </a:r>
            <a:endParaRPr lang="en-US" sz="1000" b="1" dirty="0"/>
          </a:p>
        </p:txBody>
      </p:sp>
      <p:sp>
        <p:nvSpPr>
          <p:cNvPr id="51" name="Rectangle 50"/>
          <p:cNvSpPr/>
          <p:nvPr/>
        </p:nvSpPr>
        <p:spPr>
          <a:xfrm>
            <a:off x="4267200" y="2877979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276600" y="3335179"/>
            <a:ext cx="89479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Lowest Temp</a:t>
            </a:r>
            <a:endParaRPr lang="en-US" sz="1000" b="1" dirty="0"/>
          </a:p>
        </p:txBody>
      </p:sp>
      <p:sp>
        <p:nvSpPr>
          <p:cNvPr id="53" name="Rectangle 52"/>
          <p:cNvSpPr/>
          <p:nvPr/>
        </p:nvSpPr>
        <p:spPr>
          <a:xfrm>
            <a:off x="4267200" y="33528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486400" y="48768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Add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276600" y="3792379"/>
            <a:ext cx="91723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000" b="1" dirty="0" smtClean="0"/>
              <a:t>Highest </a:t>
            </a:r>
            <a:r>
              <a:rPr lang="en-US" sz="1000" b="1" dirty="0" smtClean="0"/>
              <a:t>Temp</a:t>
            </a:r>
            <a:endParaRPr lang="en-US" sz="1000" b="1" dirty="0"/>
          </a:p>
        </p:txBody>
      </p:sp>
      <p:sp>
        <p:nvSpPr>
          <p:cNvPr id="65" name="Rectangle 64"/>
          <p:cNvSpPr/>
          <p:nvPr/>
        </p:nvSpPr>
        <p:spPr>
          <a:xfrm>
            <a:off x="4267200" y="38100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629400" y="12954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381000" y="11430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810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457200" y="1752600"/>
            <a:ext cx="10430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Sub Programs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572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75" name="Straight Connector 74"/>
          <p:cNvCxnSpPr/>
          <p:nvPr/>
        </p:nvCxnSpPr>
        <p:spPr>
          <a:xfrm>
            <a:off x="381000" y="1143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57200" y="2133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457200" y="16764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81000" y="16764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4572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15240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524000" y="1676400"/>
            <a:ext cx="0" cy="426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752600" y="7620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16613" y="1340450"/>
            <a:ext cx="5693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1676400" y="1842700"/>
            <a:ext cx="6607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1740887" y="838200"/>
            <a:ext cx="84991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 Type</a:t>
            </a:r>
            <a:endParaRPr lang="en-US" sz="10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752600" y="12192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676400" y="22098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76400" y="1752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9400" y="2209800"/>
            <a:ext cx="0" cy="3657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819400" y="5867400"/>
            <a:ext cx="5943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752600" y="762000"/>
            <a:ext cx="7010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8763000" y="762000"/>
            <a:ext cx="0" cy="5105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752600" y="2209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7526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752600" y="2286000"/>
            <a:ext cx="51328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</a:t>
            </a:r>
            <a:endParaRPr lang="en-US" sz="1000" dirty="0"/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1676400" y="17526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2819400" y="7620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/>
        </p:nvGraphicFramePr>
        <p:xfrm>
          <a:off x="4362450" y="1887379"/>
          <a:ext cx="2266084" cy="762000"/>
        </p:xfrm>
        <a:graphic>
          <a:graphicData uri="http://schemas.openxmlformats.org/drawingml/2006/table">
            <a:tbl>
              <a:tblPr/>
              <a:tblGrid>
                <a:gridCol w="128588"/>
                <a:gridCol w="436725"/>
                <a:gridCol w="617538"/>
                <a:gridCol w="529195"/>
                <a:gridCol w="554038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Manufacturer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PUL-80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Hongzhan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59" name="Rectangle 58"/>
          <p:cNvSpPr/>
          <p:nvPr/>
        </p:nvSpPr>
        <p:spPr>
          <a:xfrm>
            <a:off x="5181600" y="1506379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267200" y="1430179"/>
            <a:ext cx="85953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Chamber</a:t>
            </a:r>
            <a:endParaRPr lang="en-US" sz="1400" b="1" dirty="0"/>
          </a:p>
        </p:txBody>
      </p:sp>
      <p:graphicFrame>
        <p:nvGraphicFramePr>
          <p:cNvPr id="62" name="Table 61"/>
          <p:cNvGraphicFramePr>
            <a:graphicFrameLocks noGrp="1"/>
          </p:cNvGraphicFramePr>
          <p:nvPr/>
        </p:nvGraphicFramePr>
        <p:xfrm>
          <a:off x="4343400" y="3581400"/>
          <a:ext cx="1684338" cy="762000"/>
        </p:xfrm>
        <a:graphic>
          <a:graphicData uri="http://schemas.openxmlformats.org/drawingml/2006/table">
            <a:tbl>
              <a:tblPr/>
              <a:tblGrid>
                <a:gridCol w="128588"/>
                <a:gridCol w="622300"/>
                <a:gridCol w="93345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2019-05-28 9:35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Using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Idle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Using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4267200" y="3258979"/>
            <a:ext cx="55656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Record</a:t>
            </a:r>
            <a:endParaRPr lang="en-US" sz="1000" b="1" dirty="0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381000" y="11430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810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457200" y="1752600"/>
            <a:ext cx="10430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Sub Programs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572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381000" y="1143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57200" y="2133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457200" y="16764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81000" y="16764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4572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15240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33528</TotalTime>
  <Words>4271</Words>
  <Application>Microsoft Office PowerPoint</Application>
  <PresentationFormat>全屏显示(4:3)</PresentationFormat>
  <Paragraphs>3515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Leon Chen(WH)</dc:creator>
  <cp:lastModifiedBy>陈黎安</cp:lastModifiedBy>
  <cp:revision>2653</cp:revision>
  <dcterms:created xsi:type="dcterms:W3CDTF">2006-08-16T00:00:00Z</dcterms:created>
  <dcterms:modified xsi:type="dcterms:W3CDTF">2019-09-13T06:56:21Z</dcterms:modified>
</cp:coreProperties>
</file>