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2013" cy="356700"/>
          </a:xfrm>
          <a:prstGeom prst="rect">
            <a:avLst/>
          </a:prstGeom>
        </p:spPr>
        <p:txBody>
          <a:bodyPr lIns="44999" tIns="44999" rIns="44999" bIns="44999" anchor="t"/>
          <a:lstStyle>
            <a:lvl1pPr algn="l"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8013" cy="1325563"/>
          </a:xfrm>
          <a:prstGeom prst="rect">
            <a:avLst/>
          </a:prstGeom>
        </p:spPr>
        <p:txBody>
          <a:bodyPr lIns="44999" tIns="44999" rIns="44999" bIns="44999" anchor="t">
            <a:noAutofit/>
          </a:bodyPr>
          <a:lstStyle>
            <a:lvl1pPr>
              <a:lnSpc>
                <a:spcPct val="93000"/>
              </a:lnSpc>
              <a:defRPr sz="1800" b="1"/>
            </a:lvl1pPr>
          </a:lstStyle>
          <a:p>
            <a:pPr lvl="0">
              <a:defRPr b="0"/>
            </a:pPr>
            <a:r>
              <a:rPr b="1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8013" cy="5257800"/>
          </a:xfrm>
          <a:prstGeom prst="rect">
            <a:avLst/>
          </a:prstGeom>
        </p:spPr>
        <p:txBody>
          <a:bodyPr lIns="44999" tIns="44999" rIns="44999" bIns="44999">
            <a:noAutofit/>
          </a:bodyPr>
          <a:lstStyle>
            <a:lvl1pPr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1pPr>
            <a:lvl2pPr marL="342900" indent="1143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2pPr>
            <a:lvl3pPr marL="342900" indent="5715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3pPr>
            <a:lvl4pPr marL="342900" indent="10287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4pPr>
            <a:lvl5pPr marL="342900" indent="14859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2013" cy="356700"/>
          </a:xfrm>
          <a:prstGeom prst="rect">
            <a:avLst/>
          </a:prstGeom>
        </p:spPr>
        <p:txBody>
          <a:bodyPr lIns="44999" tIns="44999" rIns="44999" bIns="44999" anchor="t"/>
          <a:lstStyle>
            <a:lvl1pPr algn="l"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8013" cy="1325563"/>
          </a:xfrm>
          <a:prstGeom prst="rect">
            <a:avLst/>
          </a:prstGeom>
        </p:spPr>
        <p:txBody>
          <a:bodyPr lIns="44999" tIns="44999" rIns="44999" bIns="44999" anchor="t">
            <a:noAutofit/>
          </a:bodyPr>
          <a:lstStyle>
            <a:lvl1pPr algn="l">
              <a:lnSpc>
                <a:spcPct val="93000"/>
              </a:lnSpc>
              <a:defRPr sz="1800"/>
            </a:lvl1pPr>
          </a:lstStyle>
          <a:p>
            <a:pPr lvl="0"/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8013" cy="5257800"/>
          </a:xfrm>
          <a:prstGeom prst="rect">
            <a:avLst/>
          </a:prstGeom>
        </p:spPr>
        <p:txBody>
          <a:bodyPr lIns="44999" tIns="44999" rIns="44999" bIns="44999">
            <a:noAutofit/>
          </a:bodyPr>
          <a:lstStyle>
            <a:lvl1pPr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1pPr>
            <a:lvl2pPr marL="342900" indent="1143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2pPr>
            <a:lvl3pPr marL="342900" indent="5715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3pPr>
            <a:lvl4pPr marL="342900" indent="10287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4pPr>
            <a:lvl5pPr marL="342900" indent="14859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  <a:prstGeom prst="rect">
            <a:avLst/>
          </a:prstGeom>
        </p:spPr>
        <p:txBody>
          <a:bodyPr lIns="44999" tIns="44999" rIns="44999" bIns="44999" anchor="t">
            <a:noAutofit/>
          </a:bodyPr>
          <a:lstStyle>
            <a:lvl1pPr>
              <a:lnSpc>
                <a:spcPct val="93000"/>
              </a:lnSpc>
              <a:defRPr sz="1800" b="1"/>
            </a:lvl1pPr>
          </a:lstStyle>
          <a:p>
            <a:pPr lvl="0">
              <a:defRPr b="0"/>
            </a:pPr>
            <a:r>
              <a:rPr b="1"/>
              <a:t>Title Text</a:t>
            </a: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2013" cy="356700"/>
          </a:xfrm>
          <a:prstGeom prst="rect">
            <a:avLst/>
          </a:prstGeom>
        </p:spPr>
        <p:txBody>
          <a:bodyPr lIns="44999" tIns="44999" rIns="44999" bIns="44999" anchor="t"/>
          <a:lstStyle>
            <a:lvl1pPr algn="l"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8013" cy="45243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1pPr>
            <a:lvl2pPr marL="342900" indent="1143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2pPr>
            <a:lvl3pPr marL="342900" indent="5715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3pPr>
            <a:lvl4pPr marL="342900" indent="10287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4pPr>
            <a:lvl5pPr marL="342900" indent="1485900">
              <a:lnSpc>
                <a:spcPct val="93000"/>
              </a:lnSpc>
              <a:spcBef>
                <a:spcPts val="1400"/>
              </a:spcBef>
              <a:buSzTx/>
              <a:buFontTx/>
              <a:buNone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arthquake.usgs.gov/data/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Wavelet-based clustering of time series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chemeClr val="tx1"/>
                </a:solidFill>
              </a:rPr>
              <a:t>Josue Kuri, Felix Huang, Ssurey Moon,Kathy Norman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Conclusions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/>
            </a:pPr>
            <a:r>
              <a:rPr sz="3200"/>
              <a:t>Wavelet transformation as a feature extraction mechanism.</a:t>
            </a:r>
          </a:p>
          <a:p>
            <a:pPr lvl="0">
              <a:lnSpc>
                <a:spcPct val="90000"/>
              </a:lnSpc>
              <a:defRPr sz="1800"/>
            </a:pPr>
            <a:r>
              <a:rPr sz="3200"/>
              <a:t>Both, qualitative and quantitative evaluation needed to understand data and when an algorithm is a good fit.</a:t>
            </a:r>
          </a:p>
          <a:p>
            <a:pPr lvl="0">
              <a:lnSpc>
                <a:spcPct val="90000"/>
              </a:lnSpc>
              <a:defRPr sz="1800"/>
            </a:pPr>
            <a:r>
              <a:rPr sz="3200"/>
              <a:t>Silhouette coefficient not significantly sensitive to dimensionality reduction.</a:t>
            </a:r>
          </a:p>
          <a:p>
            <a:pPr lvl="0">
              <a:lnSpc>
                <a:spcPct val="90000"/>
              </a:lnSpc>
              <a:defRPr sz="1800"/>
            </a:pPr>
            <a:r>
              <a:rPr sz="3200"/>
              <a:t>A combination of measurements needed for a better evaluation.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11</a:t>
            </a:fld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>
              <a:defRPr sz="1800" b="0"/>
            </a:pPr>
            <a:r>
              <a:rPr sz="3600" b="1"/>
              <a:t>Examining Earthquake Data using Time Series Analysis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lvl="0" indent="-320842">
              <a:buSzPct val="100000"/>
              <a:buAutoNum type="arabicPeriod"/>
              <a:defRPr sz="1800"/>
            </a:pPr>
            <a:r>
              <a:rPr sz="2400"/>
              <a:t>Can we use ‘Clustering Time Series using Wavelet Transformations” for evaluating Earthquake data?</a:t>
            </a:r>
          </a:p>
          <a:p>
            <a:pPr marL="320842" lvl="0" indent="-320842">
              <a:buSzPct val="100000"/>
              <a:buAutoNum type="arabicPeriod"/>
              <a:defRPr sz="1800"/>
            </a:pPr>
            <a:r>
              <a:rPr sz="2400"/>
              <a:t>Is the a relationship between Fracking and Earthquakes?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12</a:t>
            </a:fld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304800" y="274637"/>
            <a:ext cx="8228013" cy="658814"/>
          </a:xfrm>
          <a:prstGeom prst="rect">
            <a:avLst/>
          </a:prstGeom>
        </p:spPr>
        <p:txBody>
          <a:bodyPr lIns="76200" tIns="76200" rIns="76200" bIns="76200"/>
          <a:lstStyle>
            <a:lvl1pPr defTabSz="698500">
              <a:defRPr sz="3600" b="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3600"/>
              <a:t>Earthquake Data Details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457993" y="1016000"/>
            <a:ext cx="8228014" cy="5257800"/>
          </a:xfrm>
          <a:prstGeom prst="rect">
            <a:avLst/>
          </a:prstGeom>
        </p:spPr>
        <p:txBody>
          <a:bodyPr/>
          <a:lstStyle/>
          <a:p>
            <a:pPr marL="320842" lvl="0" indent="-320842">
              <a:buSzPct val="100000"/>
              <a:buChar char="•"/>
              <a:defRPr sz="1800"/>
            </a:pPr>
            <a:r>
              <a:rPr sz="2400">
                <a:latin typeface="Trebuchet MS"/>
                <a:ea typeface="Trebuchet MS"/>
                <a:cs typeface="Trebuchet MS"/>
                <a:sym typeface="Trebuchet MS"/>
              </a:rPr>
              <a:t>Data taken from: </a:t>
            </a:r>
            <a:r>
              <a:rPr sz="240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http://earthquake.usgs.gov/data/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320842" lvl="0" indent="-320842">
              <a:buSzPct val="100000"/>
              <a:buChar char="•"/>
              <a:defRPr sz="1800"/>
            </a:pPr>
            <a:r>
              <a:rPr sz="2400">
                <a:latin typeface="Trebuchet MS"/>
                <a:ea typeface="Trebuchet MS"/>
                <a:cs typeface="Trebuchet MS"/>
                <a:sym typeface="Trebuchet MS"/>
              </a:rPr>
              <a:t>All earthquakes for 2011-2014 were collected, and the categorized according to UTM (grid map of the Earth, excluding the Polar Regions)</a:t>
            </a:r>
          </a:p>
          <a:p>
            <a:pPr marL="320842" lvl="0" indent="-320842">
              <a:buSzPct val="100000"/>
              <a:buChar char="•"/>
              <a:defRPr sz="1800"/>
            </a:pPr>
            <a:r>
              <a:rPr sz="2400">
                <a:latin typeface="Trebuchet MS"/>
                <a:ea typeface="Trebuchet MS"/>
                <a:cs typeface="Trebuchet MS"/>
                <a:sym typeface="Trebuchet MS"/>
              </a:rPr>
              <a:t>Some documentation suggested that with respect to examining seismic activity, one should examine quakes with magnitude &gt;3.  Given the substantial increase in quakes in 2013 &amp; 2014 and the lack of seismic expertise, all data was used</a:t>
            </a:r>
          </a:p>
          <a:p>
            <a:pPr marL="320842" lvl="0" indent="-320842">
              <a:buSzPct val="100000"/>
              <a:buChar char="•"/>
              <a:defRPr sz="1800"/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Included ~500 questionable records for 2013 &amp; 2014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400"/>
            </a:lvl1pPr>
          </a:lstStyle>
          <a:p>
            <a:pPr lvl="0">
              <a:defRPr sz="1800"/>
            </a:pPr>
            <a:r>
              <a:rPr sz="4400"/>
              <a:t>Time-series Earthquake data </a:t>
            </a:r>
          </a:p>
        </p:txBody>
      </p:sp>
      <p:pic>
        <p:nvPicPr>
          <p:cNvPr id="10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06475"/>
            <a:ext cx="9144000" cy="5853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 defTabSz="406908">
              <a:lnSpc>
                <a:spcPct val="100000"/>
              </a:lnSpc>
              <a:tabLst>
                <a:tab pos="635000" algn="l"/>
                <a:tab pos="1282700" algn="l"/>
                <a:tab pos="1930400" algn="l"/>
                <a:tab pos="2565400" algn="l"/>
                <a:tab pos="3213100" algn="l"/>
                <a:tab pos="3860800" algn="l"/>
                <a:tab pos="4508500" algn="l"/>
                <a:tab pos="5143500" algn="l"/>
                <a:tab pos="5791200" algn="l"/>
                <a:tab pos="6438900" algn="l"/>
                <a:tab pos="7086600" algn="l"/>
              </a:tabLst>
            </a:pPr>
            <a:r>
              <a:rPr sz="3559"/>
              <a:t>Clustering of earthquake freq.:</a:t>
            </a:r>
          </a:p>
          <a:p>
            <a:pPr lvl="0" algn="ctr" defTabSz="406908">
              <a:lnSpc>
                <a:spcPct val="100000"/>
              </a:lnSpc>
              <a:tabLst>
                <a:tab pos="635000" algn="l"/>
                <a:tab pos="1282700" algn="l"/>
                <a:tab pos="1930400" algn="l"/>
                <a:tab pos="2565400" algn="l"/>
                <a:tab pos="3213100" algn="l"/>
                <a:tab pos="3860800" algn="l"/>
                <a:tab pos="4508500" algn="l"/>
                <a:tab pos="5143500" algn="l"/>
                <a:tab pos="5791200" algn="l"/>
                <a:tab pos="6438900" algn="l"/>
                <a:tab pos="7086600" algn="l"/>
              </a:tabLst>
            </a:pPr>
            <a:r>
              <a:rPr sz="3559"/>
              <a:t>Clustering Mirrors Known Epicenters</a:t>
            </a:r>
          </a:p>
        </p:txBody>
      </p:sp>
      <p:pic>
        <p:nvPicPr>
          <p:cNvPr id="107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3862" y="3794125"/>
            <a:ext cx="4846638" cy="3092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2225" y="1668462"/>
            <a:ext cx="5815013" cy="32813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12700" y="28575"/>
            <a:ext cx="8146108" cy="1508126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defRPr sz="36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3600"/>
              <a:t>Why KMeans?  And the Difference between Stock &amp; Earthquake data.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15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112" name="Screen Shot 2015-06-01 at 2.34.52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5208" y="1329988"/>
            <a:ext cx="7653584" cy="5642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16</a:t>
            </a:fld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/>
            </a:pPr>
            <a:r>
              <a:rPr sz="3600">
                <a:latin typeface="Trebuchet MS"/>
                <a:ea typeface="Trebuchet MS"/>
                <a:cs typeface="Trebuchet MS"/>
                <a:sym typeface="Trebuchet MS"/>
              </a:rPr>
              <a:t>Agglomerative Clustering scored high </a:t>
            </a:r>
          </a:p>
          <a:p>
            <a:pPr lvl="0">
              <a:defRPr b="0"/>
            </a:pPr>
            <a:r>
              <a:rPr sz="3600">
                <a:latin typeface="Trebuchet MS"/>
                <a:ea typeface="Trebuchet MS"/>
                <a:cs typeface="Trebuchet MS"/>
                <a:sym typeface="Trebuchet MS"/>
              </a:rPr>
              <a:t>And put most of the Quakes are in 1 cluster!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304800" y="1635140"/>
            <a:ext cx="8228013" cy="521016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17" name="Screen Shot 2015-05-31 at 10.26.4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849" y="1393839"/>
            <a:ext cx="8497915" cy="46862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200627" y="295685"/>
            <a:ext cx="6360900" cy="741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93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Data Summary: </a:t>
            </a:r>
          </a:p>
          <a:p>
            <a:pPr lvl="0">
              <a:lnSpc>
                <a:spcPct val="93000"/>
              </a:lnSpc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Global Quake Average Magnitude</a:t>
            </a:r>
          </a:p>
        </p:txBody>
      </p:sp>
      <p:pic>
        <p:nvPicPr>
          <p:cNvPr id="122" name="Screen Shot 2015-05-31 at 5.53.12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19100" y="1288601"/>
            <a:ext cx="7162800" cy="5582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Screen Shot 2015-05-31 at 6.53.05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79767" y="-148809"/>
            <a:ext cx="3754733" cy="2695159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6463763" y="4385085"/>
            <a:ext cx="1986742" cy="1094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r>
              <a:t>Note: for 2013 &amp; 2014 50% of the data is &lt; 3 magnitude</a:t>
            </a:r>
          </a:p>
        </p:txBody>
      </p:sp>
      <p:sp>
        <p:nvSpPr>
          <p:cNvPr id="125" name="Shape 125"/>
          <p:cNvSpPr/>
          <p:nvPr/>
        </p:nvSpPr>
        <p:spPr>
          <a:xfrm>
            <a:off x="6553654" y="2464740"/>
            <a:ext cx="1806960" cy="1591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93000"/>
              </a:lnSpc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Quakes#s:</a:t>
            </a:r>
          </a:p>
          <a:p>
            <a:pPr lvl="0">
              <a:lnSpc>
                <a:spcPct val="93000"/>
              </a:lnSpc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2010: 23,010</a:t>
            </a:r>
          </a:p>
          <a:p>
            <a:pPr lvl="0">
              <a:lnSpc>
                <a:spcPct val="93000"/>
              </a:lnSpc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2011: 22,341</a:t>
            </a:r>
          </a:p>
          <a:p>
            <a:pPr lvl="0">
              <a:lnSpc>
                <a:spcPct val="93000"/>
              </a:lnSpc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2012: 19,438</a:t>
            </a:r>
          </a:p>
          <a:p>
            <a:pPr lvl="0">
              <a:lnSpc>
                <a:spcPct val="93000"/>
              </a:lnSpc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2013: 90,824</a:t>
            </a:r>
          </a:p>
          <a:p>
            <a:pPr lvl="0">
              <a:lnSpc>
                <a:spcPct val="93000"/>
              </a:lnSpc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2014: 117,669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18</a:t>
            </a:fld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30" name="Screen Shot 2015-05-31 at 2.22.16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028" y="906972"/>
            <a:ext cx="6902125" cy="534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154205" y="321085"/>
            <a:ext cx="8228014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3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2400"/>
              <a:t>Data Summary: USA Quake Average Magnitude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19</a:t>
            </a:fld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/>
            </a:pPr>
            <a:endParaRPr b="1"/>
          </a:p>
          <a:p>
            <a:pPr lvl="0">
              <a:defRPr b="0"/>
            </a:pPr>
            <a:r>
              <a:rPr sz="3600"/>
              <a:t>Data Summary: USA UTM (Universal Transverse Mercator)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36" name="Screen Shot 2015-05-30 at 11.12.5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8406" y="2336800"/>
            <a:ext cx="6477001" cy="37846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-748847" y="-1164815"/>
            <a:ext cx="507094" cy="34843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ctr">
              <a:lnSpc>
                <a:spcPct val="93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Presentation outline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Time series clustering</a:t>
            </a:r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endParaRPr sz="2609"/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Wavelet transformation</a:t>
            </a:r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endParaRPr sz="2609"/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Wavelet-based feature extraction</a:t>
            </a:r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endParaRPr sz="2609"/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Experimental evaluation</a:t>
            </a:r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endParaRPr sz="2609"/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Examining Earthquake data with respect to Fracking</a:t>
            </a:r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endParaRPr sz="2609"/>
          </a:p>
          <a:p>
            <a:pPr marL="308609" lvl="0" indent="-308609" defTabSz="41147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Conclusions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20</a:t>
            </a:fld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310444" y="-35925"/>
            <a:ext cx="8228014" cy="1325564"/>
          </a:xfrm>
          <a:prstGeom prst="rect">
            <a:avLst/>
          </a:prstGeom>
        </p:spPr>
        <p:txBody>
          <a:bodyPr/>
          <a:lstStyle/>
          <a:p>
            <a:pPr lvl="0">
              <a:defRPr b="0"/>
            </a:pP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b="0"/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Data Summary: MTU 10S, 11S, 14S, 10T, 11T, 12T have the Highest # of Quakes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42" name="Screen Shot 2015-05-31 at 7.41.0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0601" y="892647"/>
            <a:ext cx="6767700" cy="5883826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508453" y="-694915"/>
            <a:ext cx="507094" cy="34843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ctr">
              <a:lnSpc>
                <a:spcPct val="93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21</a:t>
            </a:fld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266700" y="58737"/>
            <a:ext cx="8228013" cy="1325563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2400"/>
              <a:t>USA Quakes using MiniBatchKMeans (Level 8, Cluster=4)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48" name="Screen Shot 2015-05-31 at 10.31.3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6" y="542036"/>
            <a:ext cx="5865111" cy="35664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Screen Shot 2015-05-31 at 10.31.19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33006" y="3648064"/>
            <a:ext cx="5390583" cy="3108337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6920341" y="722264"/>
            <a:ext cx="1854931" cy="432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93000"/>
              </a:lnSpc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2010: Quake numbers are flat across MTUs, must be clustering in magnitude/depth</a:t>
            </a:r>
          </a:p>
          <a:p>
            <a:pPr lvl="0">
              <a:lnSpc>
                <a:spcPct val="93000"/>
              </a:lnSpc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3000"/>
              </a:lnSpc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2014: green &amp; red cluster is high quake activity &amp; match  reported quake activity </a:t>
            </a:r>
          </a:p>
          <a:p>
            <a:pPr lvl="0">
              <a:lnSpc>
                <a:spcPct val="93000"/>
              </a:lnSpc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3000"/>
              </a:lnSpc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3000"/>
              </a:lnSpc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3000"/>
              </a:lnSpc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</a:lvl1pPr>
          </a:lstStyle>
          <a:p>
            <a:pPr lvl="0"/>
            <a:fld id="{86CB4B4D-7CA3-9044-876B-883B54F8677D}" type="slidenum">
              <a:rPr/>
              <a:pPr lvl="0"/>
              <a:t>22</a:t>
            </a:fld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 b="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4800"/>
              <a:t>Conclusion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7789" lvl="0" indent="-427789">
              <a:buSzPct val="100000"/>
              <a:buAutoNum type="arabicPeriod"/>
              <a:defRPr sz="1800"/>
            </a:pPr>
            <a:r>
              <a:rPr sz="2400"/>
              <a:t>Earthquake data can be examined using Time Series with Wavelet Transformations. However due to the sparse nature of the data, high level of feature extractions (eg. level 10, 2**10 data points) is recommended.</a:t>
            </a:r>
          </a:p>
          <a:p>
            <a:pPr marL="427789" lvl="0" indent="-427789">
              <a:buSzPct val="100000"/>
              <a:buAutoNum type="arabicPeriod"/>
              <a:defRPr sz="1800"/>
            </a:pPr>
            <a:r>
              <a:rPr sz="2400"/>
              <a:t>There is a relationship between Fracking and increased Earthquake frequency.   </a:t>
            </a:r>
          </a:p>
          <a:p>
            <a:pPr marL="427789" lvl="0" indent="-427789">
              <a:buSzPct val="100000"/>
              <a:buAutoNum type="arabicPeriod"/>
              <a:defRPr sz="1800"/>
            </a:pPr>
            <a:r>
              <a:rPr sz="2400"/>
              <a:t>The presence of Fracking in a geography is linked to Earthquakes of &lt;= magnitude 3. This does not exclude the possibility that Fracking is linked with Earthquakes of  &gt;3 magnitude.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533400" y="762000"/>
            <a:ext cx="8228013" cy="6096000"/>
          </a:xfrm>
          <a:prstGeom prst="rect">
            <a:avLst/>
          </a:prstGeom>
        </p:spPr>
        <p:txBody>
          <a:bodyPr/>
          <a:lstStyle/>
          <a:p>
            <a:pPr marL="427789" lvl="0" indent="-427789">
              <a:buSzPct val="100000"/>
              <a:buAutoNum type="arabicPeriod"/>
              <a:defRPr sz="1800"/>
            </a:pPr>
            <a:r>
              <a:rPr lang="en-US" sz="2400" dirty="0" smtClean="0"/>
              <a:t>30 FOREX pairs are collected from Federal Reserve web.</a:t>
            </a:r>
          </a:p>
          <a:p>
            <a:pPr marL="427789" lvl="0" indent="-427789">
              <a:buSzPct val="100000"/>
              <a:buAutoNum type="arabicPeriod"/>
              <a:defRPr sz="1800"/>
            </a:pPr>
            <a:r>
              <a:rPr lang="en-US" sz="2400" dirty="0" smtClean="0"/>
              <a:t>For missing items, we do interpolate() in python to create 1024 time series data for each pair.</a:t>
            </a:r>
          </a:p>
          <a:p>
            <a:pPr marL="427789" lvl="0" indent="-427789">
              <a:buSzPct val="100000"/>
              <a:buAutoNum type="arabicPeriod"/>
              <a:defRPr sz="1800"/>
            </a:pPr>
            <a:r>
              <a:rPr lang="en-US" sz="2400" dirty="0" smtClean="0"/>
              <a:t>We use pickle to save prepared data and load them later.</a:t>
            </a:r>
            <a:endParaRPr sz="2400"/>
          </a:p>
          <a:p>
            <a:pPr marL="427789" lvl="0" indent="-427789">
              <a:buSzPct val="100000"/>
              <a:buAutoNum type="arabicPeriod"/>
              <a:defRPr sz="1800"/>
            </a:pPr>
            <a:r>
              <a:rPr lang="en-US" sz="2400" dirty="0" smtClean="0"/>
              <a:t>We do normalization on each FOREX pair.</a:t>
            </a:r>
            <a:endParaRPr sz="2400"/>
          </a:p>
          <a:p>
            <a:pPr marL="427789" lvl="0" indent="-427789">
              <a:buSzPct val="100000"/>
              <a:buAutoNum type="arabicPeriod"/>
              <a:defRPr sz="1800"/>
            </a:pPr>
            <a:r>
              <a:rPr lang="en-US" sz="2400" dirty="0" smtClean="0"/>
              <a:t>We apply </a:t>
            </a:r>
            <a:r>
              <a:rPr lang="en-US" sz="2400" dirty="0" err="1" smtClean="0"/>
              <a:t>Kmeans</a:t>
            </a:r>
            <a:r>
              <a:rPr lang="en-US" sz="2400" dirty="0" smtClean="0"/>
              <a:t> on these 30 pairs. </a:t>
            </a:r>
            <a:r>
              <a:rPr lang="en-US" sz="2400" dirty="0" err="1" smtClean="0"/>
              <a:t>Kmeans</a:t>
            </a:r>
            <a:r>
              <a:rPr lang="en-US" sz="2400" dirty="0" smtClean="0"/>
              <a:t> detects similar pairs South Africa </a:t>
            </a:r>
            <a:r>
              <a:rPr lang="en-US" sz="2400" dirty="0" err="1" smtClean="0"/>
              <a:t>vs</a:t>
            </a:r>
            <a:r>
              <a:rPr lang="en-US" sz="2400" dirty="0" smtClean="0"/>
              <a:t> USD and Brazil </a:t>
            </a:r>
            <a:r>
              <a:rPr lang="en-US" sz="2400" dirty="0" err="1" smtClean="0"/>
              <a:t>vs</a:t>
            </a:r>
            <a:r>
              <a:rPr lang="en-US" sz="2400" dirty="0" smtClean="0"/>
              <a:t> USD. </a:t>
            </a:r>
            <a:r>
              <a:rPr lang="en-US" sz="2400" dirty="0" err="1" smtClean="0"/>
              <a:t>Kmeans</a:t>
            </a:r>
            <a:r>
              <a:rPr lang="en-US" sz="2400" dirty="0" smtClean="0"/>
              <a:t> finds similar pairs USD/Euro and USD/Australia in a cluster.</a:t>
            </a:r>
          </a:p>
          <a:p>
            <a:pPr marL="427789" lvl="0" indent="-427789">
              <a:buSzPct val="100000"/>
              <a:buAutoNum type="arabicPeriod"/>
              <a:defRPr sz="1800"/>
            </a:pPr>
            <a:r>
              <a:rPr lang="en-US" sz="2400" dirty="0" smtClean="0"/>
              <a:t>We apply Spectral clustering. Spectral finds the following </a:t>
            </a:r>
            <a:r>
              <a:rPr lang="en-US" sz="2400" dirty="0" err="1" smtClean="0"/>
              <a:t>paris</a:t>
            </a:r>
            <a:r>
              <a:rPr lang="en-US" sz="2400" dirty="0" smtClean="0"/>
              <a:t> in clusters : Japan/USD and Norway/USD, South Africa/USD and Brazil/USD, and USD/Euro and USD/Australia pairs.</a:t>
            </a:r>
          </a:p>
          <a:p>
            <a:pPr marL="427789" lvl="0" indent="-427789">
              <a:buSzPct val="100000"/>
              <a:buAutoNum type="arabicPeriod"/>
              <a:defRPr sz="1800"/>
            </a:pPr>
            <a:r>
              <a:rPr lang="en-US" sz="2400" dirty="0" smtClean="0"/>
              <a:t>We apply clustering algorithms : </a:t>
            </a:r>
            <a:r>
              <a:rPr lang="en-US" sz="2400" dirty="0" err="1" smtClean="0"/>
              <a:t>MiniBatchKMeans</a:t>
            </a:r>
            <a:r>
              <a:rPr lang="en-US" sz="2400" dirty="0" smtClean="0"/>
              <a:t>, </a:t>
            </a:r>
            <a:r>
              <a:rPr lang="en-US" sz="2400" dirty="0" err="1" smtClean="0"/>
              <a:t>AffinityPropagation</a:t>
            </a:r>
            <a:r>
              <a:rPr lang="en-US" sz="2400" dirty="0" smtClean="0"/>
              <a:t>, </a:t>
            </a:r>
            <a:r>
              <a:rPr lang="en-US" sz="2400" dirty="0" err="1" smtClean="0"/>
              <a:t>SpectralClustering</a:t>
            </a:r>
            <a:r>
              <a:rPr lang="en-US" sz="2400" dirty="0" smtClean="0"/>
              <a:t>, Ward, Agglomerative, and Birch. Comparison graphs are as following slides.</a:t>
            </a:r>
            <a:endParaRPr sz="2400"/>
          </a:p>
        </p:txBody>
      </p:sp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457200" y="0"/>
            <a:ext cx="8228013" cy="639763"/>
          </a:xfrm>
          <a:prstGeom prst="rect">
            <a:avLst/>
          </a:prstGeom>
        </p:spPr>
        <p:txBody>
          <a:bodyPr/>
          <a:lstStyle>
            <a:lvl1pPr>
              <a:defRPr sz="4800" b="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lang="en-US" sz="3100" dirty="0" smtClean="0"/>
              <a:t>Foreign Currency Exchange (FOREX)</a:t>
            </a:r>
            <a:endParaRPr sz="310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err="1" smtClean="0"/>
              <a:t>Kmeans</a:t>
            </a:r>
            <a:r>
              <a:rPr lang="en-US" sz="2600" dirty="0" smtClean="0"/>
              <a:t> detects similar pairs South Africa </a:t>
            </a:r>
            <a:r>
              <a:rPr lang="en-US" sz="2600" dirty="0" err="1" smtClean="0"/>
              <a:t>vs</a:t>
            </a:r>
            <a:r>
              <a:rPr lang="en-US" sz="2600" dirty="0" smtClean="0"/>
              <a:t> USD and</a:t>
            </a:r>
            <a:br>
              <a:rPr lang="en-US" sz="2600" dirty="0" smtClean="0"/>
            </a:br>
            <a:r>
              <a:rPr lang="en-US" sz="2600" dirty="0" smtClean="0"/>
              <a:t> Brazil </a:t>
            </a:r>
            <a:r>
              <a:rPr lang="en-US" sz="2600" dirty="0" err="1" smtClean="0"/>
              <a:t>vs</a:t>
            </a:r>
            <a:r>
              <a:rPr lang="en-US" sz="2600" dirty="0" smtClean="0"/>
              <a:t> USD</a:t>
            </a:r>
            <a:endParaRPr lang="en-US" sz="2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kmeans SFUS BZU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305800" cy="51720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err="1" smtClean="0"/>
              <a:t>Kmeans</a:t>
            </a:r>
            <a:r>
              <a:rPr lang="en-US" sz="2600" dirty="0" smtClean="0"/>
              <a:t> finds similar pairs USD/Euro and</a:t>
            </a:r>
            <a:br>
              <a:rPr lang="en-US" sz="2600" dirty="0" smtClean="0"/>
            </a:br>
            <a:r>
              <a:rPr lang="en-US" sz="2600" dirty="0" smtClean="0"/>
              <a:t> USD/Australia in a cluster</a:t>
            </a:r>
            <a:endParaRPr lang="en-US" sz="2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kmeas USEU USA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8458200" cy="5410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Spectral clustering finds similar pairs Japan/USD and</a:t>
            </a:r>
            <a:br>
              <a:rPr lang="en-US" sz="2600" dirty="0" smtClean="0"/>
            </a:br>
            <a:r>
              <a:rPr lang="en-US" sz="2600" dirty="0" smtClean="0"/>
              <a:t> Norway/USD in a cluster</a:t>
            </a:r>
            <a:endParaRPr lang="en-US" sz="2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spectral JPUS NOU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382000" cy="5381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8013" cy="1249363"/>
          </a:xfrm>
        </p:spPr>
        <p:txBody>
          <a:bodyPr/>
          <a:lstStyle/>
          <a:p>
            <a:r>
              <a:rPr lang="en-US" sz="2600" dirty="0" smtClean="0"/>
              <a:t>Clustering Algorithms : </a:t>
            </a:r>
            <a:r>
              <a:rPr lang="en-US" sz="2600" dirty="0" err="1" smtClean="0"/>
              <a:t>MiniBatchKMeans</a:t>
            </a:r>
            <a:r>
              <a:rPr lang="en-US" sz="2600" dirty="0" smtClean="0"/>
              <a:t>, </a:t>
            </a:r>
            <a:r>
              <a:rPr lang="en-US" sz="2600" dirty="0" err="1" smtClean="0"/>
              <a:t>AffinityPropagation</a:t>
            </a:r>
            <a:r>
              <a:rPr lang="en-US" sz="2600" dirty="0" smtClean="0"/>
              <a:t>, </a:t>
            </a:r>
            <a:r>
              <a:rPr lang="en-US" sz="2600" dirty="0" err="1" smtClean="0"/>
              <a:t>SpectralClustering</a:t>
            </a:r>
            <a:r>
              <a:rPr lang="en-US" sz="2600" dirty="0" smtClean="0"/>
              <a:t>, Ward, Agglomerative, and Birch</a:t>
            </a:r>
            <a:endParaRPr lang="en-US" sz="2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Forex complete gri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51149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Time series clustering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Time series: sequence of data points indexed by time.</a:t>
            </a:r>
          </a:p>
          <a:p>
            <a:pPr lvl="0">
              <a:defRPr sz="1800"/>
            </a:pPr>
            <a:r>
              <a:rPr sz="3200"/>
              <a:t>Clustering: Exploratory technique to understand underlying patterns.</a:t>
            </a:r>
          </a:p>
          <a:p>
            <a:pPr lvl="0">
              <a:defRPr sz="1800"/>
            </a:pPr>
            <a:r>
              <a:rPr sz="3200"/>
              <a:t>Dimensionality reduction.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Feature selection vs feature extraction.</a:t>
            </a:r>
          </a:p>
          <a:p>
            <a:pPr lvl="0">
              <a:defRPr sz="1800"/>
            </a:pPr>
            <a:r>
              <a:rPr sz="3200"/>
              <a:t>Feature extraction: SVD, DFT, DWT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Wavelet transformation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2325" lvl="0" indent="-322325" defTabSz="429768">
              <a:lnSpc>
                <a:spcPct val="90000"/>
              </a:lnSpc>
              <a:defRPr sz="1800"/>
            </a:pPr>
            <a:r>
              <a:rPr sz="3008"/>
              <a:t>A time-frequency transformation technique for hierarchical decomposition of signals.</a:t>
            </a:r>
          </a:p>
          <a:p>
            <a:pPr marL="322325" lvl="0" indent="-322325" defTabSz="429768">
              <a:lnSpc>
                <a:spcPct val="90000"/>
              </a:lnSpc>
              <a:defRPr sz="1800"/>
            </a:pPr>
            <a:r>
              <a:rPr sz="3008"/>
              <a:t>Initially developed for seismic signal analysis.</a:t>
            </a:r>
          </a:p>
          <a:p>
            <a:pPr marL="322325" lvl="0" indent="-322325" defTabSz="429768">
              <a:lnSpc>
                <a:spcPct val="90000"/>
              </a:lnSpc>
              <a:defRPr sz="1800"/>
            </a:pPr>
            <a:r>
              <a:rPr sz="3008"/>
              <a:t>Decomposition of a signal into:	</a:t>
            </a:r>
          </a:p>
          <a:p>
            <a:pPr marL="698373" lvl="1" indent="-268604" defTabSz="42976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632"/>
              <a:t>An approximation of the original signal</a:t>
            </a:r>
          </a:p>
          <a:p>
            <a:pPr marL="698373" lvl="1" indent="-268604" defTabSz="42976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632"/>
              <a:t>Coefficients for increasing levels of detail</a:t>
            </a:r>
          </a:p>
          <a:p>
            <a:pPr marL="322325" lvl="0" indent="-322325" defTabSz="429768">
              <a:lnSpc>
                <a:spcPct val="90000"/>
              </a:lnSpc>
              <a:defRPr sz="1800"/>
            </a:pPr>
            <a:r>
              <a:rPr sz="3008"/>
              <a:t>Reconstruction</a:t>
            </a:r>
          </a:p>
          <a:p>
            <a:pPr marL="698373" lvl="1" indent="-268604" defTabSz="429768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632"/>
              <a:t>Exact original or approximate depending on number of coefficients used.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Reconstruction of time series</a:t>
            </a:r>
          </a:p>
        </p:txBody>
      </p:sp>
      <p:pic>
        <p:nvPicPr>
          <p:cNvPr id="74" name="image1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445308" y="1417637"/>
            <a:ext cx="6449901" cy="4973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438911">
              <a:defRPr sz="4224"/>
            </a:lvl1pPr>
          </a:lstStyle>
          <a:p>
            <a:pPr lvl="0">
              <a:defRPr sz="1800"/>
            </a:pPr>
            <a:r>
              <a:rPr sz="4224"/>
              <a:t>Wavelet-based feature extraction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lvl="0" indent="-339470" defTabSz="452627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673"/>
              <a:t>Each time series has 1024 elements</a:t>
            </a:r>
          </a:p>
          <a:p>
            <a:pPr marL="339470" lvl="0" indent="-339470" defTabSz="452627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673"/>
              <a:t>For a given level of decomposition </a:t>
            </a:r>
            <a:r>
              <a:rPr sz="2673" i="1"/>
              <a:t>r</a:t>
            </a:r>
            <a:r>
              <a:rPr sz="2673"/>
              <a:t>, a discrete wavelet transformation generates:</a:t>
            </a:r>
          </a:p>
          <a:p>
            <a:pPr marL="735520" lvl="1" indent="-282892" defTabSz="452627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277"/>
              <a:t>An A vector of approximation coefficients</a:t>
            </a:r>
          </a:p>
          <a:p>
            <a:pPr marL="735520" lvl="1" indent="-282892" defTabSz="452627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277" i="1"/>
              <a:t>r</a:t>
            </a:r>
            <a:r>
              <a:rPr sz="2277"/>
              <a:t> D vectors of detail coefficients</a:t>
            </a:r>
          </a:p>
          <a:p>
            <a:pPr marL="339470" lvl="0" indent="-339470" defTabSz="452627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673"/>
              <a:t>Example: For </a:t>
            </a:r>
            <a:r>
              <a:rPr sz="2673" i="1"/>
              <a:t>r</a:t>
            </a:r>
            <a:r>
              <a:rPr sz="2673"/>
              <a:t>=2</a:t>
            </a:r>
          </a:p>
          <a:p>
            <a:pPr marL="735520" lvl="1" indent="-282892" defTabSz="452627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277"/>
              <a:t>An A vector of length 256</a:t>
            </a:r>
          </a:p>
          <a:p>
            <a:pPr marL="735520" lvl="1" indent="-282892" defTabSz="452627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277"/>
              <a:t>A first D</a:t>
            </a:r>
            <a:r>
              <a:rPr sz="2277" baseline="-25191"/>
              <a:t>2</a:t>
            </a:r>
            <a:r>
              <a:rPr sz="2277"/>
              <a:t> vector of length 256</a:t>
            </a:r>
          </a:p>
          <a:p>
            <a:pPr marL="735520" lvl="1" indent="-282892" defTabSz="452627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277"/>
              <a:t>A second D</a:t>
            </a:r>
            <a:r>
              <a:rPr sz="2277" baseline="-25191"/>
              <a:t>1</a:t>
            </a:r>
            <a:r>
              <a:rPr sz="2277"/>
              <a:t> vector of length 512</a:t>
            </a:r>
          </a:p>
          <a:p>
            <a:pPr marL="339470" lvl="0" indent="-339470" defTabSz="452627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673"/>
              <a:t>We use [A,D</a:t>
            </a:r>
            <a:r>
              <a:rPr sz="2673" baseline="-25191"/>
              <a:t>2</a:t>
            </a:r>
            <a:r>
              <a:rPr sz="2673"/>
              <a:t>] as the feature vector for the time series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Experimental evaluation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00"/>
              <a:t>Data sets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Closing stock prices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Currency exchange rates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Earthquake data</a:t>
            </a:r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00"/>
              <a:t>Algorithms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Mini-Batch K-Means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Affinity Propagation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Spectral Clustering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Ward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Agglomerative Clustering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Birch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DBSCAN</a:t>
            </a:r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00"/>
              <a:t>Evaluation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Silhouette coefficient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lvl1pPr>
          </a:lstStyle>
          <a:p>
            <a:pPr lvl="0">
              <a:defRPr sz="1800"/>
            </a:pPr>
            <a:r>
              <a:rPr sz="4400"/>
              <a:t>Evaluation criteria</a:t>
            </a:r>
          </a:p>
        </p:txBody>
      </p:sp>
      <p:sp>
        <p:nvSpPr>
          <p:cNvPr id="83" name="Shape 83"/>
          <p:cNvSpPr/>
          <p:nvPr/>
        </p:nvSpPr>
        <p:spPr>
          <a:xfrm>
            <a:off x="457200" y="1600200"/>
            <a:ext cx="8229600" cy="161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431800" lvl="0" indent="-323850">
              <a:spcBef>
                <a:spcPts val="1400"/>
              </a:spcBef>
              <a:buSzPct val="45000"/>
              <a:buFont typeface="Wingdings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t>Unsupervised learning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863600" lvl="1" indent="-323850">
              <a:spcBef>
                <a:spcPts val="1100"/>
              </a:spcBef>
              <a:buSzPct val="75000"/>
              <a:buFont typeface="Symbol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t>No label, No SSE(Sum of Square Errors)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863600" lvl="1" indent="-323850">
              <a:spcBef>
                <a:spcPts val="1100"/>
              </a:spcBef>
              <a:buSzPct val="75000"/>
              <a:buFont typeface="Symbol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t>Internal evaluation using clusters themselves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31800" lvl="0" indent="-323850">
              <a:spcBef>
                <a:spcPts val="1400"/>
              </a:spcBef>
              <a:buSzPct val="45000"/>
              <a:buFont typeface="Wingdings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t>Silhouette coefficient</a:t>
            </a:r>
          </a:p>
        </p:txBody>
      </p:sp>
      <p:pic>
        <p:nvPicPr>
          <p:cNvPr id="8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3625" y="3598862"/>
            <a:ext cx="887413" cy="484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3125" y="3222625"/>
            <a:ext cx="2741614" cy="561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image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03438" y="3797300"/>
            <a:ext cx="2925762" cy="592138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/>
        </p:nvSpPr>
        <p:spPr>
          <a:xfrm>
            <a:off x="1189038" y="4479925"/>
            <a:ext cx="7497761" cy="129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t>a : average distance between a random node in a cluster and other nodes in the cluster (Cohesion).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t>b : minimum value of the average distance between a random node in a cluster and other nodes in another cluster (Separation).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Clustering of stock prices</a:t>
            </a:r>
          </a:p>
        </p:txBody>
      </p:sp>
      <p:pic>
        <p:nvPicPr>
          <p:cNvPr id="90" name="image5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73542" y="1417637"/>
            <a:ext cx="8434270" cy="54014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864</Words>
  <PresentationFormat>On-screen Show (4:3)</PresentationFormat>
  <Paragraphs>126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Default</vt:lpstr>
      <vt:lpstr>Wavelet-based clustering of time series</vt:lpstr>
      <vt:lpstr>Presentation outline</vt:lpstr>
      <vt:lpstr>Time series clustering</vt:lpstr>
      <vt:lpstr>Wavelet transformation</vt:lpstr>
      <vt:lpstr>Reconstruction of time series</vt:lpstr>
      <vt:lpstr>Wavelet-based feature extraction</vt:lpstr>
      <vt:lpstr>Experimental evaluation</vt:lpstr>
      <vt:lpstr>Evaluation criteria</vt:lpstr>
      <vt:lpstr>Clustering of stock prices</vt:lpstr>
      <vt:lpstr>Conclusions</vt:lpstr>
      <vt:lpstr>Examining Earthquake Data using Time Series Analysis</vt:lpstr>
      <vt:lpstr>Earthquake Data Details</vt:lpstr>
      <vt:lpstr>Time-series Earthquake data </vt:lpstr>
      <vt:lpstr>Clustering of earthquake freq.: Clustering Mirrors Known Epicenters</vt:lpstr>
      <vt:lpstr>Why KMeans?  And the Difference between Stock &amp; Earthquake data.</vt:lpstr>
      <vt:lpstr>Agglomerative Clustering scored high  And put most of the Quakes are in 1 cluster!</vt:lpstr>
      <vt:lpstr>Slide 17</vt:lpstr>
      <vt:lpstr>Slide 18</vt:lpstr>
      <vt:lpstr> Data Summary: USA UTM (Universal Transverse Mercator)</vt:lpstr>
      <vt:lpstr> Data Summary: MTU 10S, 11S, 14S, 10T, 11T, 12T have the Highest # of Quakes</vt:lpstr>
      <vt:lpstr>USA Quakes using MiniBatchKMeans (Level 8, Cluster=4)</vt:lpstr>
      <vt:lpstr>Conclusion</vt:lpstr>
      <vt:lpstr>Foreign Currency Exchange (FOREX)</vt:lpstr>
      <vt:lpstr>Kmeans detects similar pairs South Africa vs USD and  Brazil vs USD</vt:lpstr>
      <vt:lpstr>Kmeans finds similar pairs USD/Euro and  USD/Australia in a cluster</vt:lpstr>
      <vt:lpstr>Spectral clustering finds similar pairs Japan/USD and  Norway/USD in a cluster</vt:lpstr>
      <vt:lpstr>Clustering Algorithms : MiniBatchKMeans, AffinityPropagation, SpectralClustering, Ward, Agglomerative, and Birch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Wavelet-based clustering of time series</dc:title>
  <dc:creator>HuangFamily</dc:creator>
  <cp:lastModifiedBy>davidh.abc@gmail.com</cp:lastModifiedBy>
  <cp:revision>9</cp:revision>
  <dcterms:modified xsi:type="dcterms:W3CDTF">2016-08-11T20:24:54Z</dcterms:modified>
</cp:coreProperties>
</file>