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8" r:id="rId2"/>
    <p:sldId id="405" r:id="rId3"/>
    <p:sldId id="406" r:id="rId4"/>
    <p:sldId id="271" r:id="rId5"/>
    <p:sldId id="264" r:id="rId6"/>
    <p:sldId id="272" r:id="rId7"/>
    <p:sldId id="291" r:id="rId8"/>
    <p:sldId id="292" r:id="rId9"/>
    <p:sldId id="289" r:id="rId10"/>
    <p:sldId id="290" r:id="rId11"/>
    <p:sldId id="295" r:id="rId12"/>
    <p:sldId id="293" r:id="rId13"/>
    <p:sldId id="294" r:id="rId14"/>
    <p:sldId id="273" r:id="rId15"/>
    <p:sldId id="298" r:id="rId16"/>
    <p:sldId id="297" r:id="rId17"/>
    <p:sldId id="299" r:id="rId18"/>
    <p:sldId id="266" r:id="rId19"/>
    <p:sldId id="306" r:id="rId20"/>
    <p:sldId id="307" r:id="rId21"/>
    <p:sldId id="275" r:id="rId22"/>
    <p:sldId id="276" r:id="rId23"/>
    <p:sldId id="335" r:id="rId24"/>
    <p:sldId id="368" r:id="rId25"/>
    <p:sldId id="399" r:id="rId26"/>
    <p:sldId id="400" r:id="rId27"/>
    <p:sldId id="401" r:id="rId28"/>
    <p:sldId id="402" r:id="rId29"/>
    <p:sldId id="387" r:id="rId30"/>
    <p:sldId id="404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64" r:id="rId43"/>
    <p:sldId id="365" r:id="rId44"/>
    <p:sldId id="370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7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-568" y="-19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24/08/16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DataStream API 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latin typeface="Menlo"/>
              </a:rPr>
              <a:t>StreamExecutionEnvironment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	</a:t>
            </a:r>
            <a:r>
              <a:rPr lang="en-US" sz="1400" dirty="0" err="1">
                <a:latin typeface="Menlo"/>
              </a:rPr>
              <a:t>StreamExecutionEnvironment.</a:t>
            </a:r>
            <a:r>
              <a:rPr lang="en-US" sz="1400" i="1" dirty="0" err="1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DataStream&lt;Tuple2&lt;String, Integer&gt;&gt;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Splitter())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key stream by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sum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latin typeface="Menlo"/>
              </a:rPr>
              <a:t>StreamExecutionEnvironment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	</a:t>
            </a:r>
            <a:r>
              <a:rPr lang="en-US" sz="1400" dirty="0" err="1">
                <a:latin typeface="Menlo"/>
              </a:rPr>
              <a:t>StreamExecutionEnvironment.</a:t>
            </a:r>
            <a:r>
              <a:rPr lang="en-US" sz="1400" i="1" dirty="0" err="1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DataStream&lt;Tuple2&lt;String, Integer&gt;&gt;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Splitter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"0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”</a:t>
            </a:r>
            <a:br>
              <a:rPr lang="en-US" sz="14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8884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latin typeface="Menlo"/>
              </a:rPr>
              <a:t>StreamExecutionEnvironment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	</a:t>
            </a:r>
            <a:r>
              <a:rPr lang="en-US" sz="1400" dirty="0" err="1">
                <a:latin typeface="Menlo"/>
              </a:rPr>
              <a:t>StreamExecutionEnvironment.</a:t>
            </a:r>
            <a:r>
              <a:rPr lang="en-US" sz="1400" i="1" dirty="0" err="1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DataStream&lt;Tuple2&lt;String, Integer&gt;&gt;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Splitter())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"0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”</a:t>
            </a:r>
            <a:br>
              <a:rPr lang="en-US" sz="14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40975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latin typeface="Menlo"/>
              </a:rPr>
              <a:t>StreamExecutionEnvironment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	</a:t>
            </a:r>
            <a:r>
              <a:rPr lang="en-US" sz="1400" dirty="0" err="1">
                <a:latin typeface="Menlo"/>
              </a:rPr>
              <a:t>StreamExecutionEnvironment.</a:t>
            </a:r>
            <a:r>
              <a:rPr lang="en-US" sz="1400" i="1" dirty="0" err="1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DataStream&lt;Tuple2&lt;String, Integer&gt;&gt;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Splitter())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"0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”</a:t>
            </a:r>
            <a:br>
              <a:rPr lang="en-US" sz="14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41906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 </a:t>
            </a:r>
            <a:r>
              <a:rPr lang="en-US" dirty="0" err="1" smtClean="0"/>
              <a:t>WordCount</a:t>
            </a:r>
            <a:r>
              <a:rPr lang="en-US" dirty="0" smtClean="0"/>
              <a:t>: </a:t>
            </a:r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3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941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315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Collector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Collector&lt;Tuple2&lt;String, Integer&gt;&gt;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672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 Concepts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6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(Selected)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 Java Types</a:t>
            </a:r>
          </a:p>
          <a:p>
            <a:pPr lvl="1"/>
            <a:r>
              <a:rPr lang="en-US" sz="2000" dirty="0" smtClean="0"/>
              <a:t>String, Long, Integer, Boolean,…</a:t>
            </a:r>
          </a:p>
          <a:p>
            <a:pPr lvl="1"/>
            <a:r>
              <a:rPr lang="en-US" sz="2000" dirty="0" smtClean="0"/>
              <a:t>Arrays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Composite Types</a:t>
            </a:r>
          </a:p>
          <a:p>
            <a:pPr lvl="1"/>
            <a:r>
              <a:rPr lang="en-US" sz="2000" dirty="0" smtClean="0"/>
              <a:t>Tuples</a:t>
            </a:r>
          </a:p>
          <a:p>
            <a:pPr lvl="1"/>
            <a:r>
              <a:rPr lang="en-US" sz="2000" dirty="0" smtClean="0"/>
              <a:t>Many more (covered in the advanced slides)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2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DataStream API by Example</a:t>
            </a:r>
          </a:p>
          <a:p>
            <a:pPr lvl="1"/>
            <a:r>
              <a:rPr lang="en-US" dirty="0" smtClean="0"/>
              <a:t>Walk through an example</a:t>
            </a:r>
          </a:p>
          <a:p>
            <a:r>
              <a:rPr lang="en-US" dirty="0" smtClean="0"/>
              <a:t>DataStream operators</a:t>
            </a:r>
          </a:p>
          <a:p>
            <a:pPr lvl="1"/>
            <a:r>
              <a:rPr lang="en-US" dirty="0" smtClean="0"/>
              <a:t>Map, </a:t>
            </a:r>
            <a:r>
              <a:rPr lang="en-US" dirty="0" err="1" smtClean="0"/>
              <a:t>Flatmap</a:t>
            </a:r>
            <a:r>
              <a:rPr lang="en-US" dirty="0" smtClean="0"/>
              <a:t>, Filter</a:t>
            </a:r>
          </a:p>
          <a:p>
            <a:pPr lvl="1"/>
            <a:r>
              <a:rPr lang="en-US" dirty="0" err="1" smtClean="0"/>
              <a:t>CoMap</a:t>
            </a:r>
            <a:r>
              <a:rPr lang="en-US" dirty="0" smtClean="0"/>
              <a:t>, </a:t>
            </a:r>
            <a:r>
              <a:rPr lang="en-US" dirty="0" err="1" smtClean="0"/>
              <a:t>CoFlatMap</a:t>
            </a:r>
            <a:endParaRPr lang="en-US" dirty="0" smtClean="0"/>
          </a:p>
          <a:p>
            <a:pPr lvl="1"/>
            <a:r>
              <a:rPr lang="en-US" dirty="0" err="1" smtClean="0"/>
              <a:t>KeyBy</a:t>
            </a:r>
            <a:endParaRPr lang="en-US" dirty="0" smtClean="0"/>
          </a:p>
          <a:p>
            <a:pPr lvl="1"/>
            <a:r>
              <a:rPr lang="en-US" dirty="0" smtClean="0"/>
              <a:t>(Running) Reduce &amp; Fold</a:t>
            </a:r>
          </a:p>
          <a:p>
            <a:pPr lvl="2"/>
            <a:r>
              <a:rPr lang="en-US" dirty="0" smtClean="0"/>
              <a:t>Explain why windows are required (separate lesson)</a:t>
            </a:r>
          </a:p>
          <a:p>
            <a:r>
              <a:rPr lang="en-US" dirty="0" smtClean="0"/>
              <a:t>Type system</a:t>
            </a:r>
          </a:p>
          <a:p>
            <a:pPr lvl="1"/>
            <a:r>
              <a:rPr lang="en-US" dirty="0" smtClean="0"/>
              <a:t>Which types are supported?</a:t>
            </a:r>
          </a:p>
          <a:p>
            <a:pPr lvl="1"/>
            <a:r>
              <a:rPr lang="en-US" dirty="0" smtClean="0"/>
              <a:t>How are keys specified?</a:t>
            </a:r>
          </a:p>
          <a:p>
            <a:r>
              <a:rPr lang="en-US" dirty="0" smtClean="0"/>
              <a:t>Show development best practices</a:t>
            </a:r>
          </a:p>
          <a:p>
            <a:pPr lvl="1"/>
            <a:r>
              <a:rPr lang="en-US" dirty="0" smtClean="0"/>
              <a:t>Collection sources &amp; print or iterator sinks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198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106107"/>
          </a:xfrm>
        </p:spPr>
        <p:txBody>
          <a:bodyPr>
            <a:normAutofit/>
          </a:bodyPr>
          <a:lstStyle/>
          <a:p>
            <a:r>
              <a:rPr lang="en-US" dirty="0" smtClean="0"/>
              <a:t>The easiest and most lightweight way of encapsulating data in </a:t>
            </a:r>
            <a:r>
              <a:rPr lang="en-US" dirty="0" err="1" smtClean="0"/>
              <a:t>Flink</a:t>
            </a:r>
            <a:endParaRPr lang="en-US" dirty="0" smtClean="0"/>
          </a:p>
          <a:p>
            <a:r>
              <a:rPr lang="en-US" dirty="0" smtClean="0"/>
              <a:t>Tuple1 up to Tuple25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lv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prstClr val="black"/>
                </a:solidFill>
                <a:latin typeface="Menlo"/>
              </a:rPr>
              <a:t>String&gt; 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person = 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Tuple2&lt;&gt;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lv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Tuple3</a:t>
            </a:r>
            <a:r>
              <a:rPr lang="en-US" sz="1300" dirty="0">
                <a:latin typeface="Menlo"/>
              </a:rPr>
              <a:t>&lt;String, String, Integer&gt; person = 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Tuple3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Menlo"/>
              </a:rPr>
              <a:t>42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Tuple4&lt;</a:t>
            </a:r>
            <a:r>
              <a:rPr lang="en-US" sz="1300" dirty="0">
                <a:latin typeface="Menlo"/>
              </a:rPr>
              <a:t>String, String, </a:t>
            </a:r>
            <a:r>
              <a:rPr lang="en-US" sz="1300" dirty="0" smtClean="0">
                <a:latin typeface="Menlo"/>
              </a:rPr>
              <a:t>Integer, Boolean&gt; </a:t>
            </a:r>
            <a:r>
              <a:rPr lang="en-US" sz="1300" dirty="0">
                <a:latin typeface="Menlo"/>
              </a:rPr>
              <a:t>person = </a:t>
            </a:r>
            <a:endParaRPr lang="en-US" sz="1300" dirty="0" smtClean="0"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Tuple4&lt;&gt;(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 smtClean="0">
                <a:solidFill>
                  <a:srgbClr val="0000FF"/>
                </a:solidFill>
                <a:latin typeface="Menlo"/>
              </a:rPr>
              <a:t>42, true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300" dirty="0" smtClean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6D6D6D"/>
                </a:solidFill>
                <a:latin typeface="Menlo"/>
              </a:rPr>
              <a:t>// zero based index!</a:t>
            </a:r>
          </a:p>
          <a:p>
            <a:pPr marL="0" indent="0">
              <a:buNone/>
            </a:pPr>
            <a:r>
              <a:rPr lang="en-US" sz="1300" dirty="0">
                <a:latin typeface="Menlo"/>
              </a:rPr>
              <a:t>String </a:t>
            </a:r>
            <a:r>
              <a:rPr lang="en-US" sz="1300" dirty="0" err="1">
                <a:latin typeface="Menlo"/>
              </a:rPr>
              <a:t>firstName</a:t>
            </a:r>
            <a:r>
              <a:rPr lang="en-US" sz="1300" dirty="0"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secondName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 age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f2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Boolean fired = 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f3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157"/>
            <a:ext cx="8229600" cy="529863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Menlo"/>
              </a:rPr>
              <a:t>DataStream&lt;</a:t>
            </a:r>
            <a:r>
              <a:rPr lang="en-US" dirty="0">
                <a:latin typeface="Menlo"/>
              </a:rPr>
              <a:t>Integer&gt; integers = </a:t>
            </a:r>
            <a:r>
              <a:rPr lang="en-US" dirty="0" err="1">
                <a:latin typeface="Menlo"/>
              </a:rPr>
              <a:t>env.fromElements</a:t>
            </a:r>
            <a:r>
              <a:rPr lang="en-US" dirty="0"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Courier"/>
                <a:cs typeface="Courier"/>
              </a:rPr>
              <a:t>// Regular Map - 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Takes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and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produces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endParaRPr lang="en-US" dirty="0" smtClean="0">
              <a:solidFill>
                <a:srgbClr val="6D6D6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Integer&gt;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doubleIntegers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integers.map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Integer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 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}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enlo"/>
              </a:rPr>
              <a:t>doubleIntegers.print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&gt; 2, 4, 6, 8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Menlo"/>
              </a:rPr>
              <a:t>// </a:t>
            </a:r>
            <a:r>
              <a:rPr lang="en-US" dirty="0">
                <a:solidFill>
                  <a:srgbClr val="6D6D6D"/>
                </a:solidFill>
                <a:latin typeface="Menlo"/>
              </a:rPr>
              <a:t>Flat Map - Takes one element and produces zero, one, or more elements.</a:t>
            </a:r>
            <a:endParaRPr lang="en-US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latin typeface="Menlo"/>
              </a:rPr>
              <a:t>DataStream&lt;</a:t>
            </a:r>
            <a:r>
              <a:rPr lang="en-US" dirty="0">
                <a:latin typeface="Menlo"/>
              </a:rPr>
              <a:t>Integer&gt; doubleIntegers2 = </a:t>
            </a:r>
            <a:endParaRPr lang="en-US" dirty="0" smtClean="0">
              <a:latin typeface="Menlo"/>
            </a:endParaRPr>
          </a:p>
          <a:p>
            <a:pPr marL="0" indent="0">
              <a:buNone/>
            </a:pPr>
            <a:endParaRPr lang="en-US" dirty="0"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latin typeface="Menlo"/>
              </a:rPr>
              <a:t>	</a:t>
            </a:r>
            <a:r>
              <a:rPr lang="en-US" dirty="0" err="1" smtClean="0">
                <a:latin typeface="Menlo"/>
              </a:rPr>
              <a:t>integers.flatMap</a:t>
            </a:r>
            <a:r>
              <a:rPr lang="en-US" dirty="0"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FlatMapFunction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value, Collector&lt;Integer&gt; out)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 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	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doubleIntegers2.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print();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&gt; 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4, 6,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8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2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171"/>
            <a:ext cx="8032943" cy="498525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The DataStream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</a:t>
            </a:r>
            <a:r>
              <a:rPr lang="en-US" sz="1600" dirty="0">
                <a:latin typeface="Menlo"/>
              </a:rPr>
              <a:t>Integer&gt; integers = </a:t>
            </a:r>
            <a:r>
              <a:rPr lang="en-US" sz="1600" dirty="0" err="1">
                <a:latin typeface="Menlo"/>
              </a:rPr>
              <a:t>env.fromElements</a:t>
            </a:r>
            <a:r>
              <a:rPr lang="en-US" sz="1600" dirty="0"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DataStream&lt;Integer&gt; filtered = </a:t>
            </a:r>
          </a:p>
          <a:p>
            <a:pPr marL="0" indent="0">
              <a:buNone/>
            </a:pP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	</a:t>
            </a:r>
            <a:r>
              <a:rPr lang="en-US" sz="1600" dirty="0" err="1" smtClean="0">
                <a:latin typeface="Menlo"/>
              </a:rPr>
              <a:t>integers.filter</a:t>
            </a:r>
            <a:r>
              <a:rPr lang="en-US" sz="1600" dirty="0"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FilterFunction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&lt;Integer&gt;()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 </a:t>
            </a:r>
            <a:r>
              <a:rPr lang="en-US" sz="16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600" dirty="0">
                <a:solidFill>
                  <a:srgbClr val="808000"/>
                </a:solidFill>
                <a:latin typeface="Menlo"/>
              </a:rPr>
            </a:br>
            <a:r>
              <a:rPr lang="en-US" sz="1600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600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filter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(Integer value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6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value !=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filtered.print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 1, 2, 4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Transformations: </a:t>
            </a:r>
            <a:r>
              <a:rPr lang="en-US" dirty="0" err="1" smtClean="0"/>
              <a:t>KeyBy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161874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DataStream can be organized by a key</a:t>
            </a:r>
          </a:p>
          <a:p>
            <a:pPr lvl="1"/>
            <a:r>
              <a:rPr lang="en-US" dirty="0" smtClean="0"/>
              <a:t>Partitions the data (all elements with the same key are processed by the same operator)</a:t>
            </a:r>
          </a:p>
          <a:p>
            <a:pPr lvl="1"/>
            <a:r>
              <a:rPr lang="en-US" dirty="0" smtClean="0"/>
              <a:t>Certain operators are key-aware</a:t>
            </a:r>
          </a:p>
          <a:p>
            <a:pPr lvl="1"/>
            <a:r>
              <a:rPr lang="en-US" dirty="0" smtClean="0"/>
              <a:t>Operator state can be partitioned by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248639"/>
            <a:ext cx="8229600" cy="13349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employees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DataStream&lt;Tuple2&lt;String, 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3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DataStream&lt;Integer, Integer&gt; grouped = </a:t>
            </a:r>
            <a:r>
              <a:rPr lang="en-US" sz="1800" dirty="0" err="1" smtClean="0">
                <a:latin typeface="Menlo"/>
              </a:rPr>
              <a:t>passengers.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keyBy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Font typeface="Wingdings" charset="2"/>
              <a:buNone/>
            </a:pP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21242"/>
              </p:ext>
            </p:extLst>
          </p:nvPr>
        </p:nvGraphicFramePr>
        <p:xfrm>
          <a:off x="538449" y="4723625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Stephan,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Fabian, 23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61072"/>
              </p:ext>
            </p:extLst>
          </p:nvPr>
        </p:nvGraphicFramePr>
        <p:xfrm>
          <a:off x="538449" y="5451617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Julia,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Anna,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051102"/>
              </p:ext>
            </p:extLst>
          </p:nvPr>
        </p:nvGraphicFramePr>
        <p:xfrm>
          <a:off x="1561695" y="6216155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Romeo,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63422"/>
              </p:ext>
            </p:extLst>
          </p:nvPr>
        </p:nvGraphicFramePr>
        <p:xfrm>
          <a:off x="3824891" y="4723625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Anna,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Stephan,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79807"/>
              </p:ext>
            </p:extLst>
          </p:nvPr>
        </p:nvGraphicFramePr>
        <p:xfrm>
          <a:off x="3824891" y="5451617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Julia,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Romeo,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37079"/>
              </p:ext>
            </p:extLst>
          </p:nvPr>
        </p:nvGraphicFramePr>
        <p:xfrm>
          <a:off x="3824891" y="6181850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Fabian, 23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2584941" y="4903659"/>
            <a:ext cx="1239950" cy="146361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1" idx="1"/>
          </p:cNvCxnSpPr>
          <p:nvPr/>
        </p:nvCxnSpPr>
        <p:spPr>
          <a:xfrm>
            <a:off x="2584941" y="4909045"/>
            <a:ext cx="1239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2" idx="1"/>
          </p:cNvCxnSpPr>
          <p:nvPr/>
        </p:nvCxnSpPr>
        <p:spPr>
          <a:xfrm>
            <a:off x="2584941" y="5637037"/>
            <a:ext cx="1239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2584941" y="5094465"/>
            <a:ext cx="1239950" cy="5425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</p:cNvCxnSpPr>
          <p:nvPr/>
        </p:nvCxnSpPr>
        <p:spPr>
          <a:xfrm flipV="1">
            <a:off x="2584941" y="5753344"/>
            <a:ext cx="1239950" cy="6482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146955"/>
              </p:ext>
            </p:extLst>
          </p:nvPr>
        </p:nvGraphicFramePr>
        <p:xfrm>
          <a:off x="538449" y="6216155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Ben, 25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21244"/>
              </p:ext>
            </p:extLst>
          </p:nvPr>
        </p:nvGraphicFramePr>
        <p:xfrm>
          <a:off x="5871383" y="4718239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Ben, 25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stCxn id="10" idx="3"/>
          </p:cNvCxnSpPr>
          <p:nvPr/>
        </p:nvCxnSpPr>
        <p:spPr>
          <a:xfrm flipV="1">
            <a:off x="2584941" y="5166720"/>
            <a:ext cx="1311546" cy="12348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55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Shipping </a:t>
            </a:r>
            <a:r>
              <a:rPr lang="en-US" dirty="0"/>
              <a:t>S</a:t>
            </a:r>
            <a:r>
              <a:rPr lang="en-US" dirty="0" smtClean="0"/>
              <a:t>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46614" cy="465178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Optionally, you can specify how data is shipped between two transformations</a:t>
            </a:r>
            <a:endParaRPr lang="en-US" dirty="0" smtClean="0"/>
          </a:p>
          <a:p>
            <a:r>
              <a:rPr lang="en-US" sz="2800" dirty="0" smtClean="0"/>
              <a:t>Forward:</a:t>
            </a:r>
            <a:r>
              <a:rPr lang="en-US" dirty="0" smtClean="0"/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stream.forward</a:t>
            </a:r>
            <a:r>
              <a:rPr lang="en-US" sz="2400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smtClean="0"/>
              <a:t>Only local communication</a:t>
            </a:r>
          </a:p>
          <a:p>
            <a:r>
              <a:rPr lang="en-US" sz="2800" dirty="0" smtClean="0"/>
              <a:t>Rebalance: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stream.rebalance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Menlo Regular"/>
                <a:cs typeface="Menlo Regular"/>
              </a:rPr>
              <a:t>)</a:t>
            </a:r>
            <a:endParaRPr lang="en-US" sz="2400" dirty="0" smtClean="0"/>
          </a:p>
          <a:p>
            <a:pPr lvl="1"/>
            <a:r>
              <a:rPr lang="en-US" dirty="0" smtClean="0"/>
              <a:t>Round-robin partitioning</a:t>
            </a:r>
          </a:p>
          <a:p>
            <a:r>
              <a:rPr lang="en-US" sz="2800" dirty="0" smtClean="0"/>
              <a:t>Partition by hash: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stream.partitionByHash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(...)</a:t>
            </a:r>
            <a:endParaRPr lang="en-US" sz="2400" dirty="0" smtClean="0"/>
          </a:p>
          <a:p>
            <a:r>
              <a:rPr lang="en-US" sz="2600" dirty="0" smtClean="0"/>
              <a:t>Custom partitioning: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stream.partitionCustom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(...)</a:t>
            </a:r>
            <a:endParaRPr lang="en-US" sz="2400" dirty="0" smtClean="0"/>
          </a:p>
          <a:p>
            <a:pPr lvl="0"/>
            <a:r>
              <a:rPr lang="en-US" sz="2600" dirty="0" smtClean="0"/>
              <a:t>Broadcast: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stream.broadcast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()</a:t>
            </a:r>
            <a:endParaRPr lang="en-US" sz="2400" dirty="0" smtClean="0"/>
          </a:p>
          <a:p>
            <a:pPr lvl="1"/>
            <a:r>
              <a:rPr lang="en-US" sz="2600" dirty="0" smtClean="0"/>
              <a:t>Broadcast to all nodes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14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/>
              <a:t>M</a:t>
            </a:r>
            <a:r>
              <a:rPr lang="en-US" dirty="0" smtClean="0"/>
              <a:t>ultiple </a:t>
            </a:r>
            <a:r>
              <a:rPr lang="en-US" dirty="0"/>
              <a:t>S</a:t>
            </a:r>
            <a:r>
              <a:rPr lang="en-US" dirty="0" smtClean="0"/>
              <a:t>treams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90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Streams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1566"/>
            <a:ext cx="8229600" cy="23708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</a:t>
            </a:r>
            <a:r>
              <a:rPr lang="en-US" i="1" dirty="0" smtClean="0"/>
              <a:t>onnect</a:t>
            </a:r>
            <a:r>
              <a:rPr lang="en-US" dirty="0" smtClean="0"/>
              <a:t> </a:t>
            </a:r>
            <a:r>
              <a:rPr lang="en-US" dirty="0"/>
              <a:t>two </a:t>
            </a:r>
            <a:r>
              <a:rPr lang="en-US" dirty="0" err="1" smtClean="0"/>
              <a:t>DataStreams</a:t>
            </a:r>
            <a:r>
              <a:rPr lang="en-US" dirty="0"/>
              <a:t> </a:t>
            </a:r>
            <a:r>
              <a:rPr lang="en-US" dirty="0" smtClean="0"/>
              <a:t>to correlated them with each other</a:t>
            </a:r>
          </a:p>
          <a:p>
            <a:endParaRPr lang="en-US" sz="2200" dirty="0" smtClean="0"/>
          </a:p>
          <a:p>
            <a:r>
              <a:rPr lang="en-US" dirty="0" smtClean="0"/>
              <a:t>Apply functions on connected streams to share state</a:t>
            </a:r>
          </a:p>
          <a:p>
            <a:pPr lvl="7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34991"/>
            <a:ext cx="8229600" cy="2150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dirty="0" smtClean="0">
                <a:latin typeface="Menlo"/>
              </a:rPr>
              <a:t>DataStream&lt;String&gt; strings = …</a:t>
            </a:r>
          </a:p>
          <a:p>
            <a:pPr marL="0" indent="0">
              <a:buNone/>
            </a:pPr>
            <a:r>
              <a:rPr lang="en-US" sz="2200" dirty="0">
                <a:latin typeface="Menlo"/>
              </a:rPr>
              <a:t>DataStream</a:t>
            </a:r>
            <a:r>
              <a:rPr lang="en-US" sz="2200" dirty="0" smtClean="0">
                <a:latin typeface="Menlo"/>
              </a:rPr>
              <a:t>&lt;Integer&gt; </a:t>
            </a:r>
            <a:r>
              <a:rPr lang="en-US" sz="2200" dirty="0" err="1" smtClean="0">
                <a:latin typeface="Menlo"/>
              </a:rPr>
              <a:t>ints</a:t>
            </a:r>
            <a:r>
              <a:rPr lang="en-US" sz="2200" dirty="0" smtClean="0">
                <a:latin typeface="Menlo"/>
              </a:rPr>
              <a:t> </a:t>
            </a:r>
            <a:r>
              <a:rPr lang="en-US" sz="2200" dirty="0">
                <a:latin typeface="Menlo"/>
              </a:rPr>
              <a:t>= …</a:t>
            </a:r>
          </a:p>
          <a:p>
            <a:pPr marL="0" indent="0">
              <a:buFont typeface="Wingdings" charset="2"/>
              <a:buNone/>
            </a:pPr>
            <a:endParaRPr lang="en-US" sz="22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2200" dirty="0" err="1" smtClean="0">
                <a:latin typeface="Menlo"/>
              </a:rPr>
              <a:t>ConnectedStreams</a:t>
            </a:r>
            <a:r>
              <a:rPr lang="en-US" sz="2200" dirty="0" smtClean="0">
                <a:latin typeface="Menlo"/>
              </a:rPr>
              <a:t>&lt;String, Integer&gt; </a:t>
            </a:r>
            <a:r>
              <a:rPr lang="en-US" sz="2200" dirty="0" err="1" smtClean="0">
                <a:latin typeface="Menlo"/>
              </a:rPr>
              <a:t>coStream</a:t>
            </a:r>
            <a:r>
              <a:rPr lang="en-US" sz="2200" dirty="0" smtClean="0">
                <a:latin typeface="Menlo"/>
              </a:rPr>
              <a:t> = 	</a:t>
            </a:r>
            <a:r>
              <a:rPr lang="en-US" sz="2200" dirty="0" err="1" smtClean="0">
                <a:latin typeface="Menlo"/>
              </a:rPr>
              <a:t>strings.</a:t>
            </a:r>
            <a:r>
              <a:rPr lang="en-US" sz="2200" dirty="0" err="1" smtClean="0">
                <a:solidFill>
                  <a:srgbClr val="FF0000"/>
                </a:solidFill>
                <a:latin typeface="Menlo"/>
              </a:rPr>
              <a:t>connect</a:t>
            </a:r>
            <a:r>
              <a:rPr lang="en-US" sz="2200" dirty="0" smtClean="0">
                <a:latin typeface="Menlo"/>
              </a:rPr>
              <a:t>(</a:t>
            </a:r>
            <a:r>
              <a:rPr lang="en-US" sz="2200" dirty="0" err="1" smtClean="0">
                <a:latin typeface="Menlo"/>
              </a:rPr>
              <a:t>ints</a:t>
            </a:r>
            <a:r>
              <a:rPr lang="en-US" sz="2200" dirty="0" smtClean="0">
                <a:latin typeface="Menlo"/>
              </a:rPr>
              <a:t>);</a:t>
            </a:r>
            <a:endParaRPr lang="en-US" sz="22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66694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Map on Connected </a:t>
            </a:r>
            <a:r>
              <a:rPr lang="en-US" sz="4000" dirty="0"/>
              <a:t>S</a:t>
            </a:r>
            <a:r>
              <a:rPr lang="en-US" sz="4000" dirty="0" smtClean="0"/>
              <a:t>treams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52685"/>
            <a:ext cx="8229600" cy="4738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DataStream&lt;String&gt; strings = …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DataStream</a:t>
            </a:r>
            <a:r>
              <a:rPr lang="en-US" sz="1800" dirty="0" smtClean="0">
                <a:latin typeface="Menlo"/>
              </a:rPr>
              <a:t>&lt;Integer&gt; </a:t>
            </a:r>
            <a:r>
              <a:rPr lang="en-US" sz="1800" dirty="0" err="1" smtClean="0">
                <a:latin typeface="Menlo"/>
              </a:rPr>
              <a:t>ints</a:t>
            </a:r>
            <a:r>
              <a:rPr lang="en-US" sz="1800" dirty="0" smtClean="0">
                <a:latin typeface="Menlo"/>
              </a:rPr>
              <a:t> </a:t>
            </a:r>
            <a:r>
              <a:rPr lang="en-US" sz="1800" dirty="0">
                <a:latin typeface="Menlo"/>
              </a:rPr>
              <a:t>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err="1" smtClean="0">
                <a:latin typeface="Menlo"/>
              </a:rPr>
              <a:t>ints.connect</a:t>
            </a:r>
            <a:r>
              <a:rPr lang="en-US" sz="1800" dirty="0" smtClean="0">
                <a:latin typeface="Menlo"/>
              </a:rPr>
              <a:t>(strings)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.map(</a:t>
            </a:r>
            <a:r>
              <a:rPr lang="en-US" sz="1800" b="1" dirty="0" smtClean="0">
                <a:solidFill>
                  <a:srgbClr val="000090"/>
                </a:solidFill>
                <a:latin typeface="Menlo"/>
              </a:rPr>
              <a:t>new</a:t>
            </a:r>
            <a:r>
              <a:rPr lang="en-US" sz="1800" dirty="0" smtClean="0">
                <a:latin typeface="Menlo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CoMapFunction</a:t>
            </a:r>
            <a:r>
              <a:rPr lang="en-US" sz="1800" dirty="0" smtClean="0">
                <a:latin typeface="Menlo"/>
              </a:rPr>
              <a:t>&lt;Integer, String, Boolean&gt;() {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@Override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public Boolean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map1</a:t>
            </a:r>
            <a:r>
              <a:rPr lang="en-US" sz="1800" dirty="0" smtClean="0">
                <a:latin typeface="Menlo"/>
              </a:rPr>
              <a:t> (Integer value) {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	</a:t>
            </a:r>
            <a:r>
              <a:rPr lang="en-US" sz="1800" b="1" dirty="0" smtClean="0">
                <a:solidFill>
                  <a:srgbClr val="000090"/>
                </a:solidFill>
                <a:latin typeface="Menlo"/>
              </a:rPr>
              <a:t>return true</a:t>
            </a:r>
            <a:r>
              <a:rPr lang="en-US" sz="1800" dirty="0" smtClean="0">
                <a:latin typeface="Menlo"/>
              </a:rPr>
              <a:t>;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</a:t>
            </a:r>
            <a:r>
              <a:rPr lang="en-US" sz="1800" dirty="0">
                <a:latin typeface="Menlo"/>
              </a:rPr>
              <a:t>@Override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	public Boolean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map2</a:t>
            </a:r>
            <a:r>
              <a:rPr lang="en-US" sz="1800" dirty="0" smtClean="0">
                <a:latin typeface="Menlo"/>
              </a:rPr>
              <a:t> (String </a:t>
            </a:r>
            <a:r>
              <a:rPr lang="en-US" sz="1800" dirty="0">
                <a:latin typeface="Menlo"/>
              </a:rPr>
              <a:t>value) {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		</a:t>
            </a:r>
            <a:r>
              <a:rPr lang="en-US" sz="1800" b="1" dirty="0">
                <a:solidFill>
                  <a:srgbClr val="000090"/>
                </a:solidFill>
                <a:latin typeface="Menlo"/>
              </a:rPr>
              <a:t>return </a:t>
            </a:r>
            <a:r>
              <a:rPr lang="en-US" sz="1800" b="1" dirty="0" smtClean="0">
                <a:solidFill>
                  <a:srgbClr val="000090"/>
                </a:solidFill>
                <a:latin typeface="Menlo"/>
              </a:rPr>
              <a:t>false</a:t>
            </a:r>
            <a:r>
              <a:rPr lang="en-US" sz="1800" dirty="0" smtClean="0">
                <a:latin typeface="Menlo"/>
              </a:rPr>
              <a:t>;</a:t>
            </a:r>
            <a:endParaRPr lang="en-US" sz="1800" dirty="0"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	</a:t>
            </a:r>
            <a:r>
              <a:rPr lang="en-US" sz="1800" dirty="0" smtClean="0">
                <a:latin typeface="Menlo"/>
              </a:rPr>
              <a:t>}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}</a:t>
            </a:r>
            <a:r>
              <a:rPr lang="en-US" sz="1800" dirty="0" smtClean="0">
                <a:latin typeface="Menlo"/>
              </a:rPr>
              <a:t>);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01525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FlatMap</a:t>
            </a:r>
            <a:r>
              <a:rPr lang="en-US" sz="4000" dirty="0" smtClean="0"/>
              <a:t> on Connected </a:t>
            </a:r>
            <a:r>
              <a:rPr lang="en-US" sz="4000" dirty="0"/>
              <a:t>S</a:t>
            </a:r>
            <a:r>
              <a:rPr lang="en-US" sz="4000" dirty="0" smtClean="0"/>
              <a:t>treams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52685"/>
            <a:ext cx="8229600" cy="51620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600" dirty="0" smtClean="0">
                <a:latin typeface="Menlo"/>
              </a:rPr>
              <a:t>DataStream&lt;String&gt; strings = …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DataStream</a:t>
            </a:r>
            <a:r>
              <a:rPr lang="en-US" sz="1600" dirty="0" smtClean="0">
                <a:latin typeface="Menlo"/>
              </a:rPr>
              <a:t>&lt;Integer&gt; </a:t>
            </a:r>
            <a:r>
              <a:rPr lang="en-US" sz="1600" dirty="0" err="1" smtClean="0">
                <a:latin typeface="Menlo"/>
              </a:rPr>
              <a:t>ints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…</a:t>
            </a:r>
          </a:p>
          <a:p>
            <a:pPr marL="0" indent="0">
              <a:buFont typeface="Wingdings" charset="2"/>
              <a:buNone/>
            </a:pPr>
            <a:endParaRPr lang="en-US" sz="16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600" dirty="0" err="1" smtClean="0">
                <a:latin typeface="Menlo"/>
              </a:rPr>
              <a:t>ints.connect</a:t>
            </a:r>
            <a:r>
              <a:rPr lang="en-US" sz="1600" dirty="0" smtClean="0">
                <a:latin typeface="Menlo"/>
              </a:rPr>
              <a:t>(strings)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.</a:t>
            </a:r>
            <a:r>
              <a:rPr lang="en-US" sz="1600" dirty="0" err="1" smtClean="0">
                <a:latin typeface="Menlo"/>
              </a:rPr>
              <a:t>flatMap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b="1" dirty="0" smtClean="0">
                <a:solidFill>
                  <a:srgbClr val="000090"/>
                </a:solidFill>
                <a:latin typeface="Menlo"/>
              </a:rPr>
              <a:t>new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CoFlatMapFunction</a:t>
            </a:r>
            <a:r>
              <a:rPr lang="en-US" sz="1600" dirty="0" smtClean="0">
                <a:latin typeface="Menlo"/>
              </a:rPr>
              <a:t>&lt;</a:t>
            </a:r>
            <a:r>
              <a:rPr lang="en-US" sz="1600" dirty="0" err="1" smtClean="0">
                <a:latin typeface="Menlo"/>
              </a:rPr>
              <a:t>Integer,String,String</a:t>
            </a:r>
            <a:r>
              <a:rPr lang="en-US" sz="1600" dirty="0" smtClean="0">
                <a:latin typeface="Menlo"/>
              </a:rPr>
              <a:t>&gt;() {</a:t>
            </a:r>
          </a:p>
          <a:p>
            <a:pPr marL="0" indent="0">
              <a:buFont typeface="Wingdings" charset="2"/>
              <a:buNone/>
            </a:pPr>
            <a:endParaRPr lang="en-US" sz="16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@Override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public void 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flatMap1</a:t>
            </a:r>
            <a:r>
              <a:rPr lang="en-US" sz="1600" dirty="0" smtClean="0">
                <a:latin typeface="Menlo"/>
              </a:rPr>
              <a:t> (Integer value, Collector&lt;String&gt; out) {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	</a:t>
            </a:r>
            <a:r>
              <a:rPr lang="en-US" sz="1600" dirty="0" err="1" smtClean="0">
                <a:latin typeface="Menlo"/>
              </a:rPr>
              <a:t>out.collect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dirty="0" err="1" smtClean="0">
                <a:latin typeface="Menlo"/>
              </a:rPr>
              <a:t>value.toString</a:t>
            </a:r>
            <a:r>
              <a:rPr lang="en-US" sz="1600" dirty="0" smtClean="0">
                <a:latin typeface="Menlo"/>
              </a:rPr>
              <a:t>());	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}</a:t>
            </a:r>
          </a:p>
          <a:p>
            <a:pPr marL="0" indent="0">
              <a:buFont typeface="Wingdings" charset="2"/>
              <a:buNone/>
            </a:pP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</a:t>
            </a:r>
            <a:r>
              <a:rPr lang="en-US" sz="1600" dirty="0">
                <a:latin typeface="Menlo"/>
              </a:rPr>
              <a:t>@Override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	public void 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flatMap2</a:t>
            </a:r>
            <a:r>
              <a:rPr lang="en-US" sz="1600" dirty="0" smtClean="0">
                <a:latin typeface="Menlo"/>
              </a:rPr>
              <a:t> (String value</a:t>
            </a:r>
            <a:r>
              <a:rPr lang="en-US" sz="1600" dirty="0">
                <a:latin typeface="Menlo"/>
              </a:rPr>
              <a:t>, Collector&lt;String&gt; out</a:t>
            </a:r>
            <a:r>
              <a:rPr lang="en-US" sz="1600" dirty="0" smtClean="0">
                <a:latin typeface="Menlo"/>
              </a:rPr>
              <a:t>) </a:t>
            </a:r>
            <a:r>
              <a:rPr lang="en-US" sz="1600" dirty="0"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		</a:t>
            </a:r>
            <a:r>
              <a:rPr lang="en-US" sz="1600" b="1" dirty="0" smtClean="0">
                <a:solidFill>
                  <a:srgbClr val="000090"/>
                </a:solidFill>
                <a:latin typeface="Menlo"/>
              </a:rPr>
              <a:t>for</a:t>
            </a:r>
            <a:r>
              <a:rPr lang="en-US" sz="1600" dirty="0" smtClean="0">
                <a:latin typeface="Menlo"/>
              </a:rPr>
              <a:t> (String word: </a:t>
            </a:r>
            <a:r>
              <a:rPr lang="en-US" sz="1600" dirty="0" err="1" smtClean="0">
                <a:latin typeface="Menlo"/>
              </a:rPr>
              <a:t>value.split</a:t>
            </a:r>
            <a:r>
              <a:rPr lang="en-US" sz="1600" dirty="0" smtClean="0">
                <a:latin typeface="Menlo"/>
              </a:rPr>
              <a:t>(" ")) {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		</a:t>
            </a:r>
            <a:r>
              <a:rPr lang="en-US" sz="1600" dirty="0" err="1" smtClean="0">
                <a:latin typeface="Menlo"/>
              </a:rPr>
              <a:t>out.collect</a:t>
            </a:r>
            <a:r>
              <a:rPr lang="en-US" sz="1600" dirty="0" smtClean="0">
                <a:latin typeface="Menlo"/>
              </a:rPr>
              <a:t>(word);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	}</a:t>
            </a:r>
            <a:r>
              <a:rPr lang="en-US" sz="1600" dirty="0">
                <a:latin typeface="Menlo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	}</a:t>
            </a:r>
          </a:p>
          <a:p>
            <a:pPr marL="0" indent="0">
              <a:buFont typeface="Wingdings" charset="2"/>
              <a:buNone/>
            </a:pPr>
            <a:r>
              <a:rPr lang="en-US" sz="1600" dirty="0" smtClean="0">
                <a:latin typeface="Menlo"/>
              </a:rPr>
              <a:t>});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639797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 and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kind of data can Flink handle?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2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ci.apache.org</a:t>
            </a:r>
            <a:r>
              <a:rPr lang="en-US" dirty="0"/>
              <a:t>/projects/</a:t>
            </a:r>
            <a:r>
              <a:rPr lang="en-US" dirty="0" err="1"/>
              <a:t>flink</a:t>
            </a:r>
            <a:r>
              <a:rPr lang="en-US" dirty="0" smtClean="0"/>
              <a:t>/</a:t>
            </a:r>
            <a:r>
              <a:rPr lang="en-US" dirty="0"/>
              <a:t>link-docs-release-1.1</a:t>
            </a:r>
            <a:r>
              <a:rPr lang="en-US" dirty="0" smtClean="0"/>
              <a:t>/</a:t>
            </a:r>
            <a:r>
              <a:rPr lang="en-US" dirty="0" err="1"/>
              <a:t>apis</a:t>
            </a:r>
            <a:r>
              <a:rPr lang="en-US" dirty="0"/>
              <a:t>/streaming/</a:t>
            </a:r>
            <a:r>
              <a:rPr lang="en-US" dirty="0" err="1"/>
              <a:t>index.html</a:t>
            </a:r>
            <a:endParaRPr lang="en-US" dirty="0"/>
          </a:p>
          <a:p>
            <a:r>
              <a:rPr lang="en-US" dirty="0" smtClean="0"/>
              <a:t>Blog posts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87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TODO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74375"/>
            <a:ext cx="8443843" cy="5247100"/>
          </a:xfrm>
        </p:spPr>
        <p:txBody>
          <a:bodyPr>
            <a:normAutofit/>
          </a:bodyPr>
          <a:lstStyle/>
          <a:p>
            <a:r>
              <a:rPr lang="en-US" dirty="0" smtClean="0"/>
              <a:t>Shorten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89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Flink’s</a:t>
            </a:r>
            <a:r>
              <a:rPr lang="en-US" sz="3600" dirty="0" smtClean="0"/>
              <a:t> Type System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74375"/>
            <a:ext cx="8443843" cy="5247100"/>
          </a:xfrm>
        </p:spPr>
        <p:txBody>
          <a:bodyPr>
            <a:normAutofit/>
          </a:bodyPr>
          <a:lstStyle/>
          <a:p>
            <a:r>
              <a:rPr lang="en-US" dirty="0" smtClean="0"/>
              <a:t>Flink aims to support all data types</a:t>
            </a:r>
          </a:p>
          <a:p>
            <a:pPr lvl="1"/>
            <a:r>
              <a:rPr lang="en-US" dirty="0" smtClean="0"/>
              <a:t>Ease of programming</a:t>
            </a:r>
          </a:p>
          <a:p>
            <a:pPr lvl="1"/>
            <a:r>
              <a:rPr lang="en-US" dirty="0" smtClean="0"/>
              <a:t>Seamless integration with existing code</a:t>
            </a:r>
          </a:p>
          <a:p>
            <a:pPr lvl="1"/>
            <a:r>
              <a:rPr lang="en-US" dirty="0" err="1" smtClean="0"/>
              <a:t>DataSet</a:t>
            </a:r>
            <a:r>
              <a:rPr lang="en-US" dirty="0" smtClean="0"/>
              <a:t> and DataStream API share the same type system!</a:t>
            </a:r>
          </a:p>
          <a:p>
            <a:pPr lvl="1"/>
            <a:endParaRPr lang="en-US" dirty="0"/>
          </a:p>
          <a:p>
            <a:r>
              <a:rPr lang="en-US" dirty="0" smtClean="0"/>
              <a:t>Programs are analyzed before execution</a:t>
            </a:r>
          </a:p>
          <a:p>
            <a:pPr lvl="1"/>
            <a:r>
              <a:rPr lang="en-US" dirty="0" smtClean="0"/>
              <a:t>Used data types are identified</a:t>
            </a:r>
          </a:p>
          <a:p>
            <a:pPr lvl="1"/>
            <a:r>
              <a:rPr lang="en-US" dirty="0" err="1" smtClean="0"/>
              <a:t>Serializer</a:t>
            </a:r>
            <a:r>
              <a:rPr lang="en-US" dirty="0" smtClean="0"/>
              <a:t> &amp; comparator are configured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6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Flink’s</a:t>
            </a:r>
            <a:r>
              <a:rPr lang="en-US" sz="3600" dirty="0" smtClean="0"/>
              <a:t> Type System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74375"/>
            <a:ext cx="8443843" cy="5247100"/>
          </a:xfrm>
        </p:spPr>
        <p:txBody>
          <a:bodyPr>
            <a:normAutofit/>
          </a:bodyPr>
          <a:lstStyle/>
          <a:p>
            <a:r>
              <a:rPr lang="en-US" dirty="0" smtClean="0"/>
              <a:t>Data types are either</a:t>
            </a:r>
          </a:p>
          <a:p>
            <a:pPr lvl="1"/>
            <a:r>
              <a:rPr lang="en-US" dirty="0" smtClean="0"/>
              <a:t>Atomic types (like Java Primitives)</a:t>
            </a:r>
          </a:p>
          <a:p>
            <a:pPr lvl="1"/>
            <a:r>
              <a:rPr lang="en-US" dirty="0" smtClean="0"/>
              <a:t>Composite types (like Flink Tuples)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Composite types nest other types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Not all data types can be used as keys!</a:t>
            </a:r>
          </a:p>
          <a:p>
            <a:pPr lvl="1"/>
            <a:r>
              <a:rPr lang="en-US" dirty="0" err="1" smtClean="0"/>
              <a:t>Flink</a:t>
            </a:r>
            <a:r>
              <a:rPr lang="en-US" dirty="0" smtClean="0"/>
              <a:t> partitions </a:t>
            </a:r>
            <a:r>
              <a:rPr lang="en-US" dirty="0" err="1" smtClean="0"/>
              <a:t>DataStreams</a:t>
            </a:r>
            <a:r>
              <a:rPr lang="en-US" dirty="0" smtClean="0"/>
              <a:t> on keys</a:t>
            </a:r>
          </a:p>
          <a:p>
            <a:pPr lvl="1"/>
            <a:r>
              <a:rPr lang="en-US" dirty="0" smtClean="0"/>
              <a:t>Key types must be comparable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0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Atomic Types</a:t>
            </a:r>
            <a:endParaRPr lang="en-US" sz="36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930547"/>
              </p:ext>
            </p:extLst>
          </p:nvPr>
        </p:nvGraphicFramePr>
        <p:xfrm>
          <a:off x="457200" y="1339169"/>
          <a:ext cx="8229600" cy="502445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84077"/>
                <a:gridCol w="3230376"/>
                <a:gridCol w="3015147"/>
              </a:tblGrid>
              <a:tr h="6800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Flink</a:t>
                      </a:r>
                      <a:r>
                        <a:rPr lang="en-US" sz="2400" baseline="0" dirty="0" smtClean="0"/>
                        <a:t> Type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Java Type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Can</a:t>
                      </a:r>
                      <a:r>
                        <a:rPr lang="en-US" sz="2400" baseline="0" dirty="0" smtClean="0"/>
                        <a:t> be used as k</a:t>
                      </a:r>
                      <a:r>
                        <a:rPr lang="en-US" sz="2400" dirty="0" smtClean="0"/>
                        <a:t>ey</a:t>
                      </a:r>
                      <a:r>
                        <a:rPr lang="en-US" sz="2400" baseline="0" dirty="0" smtClean="0"/>
                        <a:t>?</a:t>
                      </a:r>
                      <a:endParaRPr lang="en-US" sz="2400" dirty="0"/>
                    </a:p>
                  </a:txBody>
                  <a:tcPr anchor="ctr"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BasicType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Java Primitives</a:t>
                      </a:r>
                      <a:r>
                        <a:rPr lang="en-US" sz="2400" baseline="0" dirty="0" smtClean="0"/>
                        <a:t> 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(Integer, String, …)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ArrayType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Arrays</a:t>
                      </a:r>
                      <a:r>
                        <a:rPr lang="en-US" sz="2400" baseline="0" dirty="0" smtClean="0"/>
                        <a:t> of Java primitives or objects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Primitive</a:t>
                      </a:r>
                      <a:r>
                        <a:rPr lang="en-US" sz="2400" baseline="0" dirty="0" smtClean="0"/>
                        <a:t> Arrays: </a:t>
                      </a:r>
                      <a:r>
                        <a:rPr lang="en-US" sz="2400" dirty="0" smtClean="0"/>
                        <a:t>Yes</a:t>
                      </a:r>
                    </a:p>
                    <a:p>
                      <a:r>
                        <a:rPr lang="en-US" sz="2400" dirty="0" smtClean="0"/>
                        <a:t>Object</a:t>
                      </a:r>
                      <a:r>
                        <a:rPr lang="en-US" sz="2400" baseline="0" dirty="0" smtClean="0"/>
                        <a:t> Arrays: No</a:t>
                      </a:r>
                      <a:endParaRPr lang="en-US" sz="2400" dirty="0"/>
                    </a:p>
                  </a:txBody>
                  <a:tcPr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WritableType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Implements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Hadoop’s</a:t>
                      </a:r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Writable interface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Yes,</a:t>
                      </a:r>
                      <a:r>
                        <a:rPr lang="en-US" sz="2400" baseline="0" dirty="0" smtClean="0"/>
                        <a:t> if implements</a:t>
                      </a:r>
                    </a:p>
                    <a:p>
                      <a:r>
                        <a:rPr lang="en-US" sz="2400" baseline="0" dirty="0" err="1" smtClean="0"/>
                        <a:t>WritableComparable</a:t>
                      </a:r>
                      <a:endParaRPr lang="en-US" sz="2400" dirty="0"/>
                    </a:p>
                  </a:txBody>
                  <a:tcPr/>
                </a:tc>
              </a:tr>
              <a:tr h="680065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GenericType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Any</a:t>
                      </a:r>
                      <a:r>
                        <a:rPr lang="en-US" sz="2400" baseline="0" dirty="0" smtClean="0"/>
                        <a:t> other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Yes, if implements</a:t>
                      </a:r>
                      <a:r>
                        <a:rPr lang="en-US" sz="2400" baseline="0" dirty="0" smtClean="0"/>
                        <a:t> Comparable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3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composed of fields with other types</a:t>
            </a:r>
          </a:p>
          <a:p>
            <a:pPr lvl="1"/>
            <a:r>
              <a:rPr lang="en-US" dirty="0" smtClean="0"/>
              <a:t>Fields types can be atomic or composite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Fields can be addressed as keys</a:t>
            </a:r>
          </a:p>
          <a:p>
            <a:pPr lvl="1"/>
            <a:r>
              <a:rPr lang="en-US" dirty="0" smtClean="0"/>
              <a:t>Field type must be a key type!</a:t>
            </a:r>
          </a:p>
          <a:p>
            <a:pPr lvl="1"/>
            <a:endParaRPr lang="en-US" dirty="0"/>
          </a:p>
          <a:p>
            <a:r>
              <a:rPr lang="en-US" dirty="0" smtClean="0"/>
              <a:t>A composite type can be a key type </a:t>
            </a:r>
          </a:p>
          <a:p>
            <a:pPr lvl="1"/>
            <a:r>
              <a:rPr lang="en-US" dirty="0" smtClean="0"/>
              <a:t>All field types must be key types!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5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3182" cy="465178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Java: </a:t>
            </a:r>
            <a:br>
              <a:rPr lang="en-US" sz="2800" dirty="0" smtClean="0"/>
            </a:br>
            <a:r>
              <a:rPr lang="en-US" sz="2000" dirty="0" smtClean="0">
                <a:latin typeface="Menlo Regular"/>
                <a:cs typeface="Menlo Regular"/>
              </a:rPr>
              <a:t>org.apache.flink.api.java.tuple.Tuple1 to Tuple25</a:t>
            </a:r>
            <a:endParaRPr lang="en-US" sz="2800" dirty="0" smtClean="0">
              <a:latin typeface="Menlo Regular"/>
              <a:cs typeface="Menlo Regular"/>
            </a:endParaRPr>
          </a:p>
          <a:p>
            <a:r>
              <a:rPr lang="en-US" sz="2800" dirty="0" err="1" smtClean="0"/>
              <a:t>Scala</a:t>
            </a:r>
            <a:r>
              <a:rPr lang="en-US" sz="2800" dirty="0" smtClean="0"/>
              <a:t>: </a:t>
            </a:r>
            <a:br>
              <a:rPr lang="en-US" sz="2800" dirty="0" smtClean="0"/>
            </a:br>
            <a:r>
              <a:rPr lang="en-US" sz="2800" dirty="0" smtClean="0"/>
              <a:t>use default </a:t>
            </a:r>
            <a:r>
              <a:rPr lang="en-US" sz="2800" dirty="0" err="1" smtClean="0"/>
              <a:t>Scala</a:t>
            </a:r>
            <a:r>
              <a:rPr lang="en-US" sz="2800" dirty="0" smtClean="0"/>
              <a:t> tuples (1 to 22 fields)</a:t>
            </a:r>
          </a:p>
          <a:p>
            <a:endParaRPr lang="en-US" sz="2800" dirty="0"/>
          </a:p>
          <a:p>
            <a:r>
              <a:rPr lang="en-US" sz="2800" dirty="0" smtClean="0"/>
              <a:t>Tuple fields are typed</a:t>
            </a:r>
          </a:p>
          <a:p>
            <a:pPr marL="0" lvl="1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Tuple3&lt;Integer, String, Double&gt; t3 = </a:t>
            </a:r>
          </a:p>
          <a:p>
            <a:pPr marL="457200" lvl="1" indent="0">
              <a:buNone/>
            </a:pPr>
            <a:r>
              <a:rPr lang="en-US" sz="2200" dirty="0">
                <a:latin typeface="Menlo Regular"/>
                <a:cs typeface="Menlo Regular"/>
              </a:rPr>
              <a:t>						</a:t>
            </a:r>
            <a:r>
              <a:rPr lang="en-US" sz="2200" dirty="0" smtClean="0">
                <a:latin typeface="Menlo Regular"/>
                <a:cs typeface="Menlo Regular"/>
              </a:rPr>
              <a:t>   new Tuple3&lt;&gt;(</a:t>
            </a:r>
            <a:r>
              <a:rPr lang="en-US" sz="2200" dirty="0">
                <a:latin typeface="Menlo Regular"/>
                <a:cs typeface="Menlo Regular"/>
              </a:rPr>
              <a:t>1, “2”, 3.0);</a:t>
            </a:r>
          </a:p>
          <a:p>
            <a:pPr marL="0" lvl="1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0" lvl="1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val</a:t>
            </a:r>
            <a:r>
              <a:rPr lang="en-US" sz="2200" dirty="0" smtClean="0">
                <a:latin typeface="Menlo Regular"/>
                <a:cs typeface="Menlo Regular"/>
              </a:rPr>
              <a:t> </a:t>
            </a:r>
            <a:r>
              <a:rPr lang="en-US" sz="2200" dirty="0">
                <a:latin typeface="Menlo Regular"/>
                <a:cs typeface="Menlo Regular"/>
              </a:rPr>
              <a:t>t3: (</a:t>
            </a:r>
            <a:r>
              <a:rPr lang="en-US" sz="2200" dirty="0" err="1">
                <a:latin typeface="Menlo Regular"/>
                <a:cs typeface="Menlo Regular"/>
              </a:rPr>
              <a:t>Int</a:t>
            </a:r>
            <a:r>
              <a:rPr lang="en-US" sz="2200" dirty="0">
                <a:latin typeface="Menlo Regular"/>
                <a:cs typeface="Menlo Regular"/>
              </a:rPr>
              <a:t>, String, Double) = (1, ”2”, 3.0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</a:p>
          <a:p>
            <a:pPr marL="0" lvl="1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342900" lvl="1" indent="-342900">
              <a:buFont typeface="Wingdings" charset="2"/>
              <a:buChar char="§"/>
            </a:pPr>
            <a:r>
              <a:rPr lang="en-US" dirty="0" smtClean="0"/>
              <a:t>Tuples give the best performance</a:t>
            </a: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28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32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481819" cy="509697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Define keys by field position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DataStream&lt;Tuple3&lt;Integer, String, Double&gt;&gt; d = …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key stream by String field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d.keyBy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1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3000" dirty="0" smtClean="0"/>
              <a:t>Or field names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key stream by Double field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d.keyBy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“f2”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269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420171" cy="52470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Any Java class that</a:t>
            </a:r>
          </a:p>
          <a:p>
            <a:pPr lvl="1"/>
            <a:r>
              <a:rPr lang="en-US" dirty="0" smtClean="0"/>
              <a:t>Has an empty default constructor</a:t>
            </a:r>
          </a:p>
          <a:p>
            <a:pPr lvl="1"/>
            <a:r>
              <a:rPr lang="en-US" dirty="0" smtClean="0"/>
              <a:t>Has publicly accessible fields </a:t>
            </a:r>
            <a:br>
              <a:rPr lang="en-US" dirty="0" smtClean="0"/>
            </a:br>
            <a:r>
              <a:rPr lang="en-US" dirty="0" smtClean="0"/>
              <a:t>  (public field or default getter</a:t>
            </a:r>
            <a:r>
              <a:rPr lang="en-US" dirty="0"/>
              <a:t> </a:t>
            </a:r>
            <a:r>
              <a:rPr lang="en-US" dirty="0" smtClean="0"/>
              <a:t>&amp; setter)</a:t>
            </a:r>
          </a:p>
          <a:p>
            <a:pPr lvl="1"/>
            <a:endParaRPr lang="en-US" sz="1500" dirty="0"/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public class Person {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public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int</a:t>
            </a:r>
            <a:r>
              <a:rPr lang="en-US" sz="2400" dirty="0" smtClean="0">
                <a:latin typeface="Menlo Regular"/>
                <a:cs typeface="Menlo Regular"/>
              </a:rPr>
              <a:t> id;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public</a:t>
            </a:r>
            <a:r>
              <a:rPr lang="en-US" sz="2400" dirty="0" smtClean="0">
                <a:latin typeface="Menlo Regular"/>
                <a:cs typeface="Menlo Regular"/>
              </a:rPr>
              <a:t> String name;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public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Person()</a:t>
            </a:r>
            <a:r>
              <a:rPr lang="en-US" sz="2400" dirty="0" smtClean="0">
                <a:latin typeface="Menlo Regular"/>
                <a:cs typeface="Menlo Regular"/>
              </a:rPr>
              <a:t> {};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public Person(</a:t>
            </a:r>
            <a:r>
              <a:rPr lang="en-US" sz="2400" dirty="0" err="1" smtClean="0">
                <a:latin typeface="Menlo Regular"/>
                <a:cs typeface="Menlo Regular"/>
              </a:rPr>
              <a:t>int</a:t>
            </a:r>
            <a:r>
              <a:rPr lang="en-US" sz="2400" dirty="0" smtClean="0">
                <a:latin typeface="Menlo Regular"/>
                <a:cs typeface="Menlo Regular"/>
              </a:rPr>
              <a:t> id, String name) {…};</a:t>
            </a:r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DataStream&lt;Person&gt; p = 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env.fromElements</a:t>
            </a:r>
            <a:r>
              <a:rPr lang="en-US" sz="2400" dirty="0" smtClean="0">
                <a:latin typeface="Menlo Regular"/>
                <a:cs typeface="Menlo Regular"/>
              </a:rPr>
              <a:t>(new Person(1, ”Bob”));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225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6"/>
            <a:ext cx="8481819" cy="4881974"/>
          </a:xfrm>
        </p:spPr>
        <p:txBody>
          <a:bodyPr>
            <a:normAutofit/>
          </a:bodyPr>
          <a:lstStyle/>
          <a:p>
            <a:r>
              <a:rPr lang="en-US" dirty="0" smtClean="0"/>
              <a:t>Define keys by field name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DataStream&lt;Person&gt; </a:t>
            </a:r>
            <a:r>
              <a:rPr lang="en-US" sz="2200" dirty="0">
                <a:latin typeface="Menlo Regular"/>
                <a:cs typeface="Menlo Regular"/>
              </a:rPr>
              <a:t>p</a:t>
            </a:r>
            <a:r>
              <a:rPr lang="en-US" sz="2200" dirty="0" smtClean="0">
                <a:latin typeface="Menlo Regular"/>
                <a:cs typeface="Menlo Regular"/>
              </a:rPr>
              <a:t> = …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key stream by “name” field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p.keyBy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“name”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8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CaseClasses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case classes are natively supported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case class Person(id: </a:t>
            </a:r>
            <a:r>
              <a:rPr lang="en-US" sz="2200" dirty="0" err="1" smtClean="0">
                <a:latin typeface="Menlo Regular"/>
                <a:cs typeface="Menlo Regular"/>
              </a:rPr>
              <a:t>Int</a:t>
            </a:r>
            <a:r>
              <a:rPr lang="en-US" sz="2200" dirty="0" smtClean="0">
                <a:latin typeface="Menlo Regular"/>
                <a:cs typeface="Menlo Regular"/>
              </a:rPr>
              <a:t>, name: String)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d: DataStream[Person] = 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	</a:t>
            </a:r>
            <a:r>
              <a:rPr lang="en-US" sz="2200" dirty="0" smtClean="0">
                <a:latin typeface="Menlo Regular"/>
                <a:cs typeface="Menlo Regular"/>
              </a:rPr>
              <a:t>   </a:t>
            </a:r>
            <a:r>
              <a:rPr lang="en-US" sz="2200" dirty="0" err="1" smtClean="0">
                <a:latin typeface="Menlo Regular"/>
                <a:cs typeface="Menlo Regular"/>
              </a:rPr>
              <a:t>env.fromElements</a:t>
            </a:r>
            <a:r>
              <a:rPr lang="en-US" sz="2200" dirty="0" smtClean="0">
                <a:latin typeface="Menlo Regular"/>
                <a:cs typeface="Menlo Regular"/>
              </a:rPr>
              <a:t>(Person(1, “Bob”)</a:t>
            </a: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r>
              <a:rPr lang="en-US" dirty="0" smtClean="0"/>
              <a:t>Define keys by field name</a:t>
            </a:r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key stream by field “name”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d.keyBy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“name”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78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 Processing</a:t>
            </a:r>
          </a:p>
          <a:p>
            <a:endParaRPr lang="en-US" sz="1400" dirty="0" smtClean="0"/>
          </a:p>
          <a:p>
            <a:r>
              <a:rPr lang="en-US" dirty="0" smtClean="0"/>
              <a:t>Java and </a:t>
            </a:r>
            <a:r>
              <a:rPr lang="en-US" dirty="0" err="1" smtClean="0"/>
              <a:t>Scala</a:t>
            </a:r>
            <a:endParaRPr lang="en-US" dirty="0" smtClean="0"/>
          </a:p>
          <a:p>
            <a:endParaRPr lang="en-US" sz="1400" dirty="0" smtClean="0"/>
          </a:p>
          <a:p>
            <a:r>
              <a:rPr lang="en-US" dirty="0" smtClean="0"/>
              <a:t>All examples here in Java for Flink 1.0</a:t>
            </a:r>
          </a:p>
          <a:p>
            <a:endParaRPr lang="en-US" sz="1400" dirty="0" smtClean="0"/>
          </a:p>
          <a:p>
            <a:r>
              <a:rPr lang="en-US" dirty="0" smtClean="0"/>
              <a:t>Documentation available at </a:t>
            </a:r>
          </a:p>
          <a:p>
            <a:pPr marL="0" indent="0" algn="ctr">
              <a:buNone/>
            </a:pPr>
            <a:r>
              <a:rPr lang="en-US" dirty="0" err="1" smtClean="0"/>
              <a:t>flink.apache.org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4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&amp; Nested </a:t>
            </a:r>
            <a:r>
              <a:rPr lang="en-US" dirty="0"/>
              <a:t>K</a:t>
            </a:r>
            <a:r>
              <a:rPr lang="en-US" dirty="0" smtClean="0"/>
              <a:t>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20" y="1277112"/>
            <a:ext cx="8229600" cy="572575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DataStream&lt;</a:t>
            </a:r>
            <a:r>
              <a:rPr lang="en-US" sz="5500" dirty="0">
                <a:latin typeface="Menlo Regular"/>
                <a:cs typeface="Menlo Regular"/>
              </a:rPr>
              <a:t>Tuple3&lt;String, Person, Double&gt;&gt; </a:t>
            </a:r>
            <a:r>
              <a:rPr lang="en-US" sz="5500" dirty="0" smtClean="0">
                <a:latin typeface="Menlo Regular"/>
                <a:cs typeface="Menlo Regular"/>
              </a:rPr>
              <a:t>d;</a:t>
            </a:r>
            <a:endParaRPr lang="en-US" sz="5500" dirty="0">
              <a:latin typeface="Menlo Regular"/>
              <a:cs typeface="Menlo Regular"/>
            </a:endParaRPr>
          </a:p>
          <a:p>
            <a:endParaRPr lang="en-US" sz="4300" dirty="0" smtClean="0"/>
          </a:p>
          <a:p>
            <a:r>
              <a:rPr lang="en-US" sz="7000" dirty="0" smtClean="0"/>
              <a:t>Composite keys are supported</a:t>
            </a:r>
          </a:p>
          <a:p>
            <a:endParaRPr lang="en-US" sz="2500" dirty="0" smtClean="0"/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// key stream by both long fields</a:t>
            </a:r>
          </a:p>
          <a:p>
            <a:pPr marL="0" indent="0">
              <a:buNone/>
            </a:pPr>
            <a:r>
              <a:rPr lang="en-US" sz="5500" dirty="0" err="1" smtClean="0">
                <a:latin typeface="Menlo Regular"/>
                <a:cs typeface="Menlo Regular"/>
              </a:rPr>
              <a:t>d.keyBy</a:t>
            </a:r>
            <a:r>
              <a:rPr lang="en-US" sz="5500" dirty="0" smtClean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0, 1</a:t>
            </a:r>
            <a:r>
              <a:rPr lang="en-US" sz="55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7000" dirty="0" smtClean="0"/>
              <a:t>Nested fields can be used as types</a:t>
            </a:r>
          </a:p>
          <a:p>
            <a:endParaRPr lang="en-US" sz="2500" dirty="0" smtClean="0"/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// </a:t>
            </a:r>
            <a:r>
              <a:rPr lang="en-US" sz="5500" dirty="0">
                <a:latin typeface="Menlo Regular"/>
                <a:cs typeface="Menlo Regular"/>
              </a:rPr>
              <a:t>key stream by </a:t>
            </a:r>
            <a:r>
              <a:rPr lang="en-US" sz="5500" dirty="0" smtClean="0">
                <a:latin typeface="Menlo Regular"/>
                <a:cs typeface="Menlo Regular"/>
              </a:rPr>
              <a:t>nested “name” field</a:t>
            </a:r>
          </a:p>
          <a:p>
            <a:pPr marL="0" indent="0">
              <a:buNone/>
            </a:pPr>
            <a:r>
              <a:rPr lang="en-US" sz="5500" dirty="0" err="1" smtClean="0">
                <a:latin typeface="Menlo Regular"/>
                <a:cs typeface="Menlo Regular"/>
              </a:rPr>
              <a:t>d.keyBy</a:t>
            </a:r>
            <a:r>
              <a:rPr lang="en-US" sz="5500" dirty="0" smtClean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“f1.name”</a:t>
            </a:r>
            <a:r>
              <a:rPr lang="en-US" sz="55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7000" dirty="0" smtClean="0"/>
              <a:t>Full types can be used as key using “*” wildcard</a:t>
            </a:r>
          </a:p>
          <a:p>
            <a:endParaRPr lang="en-US" sz="25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</a:t>
            </a:r>
            <a:r>
              <a:rPr lang="en-US" sz="5500" dirty="0">
                <a:latin typeface="Menlo Regular"/>
                <a:cs typeface="Menlo Regular"/>
              </a:rPr>
              <a:t>/ key stream by </a:t>
            </a:r>
            <a:r>
              <a:rPr lang="en-US" sz="5500" dirty="0" smtClean="0">
                <a:latin typeface="Menlo Regular"/>
                <a:cs typeface="Menlo Regular"/>
              </a:rPr>
              <a:t>complete nested </a:t>
            </a:r>
            <a:r>
              <a:rPr lang="en-US" sz="5500" dirty="0" err="1" smtClean="0">
                <a:latin typeface="Menlo Regular"/>
                <a:cs typeface="Menlo Regular"/>
              </a:rPr>
              <a:t>Pojo</a:t>
            </a:r>
            <a:r>
              <a:rPr lang="en-US" sz="5500" dirty="0" smtClean="0">
                <a:latin typeface="Menlo Regular"/>
                <a:cs typeface="Menlo Regular"/>
              </a:rPr>
              <a:t> </a:t>
            </a:r>
            <a:r>
              <a:rPr lang="en-US" sz="5500" dirty="0">
                <a:latin typeface="Menlo Regular"/>
                <a:cs typeface="Menlo Regular"/>
              </a:rPr>
              <a:t>field</a:t>
            </a:r>
          </a:p>
          <a:p>
            <a:pPr marL="0" indent="0">
              <a:buNone/>
            </a:pPr>
            <a:r>
              <a:rPr lang="en-US" sz="5500" dirty="0" err="1" smtClean="0">
                <a:latin typeface="Menlo Regular"/>
                <a:cs typeface="Menlo Regular"/>
              </a:rPr>
              <a:t>d.keyBy</a:t>
            </a:r>
            <a:r>
              <a:rPr lang="en-US" sz="5500" dirty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“f1.*”</a:t>
            </a:r>
            <a:r>
              <a:rPr lang="en-US" sz="55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3500" dirty="0" smtClean="0">
              <a:latin typeface="Menlo Regular"/>
              <a:cs typeface="Menlo Regular"/>
            </a:endParaRPr>
          </a:p>
          <a:p>
            <a:pPr lvl="1"/>
            <a:r>
              <a:rPr lang="en-US" sz="6600" dirty="0" smtClean="0"/>
              <a:t>“*” wildcard can also be used for atomic types</a:t>
            </a:r>
            <a:endParaRPr lang="en-US" sz="6600" dirty="0"/>
          </a:p>
          <a:p>
            <a:pPr marL="0" indent="0">
              <a:buNone/>
            </a:pPr>
            <a:endParaRPr lang="en-US" sz="5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7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Keys can be computed using </a:t>
            </a:r>
            <a:r>
              <a:rPr lang="en-US" dirty="0" err="1" smtClean="0"/>
              <a:t>KeySelectors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public class </a:t>
            </a:r>
            <a:r>
              <a:rPr lang="en-US" sz="22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SumKeySelector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implements    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       </a:t>
            </a:r>
            <a:r>
              <a:rPr lang="en-US" sz="2200" dirty="0" err="1" smtClean="0">
                <a:latin typeface="Menlo Regular"/>
                <a:cs typeface="Menlo Regular"/>
              </a:rPr>
              <a:t>KeySelector</a:t>
            </a:r>
            <a:r>
              <a:rPr lang="en-US" sz="2200" dirty="0" smtClean="0">
                <a:latin typeface="Menlo Regular"/>
                <a:cs typeface="Menlo Regular"/>
              </a:rPr>
              <a:t>&lt;Tuple2&lt;Long, Long&gt;, Long&gt; {</a:t>
            </a:r>
          </a:p>
          <a:p>
            <a:pPr marL="0" indent="0">
              <a:buNone/>
            </a:pPr>
            <a:endParaRPr lang="en-US" sz="2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  public Long </a:t>
            </a:r>
            <a:r>
              <a:rPr lang="en-US" sz="2200" dirty="0" err="1" smtClean="0">
                <a:latin typeface="Menlo Regular"/>
                <a:cs typeface="Menlo Regular"/>
              </a:rPr>
              <a:t>getKey</a:t>
            </a:r>
            <a:r>
              <a:rPr lang="en-US" sz="2200" dirty="0" smtClean="0">
                <a:latin typeface="Menlo Regular"/>
                <a:cs typeface="Menlo Regular"/>
              </a:rPr>
              <a:t>(Tuple2&lt;Long, Long&gt; t) {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    return t.f0 + t.f1;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}}</a:t>
            </a: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DataStream&lt;Tuple2&lt;</a:t>
            </a:r>
            <a:r>
              <a:rPr lang="en-US" sz="2200" dirty="0" err="1" smtClean="0">
                <a:latin typeface="Menlo Regular"/>
                <a:cs typeface="Menlo Regular"/>
              </a:rPr>
              <a:t>Long,Long</a:t>
            </a:r>
            <a:r>
              <a:rPr lang="en-US" sz="2200" dirty="0" smtClean="0">
                <a:latin typeface="Menlo Regular"/>
                <a:cs typeface="Menlo Regular"/>
              </a:rPr>
              <a:t>&gt;&gt; d = …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d.keyBy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new </a:t>
            </a:r>
            <a:r>
              <a:rPr lang="en-US" sz="22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SumKeySelector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()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76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5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advice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881974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sz="2400" dirty="0" err="1" smtClean="0">
                <a:latin typeface="Menlo Regular"/>
                <a:cs typeface="Menlo Regular"/>
              </a:rPr>
              <a:t>env.fromElements</a:t>
            </a:r>
            <a:r>
              <a:rPr lang="en-US" sz="2400" dirty="0">
                <a:latin typeface="Menlo Regular"/>
                <a:cs typeface="Menlo Regular"/>
              </a:rPr>
              <a:t>(..)</a:t>
            </a:r>
            <a:r>
              <a:rPr lang="en-US" dirty="0" smtClean="0"/>
              <a:t> or </a:t>
            </a:r>
            <a:r>
              <a:rPr lang="en-US" sz="2400" dirty="0" err="1">
                <a:latin typeface="Menlo Regular"/>
                <a:cs typeface="Menlo Regular"/>
              </a:rPr>
              <a:t>env.fromCollection</a:t>
            </a:r>
            <a:r>
              <a:rPr lang="en-US" sz="2400" dirty="0">
                <a:latin typeface="Menlo Regular"/>
                <a:cs typeface="Menlo Regular"/>
              </a:rPr>
              <a:t>(..)</a:t>
            </a:r>
            <a:r>
              <a:rPr lang="en-US" dirty="0" smtClean="0"/>
              <a:t> to quickly get a DataStream to experiment with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sz="2400" dirty="0" smtClean="0">
                <a:latin typeface="Menlo Regular"/>
                <a:cs typeface="Menlo Regular"/>
              </a:rPr>
              <a:t>print()</a:t>
            </a:r>
            <a:r>
              <a:rPr lang="en-US" dirty="0" smtClean="0"/>
              <a:t> to print a DataStream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4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93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 by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Window </a:t>
            </a:r>
            <a:r>
              <a:rPr lang="en-US" sz="3200" dirty="0" err="1" smtClean="0"/>
              <a:t>WordCount</a:t>
            </a:r>
            <a:r>
              <a:rPr lang="en-US" sz="3200" dirty="0" smtClean="0"/>
              <a:t>: main Method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latin typeface="Menlo"/>
              </a:rPr>
              <a:t>StreamExecutionEnvironment</a:t>
            </a:r>
            <a:r>
              <a:rPr lang="en-US" sz="1400" dirty="0" smtClean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</a:t>
            </a:r>
            <a:r>
              <a:rPr lang="en-US" sz="1400" dirty="0" smtClean="0"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</a:t>
            </a:r>
            <a:r>
              <a:rPr lang="en-US" sz="1400" dirty="0" smtClean="0">
                <a:latin typeface="Menlo"/>
              </a:rPr>
              <a:t>	</a:t>
            </a:r>
            <a:r>
              <a:rPr lang="en-US" sz="1400" dirty="0" err="1" smtClean="0">
                <a:latin typeface="Menlo"/>
              </a:rPr>
              <a:t>StreamExecutionEnvironment.</a:t>
            </a:r>
            <a:r>
              <a:rPr lang="en-US" sz="1400" i="1" dirty="0" err="1" smtClean="0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</a:t>
            </a:r>
            <a:r>
              <a:rPr lang="en-US" sz="1400" dirty="0" smtClean="0"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</a:t>
            </a:r>
            <a:r>
              <a:rPr lang="en-US" sz="1400" dirty="0" smtClean="0">
                <a:latin typeface="Menlo"/>
              </a:rPr>
              <a:t>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"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0”</a:t>
            </a:r>
            <a:br>
              <a:rPr lang="en-US" sz="14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Menlo"/>
              </a:rPr>
              <a:t>       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compute counts every 5 minutes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/sum up tuple field "1"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179267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Stream Execution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StreamExecutionEnvironment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Menlo"/>
              </a:rPr>
              <a:t>		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StreamExecutionEnvironment.</a:t>
            </a:r>
            <a:r>
              <a:rPr lang="en-US" sz="1400" i="1" dirty="0" err="1">
                <a:solidFill>
                  <a:srgbClr val="FF0000"/>
                </a:solidFill>
                <a:latin typeface="Menlo"/>
              </a:rPr>
              <a:t>getExecutionEnvironment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env.setStreamTimeCharacteristic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TimeCharacteristic.EventTime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FF000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DataStream&lt;Tuple2&lt;String, Integer&gt;&gt;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Splitter())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"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0”</a:t>
            </a:r>
            <a:br>
              <a:rPr lang="en-US" sz="14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latin typeface="Menlo"/>
              </a:rPr>
              <a:t>StreamExecutionEnvironment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	</a:t>
            </a:r>
            <a:r>
              <a:rPr lang="en-US" sz="1400" dirty="0" err="1">
                <a:latin typeface="Menlo"/>
              </a:rPr>
              <a:t>StreamExecutionEnvironment.</a:t>
            </a:r>
            <a:r>
              <a:rPr lang="en-US" sz="1400" i="1" dirty="0" err="1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DataStream&lt;Tuple2&lt;String, Integer&gt;&gt;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Splitter())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latin typeface="Menlo"/>
              </a:rPr>
              <a:t>StreamExecutionEnvironment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	</a:t>
            </a:r>
            <a:r>
              <a:rPr lang="en-US" sz="1400" dirty="0" err="1">
                <a:latin typeface="Menlo"/>
              </a:rPr>
              <a:t>StreamExecutionEnvironment.</a:t>
            </a:r>
            <a:r>
              <a:rPr lang="en-US" sz="1400" i="1" dirty="0" err="1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Splitter())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"0"</a:t>
            </a:r>
            <a:br>
              <a:rPr lang="en-US" sz="14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8412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12720</TotalTime>
  <Words>1337</Words>
  <Application>Microsoft Macintosh PowerPoint</Application>
  <PresentationFormat>On-screen Show (4:3)</PresentationFormat>
  <Paragraphs>441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1_Office Theme</vt:lpstr>
      <vt:lpstr>Apache Flink® Training</vt:lpstr>
      <vt:lpstr>Agenda</vt:lpstr>
      <vt:lpstr>References</vt:lpstr>
      <vt:lpstr>DataStream API</vt:lpstr>
      <vt:lpstr>DataStream API by Example</vt:lpstr>
      <vt:lpstr>Window WordCount: main Method</vt:lpstr>
      <vt:lpstr>Stream Execution Environment</vt:lpstr>
      <vt:lpstr>Data Sources</vt:lpstr>
      <vt:lpstr>Data types</vt:lpstr>
      <vt:lpstr>Transformations</vt:lpstr>
      <vt:lpstr>User functions</vt:lpstr>
      <vt:lpstr>DataSinks</vt:lpstr>
      <vt:lpstr>Execute!</vt:lpstr>
      <vt:lpstr>Window WordCount: FlatMap</vt:lpstr>
      <vt:lpstr>WordCount: Map: Interface</vt:lpstr>
      <vt:lpstr>WordCount: Map: Types</vt:lpstr>
      <vt:lpstr>WordCount: Map: Collector</vt:lpstr>
      <vt:lpstr>DataStream API Concepts</vt:lpstr>
      <vt:lpstr>(Selected) Data Types</vt:lpstr>
      <vt:lpstr>Tuples</vt:lpstr>
      <vt:lpstr>Transformations: Map</vt:lpstr>
      <vt:lpstr>Transformations: Filter</vt:lpstr>
      <vt:lpstr>Transformations: KeyBy</vt:lpstr>
      <vt:lpstr>Data Shipping Strategies</vt:lpstr>
      <vt:lpstr>Working With Multiple Streams</vt:lpstr>
      <vt:lpstr>Connecting Streams</vt:lpstr>
      <vt:lpstr>Map on Connected Streams</vt:lpstr>
      <vt:lpstr>FlatMap on Connected Streams</vt:lpstr>
      <vt:lpstr>Type System and Keys</vt:lpstr>
      <vt:lpstr>TODO</vt:lpstr>
      <vt:lpstr>Apache Flink’s Type System</vt:lpstr>
      <vt:lpstr>Apache Flink’s Type System</vt:lpstr>
      <vt:lpstr>Atomic Types</vt:lpstr>
      <vt:lpstr>Composite Types</vt:lpstr>
      <vt:lpstr>TupleType</vt:lpstr>
      <vt:lpstr>TupleType</vt:lpstr>
      <vt:lpstr>PojoType</vt:lpstr>
      <vt:lpstr>PojoType</vt:lpstr>
      <vt:lpstr>Scala CaseClasses</vt:lpstr>
      <vt:lpstr>Composite &amp; Nested Keys</vt:lpstr>
      <vt:lpstr>KeySelectors</vt:lpstr>
      <vt:lpstr>Best Practices</vt:lpstr>
      <vt:lpstr>Some advice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757</cp:revision>
  <dcterms:created xsi:type="dcterms:W3CDTF">2015-01-22T00:00:06Z</dcterms:created>
  <dcterms:modified xsi:type="dcterms:W3CDTF">2016-08-24T16:07:28Z</dcterms:modified>
</cp:coreProperties>
</file>