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36" r:id="rId2"/>
    <p:sldId id="376" r:id="rId3"/>
    <p:sldId id="385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70" r:id="rId13"/>
    <p:sldId id="371" r:id="rId14"/>
    <p:sldId id="372" r:id="rId15"/>
    <p:sldId id="373" r:id="rId16"/>
    <p:sldId id="3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25/08/16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– Connectors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18849" y="6226328"/>
            <a:ext cx="275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Flink v1.1.1 – 24.08.2016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489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Sinks &amp;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venir Book"/>
                <a:cs typeface="Avenir Book"/>
              </a:rPr>
              <a:t>Emit data with a custom sink function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enlo"/>
              </a:rPr>
              <a:t>stream.addSink</a:t>
            </a:r>
            <a:r>
              <a:rPr lang="en-US" sz="20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new </a:t>
            </a:r>
            <a:r>
              <a:rPr lang="en-US" sz="2000" dirty="0" err="1" smtClean="0">
                <a:solidFill>
                  <a:srgbClr val="000000"/>
                </a:solidFill>
                <a:latin typeface="Menlo"/>
              </a:rPr>
              <a:t>MySinkFunction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2000" dirty="0">
                <a:solidFill>
                  <a:srgbClr val="000000"/>
                </a:solidFill>
                <a:latin typeface="Menlo"/>
              </a:rPr>
            </a:br>
            <a:endParaRPr lang="en-US" sz="20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800" b="1" dirty="0" smtClean="0">
                <a:latin typeface="Avenir Book"/>
                <a:cs typeface="Avenir Book"/>
              </a:rPr>
              <a:t>Several connectors </a:t>
            </a:r>
            <a:endParaRPr lang="en-US" sz="2800" b="1" dirty="0">
              <a:latin typeface="Avenir Book"/>
              <a:cs typeface="Avenir Book"/>
            </a:endParaRPr>
          </a:p>
          <a:p>
            <a:r>
              <a:rPr lang="en-US" sz="2400" b="1" dirty="0" smtClean="0">
                <a:latin typeface="Avenir Book"/>
                <a:cs typeface="Avenir Book"/>
              </a:rPr>
              <a:t>Apache Kafka</a:t>
            </a:r>
          </a:p>
          <a:p>
            <a:r>
              <a:rPr lang="en-US" sz="2400" b="1" dirty="0" err="1" smtClean="0">
                <a:latin typeface="Avenir Book"/>
                <a:cs typeface="Avenir Book"/>
              </a:rPr>
              <a:t>Elasticsearch</a:t>
            </a:r>
            <a:endParaRPr lang="en-US" sz="2400" b="1" dirty="0">
              <a:latin typeface="Avenir Book"/>
              <a:cs typeface="Avenir Book"/>
            </a:endParaRPr>
          </a:p>
          <a:p>
            <a:r>
              <a:rPr lang="en-US" sz="2400" b="1" dirty="0" smtClean="0">
                <a:latin typeface="Avenir Book"/>
                <a:cs typeface="Avenir Book"/>
              </a:rPr>
              <a:t>Rolling Files (HDFS, S3, </a:t>
            </a:r>
            <a:r>
              <a:rPr lang="is-IS" sz="2400" b="1" dirty="0" smtClean="0">
                <a:latin typeface="Avenir Book"/>
                <a:cs typeface="Avenir Book"/>
              </a:rPr>
              <a:t>…)</a:t>
            </a:r>
            <a:endParaRPr lang="en-US" sz="2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7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Programs are lazily executed when 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execute()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result.writeToSocket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...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  <a:r>
              <a:rPr lang="en-US" sz="2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400" i="1" dirty="0">
                <a:solidFill>
                  <a:srgbClr val="808080"/>
                </a:solidFill>
                <a:latin typeface="Menlo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2400" dirty="0" err="1" smtClean="0">
                <a:latin typeface="Menlo"/>
              </a:rPr>
              <a:t>writeAsText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Execution really starts here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2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2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Apache Kafka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and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“Apache Kafka is a distributed, partitioned, replicated commit log service”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Kafka uses Apache Zookeeper for coordination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Kafka maintains feeds of messages in categories called topics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Kafka topic can be read by </a:t>
            </a:r>
            <a:r>
              <a:rPr lang="en-US" dirty="0" err="1" smtClean="0"/>
              <a:t>Flink</a:t>
            </a:r>
            <a:r>
              <a:rPr lang="en-US" dirty="0" smtClean="0"/>
              <a:t> to produce a DataStream, and a DataStream can be written to a Kafka topic</a:t>
            </a:r>
          </a:p>
          <a:p>
            <a:pPr lvl="4"/>
            <a:endParaRPr lang="en-US" dirty="0"/>
          </a:p>
          <a:p>
            <a:r>
              <a:rPr lang="en-US" dirty="0" err="1" smtClean="0"/>
              <a:t>Flink</a:t>
            </a:r>
            <a:r>
              <a:rPr lang="en-US" dirty="0" smtClean="0"/>
              <a:t> coordinates with Kafka to provide recovery in the case of failures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242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Enable </a:t>
            </a:r>
            <a:r>
              <a:rPr lang="en-US" sz="3800" dirty="0" err="1" smtClean="0"/>
              <a:t>checkpointing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dirty="0" smtClean="0"/>
              <a:t>E.g., </a:t>
            </a:r>
            <a:r>
              <a:rPr lang="en-US" sz="2900" dirty="0" err="1" smtClean="0">
                <a:latin typeface="Menlo Regular"/>
                <a:cs typeface="Menlo Regular"/>
              </a:rPr>
              <a:t>env.enableCheckpointing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Menlo Regular"/>
                <a:cs typeface="Menlo Regular"/>
              </a:rPr>
              <a:t>5000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 smtClean="0"/>
              <a:t>;</a:t>
            </a:r>
          </a:p>
          <a:p>
            <a:endParaRPr lang="en-US" sz="3800" dirty="0" smtClean="0"/>
          </a:p>
          <a:p>
            <a:r>
              <a:rPr lang="en-US" sz="3800" dirty="0" smtClean="0"/>
              <a:t>Add a DataStream source from a Kafka topic</a:t>
            </a:r>
            <a:endParaRPr lang="en-US" sz="3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>
                <a:latin typeface="Menlo Regular"/>
                <a:cs typeface="Menlo Regular"/>
              </a:rPr>
              <a:t>Properties props </a:t>
            </a:r>
            <a:r>
              <a:rPr lang="en-US" sz="2900" dirty="0">
                <a:latin typeface="Menlo Regular"/>
                <a:cs typeface="Menlo Regular"/>
              </a:rPr>
              <a:t>=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Properties()</a:t>
            </a:r>
            <a:r>
              <a:rPr lang="en-US" sz="29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zookeeper.connect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“localhost:2181”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bootstrap.servers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group.id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myGroup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>
                <a:latin typeface="Menlo Regular"/>
                <a:cs typeface="Menlo Regular"/>
              </a:rPr>
              <a:t>;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// create a data </a:t>
            </a:r>
            <a:r>
              <a:rPr lang="en-US" sz="2900" dirty="0" smtClean="0">
                <a:latin typeface="Menlo Regular"/>
                <a:cs typeface="Menlo Regular"/>
              </a:rPr>
              <a:t>source</a:t>
            </a:r>
            <a:br>
              <a:rPr lang="en-US" sz="2900" dirty="0" smtClean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DataStream&lt;</a:t>
            </a:r>
            <a:r>
              <a:rPr lang="en-US" sz="2900" dirty="0" err="1" smtClean="0">
                <a:latin typeface="Menlo Regular"/>
                <a:cs typeface="Menlo Regular"/>
              </a:rPr>
              <a:t>MyData</a:t>
            </a:r>
            <a:r>
              <a:rPr lang="en-US" sz="2900" dirty="0" smtClean="0">
                <a:latin typeface="Menlo Regular"/>
                <a:cs typeface="Menlo Regular"/>
              </a:rPr>
              <a:t>&gt; </a:t>
            </a:r>
            <a:r>
              <a:rPr lang="en-US" sz="2900" dirty="0">
                <a:latin typeface="Menlo Regular"/>
                <a:cs typeface="Menlo Regular"/>
              </a:rPr>
              <a:t>rides </a:t>
            </a:r>
            <a:r>
              <a:rPr lang="en-US" sz="2900" dirty="0" smtClean="0">
                <a:latin typeface="Menlo Regular"/>
                <a:cs typeface="Menlo Regular"/>
              </a:rPr>
              <a:t>=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 smtClean="0">
                <a:latin typeface="Menlo Regular"/>
                <a:cs typeface="Menlo Regular"/>
              </a:rPr>
              <a:t>env.addSource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2900" dirty="0">
                <a:latin typeface="Menlo Regular"/>
                <a:cs typeface="Menlo Regular"/>
              </a:rPr>
              <a:t>		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 smtClean="0">
                <a:latin typeface="Menlo Regular"/>
                <a:cs typeface="Menlo Regular"/>
              </a:rPr>
              <a:t> </a:t>
            </a:r>
            <a:r>
              <a:rPr lang="en-US" sz="2900" dirty="0">
                <a:latin typeface="Menlo Regular"/>
                <a:cs typeface="Menlo Regular"/>
              </a:rPr>
              <a:t>FlinkKafkaConsumer082&lt;</a:t>
            </a:r>
            <a:r>
              <a:rPr lang="en-US" sz="2900" dirty="0" err="1">
                <a:latin typeface="Menlo Regular"/>
                <a:cs typeface="Menlo Regular"/>
              </a:rPr>
              <a:t>MyData</a:t>
            </a:r>
            <a:r>
              <a:rPr lang="en-US" sz="2900" dirty="0">
                <a:latin typeface="Menlo Regular"/>
                <a:cs typeface="Menlo Regular"/>
              </a:rPr>
              <a:t>&gt;(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,</a:t>
            </a: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>
                <a:latin typeface="Menlo Regular"/>
                <a:cs typeface="Menlo Regular"/>
              </a:rPr>
              <a:t>MyDataSchema</a:t>
            </a:r>
            <a:r>
              <a:rPr lang="en-US" sz="2900" dirty="0">
                <a:latin typeface="Menlo Regular"/>
                <a:cs typeface="Menlo Regular"/>
              </a:rPr>
              <a:t>(),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dirty="0" smtClean="0">
                <a:latin typeface="Menlo Regular"/>
                <a:cs typeface="Menlo Regular"/>
              </a:rPr>
              <a:t>props</a:t>
            </a:r>
            <a:r>
              <a:rPr lang="en-US" sz="2900" dirty="0">
                <a:latin typeface="Menlo Regular"/>
                <a:cs typeface="Menlo Regular"/>
              </a:rPr>
              <a:t>)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	</a:t>
            </a:r>
            <a:r>
              <a:rPr lang="en-US" sz="2900" dirty="0">
                <a:latin typeface="Menlo Regular"/>
                <a:cs typeface="Menlo Regular"/>
              </a:rPr>
              <a:t>	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5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Kafka sink to a DataStream by providing</a:t>
            </a:r>
          </a:p>
          <a:p>
            <a:pPr lvl="1"/>
            <a:r>
              <a:rPr lang="en-US" dirty="0" smtClean="0"/>
              <a:t>The broker address</a:t>
            </a:r>
          </a:p>
          <a:p>
            <a:pPr lvl="1"/>
            <a:r>
              <a:rPr lang="en-US" dirty="0" smtClean="0"/>
              <a:t>The topic name</a:t>
            </a:r>
          </a:p>
          <a:p>
            <a:pPr lvl="1"/>
            <a:r>
              <a:rPr lang="en-US" dirty="0" smtClean="0"/>
              <a:t>A serialization schema</a:t>
            </a:r>
          </a:p>
          <a:p>
            <a:pPr marL="457200" lvl="1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DataStream</a:t>
            </a:r>
            <a:r>
              <a:rPr lang="en-US" sz="2000" dirty="0">
                <a:latin typeface="Menlo Regular"/>
                <a:cs typeface="Menlo Regular"/>
              </a:rPr>
              <a:t>&lt;String&gt; </a:t>
            </a:r>
            <a:r>
              <a:rPr lang="en-US" sz="2000" dirty="0" err="1" smtClean="0">
                <a:latin typeface="Menlo Regular"/>
                <a:cs typeface="Menlo Regular"/>
              </a:rPr>
              <a:t>aStream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= …</a:t>
            </a:r>
            <a:endParaRPr lang="en-US" sz="20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aStream.addSink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4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2100" dirty="0" err="1">
                <a:latin typeface="Menlo Regular"/>
                <a:cs typeface="Menlo Regular"/>
              </a:rPr>
              <a:t>FlinkKafkaProducer</a:t>
            </a:r>
            <a:r>
              <a:rPr lang="en-US" sz="2000" dirty="0" smtClean="0">
                <a:latin typeface="Menlo Regular"/>
                <a:cs typeface="Menlo Regular"/>
              </a:rPr>
              <a:t>&lt;</a:t>
            </a:r>
            <a:r>
              <a:rPr lang="en-US" sz="2000" dirty="0">
                <a:latin typeface="Menlo Regular"/>
                <a:cs typeface="Menlo Regular"/>
              </a:rPr>
              <a:t>String&gt;(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r>
              <a:rPr lang="en-US" sz="2000" dirty="0" smtClean="0">
                <a:latin typeface="Menlo Regular"/>
                <a:cs typeface="Menlo Regular"/>
              </a:rPr>
              <a:t>// default local broker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1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SimpleStringSchema</a:t>
            </a:r>
            <a:r>
              <a:rPr lang="en-US" sz="2000" dirty="0">
                <a:latin typeface="Menlo Regular"/>
                <a:cs typeface="Menlo Regular"/>
              </a:rPr>
              <a:t>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8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Getting data in and out</a:t>
            </a:r>
          </a:p>
          <a:p>
            <a:r>
              <a:rPr lang="en-US" dirty="0" smtClean="0"/>
              <a:t>Which connectors are available</a:t>
            </a:r>
          </a:p>
          <a:p>
            <a:pPr lvl="1"/>
            <a:r>
              <a:rPr lang="en-US" dirty="0"/>
              <a:t>Print &amp; </a:t>
            </a:r>
            <a:r>
              <a:rPr lang="en-US" dirty="0" err="1"/>
              <a:t>fromElements</a:t>
            </a:r>
            <a:r>
              <a:rPr lang="en-US" dirty="0"/>
              <a:t> for development</a:t>
            </a:r>
          </a:p>
          <a:p>
            <a:pPr lvl="1"/>
            <a:r>
              <a:rPr lang="en-US" dirty="0" smtClean="0"/>
              <a:t>Kafka in/out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(monitoring source, rolling sink)</a:t>
            </a:r>
          </a:p>
          <a:p>
            <a:pPr lvl="1"/>
            <a:r>
              <a:rPr lang="en-US" dirty="0" smtClean="0"/>
              <a:t>Cassandra sink</a:t>
            </a:r>
          </a:p>
          <a:p>
            <a:pPr lvl="1"/>
            <a:r>
              <a:rPr lang="en-US" dirty="0" err="1" smtClean="0"/>
              <a:t>Elasticsearch</a:t>
            </a:r>
            <a:r>
              <a:rPr lang="en-US" dirty="0" smtClean="0"/>
              <a:t> sink</a:t>
            </a:r>
          </a:p>
          <a:p>
            <a:r>
              <a:rPr lang="en-US" dirty="0"/>
              <a:t>How are connectors organized</a:t>
            </a:r>
          </a:p>
          <a:p>
            <a:pPr lvl="1"/>
            <a:r>
              <a:rPr lang="en-US" dirty="0"/>
              <a:t>Module structure</a:t>
            </a:r>
          </a:p>
          <a:p>
            <a:pPr lvl="1"/>
            <a:r>
              <a:rPr lang="en-US" dirty="0"/>
              <a:t>How are they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What to consider when implementing custom sources / sinks</a:t>
            </a:r>
            <a:endParaRPr lang="en-US" dirty="0"/>
          </a:p>
          <a:p>
            <a:r>
              <a:rPr lang="en-US" dirty="0" smtClean="0"/>
              <a:t>Which ones do we use here?</a:t>
            </a:r>
            <a:endParaRPr lang="en-US" dirty="0"/>
          </a:p>
          <a:p>
            <a:pPr lvl="1"/>
            <a:r>
              <a:rPr lang="en-US" dirty="0"/>
              <a:t>Kafka in/out</a:t>
            </a:r>
          </a:p>
          <a:p>
            <a:pPr lvl="1"/>
            <a:r>
              <a:rPr lang="en-US" dirty="0" err="1"/>
              <a:t>Elasticsearch</a:t>
            </a:r>
            <a:r>
              <a:rPr lang="en-US" dirty="0"/>
              <a:t> to visualize results w/ </a:t>
            </a:r>
            <a:r>
              <a:rPr lang="en-US" dirty="0" err="1"/>
              <a:t>Kibana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6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ci.apache.org</a:t>
            </a:r>
            <a:r>
              <a:rPr lang="en-US" sz="2400" dirty="0"/>
              <a:t>/projects/</a:t>
            </a:r>
            <a:r>
              <a:rPr lang="en-US" sz="2400" dirty="0" err="1"/>
              <a:t>flink</a:t>
            </a:r>
            <a:r>
              <a:rPr lang="en-US" sz="2400" dirty="0"/>
              <a:t>/flink-docs-release-1.1/</a:t>
            </a:r>
            <a:r>
              <a:rPr lang="en-US" sz="2400" dirty="0" err="1"/>
              <a:t>apis</a:t>
            </a:r>
            <a:r>
              <a:rPr lang="en-US" sz="2400" dirty="0"/>
              <a:t>/streaming/connectors/</a:t>
            </a:r>
            <a:r>
              <a:rPr lang="en-US" sz="2400" dirty="0" err="1"/>
              <a:t>index.html</a:t>
            </a:r>
            <a:endParaRPr lang="en-US" sz="2400" dirty="0" smtClean="0"/>
          </a:p>
          <a:p>
            <a:r>
              <a:rPr lang="en-US" dirty="0" smtClean="0"/>
              <a:t>Blog posts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2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2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04890" cy="898406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Sources: Files &amp; Sockets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text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socket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from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port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socketLines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socketTextStream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read a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text file ingesting new elements every 100 milliseconds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 smtClean="0">
                <a:latin typeface="Menlo Regular"/>
                <a:cs typeface="Menlo Regular"/>
              </a:rPr>
              <a:t>readFileStream</a:t>
            </a:r>
            <a:r>
              <a:rPr lang="en-US" sz="1600" dirty="0" smtClean="0">
                <a:latin typeface="Menlo Regular"/>
                <a:cs typeface="Menlo Regular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path/to/file"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100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 err="1" smtClean="0">
                <a:latin typeface="Menlo Regular"/>
                <a:cs typeface="Menlo Regular"/>
              </a:rPr>
              <a:t>WatchType.</a:t>
            </a:r>
            <a:r>
              <a:rPr lang="en-US" sz="16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1600" dirty="0" smtClean="0">
                <a:latin typeface="Menlo Regular"/>
                <a:cs typeface="Menlo Regular"/>
              </a:rPr>
              <a:t>);</a:t>
            </a: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04890" cy="898406"/>
          </a:xfrm>
        </p:spPr>
        <p:txBody>
          <a:bodyPr>
            <a:noAutofit/>
          </a:bodyPr>
          <a:lstStyle/>
          <a:p>
            <a:r>
              <a:rPr lang="en-US" sz="2800" dirty="0" smtClean="0"/>
              <a:t>Custom </a:t>
            </a:r>
            <a:r>
              <a:rPr lang="en-US" sz="2800" dirty="0" err="1" smtClean="0"/>
              <a:t>SourceFunctions</a:t>
            </a:r>
            <a:r>
              <a:rPr lang="en-US" sz="2800" dirty="0" smtClean="0"/>
              <a:t> &amp; Connectors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data stream from custom source function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DataStream&lt;&lt;Tuple2&lt;Long, 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stream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addSource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MySourceFunction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600" dirty="0" smtClean="0"/>
              <a:t>Flink has connectors for many stream serving systems</a:t>
            </a:r>
          </a:p>
          <a:p>
            <a:r>
              <a:rPr lang="en-US" sz="2600" dirty="0" smtClean="0"/>
              <a:t>Apache Kafka</a:t>
            </a:r>
          </a:p>
          <a:p>
            <a:r>
              <a:rPr lang="en-US" sz="2600" dirty="0" err="1" smtClean="0"/>
              <a:t>RabbitMQ</a:t>
            </a:r>
            <a:endParaRPr lang="en-US" sz="2600" dirty="0" smtClean="0"/>
          </a:p>
          <a:p>
            <a:r>
              <a:rPr lang="is-IS" sz="2600" dirty="0" smtClean="0"/>
              <a:t>…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3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Write as text file using </a:t>
            </a:r>
            <a:r>
              <a:rPr lang="en-US" b="1" dirty="0" err="1" smtClean="0">
                <a:latin typeface="Avenir Book"/>
                <a:cs typeface="Avenir Book"/>
              </a:rPr>
              <a:t>toString</a:t>
            </a:r>
            <a:r>
              <a:rPr lang="en-US" b="1" dirty="0" smtClean="0">
                <a:latin typeface="Avenir Book"/>
                <a:cs typeface="Avenir Book"/>
              </a:rPr>
              <a:t>()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stream.writeAsText</a:t>
            </a:r>
            <a:r>
              <a:rPr lang="en-US" sz="2400" dirty="0">
                <a:latin typeface="Menlo Regular"/>
                <a:cs typeface="Menlo Regular"/>
              </a:rPr>
              <a:t>(“/path/to/file”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Write as CSV file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>
                <a:latin typeface="Menlo Regular"/>
                <a:cs typeface="Menlo Regular"/>
              </a:rPr>
              <a:t>stream.writeAsCsv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sz="2400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Print to the standard output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>
                <a:latin typeface="Menlo Regular"/>
                <a:cs typeface="Menlo Regular"/>
              </a:rPr>
              <a:t>stream.print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sz="2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Emit to socket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stream</a:t>
            </a:r>
            <a:br>
              <a:rPr lang="en-US" sz="2400" dirty="0" smtClean="0">
                <a:latin typeface="Menlo Regular"/>
                <a:cs typeface="Menlo Regular"/>
              </a:rPr>
            </a:br>
            <a:r>
              <a:rPr lang="en-US" sz="2400" dirty="0" smtClean="0">
                <a:latin typeface="Menlo Regular"/>
                <a:cs typeface="Menlo Regular"/>
              </a:rPr>
              <a:t>  .</a:t>
            </a:r>
            <a:r>
              <a:rPr lang="en-US" sz="2400" dirty="0" err="1" smtClean="0">
                <a:latin typeface="Menlo Regular"/>
                <a:cs typeface="Menlo Regular"/>
              </a:rPr>
              <a:t>writeToSocket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err="1">
                <a:latin typeface="Menlo Regular"/>
                <a:cs typeface="Menlo Regular"/>
              </a:rPr>
              <a:t>host,port,SerializationSchema</a:t>
            </a:r>
            <a:r>
              <a:rPr lang="en-US" sz="2400" dirty="0">
                <a:latin typeface="Menlo Regular"/>
                <a:cs typeface="Menlo Regular"/>
              </a:rPr>
              <a:t>)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10465</TotalTime>
  <Words>426</Words>
  <Application>Microsoft Macintosh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Apache Flink® Training</vt:lpstr>
      <vt:lpstr>Agenda</vt:lpstr>
      <vt:lpstr>References</vt:lpstr>
      <vt:lpstr>Data Sources</vt:lpstr>
      <vt:lpstr>Data Sources: Collections</vt:lpstr>
      <vt:lpstr>Data Sources: Files &amp; Sockets</vt:lpstr>
      <vt:lpstr>Custom SourceFunctions &amp; Connectors</vt:lpstr>
      <vt:lpstr>Data Sinks</vt:lpstr>
      <vt:lpstr>Data Sinks</vt:lpstr>
      <vt:lpstr>Custom Sinks &amp; Connectors</vt:lpstr>
      <vt:lpstr>Execution</vt:lpstr>
      <vt:lpstr>Connecting to Apache Kafka</vt:lpstr>
      <vt:lpstr>Kafka and Flink</vt:lpstr>
      <vt:lpstr>Reading Data from Kafka</vt:lpstr>
      <vt:lpstr>Writing Data to Kafka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735</cp:revision>
  <dcterms:created xsi:type="dcterms:W3CDTF">2015-01-22T00:00:06Z</dcterms:created>
  <dcterms:modified xsi:type="dcterms:W3CDTF">2016-08-25T11:58:38Z</dcterms:modified>
</cp:coreProperties>
</file>