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376" r:id="rId2"/>
    <p:sldId id="377" r:id="rId3"/>
    <p:sldId id="383" r:id="rId4"/>
    <p:sldId id="384" r:id="rId5"/>
    <p:sldId id="385" r:id="rId6"/>
    <p:sldId id="386" r:id="rId7"/>
    <p:sldId id="378" r:id="rId8"/>
    <p:sldId id="379" r:id="rId9"/>
    <p:sldId id="380" r:id="rId10"/>
    <p:sldId id="381" r:id="rId11"/>
    <p:sldId id="382" r:id="rId12"/>
    <p:sldId id="3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25/08/16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master/internals/stream_checkpointing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– </a:t>
            </a:r>
            <a:r>
              <a:rPr lang="en-US" dirty="0" err="1" smtClean="0"/>
              <a:t>Stateful</a:t>
            </a:r>
            <a:r>
              <a:rPr lang="en-US" dirty="0" smtClean="0"/>
              <a:t> Operators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18849" y="6226328"/>
            <a:ext cx="275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Flink v1.1.1 – 24.08.2016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6976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874" y="1342295"/>
            <a:ext cx="8743336" cy="6338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aStream.map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&lt;String, Long&gt;,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Checkpointed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&lt;Long&gt; {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private long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= 0;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map (String value)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		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snapshotState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(long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cpId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long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cpTimestamp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Exception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  <a:endParaRPr lang="en-US" sz="13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3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300" dirty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restoreState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(Long state)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= state;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2189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Key-Partitioned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DataStream&lt;Tuple2&lt;String, String&gt;&gt;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&lt;Tuple2&lt;String, String&gt;, Tuple&gt;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aStream.keyBy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(0);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keyedStream.map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3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extends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RichMapFunction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&lt;Tuple2&lt;String, String&gt;,Long&gt; {</a:t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private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ValueState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&lt;Long&gt; 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totalLengthByKey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400050" lvl="1" indent="0">
              <a:buNone/>
            </a:pP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300" dirty="0" smtClean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open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(Configuration 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conf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getRuntimeContext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      			.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getState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("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Long.class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0L);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300" dirty="0" smtClean="0">
                <a:solidFill>
                  <a:srgbClr val="808000"/>
                </a:solidFill>
                <a:latin typeface="Menlo"/>
              </a:rPr>
            </a:br>
            <a:r>
              <a:rPr lang="en-US" sz="13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map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(Tuple2&lt;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&gt; value) 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long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newTotalLength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totalLengthByKey.value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 + value.f1.length();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Menlo"/>
              </a:rPr>
              <a:t>totalLengthByKey.</a:t>
            </a:r>
            <a:r>
              <a:rPr lang="en-US" sz="1300" dirty="0" err="1" smtClean="0">
                <a:solidFill>
                  <a:srgbClr val="FF0000"/>
                </a:solidFill>
                <a:latin typeface="Menlo"/>
              </a:rPr>
              <a:t>update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newTotalLength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3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totalLengthByKey.value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	} 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8191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What is operator state?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Discuss failure case</a:t>
            </a:r>
          </a:p>
          <a:p>
            <a:r>
              <a:rPr lang="en-US" dirty="0" smtClean="0"/>
              <a:t>How to define operator state?</a:t>
            </a:r>
          </a:p>
          <a:p>
            <a:pPr lvl="1"/>
            <a:r>
              <a:rPr lang="en-US" dirty="0" smtClean="0"/>
              <a:t>Keyed state</a:t>
            </a:r>
          </a:p>
          <a:p>
            <a:pPr lvl="2"/>
            <a:r>
              <a:rPr lang="en-US" dirty="0" err="1" smtClean="0"/>
              <a:t>RichFunction</a:t>
            </a:r>
            <a:r>
              <a:rPr lang="en-US" dirty="0" smtClean="0"/>
              <a:t> required to setup state</a:t>
            </a:r>
          </a:p>
          <a:p>
            <a:pPr lvl="1"/>
            <a:r>
              <a:rPr lang="en-US" dirty="0" smtClean="0"/>
              <a:t>Non-keyed state</a:t>
            </a:r>
          </a:p>
          <a:p>
            <a:r>
              <a:rPr lang="en-US" dirty="0" err="1" smtClean="0"/>
              <a:t>Checkpointing</a:t>
            </a:r>
            <a:r>
              <a:rPr lang="en-US" dirty="0" smtClean="0"/>
              <a:t> mechanism</a:t>
            </a:r>
          </a:p>
          <a:p>
            <a:pPr lvl="1"/>
            <a:r>
              <a:rPr lang="en-US" dirty="0" smtClean="0"/>
              <a:t>Exactly-once (does not mean records are processed once but that they end up in state only once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</a:t>
            </a:r>
            <a:r>
              <a:rPr lang="en-US" dirty="0" smtClean="0"/>
              <a:t>-playable Sources</a:t>
            </a:r>
          </a:p>
          <a:p>
            <a:pPr lvl="1"/>
            <a:r>
              <a:rPr lang="en-US" dirty="0" smtClean="0"/>
              <a:t>Transactional / idempotent sinks</a:t>
            </a:r>
          </a:p>
          <a:p>
            <a:pPr lvl="1"/>
            <a:r>
              <a:rPr lang="en-US" dirty="0" smtClean="0"/>
              <a:t>Configuration of state backend, Processing mode &amp; Checkpoint </a:t>
            </a:r>
            <a:r>
              <a:rPr lang="en-US" dirty="0" smtClean="0"/>
              <a:t>interval</a:t>
            </a:r>
          </a:p>
          <a:p>
            <a:pPr lvl="1"/>
            <a:r>
              <a:rPr lang="en-US" dirty="0"/>
              <a:t>At-least </a:t>
            </a:r>
            <a:r>
              <a:rPr lang="en-US" dirty="0" smtClean="0"/>
              <a:t>once</a:t>
            </a:r>
            <a:endParaRPr lang="en-US" dirty="0" smtClean="0"/>
          </a:p>
          <a:p>
            <a:r>
              <a:rPr lang="en-US" dirty="0" smtClean="0"/>
              <a:t>Example of Kafka source + Cassandra sink?</a:t>
            </a:r>
          </a:p>
          <a:p>
            <a:r>
              <a:rPr lang="en-US" dirty="0" err="1" smtClean="0"/>
              <a:t>Savepoints</a:t>
            </a:r>
            <a:endParaRPr lang="en-US" dirty="0" smtClean="0"/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Who to use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8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ci.apache.org</a:t>
            </a:r>
            <a:r>
              <a:rPr lang="en-US" dirty="0"/>
              <a:t>/projects/</a:t>
            </a:r>
            <a:r>
              <a:rPr lang="en-US" dirty="0" err="1"/>
              <a:t>flink</a:t>
            </a:r>
            <a:r>
              <a:rPr lang="en-US" dirty="0"/>
              <a:t>/flink-docs-release-1.1/</a:t>
            </a:r>
            <a:r>
              <a:rPr lang="en-US" dirty="0" err="1"/>
              <a:t>apis</a:t>
            </a:r>
            <a:r>
              <a:rPr lang="en-US" dirty="0"/>
              <a:t>/streaming/</a:t>
            </a:r>
            <a:r>
              <a:rPr lang="en-US" dirty="0" err="1"/>
              <a:t>state.html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ci.apache.org</a:t>
            </a:r>
            <a:r>
              <a:rPr lang="en-US" dirty="0"/>
              <a:t>/projects/</a:t>
            </a:r>
            <a:r>
              <a:rPr lang="en-US" dirty="0" err="1"/>
              <a:t>flink</a:t>
            </a:r>
            <a:r>
              <a:rPr lang="en-US" dirty="0"/>
              <a:t>/flink-docs-release-1.1/</a:t>
            </a:r>
            <a:r>
              <a:rPr lang="en-US" dirty="0" err="1"/>
              <a:t>apis</a:t>
            </a:r>
            <a:r>
              <a:rPr lang="en-US" dirty="0"/>
              <a:t>/streaming/</a:t>
            </a:r>
            <a:r>
              <a:rPr lang="en-US" dirty="0" err="1" smtClean="0"/>
              <a:t>fault_tolerance.html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ci.apache.org</a:t>
            </a:r>
            <a:r>
              <a:rPr lang="en-US" dirty="0"/>
              <a:t>/projects/</a:t>
            </a:r>
            <a:r>
              <a:rPr lang="en-US" dirty="0" err="1"/>
              <a:t>flink</a:t>
            </a:r>
            <a:r>
              <a:rPr lang="en-US" dirty="0"/>
              <a:t>/flink-docs-release-1.1/</a:t>
            </a:r>
            <a:r>
              <a:rPr lang="en-US" dirty="0" err="1"/>
              <a:t>apis</a:t>
            </a:r>
            <a:r>
              <a:rPr lang="en-US" dirty="0"/>
              <a:t>/streaming/</a:t>
            </a:r>
            <a:r>
              <a:rPr lang="en-US" dirty="0" err="1" smtClean="0"/>
              <a:t>state_backends.html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ci.apache.org</a:t>
            </a:r>
            <a:r>
              <a:rPr lang="en-US" dirty="0"/>
              <a:t>/projects/</a:t>
            </a:r>
            <a:r>
              <a:rPr lang="en-US" dirty="0" err="1"/>
              <a:t>flink</a:t>
            </a:r>
            <a:r>
              <a:rPr lang="en-US" dirty="0"/>
              <a:t>/flink-docs-release-1.1/</a:t>
            </a:r>
            <a:r>
              <a:rPr lang="en-US" dirty="0" err="1"/>
              <a:t>apis</a:t>
            </a:r>
            <a:r>
              <a:rPr lang="en-US" dirty="0"/>
              <a:t>/streaming/</a:t>
            </a:r>
            <a:r>
              <a:rPr lang="en-US" dirty="0" err="1"/>
              <a:t>savepoints.html</a:t>
            </a:r>
            <a:endParaRPr lang="en-US" dirty="0" smtClean="0"/>
          </a:p>
          <a:p>
            <a:r>
              <a:rPr lang="en-US" dirty="0" smtClean="0"/>
              <a:t>Blog posts</a:t>
            </a:r>
          </a:p>
          <a:p>
            <a:pPr lvl="1"/>
            <a:r>
              <a:rPr lang="en-US" dirty="0"/>
              <a:t>http://data-</a:t>
            </a:r>
            <a:r>
              <a:rPr lang="en-US" dirty="0" err="1"/>
              <a:t>artisans.com</a:t>
            </a:r>
            <a:r>
              <a:rPr lang="en-US" dirty="0"/>
              <a:t>/how-apache-</a:t>
            </a:r>
            <a:r>
              <a:rPr lang="en-US" dirty="0" err="1"/>
              <a:t>flink</a:t>
            </a:r>
            <a:r>
              <a:rPr lang="en-US" dirty="0"/>
              <a:t>-enables-new-streaming-applications/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RichFunctions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sz="2600" dirty="0" err="1" smtClean="0">
                <a:latin typeface="Menlo Regular"/>
                <a:cs typeface="Menlo Regular"/>
              </a:rPr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RuntimeContext</a:t>
            </a:r>
            <a:r>
              <a:rPr lang="en-US" sz="2800" dirty="0" smtClean="0"/>
              <a:t> has useful methods: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getIndexOfThisSubtask</a:t>
            </a: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sz="2400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sz="2400" dirty="0" err="1" smtClean="0">
                <a:latin typeface="Menlo Regular"/>
                <a:cs typeface="Menlo Regular"/>
              </a:rPr>
              <a:t>getExecutionConfig</a:t>
            </a:r>
            <a:r>
              <a:rPr lang="en-US" sz="2400" dirty="0" smtClean="0">
                <a:latin typeface="Menlo Regular"/>
                <a:cs typeface="Menlo Regular"/>
              </a:rPr>
              <a:t>() </a:t>
            </a:r>
          </a:p>
          <a:p>
            <a:pPr lvl="5"/>
            <a:endParaRPr lang="en-US" sz="1800" dirty="0" smtClean="0"/>
          </a:p>
          <a:p>
            <a:r>
              <a:rPr lang="en-US" sz="2800" dirty="0" smtClean="0"/>
              <a:t>Hands out partitioned state (later discussed)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getKeyValueState</a:t>
            </a:r>
            <a:r>
              <a:rPr lang="en-US" sz="2400" dirty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Fault-</a:t>
            </a:r>
            <a:r>
              <a:rPr lang="en-US" dirty="0" smtClean="0"/>
              <a:t>Tolerance and </a:t>
            </a:r>
            <a:br>
              <a:rPr lang="en-US" dirty="0" smtClean="0"/>
            </a:br>
            <a:r>
              <a:rPr lang="en-US" dirty="0" smtClean="0"/>
              <a:t>Operator State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8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Flink</a:t>
            </a:r>
            <a:r>
              <a:rPr lang="en-US" sz="1800" dirty="0"/>
              <a:t> </a:t>
            </a:r>
            <a:r>
              <a:rPr lang="en-US" sz="1800" dirty="0" smtClean="0"/>
              <a:t>takes a checkpoint of an application every </a:t>
            </a:r>
            <a:r>
              <a:rPr lang="en-US" sz="1800" i="1" dirty="0" smtClean="0"/>
              <a:t>N</a:t>
            </a:r>
            <a:r>
              <a:rPr lang="en-US" sz="1800" dirty="0" smtClean="0"/>
              <a:t> milliseconds and </a:t>
            </a:r>
            <a:br>
              <a:rPr lang="en-US" sz="1800" dirty="0" smtClean="0"/>
            </a:br>
            <a:r>
              <a:rPr lang="en-US" sz="1800" dirty="0" smtClean="0"/>
              <a:t>rolls back to the </a:t>
            </a:r>
            <a:r>
              <a:rPr lang="en-US" sz="1800" dirty="0" err="1" smtClean="0"/>
              <a:t>checkpointed</a:t>
            </a:r>
            <a:r>
              <a:rPr lang="en-US" sz="1800" dirty="0" smtClean="0"/>
              <a:t> state in case of a failure</a:t>
            </a:r>
          </a:p>
          <a:p>
            <a:endParaRPr lang="en-US" sz="1050" dirty="0" smtClean="0"/>
          </a:p>
          <a:p>
            <a:r>
              <a:rPr lang="en-US" sz="1800" dirty="0" smtClean="0"/>
              <a:t>Enable exactly-once consistency (checkpoint every 5 seconds)</a:t>
            </a:r>
            <a:endParaRPr lang="en-US" sz="11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1600" dirty="0" smtClean="0">
                <a:latin typeface="Menlo Regular"/>
                <a:cs typeface="Menlo Regular"/>
              </a:rPr>
              <a:t>(5000)</a:t>
            </a:r>
          </a:p>
          <a:p>
            <a:pPr marL="0" lvl="1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 </a:t>
            </a:r>
            <a:endParaRPr lang="en-US" sz="1200" dirty="0" smtClean="0">
              <a:latin typeface="Menlo Regular"/>
              <a:cs typeface="Menlo Regular"/>
            </a:endParaRPr>
          </a:p>
          <a:p>
            <a:r>
              <a:rPr lang="en-US" sz="1800" dirty="0" smtClean="0"/>
              <a:t>Enable at-least-once consistency (for lower latency)</a:t>
            </a:r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1600" dirty="0" smtClean="0">
                <a:latin typeface="Menlo Regular"/>
                <a:cs typeface="Menlo Regular"/>
              </a:rPr>
              <a:t>(5000</a:t>
            </a:r>
            <a:r>
              <a:rPr lang="en-US" sz="1600" dirty="0">
                <a:latin typeface="Menlo Regular"/>
                <a:cs typeface="Menlo Regular"/>
              </a:rPr>
              <a:t>, </a:t>
            </a:r>
            <a:r>
              <a:rPr lang="en-US" sz="1600" dirty="0" err="1">
                <a:latin typeface="Menlo Regular"/>
                <a:cs typeface="Menlo Regular"/>
              </a:rPr>
              <a:t>CheckpointingMode.</a:t>
            </a:r>
            <a:r>
              <a:rPr lang="en-US" sz="1600" i="1" dirty="0" err="1">
                <a:latin typeface="Menlo Regular"/>
                <a:cs typeface="Menlo Regular"/>
              </a:rPr>
              <a:t>AT_LEAST_ONCE</a:t>
            </a:r>
            <a:r>
              <a:rPr lang="en-US" sz="1600" dirty="0" smtClean="0">
                <a:latin typeface="Menlo Regular"/>
                <a:cs typeface="Menlo Regular"/>
              </a:rPr>
              <a:t>)</a:t>
            </a:r>
            <a:endParaRPr lang="en-US" sz="16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 smtClean="0"/>
              <a:t>Setting the interval to few seconds should be good for most application</a:t>
            </a:r>
          </a:p>
          <a:p>
            <a:endParaRPr lang="en-US" sz="1100" dirty="0"/>
          </a:p>
          <a:p>
            <a:r>
              <a:rPr lang="en-US" sz="1800" dirty="0" smtClean="0"/>
              <a:t>If </a:t>
            </a:r>
            <a:r>
              <a:rPr lang="en-US" sz="1800" dirty="0" err="1" smtClean="0"/>
              <a:t>checkpointing</a:t>
            </a:r>
            <a:r>
              <a:rPr lang="en-US" sz="1800" dirty="0" smtClean="0"/>
              <a:t> is not enabled, no recovery guarantees are provided</a:t>
            </a:r>
          </a:p>
          <a:p>
            <a:endParaRPr lang="en-US" sz="1800" dirty="0" smtClean="0"/>
          </a:p>
          <a:p>
            <a:r>
              <a:rPr lang="en-US" sz="1800" dirty="0" smtClean="0"/>
              <a:t>See documentation for details:</a:t>
            </a:r>
            <a:r>
              <a:rPr lang="en-US" sz="1400" dirty="0">
                <a:hlinkClick r:id="rId2"/>
              </a:rPr>
              <a:t/>
            </a:r>
            <a:br>
              <a:rPr lang="en-US" sz="1400" dirty="0">
                <a:hlinkClick r:id="rId2"/>
              </a:rPr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://ci.apache.org/projects/flink/flink-docs-master/internals/stream_checkpointing.html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All DataStream functions can be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State is </a:t>
            </a:r>
            <a:r>
              <a:rPr lang="en-US" dirty="0" err="1" smtClean="0"/>
              <a:t>checkpointed</a:t>
            </a:r>
            <a:r>
              <a:rPr lang="en-US" dirty="0" smtClean="0"/>
              <a:t> and recovered </a:t>
            </a:r>
            <a:br>
              <a:rPr lang="en-US" dirty="0" smtClean="0"/>
            </a:br>
            <a:r>
              <a:rPr lang="en-US" dirty="0" smtClean="0"/>
              <a:t>in case of a failure (if </a:t>
            </a:r>
            <a:r>
              <a:rPr lang="en-US" dirty="0" err="1" smtClean="0"/>
              <a:t>checkpointing</a:t>
            </a:r>
            <a:r>
              <a:rPr lang="en-US" dirty="0" smtClean="0"/>
              <a:t> is enabled).</a:t>
            </a:r>
          </a:p>
          <a:p>
            <a:pPr lvl="1"/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define two types of state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Local State</a:t>
            </a:r>
            <a:r>
              <a:rPr lang="en-US" dirty="0" smtClean="0"/>
              <a:t>: Functions can </a:t>
            </a:r>
            <a:r>
              <a:rPr lang="en-US" dirty="0"/>
              <a:t>register local variables to be </a:t>
            </a:r>
            <a:r>
              <a:rPr lang="en-US" dirty="0" err="1" smtClean="0"/>
              <a:t>checkpointed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Key-</a:t>
            </a:r>
            <a:r>
              <a:rPr lang="en-US" i="1" dirty="0"/>
              <a:t>Partitioned </a:t>
            </a:r>
            <a:r>
              <a:rPr lang="en-US" i="1" dirty="0" smtClean="0"/>
              <a:t>State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Functions on </a:t>
            </a:r>
            <a:r>
              <a:rPr lang="en-US" dirty="0"/>
              <a:t>a keyed stream </a:t>
            </a:r>
            <a:r>
              <a:rPr lang="en-US" dirty="0" smtClean="0"/>
              <a:t>can </a:t>
            </a:r>
            <a:r>
              <a:rPr lang="en-US" dirty="0"/>
              <a:t>access and update state </a:t>
            </a:r>
            <a:r>
              <a:rPr lang="en-US" dirty="0" smtClean="0"/>
              <a:t>scoped to </a:t>
            </a:r>
            <a:r>
              <a:rPr lang="en-US" dirty="0"/>
              <a:t>the </a:t>
            </a:r>
            <a:r>
              <a:rPr lang="en-US" dirty="0" smtClean="0"/>
              <a:t>current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10435</TotalTime>
  <Words>415</Words>
  <Application>Microsoft Macintosh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Apache Flink® Training</vt:lpstr>
      <vt:lpstr>Agenda</vt:lpstr>
      <vt:lpstr>References</vt:lpstr>
      <vt:lpstr>Rich Functions</vt:lpstr>
      <vt:lpstr>RichFunctions</vt:lpstr>
      <vt:lpstr>RichFunctions &amp; RuntimeContext</vt:lpstr>
      <vt:lpstr>Fault-Tolerance and  Operator State </vt:lpstr>
      <vt:lpstr>Fault Tolerance in Flink</vt:lpstr>
      <vt:lpstr>Stateful Functions</vt:lpstr>
      <vt:lpstr>Defining Local State</vt:lpstr>
      <vt:lpstr>Defining Key-Partitioned State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733</cp:revision>
  <dcterms:created xsi:type="dcterms:W3CDTF">2015-01-22T00:00:06Z</dcterms:created>
  <dcterms:modified xsi:type="dcterms:W3CDTF">2016-08-25T11:58:33Z</dcterms:modified>
</cp:coreProperties>
</file>