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76" r:id="rId2"/>
    <p:sldId id="377" r:id="rId3"/>
    <p:sldId id="378" r:id="rId4"/>
    <p:sldId id="312" r:id="rId5"/>
    <p:sldId id="314" r:id="rId6"/>
    <p:sldId id="315" r:id="rId7"/>
    <p:sldId id="320" r:id="rId8"/>
    <p:sldId id="325" r:id="rId9"/>
    <p:sldId id="327" r:id="rId10"/>
    <p:sldId id="326" r:id="rId11"/>
    <p:sldId id="374" r:id="rId12"/>
    <p:sldId id="375" r:id="rId13"/>
    <p:sldId id="316" r:id="rId14"/>
    <p:sldId id="318" r:id="rId15"/>
    <p:sldId id="319" r:id="rId16"/>
    <p:sldId id="328" r:id="rId17"/>
    <p:sldId id="370" r:id="rId18"/>
    <p:sldId id="371" r:id="rId19"/>
    <p:sldId id="372" r:id="rId20"/>
    <p:sldId id="373" r:id="rId21"/>
    <p:sldId id="323" r:id="rId22"/>
    <p:sldId id="363" r:id="rId23"/>
    <p:sldId id="3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7" autoAdjust="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" y="-1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24/08/16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– Time &amp; Windows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18849" y="6226328"/>
            <a:ext cx="275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Flink v1.1.1 – 24.08.2016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6976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Operations on Windowed 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reduce</a:t>
            </a:r>
            <a:r>
              <a:rPr lang="en-US" sz="2400" dirty="0" smtClean="0">
                <a:latin typeface="Menlo Regular"/>
                <a:cs typeface="Menlo Regular"/>
              </a:rPr>
              <a:t>(</a:t>
            </a:r>
            <a:r>
              <a:rPr lang="en-US" sz="2400" dirty="0" err="1" smtClean="0">
                <a:latin typeface="Menlo Regular"/>
                <a:cs typeface="Menlo Regular"/>
              </a:rPr>
              <a:t>reduceFunction</a:t>
            </a:r>
            <a:r>
              <a:rPr lang="en-US" sz="2400" dirty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dirty="0" smtClean="0"/>
              <a:t>Apply a functional reduce function to the window</a:t>
            </a:r>
          </a:p>
          <a:p>
            <a:r>
              <a:rPr lang="en-US" sz="2400" dirty="0">
                <a:latin typeface="Menlo Regular"/>
                <a:cs typeface="Menlo Regular"/>
              </a:rPr>
              <a:t>fold(</a:t>
            </a:r>
            <a:r>
              <a:rPr lang="en-US" sz="2400" dirty="0" err="1">
                <a:latin typeface="Menlo Regular"/>
                <a:cs typeface="Menlo Regular"/>
              </a:rPr>
              <a:t>inialVal</a:t>
            </a:r>
            <a:r>
              <a:rPr lang="en-US" sz="2400" dirty="0">
                <a:latin typeface="Menlo Regular"/>
                <a:cs typeface="Menlo Regular"/>
              </a:rPr>
              <a:t>, </a:t>
            </a:r>
            <a:r>
              <a:rPr lang="en-US" sz="2400" dirty="0" err="1">
                <a:latin typeface="Menlo Regular"/>
                <a:cs typeface="Menlo Regular"/>
              </a:rPr>
              <a:t>foldFunction</a:t>
            </a:r>
            <a:r>
              <a:rPr lang="en-US" sz="2400" dirty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dirty="0"/>
              <a:t>Apply a functional </a:t>
            </a:r>
            <a:r>
              <a:rPr lang="en-US" dirty="0" smtClean="0"/>
              <a:t>fold </a:t>
            </a:r>
            <a:r>
              <a:rPr lang="en-US" dirty="0"/>
              <a:t>function </a:t>
            </a:r>
            <a:r>
              <a:rPr lang="en-US" dirty="0" smtClean="0"/>
              <a:t>with a specified initial value to </a:t>
            </a:r>
            <a:r>
              <a:rPr lang="en-US" dirty="0"/>
              <a:t>the window</a:t>
            </a:r>
          </a:p>
          <a:p>
            <a:r>
              <a:rPr lang="en-US" dirty="0" smtClean="0"/>
              <a:t>Aggregation functions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s</a:t>
            </a:r>
            <a:r>
              <a:rPr lang="en-US" sz="2400" dirty="0" smtClean="0">
                <a:latin typeface="Menlo Regular"/>
                <a:cs typeface="Menlo Regular"/>
              </a:rPr>
              <a:t>um()</a:t>
            </a:r>
            <a:r>
              <a:rPr lang="en-US" dirty="0" smtClean="0"/>
              <a:t>, </a:t>
            </a:r>
            <a:r>
              <a:rPr lang="en-US" sz="2400" dirty="0">
                <a:latin typeface="Menlo Regular"/>
                <a:cs typeface="Menlo Regular"/>
              </a:rPr>
              <a:t>min()</a:t>
            </a:r>
            <a:r>
              <a:rPr lang="en-US" dirty="0" smtClean="0"/>
              <a:t>, </a:t>
            </a:r>
            <a:r>
              <a:rPr lang="en-US" sz="2400" dirty="0">
                <a:latin typeface="Menlo Regular"/>
                <a:cs typeface="Menlo Regular"/>
              </a:rPr>
              <a:t>max()</a:t>
            </a:r>
            <a:r>
              <a:rPr lang="en-US" dirty="0" smtClean="0"/>
              <a:t>, and others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Windows on non-keyed 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 non-keyed streams are not parallel!</a:t>
            </a:r>
          </a:p>
          <a:p>
            <a:endParaRPr lang="en-US" dirty="0"/>
          </a:p>
          <a:p>
            <a:r>
              <a:rPr lang="en-US" dirty="0" err="1" smtClean="0"/>
              <a:t>TimeWindow</a:t>
            </a:r>
            <a:r>
              <a:rPr lang="en-US" dirty="0" smtClean="0"/>
              <a:t> (tumbling, 10 seconds)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.</a:t>
            </a:r>
            <a:r>
              <a:rPr lang="en-US" sz="2400" dirty="0" err="1" smtClean="0">
                <a:latin typeface="Menlo Regular"/>
                <a:cs typeface="Menlo Regular"/>
              </a:rPr>
              <a:t>timeWindowAll</a:t>
            </a:r>
            <a:r>
              <a:rPr lang="en-US" sz="2400" dirty="0" smtClean="0">
                <a:latin typeface="Menlo Regular"/>
                <a:cs typeface="Menlo Regular"/>
              </a:rPr>
              <a:t>(</a:t>
            </a:r>
            <a:r>
              <a:rPr lang="en-US" sz="2400" dirty="0" err="1" smtClean="0">
                <a:latin typeface="Menlo Regular"/>
                <a:cs typeface="Menlo Regular"/>
              </a:rPr>
              <a:t>Time.seconds</a:t>
            </a:r>
            <a:r>
              <a:rPr lang="en-US" sz="2400" dirty="0" smtClean="0">
                <a:latin typeface="Menlo Regular"/>
                <a:cs typeface="Menlo Regular"/>
              </a:rPr>
              <a:t>(10))</a:t>
            </a:r>
          </a:p>
          <a:p>
            <a:pPr marL="457200" lvl="1" indent="0">
              <a:buNone/>
            </a:pPr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dirty="0" err="1" smtClean="0"/>
              <a:t>CountWindow</a:t>
            </a:r>
            <a:r>
              <a:rPr lang="en-US" dirty="0" smtClean="0"/>
              <a:t> (sliding, 20/10)</a:t>
            </a:r>
          </a:p>
          <a:p>
            <a:pPr marL="457200" lvl="1" indent="0">
              <a:buNone/>
            </a:pPr>
            <a:r>
              <a:rPr lang="en-US" sz="2400" dirty="0">
                <a:latin typeface="Menlo Regular"/>
                <a:cs typeface="Menlo Regular"/>
              </a:rPr>
              <a:t>.</a:t>
            </a:r>
            <a:r>
              <a:rPr lang="en-US" sz="2400" dirty="0" err="1" smtClean="0">
                <a:latin typeface="Menlo Regular"/>
                <a:cs typeface="Menlo Regular"/>
              </a:rPr>
              <a:t>countWindowAll</a:t>
            </a:r>
            <a:r>
              <a:rPr lang="en-US" sz="2400" dirty="0">
                <a:latin typeface="Menlo Regular"/>
                <a:cs typeface="Menlo Regular"/>
              </a:rPr>
              <a:t>(20, 10)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Custom window logic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DataStream API allows to define very custom window logic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sz="2800" dirty="0" smtClean="0"/>
              <a:t>Trigger </a:t>
            </a:r>
            <a:endParaRPr lang="en-US" sz="2800" dirty="0"/>
          </a:p>
          <a:p>
            <a:pPr lvl="1"/>
            <a:r>
              <a:rPr lang="en-US" dirty="0"/>
              <a:t>defines when to evaluate a window</a:t>
            </a:r>
          </a:p>
          <a:p>
            <a:pPr lvl="1"/>
            <a:r>
              <a:rPr lang="en-US" dirty="0"/>
              <a:t>whether to purge the window or </a:t>
            </a:r>
            <a:r>
              <a:rPr lang="en-US" dirty="0" smtClean="0"/>
              <a:t>not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Evictor</a:t>
            </a:r>
          </a:p>
          <a:p>
            <a:pPr lvl="1"/>
            <a:r>
              <a:rPr lang="en-US" dirty="0" smtClean="0"/>
              <a:t>Allows to remove elements from a window before it is evaluated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Careful!</a:t>
            </a:r>
            <a:r>
              <a:rPr lang="en-US" dirty="0" smtClean="0"/>
              <a:t> This part of the API requires a good understanding of the windowing mechanism!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0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S</a:t>
            </a:r>
            <a:r>
              <a:rPr lang="en-US" dirty="0" smtClean="0"/>
              <a:t>treams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1566"/>
            <a:ext cx="8229600" cy="23708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  <a:r>
              <a:rPr lang="en-US" i="1" dirty="0" smtClean="0"/>
              <a:t>onnect</a:t>
            </a:r>
            <a:r>
              <a:rPr lang="en-US" dirty="0" smtClean="0"/>
              <a:t> </a:t>
            </a:r>
            <a:r>
              <a:rPr lang="en-US" dirty="0"/>
              <a:t>two </a:t>
            </a:r>
            <a:r>
              <a:rPr lang="en-US" dirty="0" err="1" smtClean="0"/>
              <a:t>DataStreams</a:t>
            </a:r>
            <a:r>
              <a:rPr lang="en-US" dirty="0"/>
              <a:t> </a:t>
            </a:r>
            <a:r>
              <a:rPr lang="en-US" dirty="0" smtClean="0"/>
              <a:t>to correlated them with each other</a:t>
            </a:r>
          </a:p>
          <a:p>
            <a:endParaRPr lang="en-US" sz="2200" dirty="0" smtClean="0"/>
          </a:p>
          <a:p>
            <a:r>
              <a:rPr lang="en-US" dirty="0" smtClean="0"/>
              <a:t>Apply functions on connected streams to share state</a:t>
            </a:r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34991"/>
            <a:ext cx="8229600" cy="215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2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2200" dirty="0">
                <a:latin typeface="Menlo"/>
              </a:rPr>
              <a:t>DataStream</a:t>
            </a:r>
            <a:r>
              <a:rPr lang="en-US" sz="2200" dirty="0" smtClean="0">
                <a:latin typeface="Menlo"/>
              </a:rPr>
              <a:t>&lt;Integer&gt; </a:t>
            </a:r>
            <a:r>
              <a:rPr lang="en-US" sz="2200" dirty="0" err="1" smtClean="0">
                <a:latin typeface="Menlo"/>
              </a:rPr>
              <a:t>ints</a:t>
            </a:r>
            <a:r>
              <a:rPr lang="en-US" sz="2200" dirty="0" smtClean="0">
                <a:latin typeface="Menlo"/>
              </a:rPr>
              <a:t> </a:t>
            </a:r>
            <a:r>
              <a:rPr lang="en-US" sz="22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22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2200" dirty="0" err="1" smtClean="0">
                <a:latin typeface="Menlo"/>
              </a:rPr>
              <a:t>ConnectedStreams</a:t>
            </a:r>
            <a:r>
              <a:rPr lang="en-US" sz="2200" dirty="0" smtClean="0">
                <a:latin typeface="Menlo"/>
              </a:rPr>
              <a:t>&lt;String, Integer&gt; </a:t>
            </a:r>
            <a:r>
              <a:rPr lang="en-US" sz="2200" dirty="0" err="1" smtClean="0">
                <a:latin typeface="Menlo"/>
              </a:rPr>
              <a:t>coStream</a:t>
            </a:r>
            <a:r>
              <a:rPr lang="en-US" sz="2200" dirty="0" smtClean="0">
                <a:latin typeface="Menlo"/>
              </a:rPr>
              <a:t> = 	</a:t>
            </a:r>
            <a:r>
              <a:rPr lang="en-US" sz="2200" dirty="0" err="1" smtClean="0">
                <a:latin typeface="Menlo"/>
              </a:rPr>
              <a:t>strings.</a:t>
            </a:r>
            <a:r>
              <a:rPr lang="en-US" sz="2200" dirty="0" err="1" smtClean="0">
                <a:solidFill>
                  <a:srgbClr val="FF0000"/>
                </a:solidFill>
                <a:latin typeface="Menlo"/>
              </a:rPr>
              <a:t>connect</a:t>
            </a:r>
            <a:r>
              <a:rPr lang="en-US" sz="2200" dirty="0" smtClean="0">
                <a:latin typeface="Menlo"/>
              </a:rPr>
              <a:t>(</a:t>
            </a:r>
            <a:r>
              <a:rPr lang="en-US" sz="2200" dirty="0" err="1" smtClean="0">
                <a:latin typeface="Menlo"/>
              </a:rPr>
              <a:t>ints</a:t>
            </a:r>
            <a:r>
              <a:rPr lang="en-US" sz="2200" dirty="0" smtClean="0">
                <a:latin typeface="Menlo"/>
              </a:rPr>
              <a:t>);</a:t>
            </a:r>
            <a:endParaRPr lang="en-US" sz="22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1789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ints.connect</a:t>
            </a:r>
            <a:r>
              <a:rPr lang="en-US" sz="1800" dirty="0" smtClean="0">
                <a:latin typeface="Menlo"/>
              </a:rPr>
              <a:t>(strings)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.map(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CoMapFunction</a:t>
            </a:r>
            <a:r>
              <a:rPr lang="en-US" sz="1800" dirty="0" smtClean="0">
                <a:latin typeface="Menlo"/>
              </a:rPr>
              <a:t>&lt;Integer, String, Boolean&gt;()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map1</a:t>
            </a:r>
            <a:r>
              <a:rPr lang="en-US" sz="1800" dirty="0" smtClean="0">
                <a:latin typeface="Menlo"/>
              </a:rPr>
              <a:t> (Integer value)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	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return true</a:t>
            </a:r>
            <a:r>
              <a:rPr lang="en-US" sz="1800" dirty="0" smtClean="0">
                <a:latin typeface="Menlo"/>
              </a:rPr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</a:t>
            </a:r>
            <a:r>
              <a:rPr lang="en-US" sz="18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map2</a:t>
            </a:r>
            <a:r>
              <a:rPr lang="en-US" sz="1800" dirty="0" smtClean="0">
                <a:latin typeface="Menlo"/>
              </a:rPr>
              <a:t> (String </a:t>
            </a:r>
            <a:r>
              <a:rPr lang="en-US" sz="1800" dirty="0"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	</a:t>
            </a:r>
            <a:r>
              <a:rPr lang="en-US" sz="1800" b="1" dirty="0">
                <a:solidFill>
                  <a:srgbClr val="000090"/>
                </a:solidFill>
                <a:latin typeface="Menlo"/>
              </a:rPr>
              <a:t>return 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false</a:t>
            </a:r>
            <a:r>
              <a:rPr lang="en-US" sz="1800" dirty="0" smtClean="0">
                <a:latin typeface="Menlo"/>
              </a:rPr>
              <a:t>;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</a:t>
            </a:r>
            <a:r>
              <a:rPr lang="en-US" sz="1800" dirty="0" smtClean="0">
                <a:latin typeface="Menlo"/>
              </a:rPr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}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63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FlatMap</a:t>
            </a:r>
            <a:r>
              <a:rPr lang="en-US" sz="4000" dirty="0" smtClean="0"/>
              <a:t>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5162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DataStream</a:t>
            </a:r>
            <a:r>
              <a:rPr lang="en-US" sz="1600" dirty="0" smtClean="0">
                <a:latin typeface="Menlo"/>
              </a:rPr>
              <a:t>&lt;Integer&gt; 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err="1" smtClean="0">
                <a:latin typeface="Menlo"/>
              </a:rPr>
              <a:t>ints.connect</a:t>
            </a:r>
            <a:r>
              <a:rPr lang="en-US" sz="1600" dirty="0" smtClean="0">
                <a:latin typeface="Menlo"/>
              </a:rPr>
              <a:t>(strings)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flatMap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CoFlatMapFunction</a:t>
            </a:r>
            <a:r>
              <a:rPr lang="en-US" sz="1600" dirty="0" smtClean="0">
                <a:latin typeface="Menlo"/>
              </a:rPr>
              <a:t>&lt;</a:t>
            </a:r>
            <a:r>
              <a:rPr lang="en-US" sz="1600" dirty="0" err="1" smtClean="0">
                <a:latin typeface="Menlo"/>
              </a:rPr>
              <a:t>Integer,String,String</a:t>
            </a:r>
            <a:r>
              <a:rPr lang="en-US" sz="1600" dirty="0" smtClean="0">
                <a:latin typeface="Menlo"/>
              </a:rPr>
              <a:t>&gt;() {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flatMap1</a:t>
            </a:r>
            <a:r>
              <a:rPr lang="en-US" sz="1600" dirty="0" smtClean="0">
                <a:latin typeface="Menlo"/>
              </a:rPr>
              <a:t> (Integer value, Collector&lt;String&gt; out)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value.toString</a:t>
            </a:r>
            <a:r>
              <a:rPr lang="en-US" sz="1600" dirty="0" smtClean="0">
                <a:latin typeface="Menlo"/>
              </a:rPr>
              <a:t>());	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}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flatMap2</a:t>
            </a:r>
            <a:r>
              <a:rPr lang="en-US" sz="1600" dirty="0" smtClean="0">
                <a:latin typeface="Menlo"/>
              </a:rPr>
              <a:t> (String value</a:t>
            </a:r>
            <a:r>
              <a:rPr lang="en-US" sz="1600" dirty="0">
                <a:latin typeface="Menlo"/>
              </a:rPr>
              <a:t>, Collector&lt;String&gt; out</a:t>
            </a:r>
            <a:r>
              <a:rPr lang="en-US" sz="1600" dirty="0" smtClean="0">
                <a:latin typeface="Menlo"/>
              </a:rPr>
              <a:t>) </a:t>
            </a:r>
            <a:r>
              <a:rPr lang="en-US" sz="1600" dirty="0"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	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for</a:t>
            </a:r>
            <a:r>
              <a:rPr lang="en-US" sz="1600" dirty="0" smtClean="0">
                <a:latin typeface="Menlo"/>
              </a:rPr>
              <a:t> (String word: </a:t>
            </a:r>
            <a:r>
              <a:rPr lang="en-US" sz="1600" dirty="0" err="1" smtClean="0">
                <a:latin typeface="Menlo"/>
              </a:rPr>
              <a:t>value.split</a:t>
            </a:r>
            <a:r>
              <a:rPr lang="en-US" sz="1600" dirty="0" smtClean="0">
                <a:latin typeface="Menlo"/>
              </a:rPr>
              <a:t>(" ")) 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(word);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}</a:t>
            </a:r>
            <a:r>
              <a:rPr lang="en-US" sz="1600" dirty="0"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}</a:t>
            </a: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});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0435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Apache Kafka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and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“Apache Kafka is a distributed, partitioned, replicated commit log service”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Kafka uses Apache Zookeeper for coordination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Kafka maintains feeds of messages in categories called topics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Kafka topic can be read by </a:t>
            </a:r>
            <a:r>
              <a:rPr lang="en-US" dirty="0" err="1" smtClean="0"/>
              <a:t>Flink</a:t>
            </a:r>
            <a:r>
              <a:rPr lang="en-US" dirty="0" smtClean="0"/>
              <a:t> to produce a DataStream, and a DataStream can be written to a Kafka topic</a:t>
            </a:r>
          </a:p>
          <a:p>
            <a:pPr lvl="4"/>
            <a:endParaRPr lang="en-US" dirty="0"/>
          </a:p>
          <a:p>
            <a:r>
              <a:rPr lang="en-US" dirty="0" err="1" smtClean="0"/>
              <a:t>Flink</a:t>
            </a:r>
            <a:r>
              <a:rPr lang="en-US" dirty="0" smtClean="0"/>
              <a:t> coordinates with Kafka to provide recovery in the case of failures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242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Enable </a:t>
            </a:r>
            <a:r>
              <a:rPr lang="en-US" sz="3800" dirty="0" err="1" smtClean="0"/>
              <a:t>checkpointing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dirty="0" smtClean="0"/>
              <a:t>E.g., </a:t>
            </a:r>
            <a:r>
              <a:rPr lang="en-US" sz="2900" dirty="0" err="1" smtClean="0">
                <a:latin typeface="Menlo Regular"/>
                <a:cs typeface="Menlo Regular"/>
              </a:rPr>
              <a:t>env.enableCheckpointing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Menlo Regular"/>
                <a:cs typeface="Menlo Regular"/>
              </a:rPr>
              <a:t>5000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 smtClean="0"/>
              <a:t>;</a:t>
            </a:r>
          </a:p>
          <a:p>
            <a:endParaRPr lang="en-US" sz="3800" dirty="0" smtClean="0"/>
          </a:p>
          <a:p>
            <a:r>
              <a:rPr lang="en-US" sz="3800" dirty="0" smtClean="0"/>
              <a:t>Add a DataStream source from a Kafka topic</a:t>
            </a:r>
            <a:endParaRPr lang="en-US" sz="3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>
                <a:latin typeface="Menlo Regular"/>
                <a:cs typeface="Menlo Regular"/>
              </a:rPr>
              <a:t>Properties props </a:t>
            </a:r>
            <a:r>
              <a:rPr lang="en-US" sz="2900" dirty="0">
                <a:latin typeface="Menlo Regular"/>
                <a:cs typeface="Menlo Regular"/>
              </a:rPr>
              <a:t>=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Properties()</a:t>
            </a:r>
            <a:r>
              <a:rPr lang="en-US" sz="29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zookeeper.connect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“localhost:2181”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bootstrap.servers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group.id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myGroup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>
                <a:latin typeface="Menlo Regular"/>
                <a:cs typeface="Menlo Regular"/>
              </a:rPr>
              <a:t>;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// create a data </a:t>
            </a:r>
            <a:r>
              <a:rPr lang="en-US" sz="2900" dirty="0" smtClean="0">
                <a:latin typeface="Menlo Regular"/>
                <a:cs typeface="Menlo Regular"/>
              </a:rPr>
              <a:t>source</a:t>
            </a:r>
            <a:br>
              <a:rPr lang="en-US" sz="2900" dirty="0" smtClean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DataStream&lt;</a:t>
            </a:r>
            <a:r>
              <a:rPr lang="en-US" sz="2900" dirty="0" err="1" smtClean="0">
                <a:latin typeface="Menlo Regular"/>
                <a:cs typeface="Menlo Regular"/>
              </a:rPr>
              <a:t>MyData</a:t>
            </a:r>
            <a:r>
              <a:rPr lang="en-US" sz="2900" dirty="0" smtClean="0">
                <a:latin typeface="Menlo Regular"/>
                <a:cs typeface="Menlo Regular"/>
              </a:rPr>
              <a:t>&gt; </a:t>
            </a:r>
            <a:r>
              <a:rPr lang="en-US" sz="2900" dirty="0">
                <a:latin typeface="Menlo Regular"/>
                <a:cs typeface="Menlo Regular"/>
              </a:rPr>
              <a:t>rides </a:t>
            </a:r>
            <a:r>
              <a:rPr lang="en-US" sz="2900" dirty="0" smtClean="0">
                <a:latin typeface="Menlo Regular"/>
                <a:cs typeface="Menlo Regular"/>
              </a:rPr>
              <a:t>=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 smtClean="0">
                <a:latin typeface="Menlo Regular"/>
                <a:cs typeface="Menlo Regular"/>
              </a:rPr>
              <a:t>env.addSource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2900" dirty="0">
                <a:latin typeface="Menlo Regular"/>
                <a:cs typeface="Menlo Regular"/>
              </a:rPr>
              <a:t>		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 smtClean="0">
                <a:latin typeface="Menlo Regular"/>
                <a:cs typeface="Menlo Regular"/>
              </a:rPr>
              <a:t> </a:t>
            </a:r>
            <a:r>
              <a:rPr lang="en-US" sz="2900" dirty="0">
                <a:latin typeface="Menlo Regular"/>
                <a:cs typeface="Menlo Regular"/>
              </a:rPr>
              <a:t>FlinkKafkaConsumer082&lt;</a:t>
            </a:r>
            <a:r>
              <a:rPr lang="en-US" sz="2900" dirty="0" err="1">
                <a:latin typeface="Menlo Regular"/>
                <a:cs typeface="Menlo Regular"/>
              </a:rPr>
              <a:t>MyData</a:t>
            </a:r>
            <a:r>
              <a:rPr lang="en-US" sz="2900" dirty="0">
                <a:latin typeface="Menlo Regular"/>
                <a:cs typeface="Menlo Regular"/>
              </a:rPr>
              <a:t>&gt;(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,</a:t>
            </a: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>
                <a:latin typeface="Menlo Regular"/>
                <a:cs typeface="Menlo Regular"/>
              </a:rPr>
              <a:t>MyDataSchema</a:t>
            </a:r>
            <a:r>
              <a:rPr lang="en-US" sz="2900" dirty="0">
                <a:latin typeface="Menlo Regular"/>
                <a:cs typeface="Menlo Regular"/>
              </a:rPr>
              <a:t>(),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dirty="0" smtClean="0">
                <a:latin typeface="Menlo Regular"/>
                <a:cs typeface="Menlo Regular"/>
              </a:rPr>
              <a:t>props</a:t>
            </a:r>
            <a:r>
              <a:rPr lang="en-US" sz="2900" dirty="0">
                <a:latin typeface="Menlo Regular"/>
                <a:cs typeface="Menlo Regular"/>
              </a:rPr>
              <a:t>)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	</a:t>
            </a:r>
            <a:r>
              <a:rPr lang="en-US" sz="2900" dirty="0">
                <a:latin typeface="Menlo Regular"/>
                <a:cs typeface="Menlo Regular"/>
              </a:rPr>
              <a:t>	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5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Motivate windows</a:t>
            </a:r>
          </a:p>
          <a:p>
            <a:pPr lvl="1"/>
            <a:r>
              <a:rPr lang="en-US" dirty="0" smtClean="0"/>
              <a:t>Aggregates on infinite streams</a:t>
            </a:r>
          </a:p>
          <a:p>
            <a:pPr lvl="1"/>
            <a:r>
              <a:rPr lang="en-US" dirty="0" smtClean="0"/>
              <a:t>define finite groups (bounded by time)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Processing/Ingestion/Event time</a:t>
            </a:r>
          </a:p>
          <a:p>
            <a:pPr lvl="1"/>
            <a:r>
              <a:rPr lang="en-US" dirty="0" smtClean="0"/>
              <a:t>Event-time: Timestamps + Watermarks</a:t>
            </a:r>
          </a:p>
          <a:p>
            <a:r>
              <a:rPr lang="en-US" dirty="0" smtClean="0"/>
              <a:t>Windows </a:t>
            </a:r>
          </a:p>
          <a:p>
            <a:pPr lvl="1"/>
            <a:r>
              <a:rPr lang="en-US" dirty="0" smtClean="0"/>
              <a:t>Types of windows: tumbling, sliding, session</a:t>
            </a:r>
          </a:p>
          <a:p>
            <a:pPr lvl="1"/>
            <a:r>
              <a:rPr lang="en-US" dirty="0" smtClean="0"/>
              <a:t>How to use windows</a:t>
            </a:r>
          </a:p>
          <a:p>
            <a:pPr lvl="2"/>
            <a:r>
              <a:rPr lang="en-US" dirty="0" err="1" smtClean="0"/>
              <a:t>keyBy</a:t>
            </a:r>
            <a:r>
              <a:rPr lang="en-US" dirty="0" smtClean="0"/>
              <a:t> vs. global window</a:t>
            </a:r>
          </a:p>
          <a:p>
            <a:pPr lvl="2"/>
            <a:r>
              <a:rPr lang="en-US" dirty="0" smtClean="0"/>
              <a:t>Managing Window State: </a:t>
            </a:r>
            <a:r>
              <a:rPr lang="en-US" dirty="0" smtClean="0"/>
              <a:t>eager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8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Kafka sink to a DataStream by providing</a:t>
            </a:r>
          </a:p>
          <a:p>
            <a:pPr lvl="1"/>
            <a:r>
              <a:rPr lang="en-US" dirty="0" smtClean="0"/>
              <a:t>The broker address</a:t>
            </a:r>
          </a:p>
          <a:p>
            <a:pPr lvl="1"/>
            <a:r>
              <a:rPr lang="en-US" dirty="0" smtClean="0"/>
              <a:t>The topic name</a:t>
            </a:r>
          </a:p>
          <a:p>
            <a:pPr lvl="1"/>
            <a:r>
              <a:rPr lang="en-US" dirty="0" smtClean="0"/>
              <a:t>A serialization schema</a:t>
            </a:r>
          </a:p>
          <a:p>
            <a:pPr marL="457200" lvl="1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DataStream</a:t>
            </a:r>
            <a:r>
              <a:rPr lang="en-US" sz="2000" dirty="0">
                <a:latin typeface="Menlo Regular"/>
                <a:cs typeface="Menlo Regular"/>
              </a:rPr>
              <a:t>&lt;String&gt; </a:t>
            </a:r>
            <a:r>
              <a:rPr lang="en-US" sz="2000" dirty="0" err="1" smtClean="0">
                <a:latin typeface="Menlo Regular"/>
                <a:cs typeface="Menlo Regular"/>
              </a:rPr>
              <a:t>aStream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= …</a:t>
            </a:r>
            <a:endParaRPr lang="en-US" sz="20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aStream.addSink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4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2100" dirty="0" err="1">
                <a:latin typeface="Menlo Regular"/>
                <a:cs typeface="Menlo Regular"/>
              </a:rPr>
              <a:t>FlinkKafkaProducer</a:t>
            </a:r>
            <a:r>
              <a:rPr lang="en-US" sz="2000" dirty="0" smtClean="0">
                <a:latin typeface="Menlo Regular"/>
                <a:cs typeface="Menlo Regular"/>
              </a:rPr>
              <a:t>&lt;</a:t>
            </a:r>
            <a:r>
              <a:rPr lang="en-US" sz="2000" dirty="0">
                <a:latin typeface="Menlo Regular"/>
                <a:cs typeface="Menlo Regular"/>
              </a:rPr>
              <a:t>String&gt;(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r>
              <a:rPr lang="en-US" sz="2000" dirty="0" smtClean="0">
                <a:latin typeface="Menlo Regular"/>
                <a:cs typeface="Menlo Regular"/>
              </a:rPr>
              <a:t>// default local broker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1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SimpleStringSchema</a:t>
            </a:r>
            <a:r>
              <a:rPr lang="en-US" sz="2000" dirty="0">
                <a:latin typeface="Menlo Regular"/>
                <a:cs typeface="Menlo Regular"/>
              </a:rPr>
              <a:t>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8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API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</a:t>
            </a:r>
            <a:r>
              <a:rPr lang="en-US" dirty="0"/>
              <a:t>H</a:t>
            </a:r>
            <a:r>
              <a:rPr lang="en-US" dirty="0" smtClean="0"/>
              <a:t>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 (feedback edges)</a:t>
            </a:r>
          </a:p>
          <a:p>
            <a:pPr lvl="1"/>
            <a:r>
              <a:rPr lang="en-US" dirty="0" smtClean="0"/>
              <a:t>Enables certain </a:t>
            </a:r>
            <a:r>
              <a:rPr lang="en-US" dirty="0"/>
              <a:t>m</a:t>
            </a:r>
            <a:r>
              <a:rPr lang="en-US" dirty="0" smtClean="0"/>
              <a:t>achine learning algorithms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pPr lvl="1"/>
            <a:r>
              <a:rPr lang="en-US" dirty="0" smtClean="0"/>
              <a:t>split, union, window join,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ci.apache.org</a:t>
            </a:r>
            <a:r>
              <a:rPr lang="en-US" dirty="0"/>
              <a:t>/projects/</a:t>
            </a:r>
            <a:r>
              <a:rPr lang="en-US" dirty="0" err="1"/>
              <a:t>flink</a:t>
            </a:r>
            <a:r>
              <a:rPr lang="en-US" dirty="0" smtClean="0"/>
              <a:t>/</a:t>
            </a:r>
            <a:r>
              <a:rPr lang="en-US" dirty="0"/>
              <a:t>flink-docs-release-1.1</a:t>
            </a:r>
            <a:r>
              <a:rPr lang="en-US" dirty="0" smtClean="0"/>
              <a:t>/</a:t>
            </a:r>
            <a:r>
              <a:rPr lang="en-US" dirty="0" err="1"/>
              <a:t>apis</a:t>
            </a:r>
            <a:r>
              <a:rPr lang="en-US" dirty="0"/>
              <a:t>/streaming/</a:t>
            </a:r>
            <a:r>
              <a:rPr lang="en-US" dirty="0" err="1" smtClean="0"/>
              <a:t>event_time.html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ci.apache.org</a:t>
            </a:r>
            <a:r>
              <a:rPr lang="en-US" dirty="0"/>
              <a:t>/projects/</a:t>
            </a:r>
            <a:r>
              <a:rPr lang="en-US" dirty="0" err="1"/>
              <a:t>flink</a:t>
            </a:r>
            <a:r>
              <a:rPr lang="en-US" dirty="0" smtClean="0"/>
              <a:t>/</a:t>
            </a:r>
            <a:r>
              <a:rPr lang="en-US" dirty="0"/>
              <a:t>flink-docs-release-1.1</a:t>
            </a:r>
            <a:r>
              <a:rPr lang="en-US" dirty="0" smtClean="0"/>
              <a:t>/</a:t>
            </a:r>
            <a:r>
              <a:rPr lang="en-US" dirty="0" err="1"/>
              <a:t>apis</a:t>
            </a:r>
            <a:r>
              <a:rPr lang="en-US" dirty="0"/>
              <a:t>/streaming/</a:t>
            </a:r>
            <a:r>
              <a:rPr lang="en-US" dirty="0" err="1" smtClean="0"/>
              <a:t>event_timestamps_watermarks.html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ci.apache.org</a:t>
            </a:r>
            <a:r>
              <a:rPr lang="en-US" dirty="0"/>
              <a:t>/projects/</a:t>
            </a:r>
            <a:r>
              <a:rPr lang="en-US" dirty="0" err="1"/>
              <a:t>flink</a:t>
            </a:r>
            <a:r>
              <a:rPr lang="en-US" dirty="0" smtClean="0"/>
              <a:t>/</a:t>
            </a:r>
            <a:r>
              <a:rPr lang="en-US" dirty="0"/>
              <a:t>flink-docs-release-1.1</a:t>
            </a:r>
            <a:r>
              <a:rPr lang="en-US" dirty="0" smtClean="0"/>
              <a:t>/</a:t>
            </a:r>
            <a:r>
              <a:rPr lang="en-US" dirty="0" err="1"/>
              <a:t>apis</a:t>
            </a:r>
            <a:r>
              <a:rPr lang="en-US" dirty="0"/>
              <a:t>/streaming/</a:t>
            </a:r>
            <a:r>
              <a:rPr lang="en-US" dirty="0" err="1"/>
              <a:t>windows.html</a:t>
            </a:r>
            <a:endParaRPr lang="en-US" dirty="0" smtClean="0"/>
          </a:p>
          <a:p>
            <a:r>
              <a:rPr lang="en-US" dirty="0" smtClean="0"/>
              <a:t>Blog posts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flink.apache.org</a:t>
            </a:r>
            <a:r>
              <a:rPr lang="en-US" dirty="0"/>
              <a:t>/news/2015/12/04/Introducing-</a:t>
            </a:r>
            <a:r>
              <a:rPr lang="en-US" dirty="0" err="1" smtClean="0"/>
              <a:t>windows.html</a:t>
            </a:r>
            <a:endParaRPr lang="en-US" dirty="0" smtClean="0"/>
          </a:p>
          <a:p>
            <a:pPr lvl="1"/>
            <a:r>
              <a:rPr lang="en-US" dirty="0"/>
              <a:t>http://data-</a:t>
            </a:r>
            <a:r>
              <a:rPr lang="en-US" dirty="0" err="1"/>
              <a:t>artisans.com</a:t>
            </a:r>
            <a:r>
              <a:rPr lang="en-US" dirty="0"/>
              <a:t>/how-apache-flink-enables-new-streaming-applications-part-1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www.mapr.com</a:t>
            </a:r>
            <a:r>
              <a:rPr lang="en-US" dirty="0"/>
              <a:t>/blog/essential-guide-streaming-first-processing-apache-</a:t>
            </a:r>
            <a:r>
              <a:rPr lang="en-US" dirty="0" err="1"/>
              <a:t>flink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0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Aggregates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Aggregations on </a:t>
            </a:r>
            <a:r>
              <a:rPr lang="en-US" dirty="0" err="1" smtClean="0"/>
              <a:t>DataStreams</a:t>
            </a:r>
            <a:r>
              <a:rPr lang="en-US" dirty="0" smtClean="0"/>
              <a:t> are different from aggregations on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dirty="0" smtClean="0"/>
              <a:t>e.g., it is not possible to count all elements of an unbounded DataStream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DataStream aggregations make sense on windowed streams</a:t>
            </a:r>
          </a:p>
          <a:p>
            <a:pPr lvl="1"/>
            <a:r>
              <a:rPr lang="en-US" dirty="0" smtClean="0"/>
              <a:t>i.e., a finite set of stream elements</a:t>
            </a:r>
          </a:p>
          <a:p>
            <a:pPr lvl="8"/>
            <a:endParaRPr lang="en-US" dirty="0"/>
          </a:p>
          <a:p>
            <a:r>
              <a:rPr lang="en-US" dirty="0" smtClean="0"/>
              <a:t>Only windows on keyed stream can be processed in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(age, count)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DataStream&lt;Tuple2&lt;Integer,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Passengers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group by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first field 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(age)</a:t>
            </a:r>
            <a:endParaRPr lang="en-US" sz="1800" dirty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window of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1 minute length triggered every 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timeWindow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(1),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	/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sum values of 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second field </a:t>
            </a: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(count)</a:t>
            </a:r>
            <a:endParaRPr lang="en-US" sz="1800" dirty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.sum(2);</a:t>
            </a:r>
          </a:p>
        </p:txBody>
      </p:sp>
    </p:spTree>
    <p:extLst>
      <p:ext uri="{BB962C8B-B14F-4D97-AF65-F5344CB8AC3E}">
        <p14:creationId xmlns:p14="http://schemas.microsoft.com/office/powerpoint/2010/main" val="338712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Keyed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Tumbling time window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.</a:t>
            </a:r>
            <a:r>
              <a:rPr lang="en-US" sz="2200" dirty="0" err="1" smtClean="0">
                <a:latin typeface="Menlo Regular"/>
                <a:cs typeface="Menlo Regular"/>
              </a:rPr>
              <a:t>timeWindow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err="1" smtClean="0">
                <a:latin typeface="Menlo Regular"/>
                <a:cs typeface="Menlo Regular"/>
              </a:rPr>
              <a:t>Time.minutes</a:t>
            </a:r>
            <a:r>
              <a:rPr lang="en-US" sz="2200" dirty="0" smtClean="0">
                <a:latin typeface="Menlo Regular"/>
                <a:cs typeface="Menlo Regular"/>
              </a:rPr>
              <a:t>(1)</a:t>
            </a:r>
            <a:br>
              <a:rPr lang="en-US" sz="2200" dirty="0" smtClean="0">
                <a:latin typeface="Menlo Regular"/>
                <a:cs typeface="Menlo Regular"/>
              </a:rPr>
            </a:br>
            <a:endParaRPr lang="en-US" sz="16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Sliding time window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.</a:t>
            </a:r>
            <a:r>
              <a:rPr lang="en-US" sz="2200" dirty="0" err="1" smtClean="0">
                <a:latin typeface="Menlo Regular"/>
                <a:cs typeface="Menlo Regular"/>
              </a:rPr>
              <a:t>timeWindow</a:t>
            </a:r>
            <a:r>
              <a:rPr lang="en-US" sz="2200" dirty="0">
                <a:latin typeface="Menlo Regular"/>
                <a:cs typeface="Menlo Regular"/>
              </a:rPr>
              <a:t>(</a:t>
            </a:r>
            <a:r>
              <a:rPr lang="en-US" sz="2200" dirty="0" err="1" smtClean="0">
                <a:latin typeface="Menlo Regular"/>
                <a:cs typeface="Menlo Regular"/>
              </a:rPr>
              <a:t>Time.minutes</a:t>
            </a:r>
            <a:r>
              <a:rPr lang="en-US" sz="2200" dirty="0" smtClean="0">
                <a:latin typeface="Menlo Regular"/>
                <a:cs typeface="Menlo Regular"/>
              </a:rPr>
              <a:t>(1), </a:t>
            </a:r>
            <a:r>
              <a:rPr lang="en-US" sz="2200" dirty="0" err="1" smtClean="0">
                <a:latin typeface="Menlo Regular"/>
                <a:cs typeface="Menlo Regular"/>
              </a:rPr>
              <a:t>Time.seconds</a:t>
            </a:r>
            <a:r>
              <a:rPr lang="en-US" sz="2200" dirty="0" smtClean="0">
                <a:latin typeface="Menlo Regular"/>
                <a:cs typeface="Menlo Regular"/>
              </a:rPr>
              <a:t>(30))</a:t>
            </a:r>
            <a:br>
              <a:rPr lang="en-US" sz="2200" dirty="0" smtClean="0">
                <a:latin typeface="Menlo Regular"/>
                <a:cs typeface="Menlo Regular"/>
              </a:rPr>
            </a:br>
            <a:endParaRPr lang="en-US" sz="2000" dirty="0">
              <a:latin typeface="Menlo Regular"/>
              <a:cs typeface="Menlo Regular"/>
            </a:endParaRPr>
          </a:p>
          <a:p>
            <a:r>
              <a:rPr lang="en-US" dirty="0" smtClean="0"/>
              <a:t>Tumbling count window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.</a:t>
            </a:r>
            <a:r>
              <a:rPr lang="en-US" sz="2200" dirty="0" err="1" smtClean="0">
                <a:latin typeface="Menlo Regular"/>
                <a:cs typeface="Menlo Regular"/>
              </a:rPr>
              <a:t>countWindow</a:t>
            </a:r>
            <a:r>
              <a:rPr lang="en-US" sz="2200" dirty="0" smtClean="0">
                <a:latin typeface="Menlo Regular"/>
                <a:cs typeface="Menlo Regular"/>
              </a:rPr>
              <a:t>(100)</a:t>
            </a:r>
            <a:br>
              <a:rPr lang="en-US" sz="2200" dirty="0" smtClean="0">
                <a:latin typeface="Menlo Regular"/>
                <a:cs typeface="Menlo Regular"/>
              </a:rPr>
            </a:br>
            <a:endParaRPr lang="en-US" dirty="0"/>
          </a:p>
          <a:p>
            <a:r>
              <a:rPr lang="en-US" dirty="0" smtClean="0"/>
              <a:t>Sliding count window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countWindow</a:t>
            </a:r>
            <a:r>
              <a:rPr lang="en-US" sz="2200" dirty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latin typeface="Menlo Regular"/>
                <a:cs typeface="Menlo Regular"/>
              </a:rPr>
              <a:t>100, 10)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3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Aggregations on Windowed </a:t>
            </a:r>
            <a:r>
              <a:rPr lang="en-US" sz="3200" dirty="0"/>
              <a:t>S</a:t>
            </a:r>
            <a:r>
              <a:rPr lang="en-US" sz="3200" dirty="0" smtClean="0"/>
              <a:t>treams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passengers</a:t>
            </a:r>
            <a:br>
              <a:rPr lang="en-US" sz="1800" dirty="0" smtClean="0"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group by first field (age)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.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keyBy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window of 1 minute length triggered every 10 seconds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800" dirty="0" err="1">
                <a:latin typeface="Menlo"/>
              </a:rPr>
              <a:t>timeWindow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Time.minutes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(1),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Time.seconds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(10)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>
                <a:solidFill>
                  <a:srgbClr val="6D6D6D"/>
                </a:solidFill>
                <a:latin typeface="Menlo"/>
              </a:rPr>
              <a:t>// apply a custom window function on window data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apply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CountByAge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3719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CountByAge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WindowFunction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Tuple2&lt;String,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Integer&gt;, </a:t>
            </a:r>
            <a:r>
              <a:rPr lang="en-US" sz="1500" dirty="0" smtClean="0">
                <a:solidFill>
                  <a:srgbClr val="6D6D6D"/>
                </a:solidFill>
                <a:latin typeface="Menlo"/>
              </a:rPr>
              <a:t>// input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Tuple3&lt;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Long, Integer&gt;, 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output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Tuple, 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key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window type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apply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Tuple key, 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TimeWindow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window, 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&lt;String,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Integer&gt;&gt;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persons,</a:t>
            </a:r>
            <a:br>
              <a:rPr lang="en-US" sz="1500" dirty="0" smtClean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Tuple3&lt;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Integer,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Long, Integer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age = ((Tuple1&lt;Integer&gt;)key).f0;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: persons)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>
                <a:solidFill>
                  <a:srgbClr val="6D6D6D"/>
                </a:solidFill>
                <a:latin typeface="Menlo"/>
              </a:rPr>
              <a:t>// return (age, window-end-time,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Tuple3&lt;&gt;(age,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window.getEnd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(),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cnt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10236</TotalTime>
  <Words>792</Words>
  <Application>Microsoft Macintosh PowerPoint</Application>
  <PresentationFormat>On-screen Show (4:3)</PresentationFormat>
  <Paragraphs>207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Apache Flink® Training</vt:lpstr>
      <vt:lpstr>Agenda</vt:lpstr>
      <vt:lpstr>References</vt:lpstr>
      <vt:lpstr>Windows and Aggregates</vt:lpstr>
      <vt:lpstr>Windows</vt:lpstr>
      <vt:lpstr>Windows (2)</vt:lpstr>
      <vt:lpstr>Predefined Keyed Windows</vt:lpstr>
      <vt:lpstr>Aggregations on Windowed Streams</vt:lpstr>
      <vt:lpstr>MapWindow</vt:lpstr>
      <vt:lpstr>Operations on Windowed Streams</vt:lpstr>
      <vt:lpstr>Windows on non-keyed streams</vt:lpstr>
      <vt:lpstr>Custom window logic</vt:lpstr>
      <vt:lpstr>Working With Multiple Streams</vt:lpstr>
      <vt:lpstr>Connecting Streams</vt:lpstr>
      <vt:lpstr>Map on Connected Streams</vt:lpstr>
      <vt:lpstr>FlatMap on Connected Streams</vt:lpstr>
      <vt:lpstr>Connecting to Apache Kafka</vt:lpstr>
      <vt:lpstr>Kafka and Flink</vt:lpstr>
      <vt:lpstr>Reading Data from Kafka</vt:lpstr>
      <vt:lpstr>Writing Data to Kafka</vt:lpstr>
      <vt:lpstr>More API Features</vt:lpstr>
      <vt:lpstr>Not Covered Here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733</cp:revision>
  <dcterms:created xsi:type="dcterms:W3CDTF">2015-01-22T00:00:06Z</dcterms:created>
  <dcterms:modified xsi:type="dcterms:W3CDTF">2016-08-24T15:52:56Z</dcterms:modified>
</cp:coreProperties>
</file>