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56" r:id="rId1"/>
    <p:sldMasterId id="2147483768" r:id="rId2"/>
  </p:sld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5B9755"/>
    <a:srgbClr val="A9B7C6"/>
    <a:srgbClr val="CC7832"/>
    <a:srgbClr val="9876AA"/>
    <a:srgbClr val="808080"/>
    <a:srgbClr val="6A8759"/>
    <a:srgbClr val="660E7A"/>
    <a:srgbClr val="007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210E-6D0F-4B88-91A3-A6CDBB05D1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9AFE-B149-4151-9A73-613DB70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53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210E-6D0F-4B88-91A3-A6CDBB05D1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9AFE-B149-4151-9A73-613DB70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287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210E-6D0F-4B88-91A3-A6CDBB05D1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9AFE-B149-4151-9A73-613DB70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4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210E-6D0F-4B88-91A3-A6CDBB05D1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9AFE-B149-4151-9A73-613DB70550A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6261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210E-6D0F-4B88-91A3-A6CDBB05D1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9AFE-B149-4151-9A73-613DB70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611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210E-6D0F-4B88-91A3-A6CDBB05D1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9AFE-B149-4151-9A73-613DB70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302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210E-6D0F-4B88-91A3-A6CDBB05D1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9AFE-B149-4151-9A73-613DB70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701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210E-6D0F-4B88-91A3-A6CDBB05D1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9AFE-B149-4151-9A73-613DB70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0190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210E-6D0F-4B88-91A3-A6CDBB05D1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9AFE-B149-4151-9A73-613DB70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063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210E-6D0F-4B88-91A3-A6CDBB05D1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9AFE-B149-4151-9A73-613DB70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6057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210E-6D0F-4B88-91A3-A6CDBB05D1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9AFE-B149-4151-9A73-613DB70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67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3300" y="952500"/>
            <a:ext cx="7162800" cy="87312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825625"/>
            <a:ext cx="97663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210E-6D0F-4B88-91A3-A6CDBB05D1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9AFE-B149-4151-9A73-613DB70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182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210E-6D0F-4B88-91A3-A6CDBB05D1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9AFE-B149-4151-9A73-613DB70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5848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210E-6D0F-4B88-91A3-A6CDBB05D1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9AFE-B149-4151-9A73-613DB70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9153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210E-6D0F-4B88-91A3-A6CDBB05D1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9AFE-B149-4151-9A73-613DB70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209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210E-6D0F-4B88-91A3-A6CDBB05D1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9AFE-B149-4151-9A73-613DB70550A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7814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210E-6D0F-4B88-91A3-A6CDBB05D1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9AFE-B149-4151-9A73-613DB70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7329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210E-6D0F-4B88-91A3-A6CDBB05D1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9AFE-B149-4151-9A73-613DB70550A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815491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210E-6D0F-4B88-91A3-A6CDBB05D1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9AFE-B149-4151-9A73-613DB70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3226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210E-6D0F-4B88-91A3-A6CDBB05D1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9AFE-B149-4151-9A73-613DB70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324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210E-6D0F-4B88-91A3-A6CDBB05D1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9AFE-B149-4151-9A73-613DB70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57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210E-6D0F-4B88-91A3-A6CDBB05D1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9AFE-B149-4151-9A73-613DB70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96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210E-6D0F-4B88-91A3-A6CDBB05D1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9AFE-B149-4151-9A73-613DB70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5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210E-6D0F-4B88-91A3-A6CDBB05D1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9AFE-B149-4151-9A73-613DB70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8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210E-6D0F-4B88-91A3-A6CDBB05D1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9AFE-B149-4151-9A73-613DB70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09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210E-6D0F-4B88-91A3-A6CDBB05D1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9AFE-B149-4151-9A73-613DB70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800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210E-6D0F-4B88-91A3-A6CDBB05D1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9AFE-B149-4151-9A73-613DB70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64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2210E-6D0F-4B88-91A3-A6CDBB05D1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4C9AFE-B149-4151-9A73-613DB70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37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02210E-6D0F-4B88-91A3-A6CDBB05D1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C9AFE-B149-4151-9A73-613DB70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4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902210E-6D0F-4B88-91A3-A6CDBB05D1FD}" type="datetimeFigureOut">
              <a:rPr lang="en-US" smtClean="0"/>
              <a:t>2/19/2018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B4C9AFE-B149-4151-9A73-613DB70550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03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1330817" y="0"/>
            <a:ext cx="9144000" cy="1906073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smtClean="0"/>
              <a:t>In the name of God the compassionate the merciful</a:t>
            </a:r>
            <a:endParaRPr lang="en-US" b="1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330817" y="2880821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sz="5400" dirty="0" smtClean="0"/>
              <a:t>JAVA training course</a:t>
            </a:r>
          </a:p>
          <a:p>
            <a:r>
              <a:rPr lang="en-US" sz="5400" dirty="0" smtClean="0"/>
              <a:t>Session 1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403867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Notification </a:t>
            </a:r>
            <a:r>
              <a:rPr lang="en-US" dirty="0" smtClean="0"/>
              <a:t>{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fa-IR" dirty="0" smtClean="0"/>
              <a:t>شرکت </a:t>
            </a:r>
            <a:r>
              <a:rPr lang="en-US" dirty="0" smtClean="0"/>
              <a:t>"</a:t>
            </a:r>
            <a:r>
              <a:rPr lang="fa-IR" dirty="0" smtClean="0">
                <a:solidFill>
                  <a:srgbClr val="008000"/>
                </a:solidFill>
              </a:rPr>
              <a:t>داده پردازی دوران</a:t>
            </a:r>
            <a:r>
              <a:rPr lang="en-US" dirty="0" smtClean="0"/>
              <a:t>"</a:t>
            </a:r>
            <a:r>
              <a:rPr lang="fa-IR" dirty="0" smtClean="0"/>
              <a:t> به منظور ارتقای سطح دانش فنی برنامه نویسان، اقدام به برگزاری دوره آموزشی </a:t>
            </a:r>
            <a:r>
              <a:rPr lang="en-US" dirty="0" smtClean="0">
                <a:solidFill>
                  <a:srgbClr val="000080"/>
                </a:solidFill>
              </a:rPr>
              <a:t>JAVA </a:t>
            </a:r>
            <a:r>
              <a:rPr lang="fa-IR" dirty="0" smtClean="0">
                <a:solidFill>
                  <a:srgbClr val="000080"/>
                </a:solidFill>
              </a:rPr>
              <a:t> </a:t>
            </a:r>
            <a:r>
              <a:rPr lang="fa-IR" dirty="0" smtClean="0"/>
              <a:t>می نماید.</a:t>
            </a:r>
            <a:endParaRPr lang="en-US" dirty="0" smtClean="0"/>
          </a:p>
          <a:p>
            <a:pPr algn="r" rtl="1"/>
            <a:r>
              <a:rPr lang="en-US" dirty="0" smtClean="0">
                <a:solidFill>
                  <a:srgbClr val="808080"/>
                </a:solidFill>
              </a:rPr>
              <a:t>*/</a:t>
            </a:r>
            <a:r>
              <a:rPr lang="fa-IR" dirty="0" smtClean="0">
                <a:solidFill>
                  <a:srgbClr val="808080"/>
                </a:solidFill>
              </a:rPr>
              <a:t> هدف از این دوره آموزشی شناخت امکانات فعلی از متوسط تا پیشرفته و همچنین امکانات جدید</a:t>
            </a:r>
            <a:r>
              <a:rPr lang="fa-IR" dirty="0">
                <a:solidFill>
                  <a:srgbClr val="808080"/>
                </a:solidFill>
              </a:rPr>
              <a:t> </a:t>
            </a:r>
            <a:r>
              <a:rPr lang="en-US" dirty="0">
                <a:solidFill>
                  <a:srgbClr val="808080"/>
                </a:solidFill>
              </a:rPr>
              <a:t>JAVA 8</a:t>
            </a:r>
            <a:r>
              <a:rPr lang="fa-IR" dirty="0" smtClean="0">
                <a:solidFill>
                  <a:srgbClr val="808080"/>
                </a:solidFill>
              </a:rPr>
              <a:t> می باشد. </a:t>
            </a:r>
            <a:r>
              <a:rPr lang="en-US" dirty="0" smtClean="0">
                <a:solidFill>
                  <a:srgbClr val="808080"/>
                </a:solidFill>
              </a:rPr>
              <a:t>/*</a:t>
            </a:r>
          </a:p>
          <a:p>
            <a:pPr algn="r" rtl="1"/>
            <a:r>
              <a:rPr lang="fa-IR" dirty="0" smtClean="0"/>
              <a:t>این دوره در</a:t>
            </a:r>
            <a:r>
              <a:rPr lang="fa-IR" dirty="0"/>
              <a:t> </a:t>
            </a:r>
            <a:r>
              <a:rPr lang="en-US" dirty="0" smtClean="0">
                <a:solidFill>
                  <a:srgbClr val="008000"/>
                </a:solidFill>
              </a:rPr>
              <a:t>"</a:t>
            </a:r>
            <a:r>
              <a:rPr lang="fa-IR" dirty="0" smtClean="0">
                <a:solidFill>
                  <a:srgbClr val="008000"/>
                </a:solidFill>
              </a:rPr>
              <a:t> 6 جلسه دو ساعته</a:t>
            </a:r>
            <a:r>
              <a:rPr lang="en-US" dirty="0" smtClean="0">
                <a:solidFill>
                  <a:srgbClr val="008000"/>
                </a:solidFill>
              </a:rPr>
              <a:t>" </a:t>
            </a:r>
            <a:r>
              <a:rPr lang="fa-IR" dirty="0" smtClean="0"/>
              <a:t> برگزار خواهد گردید.</a:t>
            </a:r>
            <a:endParaRPr lang="en-US" dirty="0" smtClean="0"/>
          </a:p>
          <a:p>
            <a:pPr marL="0" indent="0" algn="l">
              <a:buNone/>
            </a:pPr>
            <a:r>
              <a:rPr lang="en-US" dirty="0" smtClean="0">
                <a:solidFill>
                  <a:srgbClr val="0073BF"/>
                </a:solidFill>
              </a:rPr>
              <a:t>// TODO</a:t>
            </a:r>
          </a:p>
          <a:p>
            <a:pPr algn="r" rtl="1"/>
            <a:r>
              <a:rPr lang="fa-IR" dirty="0" smtClean="0">
                <a:solidFill>
                  <a:srgbClr val="0073BF"/>
                </a:solidFill>
              </a:rPr>
              <a:t>از علاقه مندان دعوت می شود جهت شرکت در این دوره با خانم علیدادی هماهنگ نمایند.</a:t>
            </a:r>
            <a:endParaRPr lang="en-US" dirty="0" smtClean="0">
              <a:solidFill>
                <a:srgbClr val="0073BF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44253" y="1022928"/>
            <a:ext cx="275107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pPr lvl="0"/>
            <a:r>
              <a:rPr lang="en-US" dirty="0" smtClean="0">
                <a:solidFill>
                  <a:srgbClr val="0000FF"/>
                </a:solidFill>
              </a:rPr>
              <a:t>public class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34867" y="5513875"/>
            <a:ext cx="437866" cy="718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rtl="1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pPr lvl="0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3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A9B7C6"/>
                </a:solidFill>
              </a:rPr>
              <a:t>Syllabus1 {</a:t>
            </a:r>
            <a:endParaRPr lang="en-US" dirty="0">
              <a:solidFill>
                <a:srgbClr val="A9B7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>
                <a:solidFill>
                  <a:srgbClr val="6A8759"/>
                </a:solidFill>
              </a:rPr>
              <a:t>"String" </a:t>
            </a:r>
            <a:r>
              <a:rPr lang="en-US" dirty="0" smtClean="0">
                <a:solidFill>
                  <a:srgbClr val="5B9755"/>
                </a:solidFill>
              </a:rPr>
              <a:t>/* </a:t>
            </a:r>
            <a:r>
              <a:rPr lang="en-US" dirty="0">
                <a:solidFill>
                  <a:srgbClr val="5B9755"/>
                </a:solidFill>
              </a:rPr>
              <a:t>(Immutability / String Pool / </a:t>
            </a:r>
            <a:r>
              <a:rPr lang="en-US" dirty="0" err="1">
                <a:solidFill>
                  <a:srgbClr val="5B9755"/>
                </a:solidFill>
              </a:rPr>
              <a:t>StringBuilder</a:t>
            </a:r>
            <a:r>
              <a:rPr lang="en-US" dirty="0">
                <a:solidFill>
                  <a:srgbClr val="5B9755"/>
                </a:solidFill>
              </a:rPr>
              <a:t> / </a:t>
            </a:r>
            <a:r>
              <a:rPr lang="en-US" dirty="0" err="1">
                <a:solidFill>
                  <a:srgbClr val="5B9755"/>
                </a:solidFill>
              </a:rPr>
              <a:t>StringBuffer</a:t>
            </a:r>
            <a:r>
              <a:rPr lang="en-US" dirty="0" smtClean="0">
                <a:solidFill>
                  <a:srgbClr val="5B9755"/>
                </a:solidFill>
              </a:rPr>
              <a:t>) */</a:t>
            </a:r>
          </a:p>
          <a:p>
            <a:r>
              <a:rPr lang="en-US" dirty="0">
                <a:solidFill>
                  <a:srgbClr val="A9B7C6"/>
                </a:solidFill>
              </a:rPr>
              <a:t>Wrapper</a:t>
            </a:r>
            <a:r>
              <a:rPr lang="en-US" dirty="0"/>
              <a:t> </a:t>
            </a:r>
            <a:r>
              <a:rPr lang="en-US" dirty="0" smtClean="0">
                <a:solidFill>
                  <a:srgbClr val="CC7832"/>
                </a:solidFill>
              </a:rPr>
              <a:t>class </a:t>
            </a:r>
            <a:r>
              <a:rPr lang="en-US" dirty="0">
                <a:solidFill>
                  <a:srgbClr val="A9B7C6"/>
                </a:solidFill>
              </a:rPr>
              <a:t>/ </a:t>
            </a:r>
            <a:r>
              <a:rPr lang="en-US" dirty="0" err="1" smtClean="0">
                <a:solidFill>
                  <a:srgbClr val="A9B7C6"/>
                </a:solidFill>
              </a:rPr>
              <a:t>Autoboxing</a:t>
            </a:r>
            <a:r>
              <a:rPr lang="en-US" dirty="0" smtClean="0">
                <a:solidFill>
                  <a:srgbClr val="A9B7C6"/>
                </a:solidFill>
              </a:rPr>
              <a:t>;</a:t>
            </a:r>
            <a:endParaRPr lang="en-US" dirty="0">
              <a:solidFill>
                <a:srgbClr val="A9B7C6"/>
              </a:solidFill>
            </a:endParaRPr>
          </a:p>
          <a:p>
            <a:r>
              <a:rPr lang="en-US" dirty="0" err="1" smtClean="0">
                <a:solidFill>
                  <a:srgbClr val="CC7832"/>
                </a:solidFill>
              </a:rPr>
              <a:t>enum</a:t>
            </a:r>
            <a:endParaRPr lang="en-US" dirty="0">
              <a:solidFill>
                <a:srgbClr val="CC7832"/>
              </a:solidFill>
            </a:endParaRPr>
          </a:p>
          <a:p>
            <a:pPr lvl="0"/>
            <a:r>
              <a:rPr lang="en-US" dirty="0">
                <a:solidFill>
                  <a:srgbClr val="FF0000"/>
                </a:solidFill>
              </a:rPr>
              <a:t>OOP</a:t>
            </a:r>
          </a:p>
          <a:p>
            <a:pPr lvl="1"/>
            <a:r>
              <a:rPr lang="en-US" dirty="0">
                <a:solidFill>
                  <a:srgbClr val="9876AA"/>
                </a:solidFill>
              </a:rPr>
              <a:t>SOLID</a:t>
            </a:r>
          </a:p>
          <a:p>
            <a:pPr lvl="1"/>
            <a:r>
              <a:rPr lang="en-US" dirty="0">
                <a:solidFill>
                  <a:srgbClr val="9876AA"/>
                </a:solidFill>
              </a:rPr>
              <a:t>Loose coupling and high cohesion</a:t>
            </a:r>
          </a:p>
          <a:p>
            <a:pPr lvl="1"/>
            <a:r>
              <a:rPr lang="en-US" dirty="0">
                <a:solidFill>
                  <a:srgbClr val="9876AA"/>
                </a:solidFill>
              </a:rPr>
              <a:t>Design patterns</a:t>
            </a:r>
          </a:p>
          <a:p>
            <a:pPr lvl="0"/>
            <a:endParaRPr lang="en-US" dirty="0">
              <a:solidFill>
                <a:schemeClr val="tx1"/>
              </a:solidFill>
            </a:endParaRPr>
          </a:p>
          <a:p>
            <a:pPr algn="l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4253" y="1022928"/>
            <a:ext cx="275107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pPr lvl="0"/>
            <a:r>
              <a:rPr lang="en-US" dirty="0" smtClean="0">
                <a:solidFill>
                  <a:srgbClr val="CC7832"/>
                </a:solidFill>
              </a:rPr>
              <a:t>public class</a:t>
            </a:r>
            <a:endParaRPr lang="en-US" dirty="0">
              <a:solidFill>
                <a:srgbClr val="CC783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34867" y="5513875"/>
            <a:ext cx="437866" cy="718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rtl="1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pPr lvl="0"/>
            <a:r>
              <a:rPr lang="en-US" dirty="0" smtClean="0">
                <a:solidFill>
                  <a:srgbClr val="A9B7C6"/>
                </a:solidFill>
              </a:rPr>
              <a:t>}</a:t>
            </a:r>
            <a:endParaRPr lang="en-US" dirty="0">
              <a:solidFill>
                <a:srgbClr val="A9B7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52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Syllabus2 {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>
                <a:solidFill>
                  <a:srgbClr val="0000FF"/>
                </a:solidFill>
              </a:rPr>
              <a:t>interface</a:t>
            </a:r>
            <a:endParaRPr lang="en-US" dirty="0">
              <a:solidFill>
                <a:srgbClr val="0000FF"/>
              </a:solidFill>
            </a:endParaRPr>
          </a:p>
          <a:p>
            <a:pPr lvl="1"/>
            <a:r>
              <a:rPr lang="en-US" dirty="0"/>
              <a:t>Interface VS Abstract </a:t>
            </a:r>
            <a:r>
              <a:rPr lang="en-US" dirty="0" smtClean="0"/>
              <a:t>class;</a:t>
            </a:r>
            <a:endParaRPr lang="en-US" dirty="0"/>
          </a:p>
          <a:p>
            <a:pPr lvl="1"/>
            <a:r>
              <a:rPr lang="en-US" dirty="0"/>
              <a:t>Composition over </a:t>
            </a:r>
            <a:r>
              <a:rPr lang="en-US" dirty="0" smtClean="0"/>
              <a:t>inheritance;</a:t>
            </a:r>
            <a:endParaRPr lang="en-US" dirty="0"/>
          </a:p>
          <a:p>
            <a:pPr lvl="0"/>
            <a:r>
              <a:rPr lang="en-US" dirty="0">
                <a:solidFill>
                  <a:srgbClr val="FF0000"/>
                </a:solidFill>
              </a:rPr>
              <a:t>Exception</a:t>
            </a:r>
          </a:p>
          <a:p>
            <a:pPr lvl="1"/>
            <a:r>
              <a:rPr lang="en-US" dirty="0"/>
              <a:t>Exception </a:t>
            </a:r>
            <a:r>
              <a:rPr lang="en-US" dirty="0" smtClean="0"/>
              <a:t>types;</a:t>
            </a:r>
            <a:endParaRPr lang="en-US" dirty="0"/>
          </a:p>
          <a:p>
            <a:pPr lvl="1"/>
            <a:r>
              <a:rPr lang="en-US" dirty="0"/>
              <a:t>Catching Various Types of </a:t>
            </a:r>
            <a:r>
              <a:rPr lang="en-US" dirty="0" smtClean="0"/>
              <a:t>Exceptions;</a:t>
            </a:r>
            <a:endParaRPr lang="en-US" dirty="0"/>
          </a:p>
          <a:p>
            <a:pPr lvl="1"/>
            <a:r>
              <a:rPr lang="en-US" dirty="0"/>
              <a:t>Throwing a Second Exception / Exception </a:t>
            </a:r>
            <a:r>
              <a:rPr lang="en-US" dirty="0" smtClean="0"/>
              <a:t>Wrapping;</a:t>
            </a:r>
            <a:endParaRPr lang="en-US" dirty="0"/>
          </a:p>
          <a:p>
            <a:pPr lvl="1"/>
            <a:r>
              <a:rPr lang="en-US" dirty="0"/>
              <a:t>Try / catch / </a:t>
            </a:r>
            <a:r>
              <a:rPr lang="en-US" dirty="0" smtClean="0"/>
              <a:t>finally;</a:t>
            </a:r>
            <a:endParaRPr lang="en-US" dirty="0"/>
          </a:p>
          <a:p>
            <a:pPr lvl="1"/>
            <a:r>
              <a:rPr lang="en-US" dirty="0"/>
              <a:t>Try with </a:t>
            </a:r>
            <a:r>
              <a:rPr lang="en-US" dirty="0" smtClean="0"/>
              <a:t>resource;</a:t>
            </a:r>
            <a:endParaRPr lang="en-US" dirty="0"/>
          </a:p>
          <a:p>
            <a:pPr lvl="1"/>
            <a:r>
              <a:rPr lang="en-US" dirty="0" smtClean="0"/>
              <a:t>Log4J;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144253" y="1022928"/>
            <a:ext cx="275107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pPr lvl="0"/>
            <a:r>
              <a:rPr lang="en-US" dirty="0" smtClean="0">
                <a:solidFill>
                  <a:srgbClr val="0000FF"/>
                </a:solidFill>
              </a:rPr>
              <a:t>public class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34867" y="5513875"/>
            <a:ext cx="437866" cy="718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rtl="1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pPr lvl="0"/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445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2086" y="952500"/>
            <a:ext cx="7162800" cy="873124"/>
          </a:xfrm>
        </p:spPr>
        <p:txBody>
          <a:bodyPr/>
          <a:lstStyle/>
          <a:p>
            <a:r>
              <a:rPr lang="en-US" sz="3200" dirty="0" smtClean="0">
                <a:solidFill>
                  <a:srgbClr val="808080"/>
                </a:solidFill>
              </a:rPr>
              <a:t>Syllabus3 {</a:t>
            </a:r>
            <a:endParaRPr lang="en-US" sz="3200" dirty="0">
              <a:solidFill>
                <a:srgbClr val="80808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7985" y="1593809"/>
            <a:ext cx="9766300" cy="4351338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solidFill>
                  <a:srgbClr val="CC7832"/>
                </a:solidFill>
              </a:rPr>
              <a:t>Class</a:t>
            </a:r>
          </a:p>
          <a:p>
            <a:pPr lvl="1"/>
            <a:r>
              <a:rPr lang="en-US" sz="1600" dirty="0" smtClean="0">
                <a:solidFill>
                  <a:srgbClr val="008000"/>
                </a:solidFill>
              </a:rPr>
              <a:t>"Access Modifiers"</a:t>
            </a:r>
            <a:endParaRPr lang="en-US" sz="1600" dirty="0">
              <a:solidFill>
                <a:srgbClr val="008000"/>
              </a:solidFill>
            </a:endParaRPr>
          </a:p>
          <a:p>
            <a:pPr lvl="1"/>
            <a:r>
              <a:rPr lang="en-US" sz="1600" dirty="0" smtClean="0">
                <a:solidFill>
                  <a:srgbClr val="008000"/>
                </a:solidFill>
              </a:rPr>
              <a:t>"Designing Methods"</a:t>
            </a:r>
            <a:endParaRPr lang="en-US" sz="1600" dirty="0">
              <a:solidFill>
                <a:srgbClr val="008000"/>
              </a:solidFill>
            </a:endParaRPr>
          </a:p>
          <a:p>
            <a:pPr lvl="2"/>
            <a:r>
              <a:rPr lang="en-US" sz="1400" dirty="0">
                <a:solidFill>
                  <a:srgbClr val="808080"/>
                </a:solidFill>
              </a:rPr>
              <a:t>Optional Exception </a:t>
            </a:r>
            <a:r>
              <a:rPr lang="en-US" sz="1400" dirty="0" smtClean="0">
                <a:solidFill>
                  <a:srgbClr val="808080"/>
                </a:solidFill>
              </a:rPr>
              <a:t>List;</a:t>
            </a:r>
            <a:endParaRPr lang="en-US" sz="1400" dirty="0">
              <a:solidFill>
                <a:srgbClr val="808080"/>
              </a:solidFill>
            </a:endParaRPr>
          </a:p>
          <a:p>
            <a:pPr lvl="2"/>
            <a:r>
              <a:rPr lang="en-US" sz="1400" dirty="0" err="1" smtClean="0">
                <a:solidFill>
                  <a:srgbClr val="808080"/>
                </a:solidFill>
              </a:rPr>
              <a:t>varargs</a:t>
            </a:r>
            <a:r>
              <a:rPr lang="en-US" sz="1400" dirty="0" smtClean="0">
                <a:solidFill>
                  <a:srgbClr val="808080"/>
                </a:solidFill>
              </a:rPr>
              <a:t>;</a:t>
            </a:r>
            <a:endParaRPr lang="en-US" sz="1400" dirty="0">
              <a:solidFill>
                <a:srgbClr val="808080"/>
              </a:solidFill>
            </a:endParaRPr>
          </a:p>
          <a:p>
            <a:pPr lvl="2"/>
            <a:r>
              <a:rPr lang="en-US" sz="1400" dirty="0">
                <a:solidFill>
                  <a:srgbClr val="808080"/>
                </a:solidFill>
              </a:rPr>
              <a:t>Pass-by-Value VS </a:t>
            </a:r>
            <a:r>
              <a:rPr lang="en-US" sz="1400" dirty="0" smtClean="0">
                <a:solidFill>
                  <a:srgbClr val="808080"/>
                </a:solidFill>
              </a:rPr>
              <a:t>Pass-by-Reference;</a:t>
            </a:r>
            <a:endParaRPr lang="en-US" sz="1400" dirty="0">
              <a:solidFill>
                <a:srgbClr val="808080"/>
              </a:solidFill>
            </a:endParaRPr>
          </a:p>
          <a:p>
            <a:pPr lvl="1"/>
            <a:r>
              <a:rPr lang="en-US" sz="1600" dirty="0" smtClean="0">
                <a:solidFill>
                  <a:srgbClr val="008000"/>
                </a:solidFill>
              </a:rPr>
              <a:t>"Static </a:t>
            </a:r>
            <a:r>
              <a:rPr lang="en-US" sz="1600" dirty="0">
                <a:solidFill>
                  <a:srgbClr val="008000"/>
                </a:solidFill>
              </a:rPr>
              <a:t>(Static Initialization / Static Imports</a:t>
            </a:r>
            <a:r>
              <a:rPr lang="en-US" sz="1600" dirty="0" smtClean="0">
                <a:solidFill>
                  <a:srgbClr val="008000"/>
                </a:solidFill>
              </a:rPr>
              <a:t>)"</a:t>
            </a:r>
            <a:endParaRPr lang="en-US" sz="1600" dirty="0">
              <a:solidFill>
                <a:srgbClr val="008000"/>
              </a:solidFill>
            </a:endParaRPr>
          </a:p>
          <a:p>
            <a:pPr lvl="1"/>
            <a:r>
              <a:rPr lang="en-US" sz="1600" dirty="0">
                <a:solidFill>
                  <a:srgbClr val="9876AA"/>
                </a:solidFill>
              </a:rPr>
              <a:t>Constructor</a:t>
            </a:r>
          </a:p>
          <a:p>
            <a:pPr lvl="2"/>
            <a:r>
              <a:rPr lang="en-US" sz="1400" dirty="0">
                <a:solidFill>
                  <a:srgbClr val="5B9755"/>
                </a:solidFill>
              </a:rPr>
              <a:t>Default Constructor</a:t>
            </a:r>
          </a:p>
          <a:p>
            <a:pPr lvl="2"/>
            <a:r>
              <a:rPr lang="en-US" sz="1400" dirty="0">
                <a:solidFill>
                  <a:srgbClr val="5B9755"/>
                </a:solidFill>
              </a:rPr>
              <a:t>Overloading Constructors</a:t>
            </a:r>
          </a:p>
          <a:p>
            <a:pPr lvl="2"/>
            <a:r>
              <a:rPr lang="en-US" sz="1400" dirty="0">
                <a:solidFill>
                  <a:srgbClr val="5B9755"/>
                </a:solidFill>
              </a:rPr>
              <a:t>Constructor Chaining</a:t>
            </a:r>
          </a:p>
          <a:p>
            <a:pPr lvl="1"/>
            <a:r>
              <a:rPr lang="en-US" sz="1600" dirty="0" smtClean="0">
                <a:solidFill>
                  <a:srgbClr val="CC7832"/>
                </a:solidFill>
              </a:rPr>
              <a:t>final </a:t>
            </a:r>
            <a:r>
              <a:rPr lang="en-US" sz="1600" dirty="0" smtClean="0">
                <a:solidFill>
                  <a:srgbClr val="5B9755"/>
                </a:solidFill>
              </a:rPr>
              <a:t>//(</a:t>
            </a:r>
            <a:r>
              <a:rPr lang="en-US" sz="1600" dirty="0">
                <a:solidFill>
                  <a:srgbClr val="5B9755"/>
                </a:solidFill>
              </a:rPr>
              <a:t>Field / Method / Class)</a:t>
            </a:r>
          </a:p>
          <a:p>
            <a:pPr lvl="1"/>
            <a:r>
              <a:rPr lang="en-US" sz="1600" dirty="0">
                <a:solidFill>
                  <a:srgbClr val="9876AA"/>
                </a:solidFill>
              </a:rPr>
              <a:t>Overloading VS </a:t>
            </a:r>
            <a:r>
              <a:rPr lang="en-US" sz="1600" dirty="0" smtClean="0">
                <a:solidFill>
                  <a:srgbClr val="9876AA"/>
                </a:solidFill>
              </a:rPr>
              <a:t>Overriding;</a:t>
            </a:r>
            <a:endParaRPr lang="en-US" sz="1600" dirty="0">
              <a:solidFill>
                <a:srgbClr val="9876AA"/>
              </a:solidFill>
            </a:endParaRPr>
          </a:p>
          <a:p>
            <a:endParaRPr lang="en-US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2698039" y="1022928"/>
            <a:ext cx="275107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pPr lvl="0"/>
            <a:r>
              <a:rPr lang="en-US" sz="3200" dirty="0" smtClean="0">
                <a:solidFill>
                  <a:srgbClr val="CC7832"/>
                </a:solidFill>
              </a:rPr>
              <a:t>public class</a:t>
            </a:r>
            <a:endParaRPr lang="en-US" sz="3200" dirty="0">
              <a:solidFill>
                <a:srgbClr val="CC783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92202" y="4625232"/>
            <a:ext cx="437866" cy="718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rtl="1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pPr lvl="0"/>
            <a:r>
              <a:rPr lang="en-US" sz="3200" dirty="0" smtClean="0">
                <a:solidFill>
                  <a:srgbClr val="808080"/>
                </a:solidFill>
              </a:rPr>
              <a:t>}</a:t>
            </a:r>
            <a:endParaRPr lang="en-US" sz="3200" dirty="0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50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6379" y="1892667"/>
            <a:ext cx="9632145" cy="873124"/>
          </a:xfrm>
        </p:spPr>
        <p:txBody>
          <a:bodyPr/>
          <a:lstStyle/>
          <a:p>
            <a:r>
              <a:rPr lang="en-US" sz="3600" dirty="0" smtClean="0"/>
              <a:t>Select * from </a:t>
            </a:r>
            <a:r>
              <a:rPr lang="en-US" sz="3600" dirty="0" smtClean="0">
                <a:solidFill>
                  <a:srgbClr val="0000FF"/>
                </a:solidFill>
              </a:rPr>
              <a:t>Syllabus4 </a:t>
            </a:r>
            <a:r>
              <a:rPr lang="en-US" sz="3600" dirty="0" smtClean="0"/>
              <a:t>where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02224" y="2765792"/>
            <a:ext cx="9766300" cy="4351338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>
                <a:solidFill>
                  <a:srgbClr val="0000FF"/>
                </a:solidFill>
              </a:rPr>
              <a:t>"Generic"  </a:t>
            </a:r>
            <a:r>
              <a:rPr lang="en-US" sz="2000" dirty="0" smtClean="0"/>
              <a:t>= </a:t>
            </a:r>
            <a:r>
              <a:rPr lang="en-US" sz="2000" dirty="0" smtClean="0">
                <a:solidFill>
                  <a:srgbClr val="0000FF"/>
                </a:solidFill>
              </a:rPr>
              <a:t>(Class/Method) </a:t>
            </a:r>
            <a:r>
              <a:rPr lang="en-US" sz="2000" dirty="0" smtClean="0"/>
              <a:t>and</a:t>
            </a:r>
          </a:p>
          <a:p>
            <a:pPr lvl="0"/>
            <a:r>
              <a:rPr lang="en-US" sz="2000" dirty="0" smtClean="0">
                <a:solidFill>
                  <a:srgbClr val="0000FF"/>
                </a:solidFill>
              </a:rPr>
              <a:t>"Collection" </a:t>
            </a:r>
            <a:r>
              <a:rPr lang="en-US" sz="2000" dirty="0" smtClean="0"/>
              <a:t>in(</a:t>
            </a:r>
            <a:endParaRPr lang="en-US" sz="2000" dirty="0"/>
          </a:p>
          <a:p>
            <a:pPr lvl="1"/>
            <a:r>
              <a:rPr lang="en-US" sz="1800" dirty="0" smtClean="0">
                <a:solidFill>
                  <a:srgbClr val="0000FF"/>
                </a:solidFill>
              </a:rPr>
              <a:t>List --(</a:t>
            </a:r>
            <a:r>
              <a:rPr lang="en-US" sz="1800" dirty="0" err="1" smtClean="0">
                <a:solidFill>
                  <a:srgbClr val="0000FF"/>
                </a:solidFill>
              </a:rPr>
              <a:t>ArrayList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/ Vector / </a:t>
            </a:r>
            <a:r>
              <a:rPr lang="en-US" sz="1800" dirty="0" err="1">
                <a:solidFill>
                  <a:srgbClr val="0000FF"/>
                </a:solidFill>
              </a:rPr>
              <a:t>LinkedList</a:t>
            </a:r>
            <a:r>
              <a:rPr lang="en-US" sz="1800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sz="1800" dirty="0" smtClean="0">
                <a:solidFill>
                  <a:srgbClr val="0000FF"/>
                </a:solidFill>
              </a:rPr>
              <a:t>Set --</a:t>
            </a:r>
            <a:r>
              <a:rPr lang="en-US" sz="1800" dirty="0" err="1" smtClean="0">
                <a:solidFill>
                  <a:srgbClr val="0000FF"/>
                </a:solidFill>
              </a:rPr>
              <a:t>HashSet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/ </a:t>
            </a:r>
            <a:r>
              <a:rPr lang="en-US" sz="1800" dirty="0" err="1">
                <a:solidFill>
                  <a:srgbClr val="0000FF"/>
                </a:solidFill>
              </a:rPr>
              <a:t>HashMap</a:t>
            </a:r>
            <a:r>
              <a:rPr lang="en-US" sz="1800" dirty="0">
                <a:solidFill>
                  <a:srgbClr val="0000FF"/>
                </a:solidFill>
              </a:rPr>
              <a:t> / </a:t>
            </a:r>
            <a:r>
              <a:rPr lang="en-US" sz="1800" dirty="0" err="1">
                <a:solidFill>
                  <a:srgbClr val="0000FF"/>
                </a:solidFill>
              </a:rPr>
              <a:t>LinkedHashMap</a:t>
            </a:r>
            <a:r>
              <a:rPr lang="en-US" sz="1800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sz="1800" dirty="0" smtClean="0">
                <a:solidFill>
                  <a:srgbClr val="0000FF"/>
                </a:solidFill>
              </a:rPr>
              <a:t>Map --</a:t>
            </a:r>
            <a:r>
              <a:rPr lang="en-US" sz="1800" dirty="0" err="1" smtClean="0">
                <a:solidFill>
                  <a:srgbClr val="0000FF"/>
                </a:solidFill>
              </a:rPr>
              <a:t>HashMap</a:t>
            </a:r>
            <a:r>
              <a:rPr lang="en-US" sz="1800" dirty="0" smtClean="0">
                <a:solidFill>
                  <a:srgbClr val="0000FF"/>
                </a:solidFill>
              </a:rPr>
              <a:t> </a:t>
            </a:r>
            <a:r>
              <a:rPr lang="en-US" sz="1800" dirty="0">
                <a:solidFill>
                  <a:srgbClr val="0000FF"/>
                </a:solidFill>
              </a:rPr>
              <a:t>/ </a:t>
            </a:r>
            <a:r>
              <a:rPr lang="en-US" sz="1800" dirty="0" err="1">
                <a:solidFill>
                  <a:srgbClr val="0000FF"/>
                </a:solidFill>
              </a:rPr>
              <a:t>Hashtable</a:t>
            </a:r>
            <a:r>
              <a:rPr lang="en-US" sz="1800" dirty="0">
                <a:solidFill>
                  <a:srgbClr val="0000FF"/>
                </a:solidFill>
              </a:rPr>
              <a:t> / </a:t>
            </a:r>
            <a:r>
              <a:rPr lang="en-US" sz="1800" dirty="0" err="1">
                <a:solidFill>
                  <a:srgbClr val="0000FF"/>
                </a:solidFill>
              </a:rPr>
              <a:t>LinkedHashMap</a:t>
            </a:r>
            <a:r>
              <a:rPr lang="en-US" sz="1800" dirty="0">
                <a:solidFill>
                  <a:srgbClr val="0000FF"/>
                </a:solidFill>
              </a:rPr>
              <a:t> / </a:t>
            </a:r>
            <a:r>
              <a:rPr lang="en-US" sz="1800" dirty="0" err="1">
                <a:solidFill>
                  <a:srgbClr val="0000FF"/>
                </a:solidFill>
              </a:rPr>
              <a:t>TreeMap</a:t>
            </a:r>
            <a:r>
              <a:rPr lang="en-US" sz="1800" dirty="0">
                <a:solidFill>
                  <a:srgbClr val="0000FF"/>
                </a:solidFill>
              </a:rPr>
              <a:t>)</a:t>
            </a:r>
          </a:p>
          <a:p>
            <a:pPr lvl="1"/>
            <a:r>
              <a:rPr lang="en-US" sz="1800" dirty="0" smtClean="0">
                <a:solidFill>
                  <a:srgbClr val="0000FF"/>
                </a:solidFill>
              </a:rPr>
              <a:t>Functional --(</a:t>
            </a:r>
            <a:r>
              <a:rPr lang="en-US" sz="1800" dirty="0">
                <a:solidFill>
                  <a:srgbClr val="0000FF"/>
                </a:solidFill>
              </a:rPr>
              <a:t>Hash method / Equals / Comparator / Comparable / Iterator</a:t>
            </a:r>
            <a:r>
              <a:rPr lang="en-US" sz="1800" dirty="0" smtClean="0">
                <a:solidFill>
                  <a:srgbClr val="0000FF"/>
                </a:solidFill>
              </a:rPr>
              <a:t>) </a:t>
            </a:r>
            <a:r>
              <a:rPr lang="en-US" sz="1800" dirty="0" smtClean="0"/>
              <a:t>) or</a:t>
            </a:r>
          </a:p>
          <a:p>
            <a:pPr lvl="0"/>
            <a:r>
              <a:rPr lang="en-US" sz="2000" dirty="0">
                <a:solidFill>
                  <a:srgbClr val="0000FF"/>
                </a:solidFill>
              </a:rPr>
              <a:t>Date &amp; Time </a:t>
            </a:r>
            <a:r>
              <a:rPr lang="en-US" sz="2000" dirty="0" smtClean="0">
                <a:solidFill>
                  <a:srgbClr val="0000FF"/>
                </a:solidFill>
              </a:rPr>
              <a:t>API </a:t>
            </a:r>
            <a:r>
              <a:rPr lang="en-US" sz="2000" dirty="0" smtClean="0"/>
              <a:t>in(</a:t>
            </a:r>
            <a:endParaRPr lang="en-US" sz="2000" dirty="0"/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Old </a:t>
            </a:r>
            <a:r>
              <a:rPr lang="en-US" sz="1800" dirty="0" smtClean="0">
                <a:solidFill>
                  <a:srgbClr val="0000FF"/>
                </a:solidFill>
              </a:rPr>
              <a:t>version</a:t>
            </a:r>
            <a:endParaRPr lang="en-US" sz="1800" dirty="0">
              <a:solidFill>
                <a:srgbClr val="0000FF"/>
              </a:solidFill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New version (JAVA 8</a:t>
            </a:r>
            <a:r>
              <a:rPr lang="en-US" sz="1800" dirty="0" smtClean="0">
                <a:solidFill>
                  <a:srgbClr val="0000FF"/>
                </a:solidFill>
              </a:rPr>
              <a:t>) </a:t>
            </a:r>
            <a:r>
              <a:rPr lang="en-US" sz="1800" dirty="0" smtClean="0"/>
              <a:t>)</a:t>
            </a:r>
            <a:endParaRPr lang="en-US" sz="1800" dirty="0"/>
          </a:p>
          <a:p>
            <a:endParaRPr lang="en-US" sz="2000" dirty="0">
              <a:solidFill>
                <a:schemeClr val="tx1"/>
              </a:solidFill>
            </a:endParaRPr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727291" y="6454042"/>
            <a:ext cx="437866" cy="718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rtl="1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pPr lvl="0"/>
            <a:r>
              <a:rPr lang="en-US" sz="3600" dirty="0" smtClean="0"/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0012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9780" y="986461"/>
            <a:ext cx="7162800" cy="873124"/>
          </a:xfrm>
        </p:spPr>
        <p:txBody>
          <a:bodyPr/>
          <a:lstStyle/>
          <a:p>
            <a:r>
              <a:rPr lang="en-US" sz="3200" dirty="0" smtClean="0">
                <a:solidFill>
                  <a:srgbClr val="A9B7C6"/>
                </a:solidFill>
              </a:rPr>
              <a:t>Syllabus5 {</a:t>
            </a:r>
            <a:endParaRPr lang="en-US" sz="3200" dirty="0">
              <a:solidFill>
                <a:srgbClr val="A9B7C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5166" y="1770055"/>
            <a:ext cx="9766300" cy="4351338"/>
          </a:xfrm>
        </p:spPr>
        <p:txBody>
          <a:bodyPr>
            <a:normAutofit/>
          </a:bodyPr>
          <a:lstStyle/>
          <a:p>
            <a:pPr lvl="0"/>
            <a:r>
              <a:rPr lang="en-US" sz="1800" dirty="0">
                <a:solidFill>
                  <a:srgbClr val="5B9755"/>
                </a:solidFill>
              </a:rPr>
              <a:t>Stream API  (</a:t>
            </a:r>
            <a:r>
              <a:rPr lang="en-US" sz="1800" dirty="0">
                <a:solidFill>
                  <a:srgbClr val="CC7832"/>
                </a:solidFill>
              </a:rPr>
              <a:t>JAVA 8</a:t>
            </a:r>
            <a:r>
              <a:rPr lang="en-US" sz="1800" dirty="0">
                <a:solidFill>
                  <a:srgbClr val="5B9755"/>
                </a:solidFill>
              </a:rPr>
              <a:t>)</a:t>
            </a:r>
          </a:p>
          <a:p>
            <a:pPr lvl="1"/>
            <a:r>
              <a:rPr lang="en-US" sz="1600" dirty="0">
                <a:solidFill>
                  <a:srgbClr val="A9B7C6"/>
                </a:solidFill>
              </a:rPr>
              <a:t>Lambda </a:t>
            </a:r>
            <a:r>
              <a:rPr lang="en-US" sz="1600" dirty="0" smtClean="0">
                <a:solidFill>
                  <a:srgbClr val="A9B7C6"/>
                </a:solidFill>
              </a:rPr>
              <a:t>functions;</a:t>
            </a:r>
            <a:endParaRPr lang="en-US" sz="1600" dirty="0">
              <a:solidFill>
                <a:srgbClr val="A9B7C6"/>
              </a:solidFill>
            </a:endParaRPr>
          </a:p>
          <a:p>
            <a:pPr lvl="1"/>
            <a:r>
              <a:rPr lang="en-US" sz="1600" dirty="0">
                <a:solidFill>
                  <a:srgbClr val="A9B7C6"/>
                </a:solidFill>
              </a:rPr>
              <a:t>Stream </a:t>
            </a:r>
            <a:r>
              <a:rPr lang="en-US" sz="1600" dirty="0" smtClean="0">
                <a:solidFill>
                  <a:srgbClr val="A9B7C6"/>
                </a:solidFill>
              </a:rPr>
              <a:t>Pipeline;</a:t>
            </a:r>
            <a:endParaRPr lang="en-US" sz="1600" dirty="0">
              <a:solidFill>
                <a:srgbClr val="A9B7C6"/>
              </a:solidFill>
            </a:endParaRPr>
          </a:p>
          <a:p>
            <a:pPr lvl="1"/>
            <a:r>
              <a:rPr lang="en-US" sz="1600" dirty="0" smtClean="0">
                <a:solidFill>
                  <a:srgbClr val="A9B7C6"/>
                </a:solidFill>
              </a:rPr>
              <a:t>Optional;</a:t>
            </a:r>
            <a:endParaRPr lang="en-US" sz="1600" dirty="0">
              <a:solidFill>
                <a:srgbClr val="A9B7C6"/>
              </a:solidFill>
            </a:endParaRPr>
          </a:p>
          <a:p>
            <a:pPr lvl="0"/>
            <a:r>
              <a:rPr lang="en-US" sz="1800" dirty="0">
                <a:solidFill>
                  <a:srgbClr val="008000"/>
                </a:solidFill>
              </a:rPr>
              <a:t>I/O</a:t>
            </a:r>
          </a:p>
          <a:p>
            <a:pPr lvl="1"/>
            <a:r>
              <a:rPr lang="en-US" sz="1600" dirty="0">
                <a:solidFill>
                  <a:srgbClr val="A9B7C6"/>
                </a:solidFill>
              </a:rPr>
              <a:t>Character Streams and Byte </a:t>
            </a:r>
            <a:r>
              <a:rPr lang="en-US" sz="1600" dirty="0" smtClean="0">
                <a:solidFill>
                  <a:srgbClr val="A9B7C6"/>
                </a:solidFill>
              </a:rPr>
              <a:t>Streams;</a:t>
            </a:r>
            <a:endParaRPr lang="en-US" sz="1600" dirty="0">
              <a:solidFill>
                <a:srgbClr val="A9B7C6"/>
              </a:solidFill>
            </a:endParaRPr>
          </a:p>
          <a:p>
            <a:pPr lvl="1"/>
            <a:r>
              <a:rPr lang="en-US" sz="1600" dirty="0">
                <a:solidFill>
                  <a:srgbClr val="A9B7C6"/>
                </a:solidFill>
              </a:rPr>
              <a:t>NIO  (</a:t>
            </a:r>
            <a:r>
              <a:rPr lang="en-US" sz="1600" dirty="0">
                <a:solidFill>
                  <a:srgbClr val="CC7832"/>
                </a:solidFill>
              </a:rPr>
              <a:t>JAVA 8</a:t>
            </a:r>
            <a:r>
              <a:rPr lang="en-US" sz="1600" dirty="0" smtClean="0">
                <a:solidFill>
                  <a:srgbClr val="A9B7C6"/>
                </a:solidFill>
              </a:rPr>
              <a:t>);</a:t>
            </a:r>
            <a:endParaRPr lang="en-US" sz="1600" dirty="0">
              <a:solidFill>
                <a:srgbClr val="A9B7C6"/>
              </a:solidFill>
            </a:endParaRPr>
          </a:p>
          <a:p>
            <a:pPr lvl="0"/>
            <a:r>
              <a:rPr lang="en-US" sz="1800" dirty="0" smtClean="0">
                <a:solidFill>
                  <a:srgbClr val="008000"/>
                </a:solidFill>
              </a:rPr>
              <a:t>"Concurrency"</a:t>
            </a:r>
            <a:endParaRPr lang="en-US" sz="1800" dirty="0">
              <a:solidFill>
                <a:srgbClr val="008000"/>
              </a:solidFill>
            </a:endParaRPr>
          </a:p>
          <a:p>
            <a:pPr lvl="1"/>
            <a:r>
              <a:rPr lang="en-US" sz="1600" dirty="0" smtClean="0">
                <a:solidFill>
                  <a:srgbClr val="A9B7C6"/>
                </a:solidFill>
              </a:rPr>
              <a:t>Thread/Runnable;</a:t>
            </a:r>
            <a:endParaRPr lang="en-US" sz="1600" dirty="0">
              <a:solidFill>
                <a:srgbClr val="A9B7C6"/>
              </a:solidFill>
            </a:endParaRPr>
          </a:p>
          <a:p>
            <a:pPr lvl="1"/>
            <a:r>
              <a:rPr lang="en-US" sz="1600" dirty="0" smtClean="0">
                <a:solidFill>
                  <a:srgbClr val="A9B7C6"/>
                </a:solidFill>
              </a:rPr>
              <a:t>Synchronized;</a:t>
            </a:r>
            <a:endParaRPr lang="en-US" sz="1600" dirty="0">
              <a:solidFill>
                <a:srgbClr val="A9B7C6"/>
              </a:solidFill>
            </a:endParaRPr>
          </a:p>
          <a:p>
            <a:pPr lvl="1"/>
            <a:r>
              <a:rPr lang="en-US" sz="1600" dirty="0">
                <a:solidFill>
                  <a:srgbClr val="A9B7C6"/>
                </a:solidFill>
              </a:rPr>
              <a:t>Concurrent </a:t>
            </a:r>
            <a:r>
              <a:rPr lang="en-US" sz="1600" dirty="0" smtClean="0">
                <a:solidFill>
                  <a:srgbClr val="A9B7C6"/>
                </a:solidFill>
              </a:rPr>
              <a:t>Collections;</a:t>
            </a:r>
            <a:endParaRPr lang="en-US" sz="1600" dirty="0">
              <a:solidFill>
                <a:srgbClr val="A9B7C6"/>
              </a:solidFill>
            </a:endParaRPr>
          </a:p>
          <a:p>
            <a:endParaRPr lang="en-US" sz="1800" dirty="0">
              <a:solidFill>
                <a:srgbClr val="A9B7C6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85166" y="1068324"/>
            <a:ext cx="2751074" cy="701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pPr lvl="0"/>
            <a:r>
              <a:rPr lang="en-US" sz="3200" dirty="0" smtClean="0">
                <a:solidFill>
                  <a:srgbClr val="CC7832"/>
                </a:solidFill>
              </a:rPr>
              <a:t>public class</a:t>
            </a:r>
            <a:endParaRPr lang="en-US" sz="3200" dirty="0">
              <a:solidFill>
                <a:srgbClr val="CC7832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3323" y="4586596"/>
            <a:ext cx="437866" cy="718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rtl="1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pPr lvl="0"/>
            <a:r>
              <a:rPr lang="en-US" sz="3200" dirty="0" smtClean="0">
                <a:solidFill>
                  <a:srgbClr val="A9B7C6"/>
                </a:solidFill>
              </a:rPr>
              <a:t>}</a:t>
            </a:r>
            <a:endParaRPr lang="en-US" sz="3200" dirty="0">
              <a:solidFill>
                <a:srgbClr val="A9B7C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331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2381" y="1957053"/>
            <a:ext cx="7162800" cy="873124"/>
          </a:xfrm>
        </p:spPr>
        <p:txBody>
          <a:bodyPr/>
          <a:lstStyle/>
          <a:p>
            <a:r>
              <a:rPr lang="en-US" sz="3600" dirty="0" smtClean="0"/>
              <a:t>Select * from </a:t>
            </a:r>
            <a:r>
              <a:rPr lang="en-US" sz="3600" dirty="0" smtClean="0">
                <a:solidFill>
                  <a:srgbClr val="0000FF"/>
                </a:solidFill>
              </a:rPr>
              <a:t>Syllabus6</a:t>
            </a:r>
            <a:r>
              <a:rPr lang="en-US" sz="3600" dirty="0" smtClean="0"/>
              <a:t> where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92381" y="2830177"/>
            <a:ext cx="9766300" cy="4351338"/>
          </a:xfrm>
        </p:spPr>
        <p:txBody>
          <a:bodyPr>
            <a:normAutofit/>
          </a:bodyPr>
          <a:lstStyle/>
          <a:p>
            <a:pPr lvl="0"/>
            <a:r>
              <a:rPr lang="en-US" sz="2000" dirty="0" smtClean="0">
                <a:solidFill>
                  <a:srgbClr val="0000FF"/>
                </a:solidFill>
              </a:rPr>
              <a:t>JDBC </a:t>
            </a:r>
            <a:r>
              <a:rPr lang="en-US" sz="2000" dirty="0" smtClean="0"/>
              <a:t>in (</a:t>
            </a:r>
            <a:endParaRPr lang="en-US" sz="2000" dirty="0">
              <a:solidFill>
                <a:srgbClr val="0000FF"/>
              </a:solidFill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Statement </a:t>
            </a:r>
            <a:r>
              <a:rPr lang="en-US" sz="1800" dirty="0" smtClean="0">
                <a:solidFill>
                  <a:srgbClr val="0000FF"/>
                </a:solidFill>
              </a:rPr>
              <a:t>Interface</a:t>
            </a:r>
            <a:endParaRPr lang="en-US" sz="1800" dirty="0">
              <a:solidFill>
                <a:srgbClr val="0000FF"/>
              </a:solidFill>
            </a:endParaRPr>
          </a:p>
          <a:p>
            <a:pPr lvl="1"/>
            <a:r>
              <a:rPr lang="en-US" sz="1800" dirty="0" err="1">
                <a:solidFill>
                  <a:srgbClr val="0000FF"/>
                </a:solidFill>
              </a:rPr>
              <a:t>ResultSet</a:t>
            </a:r>
            <a:r>
              <a:rPr lang="en-US" sz="1800" dirty="0">
                <a:solidFill>
                  <a:srgbClr val="0000FF"/>
                </a:solidFill>
              </a:rPr>
              <a:t> </a:t>
            </a:r>
            <a:r>
              <a:rPr lang="en-US" sz="1800" dirty="0" smtClean="0">
                <a:solidFill>
                  <a:srgbClr val="0000FF"/>
                </a:solidFill>
              </a:rPr>
              <a:t>Interface</a:t>
            </a:r>
            <a:endParaRPr lang="en-US" sz="1800" dirty="0">
              <a:solidFill>
                <a:srgbClr val="0000FF"/>
              </a:solidFill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Querying the </a:t>
            </a:r>
            <a:r>
              <a:rPr lang="en-US" sz="1800" dirty="0" smtClean="0">
                <a:solidFill>
                  <a:srgbClr val="0000FF"/>
                </a:solidFill>
              </a:rPr>
              <a:t>Database</a:t>
            </a:r>
            <a:endParaRPr lang="en-US" sz="1800" dirty="0">
              <a:solidFill>
                <a:srgbClr val="0000FF"/>
              </a:solidFill>
            </a:endParaRPr>
          </a:p>
          <a:p>
            <a:pPr lvl="1"/>
            <a:r>
              <a:rPr lang="en-US" sz="1800" dirty="0">
                <a:solidFill>
                  <a:srgbClr val="0000FF"/>
                </a:solidFill>
              </a:rPr>
              <a:t>Updating the </a:t>
            </a:r>
            <a:r>
              <a:rPr lang="en-US" sz="1800" dirty="0" smtClean="0">
                <a:solidFill>
                  <a:srgbClr val="0000FF"/>
                </a:solidFill>
              </a:rPr>
              <a:t>Database </a:t>
            </a:r>
            <a:r>
              <a:rPr lang="en-US" sz="1800" dirty="0" smtClean="0"/>
              <a:t>) and</a:t>
            </a:r>
            <a:endParaRPr lang="en-US" sz="1800" dirty="0">
              <a:solidFill>
                <a:srgbClr val="0000FF"/>
              </a:solidFill>
            </a:endParaRPr>
          </a:p>
          <a:p>
            <a:pPr lvl="0"/>
            <a:r>
              <a:rPr lang="en-US" sz="2000" dirty="0" smtClean="0">
                <a:solidFill>
                  <a:srgbClr val="0000FF"/>
                </a:solidFill>
              </a:rPr>
              <a:t>"Reflection" </a:t>
            </a:r>
            <a:r>
              <a:rPr lang="en-US" sz="2000" dirty="0" smtClean="0"/>
              <a:t>= true and</a:t>
            </a:r>
            <a:endParaRPr lang="en-US" sz="2000" dirty="0">
              <a:solidFill>
                <a:srgbClr val="0000FF"/>
              </a:solidFill>
            </a:endParaRPr>
          </a:p>
          <a:p>
            <a:pPr lvl="0"/>
            <a:r>
              <a:rPr lang="en-US" sz="2000" dirty="0" smtClean="0">
                <a:solidFill>
                  <a:srgbClr val="0000FF"/>
                </a:solidFill>
              </a:rPr>
              <a:t>"Annotation" </a:t>
            </a:r>
            <a:r>
              <a:rPr lang="en-US" sz="2000" dirty="0" smtClean="0"/>
              <a:t>= false or</a:t>
            </a:r>
            <a:endParaRPr lang="en-US" sz="2000" dirty="0">
              <a:solidFill>
                <a:srgbClr val="0000FF"/>
              </a:solidFill>
            </a:endParaRPr>
          </a:p>
          <a:p>
            <a:pPr lvl="0"/>
            <a:r>
              <a:rPr lang="en-US" sz="2000" dirty="0">
                <a:solidFill>
                  <a:srgbClr val="0000FF"/>
                </a:solidFill>
              </a:rPr>
              <a:t>Localization 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0000FF"/>
                </a:solidFill>
              </a:rPr>
              <a:t> Resource Bundles </a:t>
            </a:r>
            <a:r>
              <a:rPr lang="en-US" sz="2000" dirty="0" smtClean="0"/>
              <a:t>and</a:t>
            </a:r>
            <a:endParaRPr lang="en-US" sz="2000" dirty="0">
              <a:solidFill>
                <a:srgbClr val="0000FF"/>
              </a:solidFill>
            </a:endParaRPr>
          </a:p>
          <a:p>
            <a:pPr lvl="0"/>
            <a:r>
              <a:rPr lang="en-US" sz="2000" dirty="0">
                <a:solidFill>
                  <a:srgbClr val="0000FF"/>
                </a:solidFill>
              </a:rPr>
              <a:t>Transaction </a:t>
            </a:r>
            <a:r>
              <a:rPr lang="en-US" sz="2000" dirty="0" smtClean="0"/>
              <a:t>=</a:t>
            </a:r>
            <a:r>
              <a:rPr lang="en-US" sz="2000" dirty="0" smtClean="0">
                <a:solidFill>
                  <a:srgbClr val="0000FF"/>
                </a:solidFill>
              </a:rPr>
              <a:t> (</a:t>
            </a:r>
            <a:r>
              <a:rPr lang="en-US" sz="2000" dirty="0">
                <a:solidFill>
                  <a:srgbClr val="0000FF"/>
                </a:solidFill>
              </a:rPr>
              <a:t>Pessimistic and optimistic locking)</a:t>
            </a:r>
          </a:p>
          <a:p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11817448" y="6518427"/>
            <a:ext cx="437866" cy="7186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 rtl="1">
              <a:lnSpc>
                <a:spcPct val="90000"/>
              </a:lnSpc>
              <a:spcBef>
                <a:spcPct val="0"/>
              </a:spcBef>
              <a:buNone/>
              <a:defRPr sz="44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B Nazanin" panose="00000400000000000000" pitchFamily="2" charset="-78"/>
              </a:defRPr>
            </a:lvl1pPr>
          </a:lstStyle>
          <a:p>
            <a:pPr lvl="0"/>
            <a:r>
              <a:rPr lang="en-US" sz="3600" dirty="0" smtClean="0"/>
              <a:t>}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01061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392</Words>
  <Application>Microsoft Office PowerPoint</Application>
  <PresentationFormat>Widescreen</PresentationFormat>
  <Paragraphs>86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B Nazanin</vt:lpstr>
      <vt:lpstr>Calibri</vt:lpstr>
      <vt:lpstr>Calibri Light</vt:lpstr>
      <vt:lpstr>Century Gothic</vt:lpstr>
      <vt:lpstr>Wingdings 3</vt:lpstr>
      <vt:lpstr>Office Theme</vt:lpstr>
      <vt:lpstr>Slice</vt:lpstr>
      <vt:lpstr>PowerPoint Presentation</vt:lpstr>
      <vt:lpstr>Notification {</vt:lpstr>
      <vt:lpstr>Syllabus1 {</vt:lpstr>
      <vt:lpstr>Syllabus2 {</vt:lpstr>
      <vt:lpstr>Syllabus3 {</vt:lpstr>
      <vt:lpstr>Select * from Syllabus4 where</vt:lpstr>
      <vt:lpstr>Syllabus5 {</vt:lpstr>
      <vt:lpstr>Select * from Syllabus6 where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بسم الله الرحمن الرحیم</dc:title>
  <dc:creator>farzanehfar</dc:creator>
  <cp:lastModifiedBy>farzanehfar</cp:lastModifiedBy>
  <cp:revision>134</cp:revision>
  <dcterms:created xsi:type="dcterms:W3CDTF">2018-01-29T08:19:08Z</dcterms:created>
  <dcterms:modified xsi:type="dcterms:W3CDTF">2018-02-19T10:27:03Z</dcterms:modified>
</cp:coreProperties>
</file>