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sldIdLst>
    <p:sldId id="259" r:id="rId2"/>
    <p:sldId id="296" r:id="rId3"/>
    <p:sldId id="291" r:id="rId4"/>
    <p:sldId id="294" r:id="rId5"/>
    <p:sldId id="297" r:id="rId6"/>
    <p:sldId id="299" r:id="rId7"/>
    <p:sldId id="298" r:id="rId8"/>
    <p:sldId id="300" r:id="rId9"/>
    <p:sldId id="301" r:id="rId10"/>
    <p:sldId id="302" r:id="rId11"/>
    <p:sldId id="303" r:id="rId12"/>
    <p:sldId id="306" r:id="rId13"/>
    <p:sldId id="304" r:id="rId14"/>
    <p:sldId id="305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6" r:id="rId24"/>
    <p:sldId id="315" r:id="rId25"/>
    <p:sldId id="317" r:id="rId26"/>
    <p:sldId id="318" r:id="rId27"/>
    <p:sldId id="332" r:id="rId28"/>
    <p:sldId id="319" r:id="rId29"/>
    <p:sldId id="320" r:id="rId30"/>
    <p:sldId id="321" r:id="rId31"/>
    <p:sldId id="322" r:id="rId32"/>
    <p:sldId id="323" r:id="rId33"/>
    <p:sldId id="324" r:id="rId34"/>
    <p:sldId id="327" r:id="rId35"/>
    <p:sldId id="328" r:id="rId36"/>
    <p:sldId id="329" r:id="rId37"/>
    <p:sldId id="330" r:id="rId38"/>
    <p:sldId id="331" r:id="rId39"/>
    <p:sldId id="333" r:id="rId40"/>
    <p:sldId id="325" r:id="rId41"/>
    <p:sldId id="32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C37"/>
    <a:srgbClr val="C0DAAB"/>
    <a:srgbClr val="363739"/>
    <a:srgbClr val="95F9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79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85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4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fld id="{79CCC474-5472-4919-84B1-2BE9EBBD4AB3}" type="datetimeFigureOut">
              <a:rPr lang="en-US" smtClean="0"/>
              <a:pPr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1">
              <a:defRPr>
                <a:cs typeface="B Nazanin" panose="00000400000000000000" pitchFamily="2" charset="-78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 rtl="1">
              <a:defRPr>
                <a:cs typeface="B Nazanin" panose="00000400000000000000" pitchFamily="2" charset="-78"/>
              </a:defRPr>
            </a:lvl1pPr>
          </a:lstStyle>
          <a:p>
            <a:fld id="{4AA53107-A2C7-47C6-A9EB-6F908C1110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87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2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8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05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1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CC474-5472-4919-84B1-2BE9EBBD4AB3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53107-A2C7-47C6-A9EB-6F908C11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202028" y="2391424"/>
            <a:ext cx="9144000" cy="2979066"/>
          </a:xfrm>
        </p:spPr>
        <p:txBody>
          <a:bodyPr>
            <a:noAutofit/>
          </a:bodyPr>
          <a:lstStyle/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dirty="0" smtClean="0">
                <a:cs typeface="B Nazanin" panose="00000400000000000000" pitchFamily="2" charset="-78"/>
              </a:rPr>
              <a:t>جلسه اول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1856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لیست </a:t>
            </a:r>
            <a:r>
              <a:rPr lang="en-US" dirty="0" smtClean="0"/>
              <a:t>primitive</a:t>
            </a:r>
            <a:r>
              <a:rPr lang="fa-IR" dirty="0" smtClean="0"/>
              <a:t> ها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937837"/>
              </p:ext>
            </p:extLst>
          </p:nvPr>
        </p:nvGraphicFramePr>
        <p:xfrm>
          <a:off x="425007" y="1458870"/>
          <a:ext cx="11539465" cy="523286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307893"/>
                <a:gridCol w="2307893"/>
                <a:gridCol w="2307893"/>
                <a:gridCol w="2307893"/>
                <a:gridCol w="2307893"/>
              </a:tblGrid>
              <a:tr h="337487">
                <a:tc>
                  <a:txBody>
                    <a:bodyPr/>
                    <a:lstStyle/>
                    <a:p>
                      <a:pPr algn="ctr"/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نوع</a:t>
                      </a:r>
                      <a:endParaRPr lang="en-US" sz="1400" b="1" dirty="0">
                        <a:cs typeface="B Nazanin" panose="00000400000000000000" pitchFamily="2" charset="-78"/>
                      </a:endParaRP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توضیحات</a:t>
                      </a:r>
                      <a:endParaRPr lang="en-US" sz="1400" b="1" dirty="0">
                        <a:cs typeface="B Nazanin" panose="00000400000000000000" pitchFamily="2" charset="-78"/>
                      </a:endParaRP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مقدار پیشفرض</a:t>
                      </a:r>
                      <a:endParaRPr lang="en-US" sz="1400" b="1" dirty="0">
                        <a:cs typeface="B Nazanin" panose="00000400000000000000" pitchFamily="2" charset="-78"/>
                      </a:endParaRP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اندازه</a:t>
                      </a:r>
                      <a:endParaRPr lang="en-US" sz="1400" b="1" dirty="0">
                        <a:cs typeface="B Nazanin" panose="00000400000000000000" pitchFamily="2" charset="-78"/>
                      </a:endParaRP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1400" b="1" dirty="0" smtClean="0">
                          <a:cs typeface="B Nazanin" panose="00000400000000000000" pitchFamily="2" charset="-78"/>
                        </a:rPr>
                        <a:t>مثال مقدار</a:t>
                      </a:r>
                      <a:endParaRPr lang="en-US" sz="1400" b="1" dirty="0">
                        <a:cs typeface="B Nazanin" panose="00000400000000000000" pitchFamily="2" charset="-78"/>
                      </a:endParaRPr>
                    </a:p>
                  </a:txBody>
                  <a:tcPr marL="102433" marR="102433" marT="102433" marB="102433" anchor="ctr"/>
                </a:tc>
              </a:tr>
              <a:tr h="337487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latin typeface="+mj-lt"/>
                          <a:cs typeface="B Nazanin" panose="00000400000000000000" pitchFamily="2" charset="-78"/>
                        </a:rPr>
                        <a:t>boolean</a:t>
                      </a:r>
                      <a:endParaRPr lang="en-US" sz="1400" b="0" dirty="0">
                        <a:latin typeface="+mj-lt"/>
                        <a:cs typeface="B Nazanin" panose="00000400000000000000" pitchFamily="2" charset="-78"/>
                      </a:endParaRP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true or false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false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1 bit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true, false</a:t>
                      </a:r>
                    </a:p>
                  </a:txBody>
                  <a:tcPr marL="102433" marR="102433" marT="102433" marB="102433" anchor="ctr"/>
                </a:tc>
              </a:tr>
              <a:tr h="625413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byte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twos complement integer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8 bits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(none)</a:t>
                      </a:r>
                    </a:p>
                  </a:txBody>
                  <a:tcPr marL="102433" marR="102433" marT="102433" marB="102433" anchor="ctr"/>
                </a:tc>
              </a:tr>
              <a:tr h="481450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char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Unicode character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\u0000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16 bits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'a', '\u0041', '\101', '\\', '\'', '\n', 'ß'</a:t>
                      </a:r>
                    </a:p>
                  </a:txBody>
                  <a:tcPr marL="102433" marR="102433" marT="102433" marB="102433" anchor="ctr"/>
                </a:tc>
              </a:tr>
              <a:tr h="625413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short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twos complement integer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16 bits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(none)</a:t>
                      </a:r>
                    </a:p>
                  </a:txBody>
                  <a:tcPr marL="102433" marR="102433" marT="102433" marB="102433" anchor="ctr"/>
                </a:tc>
              </a:tr>
              <a:tr h="625413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int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twos complement integer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32 bits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-2, -1, 0, 1, 2</a:t>
                      </a:r>
                    </a:p>
                  </a:txBody>
                  <a:tcPr marL="102433" marR="102433" marT="102433" marB="102433" anchor="ctr"/>
                </a:tc>
              </a:tr>
              <a:tr h="625413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long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twos complement integer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0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64 bits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-2L, -1L, 0L, 1L, 2L</a:t>
                      </a:r>
                    </a:p>
                  </a:txBody>
                  <a:tcPr marL="102433" marR="102433" marT="102433" marB="102433" anchor="ctr"/>
                </a:tc>
              </a:tr>
              <a:tr h="625413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float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IEEE 754 floating point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0.0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32 bits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1.23e100f, -1.23e-100f, .3f, 3.14F</a:t>
                      </a:r>
                    </a:p>
                  </a:txBody>
                  <a:tcPr marL="102433" marR="102433" marT="102433" marB="102433" anchor="ctr"/>
                </a:tc>
              </a:tr>
              <a:tr h="625413"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double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IEEE 754 floating point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>
                          <a:latin typeface="+mj-lt"/>
                          <a:cs typeface="B Nazanin" panose="00000400000000000000" pitchFamily="2" charset="-78"/>
                        </a:rPr>
                        <a:t>0.0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64 bits</a:t>
                      </a:r>
                    </a:p>
                  </a:txBody>
                  <a:tcPr marL="102433" marR="102433" marT="102433" marB="102433"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+mj-lt"/>
                          <a:cs typeface="B Nazanin" panose="00000400000000000000" pitchFamily="2" charset="-78"/>
                        </a:rPr>
                        <a:t>1.23456e300d, -1.23456e-300d, 1e1d</a:t>
                      </a:r>
                    </a:p>
                  </a:txBody>
                  <a:tcPr marL="102433" marR="102433" marT="102433" marB="1024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06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آنها </a:t>
            </a:r>
            <a:r>
              <a:rPr lang="fa-IR" dirty="0"/>
              <a:t>دسترسی مسقیم </a:t>
            </a:r>
            <a:r>
              <a:rPr lang="fa-IR" dirty="0" smtClean="0"/>
              <a:t>نداریم و میتوانیم محتوایشان را </a:t>
            </a:r>
            <a:r>
              <a:rPr lang="fa-IR" dirty="0"/>
              <a:t>تغییر </a:t>
            </a:r>
            <a:r>
              <a:rPr lang="fa-IR" dirty="0" smtClean="0"/>
              <a:t>دهیم نه خودشان</a:t>
            </a:r>
            <a:endParaRPr lang="en-US" dirty="0" smtClean="0"/>
          </a:p>
          <a:p>
            <a:r>
              <a:rPr lang="fa-IR" dirty="0" smtClean="0"/>
              <a:t>مقدار اولیه </a:t>
            </a:r>
            <a:r>
              <a:rPr lang="en-US" dirty="0" smtClean="0"/>
              <a:t>null</a:t>
            </a:r>
            <a:r>
              <a:rPr lang="fa-IR" dirty="0" smtClean="0"/>
              <a:t> هست و برای ایجاد حتما باید </a:t>
            </a:r>
            <a:r>
              <a:rPr lang="en-US" dirty="0" smtClean="0"/>
              <a:t>new</a:t>
            </a:r>
            <a:r>
              <a:rPr lang="fa-IR" dirty="0" smtClean="0"/>
              <a:t> کرد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7031" y="2749656"/>
            <a:ext cx="164615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Point p = null;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p = new Point();</a:t>
            </a:r>
          </a:p>
          <a:p>
            <a:r>
              <a:rPr lang="en-US" dirty="0" err="1" smtClean="0">
                <a:latin typeface="+mj-lt"/>
              </a:rPr>
              <a:t>p.x</a:t>
            </a:r>
            <a:r>
              <a:rPr lang="en-US" dirty="0" smtClean="0">
                <a:latin typeface="+mj-lt"/>
              </a:rPr>
              <a:t>=1;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err="1" smtClean="0">
                <a:latin typeface="+mj-lt"/>
              </a:rPr>
              <a:t>p.x</a:t>
            </a:r>
            <a:r>
              <a:rPr lang="en-US" dirty="0" smtClean="0">
                <a:latin typeface="+mj-lt"/>
              </a:rPr>
              <a:t> = 2;</a:t>
            </a:r>
            <a:endParaRPr lang="en-US" dirty="0">
              <a:latin typeface="+mj-lt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536673"/>
              </p:ext>
            </p:extLst>
          </p:nvPr>
        </p:nvGraphicFramePr>
        <p:xfrm>
          <a:off x="8500797" y="3025407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954905"/>
              </p:ext>
            </p:extLst>
          </p:nvPr>
        </p:nvGraphicFramePr>
        <p:xfrm>
          <a:off x="8511529" y="5199790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305923" y="3026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447949" y="5213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>
            <a:off x="7612417" y="3211202"/>
            <a:ext cx="826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7754443" y="5398464"/>
            <a:ext cx="684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061031"/>
              </p:ext>
            </p:extLst>
          </p:nvPr>
        </p:nvGraphicFramePr>
        <p:xfrm>
          <a:off x="10776755" y="2936382"/>
          <a:ext cx="685442" cy="74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42"/>
              </a:tblGrid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</a:tr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62678"/>
              </p:ext>
            </p:extLst>
          </p:nvPr>
        </p:nvGraphicFramePr>
        <p:xfrm>
          <a:off x="10819780" y="5162283"/>
          <a:ext cx="685442" cy="74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42"/>
              </a:tblGrid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x=2</a:t>
                      </a:r>
                      <a:endParaRPr lang="en-US" dirty="0"/>
                    </a:p>
                  </a:txBody>
                  <a:tcPr/>
                </a:tc>
              </a:tr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414457" y="3211202"/>
            <a:ext cx="1313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414457" y="5398464"/>
            <a:ext cx="1313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94985"/>
              </p:ext>
            </p:extLst>
          </p:nvPr>
        </p:nvGraphicFramePr>
        <p:xfrm>
          <a:off x="3849377" y="3107045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2654503" y="31081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2960997" y="3292840"/>
            <a:ext cx="826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/>
          <p:cNvSpPr/>
          <p:nvPr/>
        </p:nvSpPr>
        <p:spPr>
          <a:xfrm>
            <a:off x="5563673" y="3477506"/>
            <a:ext cx="1030310" cy="5237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10071279" y="4180817"/>
            <a:ext cx="656823" cy="854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" r="1853"/>
          <a:stretch/>
        </p:blipFill>
        <p:spPr>
          <a:xfrm>
            <a:off x="4855334" y="2557261"/>
            <a:ext cx="7147775" cy="4171950"/>
          </a:xfrm>
        </p:spPr>
      </p:pic>
      <p:sp>
        <p:nvSpPr>
          <p:cNvPr id="5" name="Cloud Callout 4"/>
          <p:cNvSpPr/>
          <p:nvPr/>
        </p:nvSpPr>
        <p:spPr>
          <a:xfrm>
            <a:off x="167426" y="0"/>
            <a:ext cx="6954591" cy="3374266"/>
          </a:xfrm>
          <a:prstGeom prst="cloudCallout">
            <a:avLst>
              <a:gd name="adj1" fmla="val 38964"/>
              <a:gd name="adj2" fmla="val 48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>
                <a:cs typeface="B Nazanin" panose="00000400000000000000" pitchFamily="2" charset="-78"/>
              </a:rPr>
              <a:t>حالا به چی </a:t>
            </a:r>
            <a:r>
              <a:rPr lang="fa-IR" sz="3200" dirty="0" smtClean="0">
                <a:cs typeface="B Nazanin" panose="00000400000000000000" pitchFamily="2" charset="-78"/>
              </a:rPr>
              <a:t>میگن</a:t>
            </a:r>
            <a:r>
              <a:rPr lang="en-US" sz="3200" dirty="0" smtClean="0">
                <a:cs typeface="B Nazanin" panose="00000400000000000000" pitchFamily="2" charset="-78"/>
              </a:rPr>
              <a:t>reference </a:t>
            </a:r>
            <a:r>
              <a:rPr lang="fa-IR" sz="3200" dirty="0" smtClean="0">
                <a:cs typeface="B Nazanin" panose="00000400000000000000" pitchFamily="2" charset="-78"/>
              </a:rPr>
              <a:t> و </a:t>
            </a:r>
            <a:r>
              <a:rPr lang="fa-IR" sz="3200" dirty="0">
                <a:cs typeface="B Nazanin" panose="00000400000000000000" pitchFamily="2" charset="-78"/>
              </a:rPr>
              <a:t>به چی </a:t>
            </a:r>
            <a:r>
              <a:rPr lang="fa-IR" sz="3200" dirty="0" smtClean="0">
                <a:cs typeface="B Nazanin" panose="00000400000000000000" pitchFamily="2" charset="-78"/>
              </a:rPr>
              <a:t>میگن</a:t>
            </a:r>
            <a:r>
              <a:rPr lang="en-US" sz="3200" dirty="0" smtClean="0">
                <a:cs typeface="B Nazanin" panose="00000400000000000000" pitchFamily="2" charset="-78"/>
              </a:rPr>
              <a:t>value </a:t>
            </a:r>
            <a:r>
              <a:rPr lang="fa-IR" sz="3200" dirty="0" smtClean="0">
                <a:cs typeface="B Nazanin" panose="00000400000000000000" pitchFamily="2" charset="-78"/>
              </a:rPr>
              <a:t> </a:t>
            </a:r>
            <a:r>
              <a:rPr lang="en-US" sz="3200" dirty="0" smtClean="0">
                <a:cs typeface="B Nazanin" panose="00000400000000000000" pitchFamily="2" charset="-78"/>
              </a:rPr>
              <a:t>؟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0499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947" y="2770489"/>
            <a:ext cx="5712854" cy="3927587"/>
          </a:xfrm>
        </p:spPr>
      </p:pic>
      <p:sp>
        <p:nvSpPr>
          <p:cNvPr id="5" name="Cloud Callout 4"/>
          <p:cNvSpPr/>
          <p:nvPr/>
        </p:nvSpPr>
        <p:spPr>
          <a:xfrm>
            <a:off x="2601533" y="306690"/>
            <a:ext cx="6078828" cy="2784240"/>
          </a:xfrm>
          <a:prstGeom prst="cloudCallout">
            <a:avLst>
              <a:gd name="adj1" fmla="val 35947"/>
              <a:gd name="adj2" fmla="val 48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>
                <a:cs typeface="B Nazanin" panose="00000400000000000000" pitchFamily="2" charset="-78"/>
              </a:rPr>
              <a:t>همیشه مقایسه منو گیج میکنه!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82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مقایسه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19613" y="1690688"/>
            <a:ext cx="19318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1;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y = 1;</a:t>
            </a:r>
          </a:p>
          <a:p>
            <a:endParaRPr lang="en-US" dirty="0"/>
          </a:p>
          <a:p>
            <a:r>
              <a:rPr lang="en-US" dirty="0" smtClean="0"/>
              <a:t>if(x == u) 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809250"/>
              </p:ext>
            </p:extLst>
          </p:nvPr>
        </p:nvGraphicFramePr>
        <p:xfrm>
          <a:off x="2525379" y="4149425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330505" y="41505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30505" y="457341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3"/>
          </p:cNvCxnSpPr>
          <p:nvPr/>
        </p:nvCxnSpPr>
        <p:spPr>
          <a:xfrm>
            <a:off x="1614557" y="4335220"/>
            <a:ext cx="84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756583" y="4758076"/>
            <a:ext cx="7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59130" y="1361471"/>
            <a:ext cx="2335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Point </a:t>
            </a:r>
            <a:r>
              <a:rPr lang="en-US" dirty="0" smtClean="0"/>
              <a:t>p1 </a:t>
            </a:r>
            <a:r>
              <a:rPr lang="en-US" dirty="0"/>
              <a:t>= new Point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p1.x = 1;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Point </a:t>
            </a:r>
            <a:r>
              <a:rPr lang="en-US" dirty="0" smtClean="0"/>
              <a:t>p2 </a:t>
            </a:r>
            <a:r>
              <a:rPr lang="en-US" dirty="0"/>
              <a:t>= new Point();</a:t>
            </a:r>
          </a:p>
          <a:p>
            <a:r>
              <a:rPr lang="en-US" dirty="0" smtClean="0"/>
              <a:t>p2.x </a:t>
            </a:r>
            <a:r>
              <a:rPr lang="en-US" dirty="0"/>
              <a:t>= 1;</a:t>
            </a:r>
          </a:p>
          <a:p>
            <a:endParaRPr lang="en-US" dirty="0" smtClean="0"/>
          </a:p>
          <a:p>
            <a:r>
              <a:rPr lang="en-US" dirty="0" smtClean="0"/>
              <a:t>if(p1 == p2) 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819588"/>
              </p:ext>
            </p:extLst>
          </p:nvPr>
        </p:nvGraphicFramePr>
        <p:xfrm>
          <a:off x="6513155" y="4506599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0x586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18281" y="45077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06094" y="489396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p2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5741795" y="4692394"/>
            <a:ext cx="709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741795" y="5076614"/>
            <a:ext cx="684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45071"/>
              </p:ext>
            </p:extLst>
          </p:nvPr>
        </p:nvGraphicFramePr>
        <p:xfrm>
          <a:off x="8740460" y="3988898"/>
          <a:ext cx="685442" cy="74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42"/>
              </a:tblGrid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</a:tr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614242"/>
              </p:ext>
            </p:extLst>
          </p:nvPr>
        </p:nvGraphicFramePr>
        <p:xfrm>
          <a:off x="8740460" y="5263297"/>
          <a:ext cx="685442" cy="74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42"/>
              </a:tblGrid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x=1</a:t>
                      </a:r>
                      <a:endParaRPr lang="en-US" dirty="0"/>
                    </a:p>
                  </a:txBody>
                  <a:tcPr/>
                </a:tc>
              </a:tr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flipV="1">
            <a:off x="7426815" y="4293485"/>
            <a:ext cx="1197735" cy="398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426815" y="5076614"/>
            <a:ext cx="1197735" cy="543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78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پس چطور </a:t>
            </a:r>
            <a:r>
              <a:rPr lang="en-US" dirty="0" smtClean="0"/>
              <a:t>object</a:t>
            </a:r>
            <a:r>
              <a:rPr lang="fa-IR" dirty="0" smtClean="0"/>
              <a:t> ها را مقایسه کنیم؟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85930" y="2430417"/>
            <a:ext cx="233536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Point </a:t>
            </a:r>
            <a:r>
              <a:rPr lang="en-US" dirty="0" smtClean="0"/>
              <a:t>p1 </a:t>
            </a:r>
            <a:r>
              <a:rPr lang="en-US" dirty="0"/>
              <a:t>= new Point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p1.x = 1;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Point </a:t>
            </a:r>
            <a:r>
              <a:rPr lang="en-US" dirty="0" smtClean="0"/>
              <a:t>p2 </a:t>
            </a:r>
            <a:r>
              <a:rPr lang="en-US" dirty="0"/>
              <a:t>= new Point();</a:t>
            </a:r>
          </a:p>
          <a:p>
            <a:r>
              <a:rPr lang="en-US" dirty="0" smtClean="0"/>
              <a:t>p2.x </a:t>
            </a:r>
            <a:r>
              <a:rPr lang="en-US" dirty="0"/>
              <a:t>= 1;</a:t>
            </a:r>
          </a:p>
          <a:p>
            <a:endParaRPr lang="en-US" dirty="0" smtClean="0"/>
          </a:p>
          <a:p>
            <a:r>
              <a:rPr lang="en-US" dirty="0" smtClean="0"/>
              <a:t>if(p1</a:t>
            </a:r>
            <a:r>
              <a:rPr lang="fa-IR" dirty="0" smtClean="0"/>
              <a:t>.</a:t>
            </a:r>
            <a:r>
              <a:rPr lang="en-US" dirty="0" smtClean="0"/>
              <a:t>equals(p2)) 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هر جا </a:t>
            </a:r>
            <a:r>
              <a:rPr lang="en-US" sz="2400" dirty="0" smtClean="0"/>
              <a:t>“some text”</a:t>
            </a:r>
            <a:r>
              <a:rPr lang="fa-IR" sz="2400" dirty="0" smtClean="0"/>
              <a:t> دیدید به آن </a:t>
            </a:r>
            <a:r>
              <a:rPr lang="en-US" sz="2400" dirty="0" smtClean="0"/>
              <a:t>literal</a:t>
            </a:r>
            <a:r>
              <a:rPr lang="fa-IR" sz="2400" dirty="0" smtClean="0"/>
              <a:t> می گویند</a:t>
            </a:r>
          </a:p>
          <a:p>
            <a:r>
              <a:rPr lang="fa-IR" sz="2400" dirty="0" smtClean="0"/>
              <a:t>اگر </a:t>
            </a:r>
            <a:r>
              <a:rPr lang="en-US" sz="2400" dirty="0" smtClean="0"/>
              <a:t>string</a:t>
            </a:r>
            <a:r>
              <a:rPr lang="fa-IR" sz="2400" dirty="0" smtClean="0"/>
              <a:t> کلاس هست چرا </a:t>
            </a:r>
            <a:r>
              <a:rPr lang="en-US" sz="2400" dirty="0" smtClean="0"/>
              <a:t>new</a:t>
            </a:r>
            <a:r>
              <a:rPr lang="fa-IR" sz="2400" dirty="0" smtClean="0"/>
              <a:t> ندارد؟ مثلا </a:t>
            </a:r>
            <a:r>
              <a:rPr lang="en-US" sz="2400" dirty="0" smtClean="0"/>
              <a:t>String s = 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”;</a:t>
            </a:r>
            <a:endParaRPr lang="fa-IR" sz="2400" dirty="0" smtClean="0"/>
          </a:p>
          <a:p>
            <a:pPr lvl="1"/>
            <a:r>
              <a:rPr lang="fa-IR" sz="2000" dirty="0" smtClean="0"/>
              <a:t>چون مثل </a:t>
            </a:r>
            <a:r>
              <a:rPr lang="en-US" sz="2000" dirty="0" smtClean="0"/>
              <a:t>object</a:t>
            </a:r>
            <a:r>
              <a:rPr lang="fa-IR" sz="2000" dirty="0" smtClean="0"/>
              <a:t> های دیگه ایجاد نمی شوند بلکه در یک جا به اسم </a:t>
            </a:r>
            <a:r>
              <a:rPr lang="en-US" sz="2000" dirty="0"/>
              <a:t>String </a:t>
            </a:r>
            <a:r>
              <a:rPr lang="en-US" sz="2000" dirty="0" smtClean="0"/>
              <a:t>pool</a:t>
            </a:r>
            <a:r>
              <a:rPr lang="fa-IR" sz="2000" dirty="0" smtClean="0"/>
              <a:t> ذخیره می شوند</a:t>
            </a:r>
            <a:endParaRPr lang="en-US" sz="2000" dirty="0" smtClean="0"/>
          </a:p>
          <a:p>
            <a:pPr lvl="1"/>
            <a:r>
              <a:rPr lang="fa-IR" sz="2000" dirty="0" smtClean="0"/>
              <a:t>البته فقط </a:t>
            </a:r>
            <a:r>
              <a:rPr lang="en-US" sz="2000" dirty="0" smtClean="0"/>
              <a:t>literal</a:t>
            </a:r>
            <a:r>
              <a:rPr lang="fa-IR" sz="2000" dirty="0" smtClean="0"/>
              <a:t> ها و سایر موارد مثل </a:t>
            </a:r>
            <a:r>
              <a:rPr lang="en-US" sz="2000" dirty="0" smtClean="0"/>
              <a:t>object</a:t>
            </a:r>
            <a:r>
              <a:rPr lang="fa-IR" sz="2000" dirty="0" smtClean="0"/>
              <a:t> های دیگر هستند مثلا </a:t>
            </a:r>
            <a:r>
              <a:rPr lang="en-US" sz="2000" dirty="0" err="1"/>
              <a:t>myObject.toString</a:t>
            </a:r>
            <a:r>
              <a:rPr lang="en-US" sz="2000" dirty="0"/>
              <a:t>() </a:t>
            </a:r>
            <a:endParaRPr lang="fa-IR" sz="2000" dirty="0" smtClean="0"/>
          </a:p>
          <a:p>
            <a:r>
              <a:rPr lang="fa-IR" sz="2400" dirty="0" smtClean="0"/>
              <a:t>میشود از </a:t>
            </a:r>
            <a:r>
              <a:rPr lang="en-US" sz="2400" dirty="0" smtClean="0"/>
              <a:t>new</a:t>
            </a:r>
            <a:r>
              <a:rPr lang="fa-IR" sz="2400" dirty="0" smtClean="0"/>
              <a:t> هم استفاده کرد؟ مثلا </a:t>
            </a:r>
            <a:r>
              <a:rPr lang="en-US" sz="2400" dirty="0"/>
              <a:t>String s = </a:t>
            </a:r>
            <a:r>
              <a:rPr lang="en-US" sz="2400" dirty="0" smtClean="0"/>
              <a:t>new String(“</a:t>
            </a:r>
            <a:r>
              <a:rPr lang="en-US" sz="2400" dirty="0" err="1" smtClean="0"/>
              <a:t>abc</a:t>
            </a:r>
            <a:r>
              <a:rPr lang="en-US" sz="2400" dirty="0" smtClean="0"/>
              <a:t>”);</a:t>
            </a:r>
          </a:p>
          <a:p>
            <a:r>
              <a:rPr lang="fa-IR" sz="2400" dirty="0" smtClean="0"/>
              <a:t>مقایسه رشته ها چگونه است؟</a:t>
            </a:r>
          </a:p>
          <a:p>
            <a:r>
              <a:rPr lang="en-US" sz="2400" dirty="0" smtClean="0"/>
              <a:t>e01</a:t>
            </a:r>
            <a:endParaRPr lang="fa-IR" sz="2400" dirty="0" smtClean="0"/>
          </a:p>
          <a:p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52548"/>
              </p:ext>
            </p:extLst>
          </p:nvPr>
        </p:nvGraphicFramePr>
        <p:xfrm>
          <a:off x="4353800" y="4965698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58926" y="4966827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550380" y="5151493"/>
            <a:ext cx="74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267460" y="5151493"/>
            <a:ext cx="153258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34055" y="4694732"/>
            <a:ext cx="23697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s1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”;</a:t>
            </a:r>
            <a:endParaRPr lang="en-US" dirty="0"/>
          </a:p>
          <a:p>
            <a:r>
              <a:rPr lang="en-US" dirty="0"/>
              <a:t>String </a:t>
            </a:r>
            <a:r>
              <a:rPr lang="en-US" dirty="0" smtClean="0"/>
              <a:t>s2 </a:t>
            </a:r>
            <a:r>
              <a:rPr lang="en-US" dirty="0"/>
              <a:t>= “</a:t>
            </a:r>
            <a:r>
              <a:rPr lang="en-US" dirty="0" err="1"/>
              <a:t>abc</a:t>
            </a:r>
            <a:r>
              <a:rPr lang="en-US" dirty="0"/>
              <a:t>”;</a:t>
            </a:r>
          </a:p>
          <a:p>
            <a:endParaRPr lang="en-US" dirty="0" smtClean="0"/>
          </a:p>
          <a:p>
            <a:r>
              <a:rPr lang="en-US" dirty="0" smtClean="0"/>
              <a:t>If(s1 == s2){</a:t>
            </a:r>
          </a:p>
          <a:p>
            <a:endParaRPr lang="en-US" dirty="0"/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092988"/>
              </p:ext>
            </p:extLst>
          </p:nvPr>
        </p:nvGraphicFramePr>
        <p:xfrm>
          <a:off x="6861577" y="4694732"/>
          <a:ext cx="2195873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587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58926" y="533615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s2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3550380" y="5520825"/>
            <a:ext cx="74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267460" y="5336159"/>
            <a:ext cx="153258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67470" y="432540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85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گفتیم رشته ها </a:t>
            </a:r>
            <a:r>
              <a:rPr lang="en-US" dirty="0" smtClean="0"/>
              <a:t>object</a:t>
            </a:r>
            <a:r>
              <a:rPr lang="fa-IR" dirty="0" smtClean="0"/>
              <a:t> هستند، پس چطور میشود محتوایشان را عوض کرد؟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440201"/>
              </p:ext>
            </p:extLst>
          </p:nvPr>
        </p:nvGraphicFramePr>
        <p:xfrm>
          <a:off x="2819150" y="3121212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624276" y="3122341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015730" y="3307007"/>
            <a:ext cx="74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732810" y="3307007"/>
            <a:ext cx="74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08297" y="4322763"/>
            <a:ext cx="2369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 </a:t>
            </a:r>
            <a:r>
              <a:rPr lang="en-US" dirty="0" smtClean="0"/>
              <a:t>s1 </a:t>
            </a:r>
            <a:r>
              <a:rPr lang="en-US" dirty="0"/>
              <a:t>= </a:t>
            </a:r>
            <a:r>
              <a:rPr lang="en-US" dirty="0" smtClean="0"/>
              <a:t>“</a:t>
            </a:r>
            <a:r>
              <a:rPr lang="en-US" dirty="0" err="1" smtClean="0"/>
              <a:t>abc</a:t>
            </a:r>
            <a:r>
              <a:rPr lang="en-US" dirty="0" smtClean="0"/>
              <a:t>”;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s1 += “</a:t>
            </a:r>
            <a:r>
              <a:rPr lang="en-US" dirty="0" err="1" smtClean="0"/>
              <a:t>def</a:t>
            </a:r>
            <a:r>
              <a:rPr lang="en-US" dirty="0" smtClean="0"/>
              <a:t>”;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S1 += “</a:t>
            </a:r>
            <a:r>
              <a:rPr lang="en-US" dirty="0" err="1" smtClean="0"/>
              <a:t>ghi</a:t>
            </a:r>
            <a:r>
              <a:rPr lang="en-US" dirty="0" smtClean="0"/>
              <a:t>”;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57295"/>
              </p:ext>
            </p:extLst>
          </p:nvPr>
        </p:nvGraphicFramePr>
        <p:xfrm>
          <a:off x="4532174" y="2751963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Some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Other text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573672" y="2382631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String pool</a:t>
            </a:r>
            <a:endParaRPr lang="en-US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21539"/>
              </p:ext>
            </p:extLst>
          </p:nvPr>
        </p:nvGraphicFramePr>
        <p:xfrm>
          <a:off x="3596098" y="5138637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2401224" y="513976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16" idx="3"/>
          </p:cNvCxnSpPr>
          <p:nvPr/>
        </p:nvCxnSpPr>
        <p:spPr>
          <a:xfrm>
            <a:off x="2792678" y="5324432"/>
            <a:ext cx="74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509758" y="5324432"/>
            <a:ext cx="74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15152"/>
              </p:ext>
            </p:extLst>
          </p:nvPr>
        </p:nvGraphicFramePr>
        <p:xfrm>
          <a:off x="5358691" y="5003800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5691991" y="460372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3889420" y="4233345"/>
            <a:ext cx="412124" cy="5550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326747"/>
              </p:ext>
            </p:extLst>
          </p:nvPr>
        </p:nvGraphicFramePr>
        <p:xfrm>
          <a:off x="8475044" y="3563276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0x963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280170" y="3564405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5" idx="3"/>
          </p:cNvCxnSpPr>
          <p:nvPr/>
        </p:nvCxnSpPr>
        <p:spPr>
          <a:xfrm>
            <a:off x="7671624" y="3749071"/>
            <a:ext cx="741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9388704" y="3749071"/>
            <a:ext cx="785606" cy="252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25365"/>
              </p:ext>
            </p:extLst>
          </p:nvPr>
        </p:nvGraphicFramePr>
        <p:xfrm>
          <a:off x="10237637" y="3428439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abcdefghi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570937" y="3028363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Heap</a:t>
            </a:r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>
            <a:off x="6954592" y="4603724"/>
            <a:ext cx="1030309" cy="720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3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یعنی هیچ دسترسی به محتوای رشته نداریم و هیچ وقت قابل تغییر نیست!</a:t>
            </a:r>
          </a:p>
          <a:p>
            <a:r>
              <a:rPr lang="fa-IR" dirty="0" smtClean="0"/>
              <a:t>همیشه به ازای تغییرات هر رشته یک </a:t>
            </a:r>
            <a:r>
              <a:rPr lang="en-US" dirty="0" smtClean="0"/>
              <a:t>object</a:t>
            </a:r>
            <a:r>
              <a:rPr lang="fa-IR" dirty="0" smtClean="0"/>
              <a:t> جدید ایجاد می شود!</a:t>
            </a:r>
          </a:p>
          <a:p>
            <a:r>
              <a:rPr lang="fa-IR" dirty="0" smtClean="0"/>
              <a:t>اگر تعداد زیاد باشد مشکل پر شدن حافظه و کند شدن سیستم وجود دارد</a:t>
            </a:r>
          </a:p>
          <a:p>
            <a:r>
              <a:rPr lang="fa-IR" dirty="0" smtClean="0"/>
              <a:t>مزیت اصلی آنها </a:t>
            </a:r>
            <a:r>
              <a:rPr lang="en-US" dirty="0" smtClean="0"/>
              <a:t>thread safe</a:t>
            </a:r>
            <a:r>
              <a:rPr lang="fa-IR" dirty="0" smtClean="0"/>
              <a:t> بودن هست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57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332" y="2554836"/>
            <a:ext cx="6774287" cy="3810536"/>
          </a:xfrm>
        </p:spPr>
      </p:pic>
      <p:sp>
        <p:nvSpPr>
          <p:cNvPr id="5" name="Cloud Callout 4"/>
          <p:cNvSpPr/>
          <p:nvPr/>
        </p:nvSpPr>
        <p:spPr>
          <a:xfrm>
            <a:off x="597794" y="197700"/>
            <a:ext cx="6270938" cy="3116687"/>
          </a:xfrm>
          <a:prstGeom prst="cloudCallout">
            <a:avLst>
              <a:gd name="adj1" fmla="val 39752"/>
              <a:gd name="adj2" fmla="val 48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Thread safe!!!</a:t>
            </a:r>
          </a:p>
        </p:txBody>
      </p:sp>
    </p:spTree>
    <p:extLst>
      <p:ext uri="{BB962C8B-B14F-4D97-AF65-F5344CB8AC3E}">
        <p14:creationId xmlns:p14="http://schemas.microsoft.com/office/powerpoint/2010/main" val="11810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2" t="617" r="6437" b="-617"/>
          <a:stretch/>
        </p:blipFill>
        <p:spPr>
          <a:xfrm>
            <a:off x="5331854" y="2686050"/>
            <a:ext cx="5808371" cy="417195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811369" y="0"/>
            <a:ext cx="5589431" cy="3876541"/>
          </a:xfrm>
          <a:prstGeom prst="cloudCallout">
            <a:avLst>
              <a:gd name="adj1" fmla="val 50977"/>
              <a:gd name="adj2" fmla="val 5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400" dirty="0" smtClean="0">
                <a:cs typeface="B Nazanin" panose="00000400000000000000" pitchFamily="2" charset="-78"/>
              </a:rPr>
              <a:t>جاوا خیلی سخته! یاد نمی گیری!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694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یک منبع بین چند </a:t>
            </a:r>
            <a:r>
              <a:rPr lang="en-US" dirty="0" smtClean="0"/>
              <a:t>thread</a:t>
            </a:r>
            <a:r>
              <a:rPr lang="fa-IR" dirty="0" smtClean="0"/>
              <a:t> همزمان </a:t>
            </a:r>
            <a:r>
              <a:rPr lang="fa-IR" dirty="0"/>
              <a:t>مشترک </a:t>
            </a:r>
            <a:r>
              <a:rPr lang="fa-IR" dirty="0" smtClean="0"/>
              <a:t>باشد، هر کدام تغییر بدهند برای بقیه هم تغییر می کند</a:t>
            </a:r>
          </a:p>
          <a:p>
            <a:r>
              <a:rPr lang="fa-IR" dirty="0" smtClean="0"/>
              <a:t>در صورت اشتباه برنامه نویس ممکن است موارد ناخواسته عجیبی پیش بیاد</a:t>
            </a:r>
            <a:endParaRPr lang="en-US" dirty="0" smtClean="0"/>
          </a:p>
          <a:p>
            <a:r>
              <a:rPr lang="en-US" dirty="0" smtClean="0"/>
              <a:t>e02</a:t>
            </a:r>
            <a:endParaRPr lang="fa-IR" dirty="0" smtClean="0"/>
          </a:p>
          <a:p>
            <a:r>
              <a:rPr lang="fa-IR" dirty="0" smtClean="0"/>
              <a:t>البته باید بدونید </a:t>
            </a:r>
            <a:r>
              <a:rPr lang="en-US" dirty="0" smtClean="0"/>
              <a:t>thread safe</a:t>
            </a:r>
            <a:r>
              <a:rPr lang="fa-IR" dirty="0" smtClean="0"/>
              <a:t> بودن بی هزینه نیست!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11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مشکل پر شدن حافظه و کندی سیستم رو چطوری حل کنم؟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بهتر است از </a:t>
            </a:r>
            <a:r>
              <a:rPr lang="en-US" dirty="0" err="1" smtClean="0"/>
              <a:t>StringBuilder</a:t>
            </a:r>
            <a:r>
              <a:rPr lang="fa-IR" dirty="0" smtClean="0"/>
              <a:t> که نسخه تغییر پذیر </a:t>
            </a:r>
            <a:r>
              <a:rPr lang="en-US" dirty="0" smtClean="0"/>
              <a:t>string</a:t>
            </a:r>
            <a:r>
              <a:rPr lang="fa-IR" dirty="0" smtClean="0"/>
              <a:t> هست استفاده کرد.</a:t>
            </a:r>
          </a:p>
          <a:p>
            <a:r>
              <a:rPr lang="fa-IR" dirty="0" smtClean="0"/>
              <a:t>البته </a:t>
            </a:r>
            <a:r>
              <a:rPr lang="en-US" dirty="0" smtClean="0"/>
              <a:t>thread safe</a:t>
            </a:r>
            <a:r>
              <a:rPr lang="fa-IR" dirty="0" smtClean="0"/>
              <a:t> نیست! برای موارد نیازمند </a:t>
            </a:r>
            <a:r>
              <a:rPr lang="en-US" dirty="0"/>
              <a:t>thread safe</a:t>
            </a:r>
            <a:r>
              <a:rPr lang="fa-IR" dirty="0"/>
              <a:t> </a:t>
            </a:r>
            <a:r>
              <a:rPr lang="fa-IR" dirty="0" smtClean="0"/>
              <a:t>بودن از </a:t>
            </a:r>
            <a:r>
              <a:rPr lang="en-US" dirty="0" err="1" smtClean="0"/>
              <a:t>StringBuffer</a:t>
            </a:r>
            <a:r>
              <a:rPr lang="fa-IR" dirty="0" smtClean="0"/>
              <a:t> استفاده می کنیم</a:t>
            </a:r>
          </a:p>
          <a:p>
            <a:r>
              <a:rPr lang="en-US" dirty="0" smtClean="0"/>
              <a:t>e03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2690" y="3888277"/>
            <a:ext cx="376141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StringBuilder</a:t>
            </a:r>
            <a:r>
              <a:rPr lang="en-US" dirty="0"/>
              <a:t> </a:t>
            </a:r>
            <a:r>
              <a:rPr lang="en-US" dirty="0" err="1"/>
              <a:t>sb</a:t>
            </a:r>
            <a:r>
              <a:rPr lang="en-US" dirty="0"/>
              <a:t> = new </a:t>
            </a:r>
            <a:r>
              <a:rPr lang="en-US" dirty="0" err="1"/>
              <a:t>StringBuilder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sb.append</a:t>
            </a:r>
            <a:r>
              <a:rPr lang="en-US" dirty="0" smtClean="0"/>
              <a:t>(“</a:t>
            </a:r>
            <a:r>
              <a:rPr lang="en-US" dirty="0" err="1" smtClean="0"/>
              <a:t>abc</a:t>
            </a:r>
            <a:r>
              <a:rPr lang="en-US" dirty="0" smtClean="0"/>
              <a:t>”);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/>
              <a:t>sb.append</a:t>
            </a:r>
            <a:r>
              <a:rPr lang="en-US" dirty="0" smtClean="0"/>
              <a:t>(“</a:t>
            </a:r>
            <a:r>
              <a:rPr lang="en-US" dirty="0" err="1" smtClean="0"/>
              <a:t>def</a:t>
            </a:r>
            <a:r>
              <a:rPr lang="en-US" dirty="0" smtClean="0"/>
              <a:t>”);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33252"/>
              </p:ext>
            </p:extLst>
          </p:nvPr>
        </p:nvGraphicFramePr>
        <p:xfrm>
          <a:off x="3750645" y="4778028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555771" y="477915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sb</a:t>
            </a:r>
            <a:endParaRPr lang="en-US" dirty="0"/>
          </a:p>
        </p:txBody>
      </p:sp>
      <p:cxnSp>
        <p:nvCxnSpPr>
          <p:cNvPr id="9" name="Straight Arrow Connector 8"/>
          <p:cNvCxnSpPr>
            <a:stCxn id="8" idx="3"/>
          </p:cNvCxnSpPr>
          <p:nvPr/>
        </p:nvCxnSpPr>
        <p:spPr>
          <a:xfrm>
            <a:off x="2952033" y="4963823"/>
            <a:ext cx="73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664305" y="4963823"/>
            <a:ext cx="74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51934"/>
              </p:ext>
            </p:extLst>
          </p:nvPr>
        </p:nvGraphicFramePr>
        <p:xfrm>
          <a:off x="5513238" y="4643191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46856"/>
              </p:ext>
            </p:extLst>
          </p:nvPr>
        </p:nvGraphicFramePr>
        <p:xfrm>
          <a:off x="8812042" y="4739392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617168" y="474052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sb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8013430" y="4925187"/>
            <a:ext cx="737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25702" y="4925187"/>
            <a:ext cx="746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16119"/>
              </p:ext>
            </p:extLst>
          </p:nvPr>
        </p:nvGraphicFramePr>
        <p:xfrm>
          <a:off x="10574635" y="4604555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abcdef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7096259" y="5318975"/>
            <a:ext cx="1043189" cy="6006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6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بالاخره از </a:t>
            </a:r>
            <a:r>
              <a:rPr lang="en-US" dirty="0" smtClean="0"/>
              <a:t>String</a:t>
            </a:r>
            <a:r>
              <a:rPr lang="fa-IR" dirty="0" smtClean="0"/>
              <a:t> استفاده کنیم یا </a:t>
            </a:r>
            <a:r>
              <a:rPr lang="en-US" dirty="0" err="1" smtClean="0"/>
              <a:t>StringBuilder</a:t>
            </a:r>
            <a:r>
              <a:rPr lang="fa-IR" dirty="0" smtClean="0"/>
              <a:t> 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بهتر است در حلقه ها از </a:t>
            </a:r>
            <a:r>
              <a:rPr lang="en-US" dirty="0" err="1" smtClean="0"/>
              <a:t>StringBuilder</a:t>
            </a:r>
            <a:r>
              <a:rPr lang="fa-IR" dirty="0" smtClean="0"/>
              <a:t> استفاده شود</a:t>
            </a:r>
          </a:p>
          <a:p>
            <a:r>
              <a:rPr lang="fa-IR" dirty="0" smtClean="0"/>
              <a:t>در مواردی که جمع چند </a:t>
            </a:r>
            <a:r>
              <a:rPr lang="en-US" dirty="0" smtClean="0"/>
              <a:t>String</a:t>
            </a:r>
            <a:r>
              <a:rPr lang="fa-IR" dirty="0" smtClean="0"/>
              <a:t> در برنامه باشد کامپایلر خودکار از </a:t>
            </a:r>
            <a:r>
              <a:rPr lang="en-US" dirty="0" err="1"/>
              <a:t>StringBuilder</a:t>
            </a:r>
            <a:r>
              <a:rPr lang="fa-IR" dirty="0"/>
              <a:t> </a:t>
            </a:r>
            <a:r>
              <a:rPr lang="fa-IR" dirty="0" smtClean="0"/>
              <a:t>استفاده می کند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2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54" y="2794368"/>
            <a:ext cx="6248936" cy="3822266"/>
          </a:xfrm>
        </p:spPr>
      </p:pic>
      <p:sp>
        <p:nvSpPr>
          <p:cNvPr id="5" name="Cloud Callout 4"/>
          <p:cNvSpPr/>
          <p:nvPr/>
        </p:nvSpPr>
        <p:spPr>
          <a:xfrm>
            <a:off x="2364615" y="231820"/>
            <a:ext cx="6091707" cy="3245477"/>
          </a:xfrm>
          <a:prstGeom prst="cloudCallout">
            <a:avLst>
              <a:gd name="adj1" fmla="val 42592"/>
              <a:gd name="adj2" fmla="val 47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 </a:t>
            </a:r>
            <a:r>
              <a:rPr lang="en-US" sz="2800" dirty="0" smtClean="0">
                <a:cs typeface="B Nazanin" panose="00000400000000000000" pitchFamily="2" charset="-78"/>
              </a:rPr>
              <a:t>Wrapper </a:t>
            </a:r>
            <a:r>
              <a:rPr lang="en-US" sz="2800" dirty="0">
                <a:cs typeface="B Nazanin" panose="00000400000000000000" pitchFamily="2" charset="-78"/>
              </a:rPr>
              <a:t>Classes </a:t>
            </a:r>
            <a:r>
              <a:rPr lang="fa-IR" sz="2800" dirty="0" smtClean="0">
                <a:cs typeface="B Nazanin" panose="00000400000000000000" pitchFamily="2" charset="-78"/>
              </a:rPr>
              <a:t>واقعا </a:t>
            </a:r>
            <a:r>
              <a:rPr lang="fa-IR" sz="2800" dirty="0">
                <a:cs typeface="B Nazanin" panose="00000400000000000000" pitchFamily="2" charset="-78"/>
              </a:rPr>
              <a:t>چیه؟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7997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</a:t>
            </a:r>
            <a:r>
              <a:rPr lang="en-US" dirty="0" smtClean="0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 smtClean="0"/>
              <a:t>به دلایلی در برخی کاربردها نمی توان از </a:t>
            </a:r>
            <a:r>
              <a:rPr lang="en-US" sz="2400" dirty="0" smtClean="0"/>
              <a:t>primitive</a:t>
            </a:r>
            <a:r>
              <a:rPr lang="fa-IR" sz="2400" dirty="0" smtClean="0"/>
              <a:t> ها استفاده کرد مثلا در </a:t>
            </a:r>
            <a:r>
              <a:rPr lang="en-US" sz="2400" dirty="0" smtClean="0"/>
              <a:t>Collection</a:t>
            </a:r>
            <a:r>
              <a:rPr lang="fa-IR" sz="2400" dirty="0" smtClean="0"/>
              <a:t> کلاس هایی مثل </a:t>
            </a:r>
            <a:r>
              <a:rPr lang="en-US" sz="2400" dirty="0" err="1" smtClean="0"/>
              <a:t>ArrayList</a:t>
            </a:r>
            <a:r>
              <a:rPr lang="fa-IR" sz="2400" dirty="0" smtClean="0"/>
              <a:t> و </a:t>
            </a:r>
            <a:r>
              <a:rPr lang="en-US" sz="2400" dirty="0" err="1" smtClean="0"/>
              <a:t>HashMap</a:t>
            </a:r>
            <a:r>
              <a:rPr lang="fa-IR" sz="2400" dirty="0" smtClean="0"/>
              <a:t> فقط می توانند </a:t>
            </a:r>
            <a:r>
              <a:rPr lang="en-US" sz="2400" dirty="0" smtClean="0"/>
              <a:t>object</a:t>
            </a:r>
            <a:r>
              <a:rPr lang="fa-IR" sz="2400" dirty="0" smtClean="0"/>
              <a:t> ها را ذخیره کنند</a:t>
            </a:r>
          </a:p>
          <a:p>
            <a:r>
              <a:rPr lang="fa-IR" sz="2400" dirty="0" smtClean="0"/>
              <a:t>برای حل این مشکل جاوا </a:t>
            </a:r>
            <a:r>
              <a:rPr lang="en-US" sz="2400" dirty="0"/>
              <a:t>Wrapper </a:t>
            </a:r>
            <a:r>
              <a:rPr lang="en-US" sz="2400" dirty="0" smtClean="0"/>
              <a:t>Class</a:t>
            </a:r>
            <a:r>
              <a:rPr lang="fa-IR" sz="2400" dirty="0" smtClean="0"/>
              <a:t> ها رو پیشنهاد داد که در واقع همان </a:t>
            </a:r>
            <a:r>
              <a:rPr lang="en-US" sz="2400" dirty="0" smtClean="0"/>
              <a:t>primitive</a:t>
            </a:r>
            <a:r>
              <a:rPr lang="fa-IR" sz="2400" dirty="0" smtClean="0"/>
              <a:t> ها هستند ولی داخل یک کلاس قرار گرفتند</a:t>
            </a:r>
          </a:p>
          <a:p>
            <a:r>
              <a:rPr lang="fa-IR" sz="2400" dirty="0"/>
              <a:t>اگر </a:t>
            </a:r>
            <a:r>
              <a:rPr lang="en-US" sz="2400" dirty="0"/>
              <a:t>object</a:t>
            </a:r>
            <a:r>
              <a:rPr lang="fa-IR" sz="2400" dirty="0"/>
              <a:t> هستند پس چرا </a:t>
            </a:r>
            <a:r>
              <a:rPr lang="en-US" sz="2400" dirty="0"/>
              <a:t>new</a:t>
            </a:r>
            <a:r>
              <a:rPr lang="fa-IR" sz="2400" dirty="0"/>
              <a:t> ندارند؟</a:t>
            </a:r>
          </a:p>
          <a:p>
            <a:pPr lvl="1"/>
            <a:r>
              <a:rPr lang="fa-IR" sz="2000" dirty="0"/>
              <a:t>اختیاری است و میتوان </a:t>
            </a:r>
            <a:r>
              <a:rPr lang="en-US" sz="2000" dirty="0"/>
              <a:t>new</a:t>
            </a:r>
            <a:r>
              <a:rPr lang="fa-IR" sz="2000" dirty="0"/>
              <a:t> استفاده کرد مثلا </a:t>
            </a:r>
            <a:r>
              <a:rPr lang="en-US" sz="2000" dirty="0"/>
              <a:t>Integer x = new Integer(2);</a:t>
            </a:r>
          </a:p>
          <a:p>
            <a:pPr lvl="1"/>
            <a:r>
              <a:rPr lang="fa-IR" sz="2000" dirty="0"/>
              <a:t>در صورت عدم استفاده کامپایلر خودکار این بخش را اضافه می کند</a:t>
            </a:r>
          </a:p>
          <a:p>
            <a:endParaRPr lang="fa-IR" sz="2400" dirty="0" smtClean="0"/>
          </a:p>
          <a:p>
            <a:endParaRPr lang="fa-I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02276" y="4662150"/>
            <a:ext cx="1412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 x = 1;</a:t>
            </a:r>
          </a:p>
          <a:p>
            <a:endParaRPr lang="en-US" dirty="0" smtClean="0"/>
          </a:p>
          <a:p>
            <a:r>
              <a:rPr lang="en-US" dirty="0" smtClean="0"/>
              <a:t>Integer y = 1;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78697"/>
              </p:ext>
            </p:extLst>
          </p:nvPr>
        </p:nvGraphicFramePr>
        <p:xfrm>
          <a:off x="4420346" y="4793217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25472" y="47943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3509524" y="4979012"/>
            <a:ext cx="84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5333499" y="4794346"/>
            <a:ext cx="912754" cy="52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090216"/>
              </p:ext>
            </p:extLst>
          </p:nvPr>
        </p:nvGraphicFramePr>
        <p:xfrm>
          <a:off x="6337478" y="4662150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25472" y="51636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3"/>
          </p:cNvCxnSpPr>
          <p:nvPr/>
        </p:nvCxnSpPr>
        <p:spPr>
          <a:xfrm>
            <a:off x="3514334" y="5348344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9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یک </a:t>
            </a:r>
            <a:r>
              <a:rPr lang="en-US" dirty="0" smtClean="0"/>
              <a:t>primitive</a:t>
            </a:r>
            <a:r>
              <a:rPr lang="fa-IR" dirty="0" smtClean="0"/>
              <a:t> با یک </a:t>
            </a:r>
            <a:r>
              <a:rPr lang="en-US" dirty="0" smtClean="0"/>
              <a:t>wrapper</a:t>
            </a:r>
            <a:r>
              <a:rPr lang="fa-IR" dirty="0" smtClean="0"/>
              <a:t> مقایسه شود چه اتفاقی می افتد؟</a:t>
            </a:r>
          </a:p>
          <a:p>
            <a:pPr lvl="1"/>
            <a:r>
              <a:rPr lang="fa-IR" dirty="0" smtClean="0"/>
              <a:t>کامپایلر به جای </a:t>
            </a:r>
            <a:r>
              <a:rPr lang="fa-IR" dirty="0"/>
              <a:t>مقایسه </a:t>
            </a:r>
            <a:r>
              <a:rPr lang="en-US" dirty="0" smtClean="0"/>
              <a:t>reference</a:t>
            </a:r>
            <a:r>
              <a:rPr lang="fa-IR" dirty="0" smtClean="0"/>
              <a:t> با مقدار، محتوای </a:t>
            </a:r>
            <a:r>
              <a:rPr lang="en-US" dirty="0" smtClean="0"/>
              <a:t>wrapper</a:t>
            </a:r>
            <a:r>
              <a:rPr lang="fa-IR" dirty="0" smtClean="0"/>
              <a:t> را با مقدار </a:t>
            </a:r>
            <a:r>
              <a:rPr lang="fa-IR" dirty="0"/>
              <a:t>مقایسه </a:t>
            </a:r>
            <a:r>
              <a:rPr lang="fa-IR" dirty="0" smtClean="0"/>
              <a:t>می کند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0106" y="3060965"/>
            <a:ext cx="14124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x = 1;</a:t>
            </a:r>
          </a:p>
          <a:p>
            <a:endParaRPr lang="en-US" dirty="0"/>
          </a:p>
          <a:p>
            <a:r>
              <a:rPr lang="en-US" dirty="0" smtClean="0"/>
              <a:t>Integer y = 2;</a:t>
            </a:r>
          </a:p>
          <a:p>
            <a:endParaRPr lang="en-US" dirty="0"/>
          </a:p>
          <a:p>
            <a:r>
              <a:rPr lang="en-US" dirty="0" smtClean="0"/>
              <a:t>x = x + y;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387914"/>
              </p:ext>
            </p:extLst>
          </p:nvPr>
        </p:nvGraphicFramePr>
        <p:xfrm>
          <a:off x="2823366" y="4802501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28492" y="48036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1912544" y="4988296"/>
            <a:ext cx="84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736519" y="4803630"/>
            <a:ext cx="912754" cy="52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11294"/>
              </p:ext>
            </p:extLst>
          </p:nvPr>
        </p:nvGraphicFramePr>
        <p:xfrm>
          <a:off x="4740498" y="4671434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28492" y="517296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3"/>
          </p:cNvCxnSpPr>
          <p:nvPr/>
        </p:nvCxnSpPr>
        <p:spPr>
          <a:xfrm>
            <a:off x="1917354" y="5357628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746317"/>
              </p:ext>
            </p:extLst>
          </p:nvPr>
        </p:nvGraphicFramePr>
        <p:xfrm>
          <a:off x="8500803" y="4801372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0x896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7305929" y="48025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7589981" y="4987167"/>
            <a:ext cx="84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9413956" y="4802501"/>
            <a:ext cx="912754" cy="52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5517"/>
              </p:ext>
            </p:extLst>
          </p:nvPr>
        </p:nvGraphicFramePr>
        <p:xfrm>
          <a:off x="10417935" y="4670305"/>
          <a:ext cx="134226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226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305929" y="517183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</p:cNvCxnSpPr>
          <p:nvPr/>
        </p:nvCxnSpPr>
        <p:spPr>
          <a:xfrm>
            <a:off x="7594791" y="5356499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Arrow 18"/>
          <p:cNvSpPr/>
          <p:nvPr/>
        </p:nvSpPr>
        <p:spPr>
          <a:xfrm>
            <a:off x="6761408" y="5756856"/>
            <a:ext cx="1004553" cy="420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9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دو </a:t>
            </a:r>
            <a:r>
              <a:rPr lang="en-US" dirty="0" smtClean="0"/>
              <a:t>wrapper</a:t>
            </a:r>
            <a:r>
              <a:rPr lang="fa-IR" dirty="0" smtClean="0"/>
              <a:t> با هم مقایسه شوند چه اتفاقی می افتد؟</a:t>
            </a:r>
          </a:p>
          <a:p>
            <a:r>
              <a:rPr lang="fa-IR" dirty="0" smtClean="0"/>
              <a:t>بهتر است همیشه از </a:t>
            </a:r>
            <a:r>
              <a:rPr lang="en-US" dirty="0" smtClean="0"/>
              <a:t>equals</a:t>
            </a:r>
            <a:r>
              <a:rPr lang="fa-IR" dirty="0" smtClean="0"/>
              <a:t> استفاده شود</a:t>
            </a:r>
            <a:endParaRPr lang="en-US" dirty="0" smtClean="0"/>
          </a:p>
          <a:p>
            <a:r>
              <a:rPr lang="fa-IR" dirty="0" smtClean="0"/>
              <a:t>الگوی طراحی </a:t>
            </a:r>
            <a:r>
              <a:rPr lang="en-US" dirty="0" smtClean="0"/>
              <a:t>flyweight</a:t>
            </a:r>
            <a:r>
              <a:rPr lang="fa-IR" dirty="0" smtClean="0"/>
              <a:t> چیست؟</a:t>
            </a:r>
          </a:p>
          <a:p>
            <a:r>
              <a:rPr lang="en-US" dirty="0" smtClean="0"/>
              <a:t>wrapper</a:t>
            </a:r>
            <a:r>
              <a:rPr lang="fa-IR" dirty="0" smtClean="0"/>
              <a:t> ها بار اضافه ایجاد </a:t>
            </a:r>
            <a:r>
              <a:rPr lang="en-US" dirty="0" smtClean="0"/>
              <a:t>object</a:t>
            </a:r>
            <a:r>
              <a:rPr lang="fa-IR" dirty="0" smtClean="0"/>
              <a:t> را دارند بنابراین در هنگام استفاده مراقب کارایی سیستم باشید</a:t>
            </a:r>
          </a:p>
          <a:p>
            <a:r>
              <a:rPr lang="en-US" dirty="0" smtClean="0"/>
              <a:t>e04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4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لیست </a:t>
            </a:r>
            <a:r>
              <a:rPr lang="en-US" dirty="0" smtClean="0"/>
              <a:t>wrapper class</a:t>
            </a:r>
            <a:r>
              <a:rPr lang="fa-IR" dirty="0" smtClean="0"/>
              <a:t> ها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602794"/>
              </p:ext>
            </p:extLst>
          </p:nvPr>
        </p:nvGraphicFramePr>
        <p:xfrm>
          <a:off x="1957387" y="2042954"/>
          <a:ext cx="8277226" cy="4191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138613"/>
                <a:gridCol w="4138613"/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Primitive Type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dirty="0">
                          <a:effectLst/>
                        </a:rPr>
                        <a:t>Wrapper class</a:t>
                      </a:r>
                      <a:endParaRPr lang="en-US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14300" marR="114300" marT="114300" marB="1143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boolean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Boolean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char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Character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byte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Byte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short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Short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int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Integer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long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Long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Float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  <a:tr h="0"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>
                          <a:effectLst/>
                        </a:rPr>
                        <a:t>double</a:t>
                      </a:r>
                      <a:endParaRPr lang="en-US" sz="2000" b="0" i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2000" dirty="0">
                          <a:effectLst/>
                        </a:rPr>
                        <a:t>Double</a:t>
                      </a:r>
                      <a:endParaRPr lang="en-US" sz="2000" b="0" i="0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58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524" y="3225944"/>
            <a:ext cx="6485586" cy="3648143"/>
          </a:xfrm>
        </p:spPr>
      </p:pic>
      <p:sp>
        <p:nvSpPr>
          <p:cNvPr id="5" name="Cloud Callout 4"/>
          <p:cNvSpPr/>
          <p:nvPr/>
        </p:nvSpPr>
        <p:spPr>
          <a:xfrm>
            <a:off x="193182" y="165022"/>
            <a:ext cx="7765961" cy="3956218"/>
          </a:xfrm>
          <a:prstGeom prst="cloudCallout">
            <a:avLst>
              <a:gd name="adj1" fmla="val 34391"/>
              <a:gd name="adj2" fmla="val 46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به به! کلاس </a:t>
            </a:r>
            <a:r>
              <a:rPr lang="en-US" sz="2800" dirty="0">
                <a:cs typeface="B Nazanin" panose="00000400000000000000" pitchFamily="2" charset="-78"/>
              </a:rPr>
              <a:t>Object </a:t>
            </a:r>
            <a:r>
              <a:rPr lang="fa-IR" sz="2800" dirty="0" smtClean="0">
                <a:cs typeface="B Nazanin" panose="00000400000000000000" pitchFamily="2" charset="-78"/>
              </a:rPr>
              <a:t> خیلی </a:t>
            </a:r>
            <a:r>
              <a:rPr lang="fa-IR" sz="2800" dirty="0">
                <a:cs typeface="B Nazanin" panose="00000400000000000000" pitchFamily="2" charset="-78"/>
              </a:rPr>
              <a:t>کلاس خوبیه!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818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تمامی کلاس ها در جاوا از این کلاس ارث میبرند</a:t>
            </a:r>
          </a:p>
          <a:p>
            <a:r>
              <a:rPr lang="fa-IR" dirty="0" smtClean="0"/>
              <a:t>متدهای زیر از این کلاس قابل </a:t>
            </a:r>
            <a:r>
              <a:rPr lang="en-US" dirty="0" smtClean="0"/>
              <a:t>override</a:t>
            </a:r>
            <a:r>
              <a:rPr lang="fa-IR" dirty="0" smtClean="0"/>
              <a:t> کردن است</a:t>
            </a:r>
          </a:p>
          <a:p>
            <a:r>
              <a:rPr lang="en-US" dirty="0"/>
              <a:t>equals()</a:t>
            </a:r>
          </a:p>
          <a:p>
            <a:r>
              <a:rPr lang="en-US" dirty="0" err="1"/>
              <a:t>hashCode</a:t>
            </a:r>
            <a:r>
              <a:rPr lang="en-US" dirty="0"/>
              <a:t>()</a:t>
            </a:r>
          </a:p>
          <a:p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r>
              <a:rPr lang="en-US" dirty="0"/>
              <a:t>finalize</a:t>
            </a:r>
            <a:r>
              <a:rPr lang="en-US" dirty="0" smtClean="0"/>
              <a:t>()</a:t>
            </a:r>
            <a:r>
              <a:rPr lang="fa-IR" dirty="0" smtClean="0"/>
              <a:t> </a:t>
            </a:r>
            <a:r>
              <a:rPr lang="en-US" dirty="0" smtClean="0"/>
              <a:t>&lt;-</a:t>
            </a:r>
            <a:r>
              <a:rPr lang="fa-IR" dirty="0" smtClean="0"/>
              <a:t> استفاده نکنید! جایگزین </a:t>
            </a:r>
            <a:r>
              <a:rPr lang="en-US" dirty="0"/>
              <a:t>(</a:t>
            </a:r>
            <a:r>
              <a:rPr lang="en-US" dirty="0" err="1"/>
              <a:t>AutoCloseable</a:t>
            </a:r>
            <a:r>
              <a:rPr lang="en-US" dirty="0"/>
              <a:t>, try with resource)</a:t>
            </a:r>
            <a:endParaRPr lang="fa-IR" dirty="0" smtClean="0"/>
          </a:p>
          <a:p>
            <a:r>
              <a:rPr lang="en-US" dirty="0" smtClean="0"/>
              <a:t>clone()</a:t>
            </a:r>
            <a:r>
              <a:rPr lang="fa-IR" dirty="0" smtClean="0"/>
              <a:t> </a:t>
            </a:r>
            <a:r>
              <a:rPr lang="en-US" dirty="0" smtClean="0"/>
              <a:t>&lt;-</a:t>
            </a:r>
            <a:r>
              <a:rPr lang="fa-IR" dirty="0" smtClean="0"/>
              <a:t> بهتر است یک متد کپی بنویسید و آن را استفاده کنید</a:t>
            </a:r>
            <a:endParaRPr lang="en-US" dirty="0" smtClean="0"/>
          </a:p>
          <a:p>
            <a:r>
              <a:rPr lang="fa-IR" dirty="0" smtClean="0"/>
              <a:t>و همچنین </a:t>
            </a:r>
            <a:r>
              <a:rPr lang="en-US" dirty="0" err="1" smtClean="0"/>
              <a:t>getClass</a:t>
            </a:r>
            <a:r>
              <a:rPr lang="en-US" dirty="0" smtClean="0"/>
              <a:t>(), notify(), </a:t>
            </a:r>
            <a:r>
              <a:rPr lang="en-US" dirty="0" err="1" smtClean="0"/>
              <a:t>notifyAll</a:t>
            </a:r>
            <a:r>
              <a:rPr lang="en-US" dirty="0" smtClean="0"/>
              <a:t>(), wait()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82596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منابع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OCA Oracle Certified Associate Java SE 8 Programmer I Study Guide Exam </a:t>
            </a:r>
            <a:r>
              <a:rPr lang="en-US" sz="2400" dirty="0" smtClean="0"/>
              <a:t>1Z0-808</a:t>
            </a:r>
          </a:p>
          <a:p>
            <a:r>
              <a:rPr lang="fr-FR" sz="2400" dirty="0"/>
              <a:t>OCP Oracle </a:t>
            </a:r>
            <a:r>
              <a:rPr lang="fr-FR" sz="2400" dirty="0" err="1"/>
              <a:t>Certified</a:t>
            </a:r>
            <a:r>
              <a:rPr lang="fr-FR" sz="2400" dirty="0"/>
              <a:t> Professional Java SE 8 Programmer Exam </a:t>
            </a:r>
            <a:r>
              <a:rPr lang="fr-FR" sz="2400" dirty="0" smtClean="0"/>
              <a:t>1Z0-809</a:t>
            </a:r>
          </a:p>
          <a:p>
            <a:r>
              <a:rPr lang="en-US" sz="2400" dirty="0"/>
              <a:t>Effective Java 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46754"/>
            <a:ext cx="2539821" cy="32070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811" y="3344816"/>
            <a:ext cx="2355281" cy="335347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5007" y="3383453"/>
            <a:ext cx="2536262" cy="320706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182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finalize</a:t>
            </a:r>
            <a:r>
              <a:rPr lang="fa-IR" dirty="0" smtClean="0"/>
              <a:t> / </a:t>
            </a:r>
            <a:r>
              <a:rPr lang="en-US" dirty="0"/>
              <a:t>clone</a:t>
            </a:r>
            <a:r>
              <a:rPr lang="fa-IR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متد </a:t>
            </a:r>
            <a:r>
              <a:rPr lang="en-US" dirty="0"/>
              <a:t>finalize</a:t>
            </a:r>
            <a:r>
              <a:rPr lang="fa-IR" dirty="0" smtClean="0"/>
              <a:t> معکوس </a:t>
            </a:r>
            <a:r>
              <a:rPr lang="en-US" dirty="0" smtClean="0"/>
              <a:t>constructor</a:t>
            </a:r>
            <a:r>
              <a:rPr lang="fa-IR" dirty="0" smtClean="0"/>
              <a:t> عمل می کند و هر زمان </a:t>
            </a:r>
            <a:r>
              <a:rPr lang="en-US" dirty="0" smtClean="0"/>
              <a:t>object</a:t>
            </a:r>
            <a:r>
              <a:rPr lang="fa-IR" dirty="0" smtClean="0"/>
              <a:t> توسط </a:t>
            </a:r>
            <a:r>
              <a:rPr lang="en-US" dirty="0" smtClean="0"/>
              <a:t>GC</a:t>
            </a:r>
            <a:r>
              <a:rPr lang="fa-IR" dirty="0" smtClean="0"/>
              <a:t> جمع آوری شد فرا خوانی می شود</a:t>
            </a:r>
          </a:p>
          <a:p>
            <a:r>
              <a:rPr lang="fa-IR" dirty="0" smtClean="0"/>
              <a:t>مشکل اینجاست که ممکن است هیچ وقت فرخوانی نشود</a:t>
            </a:r>
          </a:p>
          <a:p>
            <a:r>
              <a:rPr lang="en-US" dirty="0" smtClean="0"/>
              <a:t>clone</a:t>
            </a:r>
            <a:r>
              <a:rPr lang="fa-IR" dirty="0" smtClean="0"/>
              <a:t> در صورتی که اینترفیس </a:t>
            </a:r>
            <a:r>
              <a:rPr lang="en-US" dirty="0" err="1" smtClean="0"/>
              <a:t>Cloneable</a:t>
            </a:r>
            <a:r>
              <a:rPr lang="fa-IR" dirty="0" smtClean="0"/>
              <a:t> پیاده شود، قابل استفاده خواهد بود.</a:t>
            </a:r>
          </a:p>
          <a:p>
            <a:r>
              <a:rPr lang="en-US" dirty="0" smtClean="0"/>
              <a:t>e05</a:t>
            </a:r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0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127" y="2264927"/>
            <a:ext cx="6515436" cy="4343624"/>
          </a:xfrm>
        </p:spPr>
      </p:pic>
      <p:sp>
        <p:nvSpPr>
          <p:cNvPr id="5" name="Cloud Callout 4"/>
          <p:cNvSpPr/>
          <p:nvPr/>
        </p:nvSpPr>
        <p:spPr>
          <a:xfrm>
            <a:off x="115911" y="115910"/>
            <a:ext cx="6825802" cy="3245476"/>
          </a:xfrm>
          <a:prstGeom prst="cloudCallout">
            <a:avLst>
              <a:gd name="adj1" fmla="val 37469"/>
              <a:gd name="adj2" fmla="val 50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>
                <a:cs typeface="B Nazanin" panose="00000400000000000000" pitchFamily="2" charset="-78"/>
              </a:rPr>
              <a:t>نوشتن </a:t>
            </a:r>
            <a:r>
              <a:rPr lang="en-US" sz="2800">
                <a:cs typeface="B Nazanin" panose="00000400000000000000" pitchFamily="2" charset="-78"/>
              </a:rPr>
              <a:t>class</a:t>
            </a:r>
            <a:r>
              <a:rPr lang="fa-IR" sz="2800">
                <a:cs typeface="B Nazanin" panose="00000400000000000000" pitchFamily="2" charset="-78"/>
              </a:rPr>
              <a:t> جاوا رو بهت یاد بدیم؟</a:t>
            </a:r>
            <a:endParaRPr lang="en-US" sz="280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33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سطوح دسترسی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hiding</a:t>
            </a:r>
            <a:r>
              <a:rPr lang="fa-IR" dirty="0" smtClean="0"/>
              <a:t> : تا جایی که ممکن است متدها و فیلدها دسترسی کمتری داشته باشند. فرض کنید برای بانک کد می نویسید و افراد دیگری از بیرون به </a:t>
            </a:r>
            <a:r>
              <a:rPr lang="en-US" dirty="0" smtClean="0"/>
              <a:t>API</a:t>
            </a:r>
            <a:r>
              <a:rPr lang="fa-IR" dirty="0" smtClean="0"/>
              <a:t> شما دسترسی دارند.</a:t>
            </a:r>
          </a:p>
          <a:p>
            <a:r>
              <a:rPr lang="en-US" dirty="0" smtClean="0"/>
              <a:t>Encapsulation</a:t>
            </a:r>
            <a:r>
              <a:rPr lang="fa-IR" dirty="0" smtClean="0"/>
              <a:t> : مکانیزمی که زبان ایجاد کرده تا دسترسی به مولفه های یک </a:t>
            </a:r>
            <a:r>
              <a:rPr lang="en-US" dirty="0" smtClean="0"/>
              <a:t>object</a:t>
            </a:r>
            <a:r>
              <a:rPr lang="fa-IR" dirty="0" smtClean="0"/>
              <a:t> محدود شود</a:t>
            </a:r>
          </a:p>
          <a:p>
            <a:pPr lvl="1"/>
            <a:r>
              <a:rPr lang="en-US" dirty="0"/>
              <a:t>public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protected</a:t>
            </a:r>
          </a:p>
          <a:p>
            <a:pPr lvl="1"/>
            <a:r>
              <a:rPr lang="en-US" dirty="0"/>
              <a:t>private</a:t>
            </a:r>
          </a:p>
          <a:p>
            <a:r>
              <a:rPr lang="fa-IR" dirty="0" smtClean="0"/>
              <a:t>قوانین نامگذاری: برای کلاس ها </a:t>
            </a:r>
            <a:r>
              <a:rPr lang="en-US" dirty="0"/>
              <a:t>upper camel </a:t>
            </a:r>
            <a:r>
              <a:rPr lang="en-US" dirty="0" smtClean="0"/>
              <a:t>case</a:t>
            </a:r>
            <a:r>
              <a:rPr lang="fa-IR" dirty="0" smtClean="0"/>
              <a:t> ، برای متغیر ها </a:t>
            </a:r>
            <a:r>
              <a:rPr lang="en-US" dirty="0"/>
              <a:t>lower camel </a:t>
            </a:r>
            <a:r>
              <a:rPr lang="en-US" dirty="0" smtClean="0"/>
              <a:t>case</a:t>
            </a:r>
            <a:endParaRPr lang="fa-IR" dirty="0"/>
          </a:p>
          <a:p>
            <a:r>
              <a:rPr lang="fa-IR" dirty="0" smtClean="0"/>
              <a:t>حتما برای هر فیلد </a:t>
            </a:r>
            <a:r>
              <a:rPr lang="en-US" dirty="0" smtClean="0"/>
              <a:t>setter</a:t>
            </a:r>
            <a:r>
              <a:rPr lang="fa-IR" dirty="0" smtClean="0"/>
              <a:t> و </a:t>
            </a:r>
            <a:r>
              <a:rPr lang="en-US" dirty="0" smtClean="0"/>
              <a:t>getter</a:t>
            </a:r>
            <a:r>
              <a:rPr lang="fa-IR" dirty="0" smtClean="0"/>
              <a:t> ایجاد کنید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a-IR" sz="4000" dirty="0" smtClean="0"/>
              <a:t>امکان پذیر است متدی با تعداد نامشخص ورودی داشته باشیم؟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بله با استفاده از </a:t>
            </a:r>
            <a:r>
              <a:rPr lang="en-US" dirty="0" err="1" smtClean="0"/>
              <a:t>varag</a:t>
            </a:r>
            <a:r>
              <a:rPr lang="fa-IR" dirty="0" smtClean="0"/>
              <a:t> میتوان به تعداد نامشخص پارامتر ورودی داشت</a:t>
            </a:r>
          </a:p>
          <a:p>
            <a:r>
              <a:rPr lang="fa-IR" dirty="0" smtClean="0"/>
              <a:t>فقط دقت داشته باشید که باید آخرین پارامتر از نوع </a:t>
            </a:r>
            <a:r>
              <a:rPr lang="en-US" dirty="0" err="1"/>
              <a:t>varag</a:t>
            </a:r>
            <a:r>
              <a:rPr lang="fa-IR" dirty="0"/>
              <a:t> </a:t>
            </a:r>
            <a:r>
              <a:rPr lang="fa-IR" dirty="0" smtClean="0"/>
              <a:t>باشد و هر متد می تواند تنها یک </a:t>
            </a:r>
            <a:r>
              <a:rPr lang="en-US" dirty="0" err="1"/>
              <a:t>varag</a:t>
            </a:r>
            <a:r>
              <a:rPr lang="fa-IR" dirty="0"/>
              <a:t> </a:t>
            </a:r>
            <a:r>
              <a:rPr lang="fa-IR" dirty="0" smtClean="0"/>
              <a:t> داشته باشد</a:t>
            </a:r>
          </a:p>
          <a:p>
            <a:r>
              <a:rPr lang="fa-IR" dirty="0" smtClean="0"/>
              <a:t>با </a:t>
            </a:r>
            <a:r>
              <a:rPr lang="en-US" dirty="0" err="1" smtClean="0"/>
              <a:t>varag</a:t>
            </a:r>
            <a:r>
              <a:rPr lang="fa-IR" dirty="0" smtClean="0"/>
              <a:t> مانند آرایه رفتار می شود</a:t>
            </a:r>
            <a:endParaRPr lang="en-US" dirty="0" smtClean="0"/>
          </a:p>
          <a:p>
            <a:r>
              <a:rPr lang="en-US" dirty="0" smtClean="0"/>
              <a:t>e07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6067" y="4001294"/>
            <a:ext cx="3039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String </a:t>
            </a:r>
            <a:r>
              <a:rPr lang="en-US" dirty="0" err="1">
                <a:latin typeface="+mj-lt"/>
              </a:rPr>
              <a:t>showVals</a:t>
            </a:r>
            <a:r>
              <a:rPr lang="en-US" dirty="0">
                <a:latin typeface="+mj-lt"/>
              </a:rPr>
              <a:t>(String... </a:t>
            </a:r>
            <a:r>
              <a:rPr lang="en-US" dirty="0" err="1">
                <a:latin typeface="+mj-lt"/>
              </a:rPr>
              <a:t>args</a:t>
            </a:r>
            <a:r>
              <a:rPr lang="en-US" dirty="0" smtClean="0">
                <a:latin typeface="+mj-lt"/>
              </a:rPr>
              <a:t>) {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66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050" y="2641968"/>
            <a:ext cx="5238750" cy="3800475"/>
          </a:xfrm>
        </p:spPr>
      </p:pic>
      <p:sp>
        <p:nvSpPr>
          <p:cNvPr id="5" name="Cloud Callout 4"/>
          <p:cNvSpPr/>
          <p:nvPr/>
        </p:nvSpPr>
        <p:spPr>
          <a:xfrm>
            <a:off x="270456" y="0"/>
            <a:ext cx="7559898" cy="3284113"/>
          </a:xfrm>
          <a:prstGeom prst="cloudCallout">
            <a:avLst>
              <a:gd name="adj1" fmla="val 47310"/>
              <a:gd name="adj2" fmla="val 483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>
                <a:cs typeface="B Nazanin" panose="00000400000000000000" pitchFamily="2" charset="-78"/>
              </a:rPr>
              <a:t>همیشه برام سوال بود جاوا </a:t>
            </a:r>
            <a:r>
              <a:rPr lang="en-US" sz="2400">
                <a:cs typeface="B Nazanin" panose="00000400000000000000" pitchFamily="2" charset="-78"/>
              </a:rPr>
              <a:t>call by reference</a:t>
            </a:r>
            <a:r>
              <a:rPr lang="fa-IR" sz="2400">
                <a:cs typeface="B Nazanin" panose="00000400000000000000" pitchFamily="2" charset="-78"/>
              </a:rPr>
              <a:t> هست یا </a:t>
            </a:r>
            <a:r>
              <a:rPr lang="en-US" sz="2400">
                <a:cs typeface="B Nazanin" panose="00000400000000000000" pitchFamily="2" charset="-78"/>
              </a:rPr>
              <a:t>call by value</a:t>
            </a:r>
          </a:p>
        </p:txBody>
      </p:sp>
    </p:spTree>
    <p:extLst>
      <p:ext uri="{BB962C8B-B14F-4D97-AF65-F5344CB8AC3E}">
        <p14:creationId xmlns:p14="http://schemas.microsoft.com/office/powerpoint/2010/main" val="365297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فراخوانی با مقدار / مرجع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جاوا به همه چیز مقدار می گویند حتی به مرجع ها</a:t>
            </a:r>
          </a:p>
          <a:p>
            <a:r>
              <a:rPr lang="fa-IR" dirty="0" smtClean="0"/>
              <a:t>بنابراین ما در جاوا فراخوانی با مقدار داریم</a:t>
            </a:r>
          </a:p>
          <a:p>
            <a:r>
              <a:rPr lang="fa-IR" dirty="0" smtClean="0"/>
              <a:t>در هنگام فراخوانی متد، پارامترهای ورودی درون متغیر های جدیدی کپی می شوند</a:t>
            </a:r>
          </a:p>
          <a:p>
            <a:r>
              <a:rPr lang="fa-IR" dirty="0" smtClean="0"/>
              <a:t>در صورتی که ورودی از نوع </a:t>
            </a:r>
            <a:r>
              <a:rPr lang="en-US" dirty="0" smtClean="0"/>
              <a:t>object</a:t>
            </a:r>
            <a:r>
              <a:rPr lang="fa-IR" dirty="0" smtClean="0"/>
              <a:t> باشد و قابل تغییر(</a:t>
            </a:r>
            <a:r>
              <a:rPr lang="en-US" dirty="0" smtClean="0"/>
              <a:t>mutable</a:t>
            </a:r>
            <a:r>
              <a:rPr lang="fa-IR" dirty="0" smtClean="0"/>
              <a:t>) تغییرات بر روی </a:t>
            </a:r>
            <a:r>
              <a:rPr lang="en-US" dirty="0" smtClean="0"/>
              <a:t>object</a:t>
            </a:r>
            <a:r>
              <a:rPr lang="fa-IR" dirty="0" smtClean="0"/>
              <a:t> اعمال می شود</a:t>
            </a:r>
          </a:p>
          <a:p>
            <a:r>
              <a:rPr lang="en-US" dirty="0"/>
              <a:t>e08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فراخوانی با مقدار / مرجع 1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81278"/>
              </p:ext>
            </p:extLst>
          </p:nvPr>
        </p:nvGraphicFramePr>
        <p:xfrm>
          <a:off x="4652166" y="2342636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57292" y="234376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6" name="Straight Arrow Connector 5"/>
          <p:cNvCxnSpPr>
            <a:stCxn id="5" idx="3"/>
          </p:cNvCxnSpPr>
          <p:nvPr/>
        </p:nvCxnSpPr>
        <p:spPr>
          <a:xfrm>
            <a:off x="3746154" y="2528431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761" y="1893194"/>
            <a:ext cx="13217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f(</a:t>
            </a:r>
            <a:r>
              <a:rPr lang="en-US" dirty="0" err="1" smtClean="0"/>
              <a:t>int</a:t>
            </a:r>
            <a:r>
              <a:rPr lang="en-US" dirty="0" smtClean="0"/>
              <a:t> x){</a:t>
            </a:r>
          </a:p>
          <a:p>
            <a:r>
              <a:rPr lang="en-US" dirty="0"/>
              <a:t> </a:t>
            </a:r>
            <a:r>
              <a:rPr lang="en-US" dirty="0" smtClean="0"/>
              <a:t>x=3;</a:t>
            </a:r>
            <a:endParaRPr lang="en-US" dirty="0"/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…..</a:t>
            </a:r>
          </a:p>
          <a:p>
            <a:endParaRPr lang="en-US" dirty="0"/>
          </a:p>
          <a:p>
            <a:r>
              <a:rPr lang="en-US" dirty="0" err="1" smtClean="0"/>
              <a:t>int</a:t>
            </a:r>
            <a:r>
              <a:rPr lang="en-US" dirty="0" smtClean="0"/>
              <a:t> y=0;</a:t>
            </a:r>
          </a:p>
          <a:p>
            <a:r>
              <a:rPr lang="en-US" dirty="0" smtClean="0"/>
              <a:t>f(y);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044810"/>
              </p:ext>
            </p:extLst>
          </p:nvPr>
        </p:nvGraphicFramePr>
        <p:xfrm>
          <a:off x="7418977" y="2343765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6224103" y="234489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</p:cNvCxnSpPr>
          <p:nvPr/>
        </p:nvCxnSpPr>
        <p:spPr>
          <a:xfrm>
            <a:off x="6512965" y="2529560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36982" y="272275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5" idx="3"/>
          </p:cNvCxnSpPr>
          <p:nvPr/>
        </p:nvCxnSpPr>
        <p:spPr>
          <a:xfrm>
            <a:off x="6525844" y="2907424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39312"/>
              </p:ext>
            </p:extLst>
          </p:nvPr>
        </p:nvGraphicFramePr>
        <p:xfrm>
          <a:off x="9966847" y="2327655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8771973" y="232878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>
            <a:off x="9060835" y="2513450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4852" y="270664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20" idx="3"/>
          </p:cNvCxnSpPr>
          <p:nvPr/>
        </p:nvCxnSpPr>
        <p:spPr>
          <a:xfrm>
            <a:off x="9073714" y="2891314"/>
            <a:ext cx="844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5937161" y="3335628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8742471" y="3335628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1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فراخوانی با مقدار / مرجع 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885611"/>
              </p:ext>
            </p:extLst>
          </p:nvPr>
        </p:nvGraphicFramePr>
        <p:xfrm>
          <a:off x="1340037" y="4404024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597" y="440515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95459" y="4589819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761" y="1893194"/>
            <a:ext cx="17421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f(Integer x){</a:t>
            </a:r>
          </a:p>
          <a:p>
            <a:r>
              <a:rPr lang="en-US" dirty="0"/>
              <a:t> </a:t>
            </a:r>
            <a:r>
              <a:rPr lang="en-US" dirty="0" smtClean="0"/>
              <a:t>   x=3;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…..</a:t>
            </a:r>
          </a:p>
          <a:p>
            <a:endParaRPr lang="en-US" dirty="0"/>
          </a:p>
          <a:p>
            <a:r>
              <a:rPr lang="en-US" dirty="0"/>
              <a:t>Integer</a:t>
            </a:r>
            <a:r>
              <a:rPr lang="en-US" dirty="0" smtClean="0"/>
              <a:t> y=0;</a:t>
            </a:r>
          </a:p>
          <a:p>
            <a:r>
              <a:rPr lang="en-US" dirty="0" smtClean="0"/>
              <a:t>f(y);</a:t>
            </a:r>
            <a:endParaRPr lang="en-US" dirty="0"/>
          </a:p>
          <a:p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175329" y="5383369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462060"/>
              </p:ext>
            </p:extLst>
          </p:nvPr>
        </p:nvGraphicFramePr>
        <p:xfrm>
          <a:off x="2688822" y="4116303"/>
          <a:ext cx="8786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2192905" y="4376525"/>
            <a:ext cx="485901" cy="21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019710"/>
              </p:ext>
            </p:extLst>
          </p:nvPr>
        </p:nvGraphicFramePr>
        <p:xfrm>
          <a:off x="4933016" y="4376525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3999576" y="437765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288438" y="4562320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6768308" y="5355870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43321"/>
              </p:ext>
            </p:extLst>
          </p:nvPr>
        </p:nvGraphicFramePr>
        <p:xfrm>
          <a:off x="6281801" y="4088804"/>
          <a:ext cx="8786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9" name="Straight Arrow Connector 28"/>
          <p:cNvCxnSpPr/>
          <p:nvPr/>
        </p:nvCxnSpPr>
        <p:spPr>
          <a:xfrm flipV="1">
            <a:off x="5785884" y="4349026"/>
            <a:ext cx="485901" cy="21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10307" y="47361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299169" y="4920784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809494" y="4349026"/>
            <a:ext cx="462291" cy="507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079016"/>
              </p:ext>
            </p:extLst>
          </p:nvPr>
        </p:nvGraphicFramePr>
        <p:xfrm>
          <a:off x="8496406" y="4489239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0x769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7851828" y="4675034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10331698" y="5468584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85417"/>
              </p:ext>
            </p:extLst>
          </p:nvPr>
        </p:nvGraphicFramePr>
        <p:xfrm>
          <a:off x="9845191" y="4201518"/>
          <a:ext cx="87862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6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 flipV="1">
            <a:off x="9349274" y="4405153"/>
            <a:ext cx="495917" cy="26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73697" y="484883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862559" y="5033498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6" idx="1"/>
          </p:cNvCxnSpPr>
          <p:nvPr/>
        </p:nvCxnSpPr>
        <p:spPr>
          <a:xfrm flipV="1">
            <a:off x="9349274" y="4757778"/>
            <a:ext cx="495917" cy="2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562966" y="45055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مثال فراخوانی با مقدار / مرجع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8836"/>
              </p:ext>
            </p:extLst>
          </p:nvPr>
        </p:nvGraphicFramePr>
        <p:xfrm>
          <a:off x="1384201" y="4841905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0761" y="4843034"/>
            <a:ext cx="3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pt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39623" y="5027700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0761" y="1893194"/>
            <a:ext cx="21791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void f(Point p){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p.x</a:t>
            </a:r>
            <a:r>
              <a:rPr lang="en-US" dirty="0" smtClean="0"/>
              <a:t>=3;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…..</a:t>
            </a:r>
          </a:p>
          <a:p>
            <a:endParaRPr lang="en-US" dirty="0"/>
          </a:p>
          <a:p>
            <a:r>
              <a:rPr lang="en-US" dirty="0" smtClean="0"/>
              <a:t>Point </a:t>
            </a:r>
            <a:r>
              <a:rPr lang="en-US" dirty="0" err="1" smtClean="0"/>
              <a:t>pt</a:t>
            </a:r>
            <a:r>
              <a:rPr lang="en-US" dirty="0" smtClean="0"/>
              <a:t>=new Point();</a:t>
            </a:r>
          </a:p>
          <a:p>
            <a:r>
              <a:rPr lang="en-US" dirty="0" err="1" smtClean="0"/>
              <a:t>pt.x</a:t>
            </a:r>
            <a:r>
              <a:rPr lang="en-US" dirty="0" smtClean="0"/>
              <a:t> = 0;</a:t>
            </a:r>
          </a:p>
          <a:p>
            <a:endParaRPr lang="en-US" dirty="0" smtClean="0"/>
          </a:p>
          <a:p>
            <a:r>
              <a:rPr lang="en-US" dirty="0" smtClean="0"/>
              <a:t>f(</a:t>
            </a:r>
            <a:r>
              <a:rPr lang="en-US" dirty="0" err="1" smtClean="0"/>
              <a:t>pt</a:t>
            </a:r>
            <a:r>
              <a:rPr lang="en-US" dirty="0" smtClean="0"/>
              <a:t>);</a:t>
            </a:r>
            <a:endParaRPr lang="en-US" dirty="0"/>
          </a:p>
          <a:p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3219493" y="5821250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37069" y="4814406"/>
            <a:ext cx="485901" cy="21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7129"/>
              </p:ext>
            </p:extLst>
          </p:nvPr>
        </p:nvGraphicFramePr>
        <p:xfrm>
          <a:off x="4977180" y="4814406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4043740" y="48155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4332602" y="5000201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ight Arrow 26"/>
          <p:cNvSpPr/>
          <p:nvPr/>
        </p:nvSpPr>
        <p:spPr>
          <a:xfrm>
            <a:off x="6812472" y="5793751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830048" y="4786907"/>
            <a:ext cx="485901" cy="21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54471" y="51739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4343333" y="5358665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43" idx="1"/>
          </p:cNvCxnSpPr>
          <p:nvPr/>
        </p:nvCxnSpPr>
        <p:spPr>
          <a:xfrm flipV="1">
            <a:off x="5853658" y="4814406"/>
            <a:ext cx="485901" cy="479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776386"/>
              </p:ext>
            </p:extLst>
          </p:nvPr>
        </p:nvGraphicFramePr>
        <p:xfrm>
          <a:off x="8540570" y="4927120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0x568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4" name="Straight Arrow Connector 33"/>
          <p:cNvCxnSpPr/>
          <p:nvPr/>
        </p:nvCxnSpPr>
        <p:spPr>
          <a:xfrm>
            <a:off x="7895992" y="5112915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>
            <a:off x="10375862" y="5906465"/>
            <a:ext cx="824247" cy="4121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9393438" y="4899621"/>
            <a:ext cx="485901" cy="21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617861" y="528671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906723" y="5471379"/>
            <a:ext cx="5830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44" idx="1"/>
          </p:cNvCxnSpPr>
          <p:nvPr/>
        </p:nvCxnSpPr>
        <p:spPr>
          <a:xfrm flipV="1">
            <a:off x="9393438" y="4899621"/>
            <a:ext cx="485901" cy="571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607130" y="494346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365393"/>
              </p:ext>
            </p:extLst>
          </p:nvPr>
        </p:nvGraphicFramePr>
        <p:xfrm>
          <a:off x="2722970" y="4444693"/>
          <a:ext cx="685442" cy="74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42"/>
              </a:tblGrid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</a:tr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906485"/>
              </p:ext>
            </p:extLst>
          </p:nvPr>
        </p:nvGraphicFramePr>
        <p:xfrm>
          <a:off x="6339559" y="4444319"/>
          <a:ext cx="685442" cy="74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42"/>
              </a:tblGrid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x=0</a:t>
                      </a:r>
                      <a:endParaRPr lang="en-US" dirty="0"/>
                    </a:p>
                  </a:txBody>
                  <a:tcPr/>
                </a:tc>
              </a:tr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837382"/>
              </p:ext>
            </p:extLst>
          </p:nvPr>
        </p:nvGraphicFramePr>
        <p:xfrm>
          <a:off x="9879339" y="4529534"/>
          <a:ext cx="685442" cy="74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5442"/>
              </a:tblGrid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x=3</a:t>
                      </a:r>
                      <a:endParaRPr lang="en-US" dirty="0"/>
                    </a:p>
                  </a:txBody>
                  <a:tcPr/>
                </a:tc>
              </a:tr>
              <a:tr h="370087">
                <a:tc>
                  <a:txBody>
                    <a:bodyPr/>
                    <a:lstStyle/>
                    <a:p>
                      <a:r>
                        <a:rPr lang="en-US" dirty="0" smtClean="0"/>
                        <a:t>y=0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177" y="2405174"/>
            <a:ext cx="8878256" cy="4351338"/>
          </a:xfrm>
        </p:spPr>
      </p:pic>
      <p:sp>
        <p:nvSpPr>
          <p:cNvPr id="5" name="Cloud Callout 4"/>
          <p:cNvSpPr/>
          <p:nvPr/>
        </p:nvSpPr>
        <p:spPr>
          <a:xfrm>
            <a:off x="1017431" y="0"/>
            <a:ext cx="6722771" cy="2833352"/>
          </a:xfrm>
          <a:prstGeom prst="cloudCallout">
            <a:avLst>
              <a:gd name="adj1" fmla="val 18631"/>
              <a:gd name="adj2" fmla="val 55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000" dirty="0" smtClean="0">
                <a:cs typeface="B Nazanin" panose="00000400000000000000" pitchFamily="2" charset="-78"/>
              </a:rPr>
              <a:t>اصل پلی مورفیسم رو به بهترین شکل پیاده کردم!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0544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چطور می توان سرعت اجرای متد را فهمید؟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endParaRPr lang="en-US" dirty="0" smtClean="0">
              <a:latin typeface="+mj-lt"/>
            </a:endParaRPr>
          </a:p>
          <a:p>
            <a:pPr marL="0" indent="0" algn="l" rtl="0">
              <a:buNone/>
            </a:pPr>
            <a:endParaRPr lang="en-US" dirty="0">
              <a:latin typeface="+mj-lt"/>
            </a:endParaRPr>
          </a:p>
          <a:p>
            <a:pPr marL="0" indent="0" algn="l" rtl="0">
              <a:buNone/>
            </a:pPr>
            <a:endParaRPr lang="en-US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dirty="0" smtClean="0">
                <a:latin typeface="+mj-lt"/>
              </a:rPr>
              <a:t>long </a:t>
            </a:r>
            <a:r>
              <a:rPr lang="en-US" dirty="0" err="1">
                <a:latin typeface="+mj-lt"/>
              </a:rPr>
              <a:t>starttime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System.currentTimeMillis</a:t>
            </a:r>
            <a:r>
              <a:rPr lang="en-US" dirty="0">
                <a:latin typeface="+mj-lt"/>
              </a:rPr>
              <a:t>();//</a:t>
            </a:r>
            <a:r>
              <a:rPr lang="en-US" dirty="0" err="1">
                <a:latin typeface="+mj-lt"/>
              </a:rPr>
              <a:t>nanoTime</a:t>
            </a:r>
            <a:endParaRPr lang="en-US" dirty="0">
              <a:latin typeface="+mj-lt"/>
            </a:endParaRP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someMethod</a:t>
            </a:r>
            <a:r>
              <a:rPr lang="en-US" dirty="0">
                <a:latin typeface="+mj-lt"/>
              </a:rPr>
              <a:t>();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long </a:t>
            </a:r>
            <a:r>
              <a:rPr lang="en-US" dirty="0" err="1">
                <a:latin typeface="+mj-lt"/>
              </a:rPr>
              <a:t>endtime</a:t>
            </a:r>
            <a:r>
              <a:rPr lang="en-US" dirty="0">
                <a:latin typeface="+mj-lt"/>
              </a:rPr>
              <a:t> = </a:t>
            </a:r>
            <a:r>
              <a:rPr lang="en-US" dirty="0" err="1">
                <a:latin typeface="+mj-lt"/>
              </a:rPr>
              <a:t>System.currentTimeMillis</a:t>
            </a:r>
            <a:r>
              <a:rPr lang="en-US" dirty="0">
                <a:latin typeface="+mj-lt"/>
              </a:rPr>
              <a:t>(); //</a:t>
            </a:r>
            <a:r>
              <a:rPr lang="en-US" dirty="0" err="1">
                <a:latin typeface="+mj-lt"/>
              </a:rPr>
              <a:t>nanoTime</a:t>
            </a:r>
            <a:endParaRPr lang="en-US" dirty="0">
              <a:latin typeface="+mj-lt"/>
            </a:endParaRP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 ("Execution Time : " + (</a:t>
            </a:r>
            <a:r>
              <a:rPr lang="en-US" dirty="0" err="1">
                <a:latin typeface="+mj-lt"/>
              </a:rPr>
              <a:t>endtime</a:t>
            </a:r>
            <a:r>
              <a:rPr lang="en-US" dirty="0">
                <a:latin typeface="+mj-lt"/>
              </a:rPr>
              <a:t> - </a:t>
            </a:r>
            <a:r>
              <a:rPr lang="en-US" dirty="0" err="1">
                <a:latin typeface="+mj-lt"/>
              </a:rPr>
              <a:t>starttime</a:t>
            </a:r>
            <a:r>
              <a:rPr lang="en-US" dirty="0">
                <a:latin typeface="+mj-lt"/>
              </a:rPr>
              <a:t>)+" </a:t>
            </a:r>
            <a:r>
              <a:rPr lang="en-US" dirty="0" err="1">
                <a:latin typeface="+mj-lt"/>
              </a:rPr>
              <a:t>millisecs</a:t>
            </a:r>
            <a:r>
              <a:rPr lang="en-US" dirty="0">
                <a:latin typeface="+mj-lt"/>
              </a:rPr>
              <a:t>");</a:t>
            </a:r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4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پلی مورفیسم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زمان کامپایل / </a:t>
            </a:r>
            <a:r>
              <a:rPr lang="en-US" dirty="0" smtClean="0"/>
              <a:t>overload</a:t>
            </a:r>
            <a:r>
              <a:rPr lang="fa-IR" dirty="0" smtClean="0"/>
              <a:t> / </a:t>
            </a:r>
            <a:r>
              <a:rPr lang="en-US" dirty="0" smtClean="0"/>
              <a:t>static</a:t>
            </a:r>
            <a:r>
              <a:rPr lang="fa-IR" dirty="0" smtClean="0"/>
              <a:t> : اسم متد یکسان است و نوع پارامترهای خروجی و یا تعداد آن متغیر خواهد بود</a:t>
            </a:r>
          </a:p>
          <a:p>
            <a:pPr lvl="1"/>
            <a:r>
              <a:rPr lang="fa-IR" dirty="0" smtClean="0"/>
              <a:t>اگر دو متد نوع و تعداد پارامترهای ورودی یکسان داشتند ولی پارامتر خروجی متفاوت بود، خطای زمان کامپایل رخ می دهد</a:t>
            </a:r>
          </a:p>
          <a:p>
            <a:pPr lvl="1"/>
            <a:r>
              <a:rPr lang="fa-IR" dirty="0" smtClean="0"/>
              <a:t>مثال:</a:t>
            </a:r>
          </a:p>
          <a:p>
            <a:pPr lvl="2"/>
            <a:r>
              <a:rPr lang="en-US" dirty="0" err="1">
                <a:latin typeface="+mj-lt"/>
              </a:rPr>
              <a:t>boolean</a:t>
            </a:r>
            <a:r>
              <a:rPr lang="en-US" dirty="0">
                <a:latin typeface="+mj-lt"/>
              </a:rPr>
              <a:t> fly()</a:t>
            </a:r>
          </a:p>
          <a:p>
            <a:pPr lvl="2"/>
            <a:r>
              <a:rPr lang="en-US" dirty="0">
                <a:latin typeface="+mj-lt"/>
              </a:rPr>
              <a:t>void fly(short </a:t>
            </a:r>
            <a:r>
              <a:rPr lang="en-US" dirty="0" err="1">
                <a:latin typeface="+mj-lt"/>
              </a:rPr>
              <a:t>numFeet</a:t>
            </a:r>
            <a:r>
              <a:rPr lang="en-US" dirty="0">
                <a:latin typeface="+mj-lt"/>
              </a:rPr>
              <a:t>)</a:t>
            </a:r>
          </a:p>
          <a:p>
            <a:pPr lvl="2"/>
            <a:r>
              <a:rPr lang="en-US" dirty="0">
                <a:latin typeface="+mj-lt"/>
              </a:rPr>
              <a:t>void fly(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numMiles</a:t>
            </a:r>
            <a:r>
              <a:rPr lang="en-US" dirty="0">
                <a:latin typeface="+mj-lt"/>
              </a:rPr>
              <a:t>, short </a:t>
            </a:r>
            <a:r>
              <a:rPr lang="en-US" dirty="0" err="1">
                <a:latin typeface="+mj-lt"/>
              </a:rPr>
              <a:t>numFeet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fa-IR" dirty="0" smtClean="0"/>
              <a:t>زمان اجرا / </a:t>
            </a:r>
            <a:r>
              <a:rPr lang="en-US" dirty="0" smtClean="0"/>
              <a:t>override</a:t>
            </a:r>
            <a:r>
              <a:rPr lang="fa-IR" dirty="0" smtClean="0"/>
              <a:t> / </a:t>
            </a:r>
            <a:r>
              <a:rPr lang="en-US" dirty="0" smtClean="0"/>
              <a:t>dynamic</a:t>
            </a:r>
            <a:r>
              <a:rPr lang="fa-IR" dirty="0" smtClean="0"/>
              <a:t> : دو متد با امضای یکسان ولی یکی در کلاس والد و دیگری در کلاس فرزند ارث بری شده</a:t>
            </a:r>
          </a:p>
          <a:p>
            <a:pPr lvl="1"/>
            <a:r>
              <a:rPr lang="fa-IR" dirty="0" smtClean="0"/>
              <a:t>باید دسترسی بیش از والد خود داشته باشد. مثلا اگر والد </a:t>
            </a:r>
            <a:r>
              <a:rPr lang="en-US" dirty="0" smtClean="0"/>
              <a:t>protected</a:t>
            </a:r>
            <a:r>
              <a:rPr lang="fa-IR" dirty="0" smtClean="0"/>
              <a:t> است می تواند </a:t>
            </a:r>
            <a:r>
              <a:rPr lang="en-US" dirty="0"/>
              <a:t>protected</a:t>
            </a:r>
            <a:r>
              <a:rPr lang="fa-IR" dirty="0"/>
              <a:t> </a:t>
            </a:r>
            <a:r>
              <a:rPr lang="fa-IR" dirty="0" smtClean="0"/>
              <a:t>یا </a:t>
            </a:r>
            <a:r>
              <a:rPr lang="en-US" dirty="0" smtClean="0"/>
              <a:t>public</a:t>
            </a:r>
            <a:r>
              <a:rPr lang="fa-IR" dirty="0" smtClean="0"/>
              <a:t> باشد</a:t>
            </a:r>
          </a:p>
          <a:p>
            <a:pPr lvl="1"/>
            <a:r>
              <a:rPr lang="fa-IR" smtClean="0"/>
              <a:t>همیشه </a:t>
            </a:r>
            <a:r>
              <a:rPr lang="en-US" smtClean="0"/>
              <a:t>@</a:t>
            </a:r>
            <a:r>
              <a:rPr lang="en-US" dirty="0" smtClean="0"/>
              <a:t>Override</a:t>
            </a:r>
            <a:r>
              <a:rPr lang="fa-IR" dirty="0" smtClean="0"/>
              <a:t> را به کار ببرید</a:t>
            </a:r>
          </a:p>
        </p:txBody>
      </p:sp>
    </p:spTree>
    <p:extLst>
      <p:ext uri="{BB962C8B-B14F-4D97-AF65-F5344CB8AC3E}">
        <p14:creationId xmlns:p14="http://schemas.microsoft.com/office/powerpoint/2010/main" val="393169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وراثت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اگر بخواهیم تمامی ویژگی های یک کلاس را در کلاس دیگری داشته باشیم و همچنین چیز های جدیدی به کلاس قبلی بدون تغییر قبلی اضافه کنیم</a:t>
            </a:r>
          </a:p>
          <a:p>
            <a:r>
              <a:rPr lang="fa-IR" dirty="0" smtClean="0"/>
              <a:t>کلاس والد نباید </a:t>
            </a:r>
            <a:r>
              <a:rPr lang="en-US" dirty="0" smtClean="0"/>
              <a:t>final</a:t>
            </a:r>
            <a:r>
              <a:rPr lang="fa-IR" dirty="0" smtClean="0"/>
              <a:t> باشد</a:t>
            </a:r>
          </a:p>
          <a:p>
            <a:r>
              <a:rPr lang="fa-IR" dirty="0" smtClean="0"/>
              <a:t>می توان متدهای والد را </a:t>
            </a:r>
            <a:r>
              <a:rPr lang="en-US" dirty="0" smtClean="0"/>
              <a:t>override</a:t>
            </a:r>
            <a:r>
              <a:rPr lang="fa-IR" dirty="0" smtClean="0"/>
              <a:t> کرد</a:t>
            </a:r>
          </a:p>
          <a:p>
            <a:r>
              <a:rPr lang="en-US" dirty="0" smtClean="0"/>
              <a:t>object</a:t>
            </a:r>
            <a:r>
              <a:rPr lang="fa-IR" dirty="0" smtClean="0"/>
              <a:t> های کلاس فرزند را می توان بدون نیاز به تغییر نوع (</a:t>
            </a:r>
            <a:r>
              <a:rPr lang="en-US" dirty="0" smtClean="0"/>
              <a:t>cast</a:t>
            </a:r>
            <a:r>
              <a:rPr lang="fa-IR" dirty="0" smtClean="0"/>
              <a:t>) درون یک نمونه از والد ریخت</a:t>
            </a:r>
          </a:p>
          <a:p>
            <a:pPr lvl="1"/>
            <a:r>
              <a:rPr lang="fa-IR" dirty="0" smtClean="0"/>
              <a:t>به عنوان قاعده همیشه در سلسله مراتب وراثت، فرزند را در هم والد می توان ریخت</a:t>
            </a:r>
          </a:p>
          <a:p>
            <a:pPr lvl="1"/>
            <a:r>
              <a:rPr lang="fa-IR" dirty="0" smtClean="0"/>
              <a:t>آخرین کلاس مجموعه کلاس </a:t>
            </a:r>
            <a:r>
              <a:rPr lang="en-US" dirty="0" smtClean="0"/>
              <a:t>Object</a:t>
            </a:r>
            <a:r>
              <a:rPr lang="fa-IR" dirty="0" smtClean="0"/>
              <a:t> است که همه </a:t>
            </a:r>
            <a:r>
              <a:rPr lang="en-US" dirty="0" smtClean="0"/>
              <a:t>object</a:t>
            </a:r>
            <a:r>
              <a:rPr lang="fa-IR" dirty="0" smtClean="0"/>
              <a:t> ها را می توان درون آن ریخت</a:t>
            </a:r>
          </a:p>
          <a:p>
            <a:r>
              <a:rPr lang="en-US" dirty="0" smtClean="0"/>
              <a:t>e09</a:t>
            </a:r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51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چه چیزهایی می دانیم؟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تعریف متغیر</a:t>
            </a:r>
            <a:endParaRPr lang="en-US" dirty="0" smtClean="0"/>
          </a:p>
          <a:p>
            <a:r>
              <a:rPr lang="fa-IR" dirty="0" smtClean="0"/>
              <a:t>اولویت و انواع عملگرها مثلا </a:t>
            </a:r>
            <a:r>
              <a:rPr lang="en-US" dirty="0" smtClean="0"/>
              <a:t>+</a:t>
            </a:r>
            <a:r>
              <a:rPr lang="fa-IR" dirty="0" smtClean="0"/>
              <a:t> ، </a:t>
            </a:r>
            <a:r>
              <a:rPr lang="en-US" dirty="0" smtClean="0"/>
              <a:t>-</a:t>
            </a:r>
            <a:r>
              <a:rPr lang="fa-IR" dirty="0" smtClean="0"/>
              <a:t> ، </a:t>
            </a:r>
            <a:r>
              <a:rPr lang="en-US" dirty="0" smtClean="0"/>
              <a:t>*</a:t>
            </a:r>
            <a:r>
              <a:rPr lang="fa-IR" dirty="0" smtClean="0"/>
              <a:t> ، </a:t>
            </a:r>
            <a:r>
              <a:rPr lang="en-US" dirty="0" smtClean="0"/>
              <a:t>++</a:t>
            </a:r>
            <a:r>
              <a:rPr lang="fa-IR" dirty="0" smtClean="0"/>
              <a:t> ، </a:t>
            </a:r>
            <a:r>
              <a:rPr lang="en-US" dirty="0" smtClean="0"/>
              <a:t>--</a:t>
            </a:r>
            <a:r>
              <a:rPr lang="fa-IR" dirty="0" smtClean="0"/>
              <a:t> ، </a:t>
            </a:r>
            <a:r>
              <a:rPr lang="en-US" dirty="0" smtClean="0"/>
              <a:t>+=</a:t>
            </a:r>
            <a:r>
              <a:rPr lang="fa-IR" dirty="0" smtClean="0"/>
              <a:t> ، </a:t>
            </a:r>
            <a:r>
              <a:rPr lang="en-US" dirty="0" smtClean="0"/>
              <a:t>&gt;&gt;</a:t>
            </a:r>
            <a:r>
              <a:rPr lang="fa-IR" dirty="0" smtClean="0"/>
              <a:t> و ...</a:t>
            </a:r>
          </a:p>
          <a:p>
            <a:r>
              <a:rPr lang="fa-IR" dirty="0" smtClean="0"/>
              <a:t>تعریف بلاک یعنی </a:t>
            </a:r>
            <a:r>
              <a:rPr lang="en-US" dirty="0" smtClean="0"/>
              <a:t>{  }</a:t>
            </a:r>
            <a:endParaRPr lang="fa-IR" dirty="0" smtClean="0"/>
          </a:p>
          <a:p>
            <a:r>
              <a:rPr lang="fa-IR" dirty="0" smtClean="0"/>
              <a:t>کامنت گذاشتن</a:t>
            </a:r>
          </a:p>
          <a:p>
            <a:pPr lvl="1"/>
            <a:r>
              <a:rPr lang="fa-IR" dirty="0" smtClean="0"/>
              <a:t>تک خطی یعنی </a:t>
            </a:r>
            <a:r>
              <a:rPr lang="en-US" dirty="0" smtClean="0"/>
              <a:t>//</a:t>
            </a:r>
            <a:endParaRPr lang="fa-IR" dirty="0" smtClean="0"/>
          </a:p>
          <a:p>
            <a:pPr lvl="1"/>
            <a:r>
              <a:rPr lang="fa-IR" dirty="0" smtClean="0"/>
              <a:t>چند خطی یعنی </a:t>
            </a:r>
            <a:r>
              <a:rPr lang="en-US" dirty="0" smtClean="0"/>
              <a:t>/*   */</a:t>
            </a:r>
            <a:endParaRPr lang="fa-IR" dirty="0" smtClean="0"/>
          </a:p>
          <a:p>
            <a:r>
              <a:rPr lang="fa-IR" dirty="0" smtClean="0"/>
              <a:t>تعریف متد</a:t>
            </a:r>
          </a:p>
          <a:p>
            <a:r>
              <a:rPr lang="fa-IR" dirty="0" smtClean="0"/>
              <a:t>شرط یعنی </a:t>
            </a:r>
            <a:r>
              <a:rPr lang="en-US" dirty="0" smtClean="0"/>
              <a:t>if</a:t>
            </a:r>
            <a:r>
              <a:rPr lang="fa-IR" dirty="0"/>
              <a:t> </a:t>
            </a:r>
            <a:r>
              <a:rPr lang="fa-IR" dirty="0" smtClean="0"/>
              <a:t>، </a:t>
            </a:r>
            <a:r>
              <a:rPr lang="en-US" dirty="0" smtClean="0"/>
              <a:t>switch</a:t>
            </a:r>
            <a:r>
              <a:rPr lang="fa-IR" dirty="0" smtClean="0"/>
              <a:t> ، </a:t>
            </a:r>
            <a:r>
              <a:rPr lang="en-US" dirty="0" smtClean="0"/>
              <a:t>?:</a:t>
            </a:r>
          </a:p>
          <a:p>
            <a:pPr lvl="1"/>
            <a:r>
              <a:rPr lang="fa-IR" dirty="0" smtClean="0"/>
              <a:t>مثلا </a:t>
            </a:r>
            <a:r>
              <a:rPr lang="en-US" dirty="0" smtClean="0"/>
              <a:t> String s = 1 == 1 ? “a” : “b”;</a:t>
            </a:r>
            <a:endParaRPr lang="fa-IR" dirty="0" smtClean="0"/>
          </a:p>
          <a:p>
            <a:endParaRPr lang="fa-IR" dirty="0" smtClean="0"/>
          </a:p>
          <a:p>
            <a:endParaRPr lang="fa-IR" dirty="0" smtClean="0"/>
          </a:p>
        </p:txBody>
      </p:sp>
    </p:spTree>
    <p:extLst>
      <p:ext uri="{BB962C8B-B14F-4D97-AF65-F5344CB8AC3E}">
        <p14:creationId xmlns:p14="http://schemas.microsoft.com/office/powerpoint/2010/main" val="377609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انواع حلقه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rtl="0"/>
            <a:r>
              <a:rPr lang="en-US" dirty="0" smtClean="0"/>
              <a:t>for</a:t>
            </a:r>
          </a:p>
          <a:p>
            <a:pPr marL="0" indent="0" algn="l" rtl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+mj-lt"/>
              </a:rPr>
              <a:t>for(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=0;i&lt;10;i++){  }</a:t>
            </a:r>
          </a:p>
          <a:p>
            <a:pPr algn="l" rtl="0"/>
            <a:r>
              <a:rPr lang="en-US" dirty="0" err="1" smtClean="0"/>
              <a:t>foreach</a:t>
            </a:r>
            <a:endParaRPr lang="en-US" dirty="0" smtClean="0"/>
          </a:p>
          <a:p>
            <a:pPr marL="457200" lvl="1" indent="0" algn="l" rtl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[] </a:t>
            </a:r>
            <a:r>
              <a:rPr lang="en-US" dirty="0" err="1" smtClean="0"/>
              <a:t>ls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[2];  for(</a:t>
            </a:r>
            <a:r>
              <a:rPr lang="en-US" dirty="0" err="1" smtClean="0"/>
              <a:t>int</a:t>
            </a:r>
            <a:r>
              <a:rPr lang="en-US" dirty="0" smtClean="0"/>
              <a:t> x:ls)</a:t>
            </a:r>
          </a:p>
          <a:p>
            <a:pPr algn="l" rtl="0"/>
            <a:r>
              <a:rPr lang="en-US" dirty="0" smtClean="0"/>
              <a:t>while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&lt;5)</a:t>
            </a:r>
          </a:p>
          <a:p>
            <a:pPr algn="l" rtl="0"/>
            <a:r>
              <a:rPr lang="en-US" dirty="0" smtClean="0"/>
              <a:t>do-while</a:t>
            </a:r>
          </a:p>
          <a:p>
            <a:pPr marL="0" indent="0" algn="l" rtl="0">
              <a:buNone/>
            </a:pPr>
            <a:r>
              <a:rPr lang="en-US" dirty="0"/>
              <a:t>	</a:t>
            </a:r>
            <a:r>
              <a:rPr lang="en-US" dirty="0" smtClean="0"/>
              <a:t>do{	} while(</a:t>
            </a:r>
            <a:r>
              <a:rPr lang="en-US" dirty="0" err="1" smtClean="0"/>
              <a:t>i</a:t>
            </a:r>
            <a:r>
              <a:rPr lang="en-US" dirty="0" smtClean="0"/>
              <a:t>&lt;5);</a:t>
            </a:r>
          </a:p>
          <a:p>
            <a:pPr algn="l" rtl="0"/>
            <a:r>
              <a:rPr lang="en-US" dirty="0" smtClean="0"/>
              <a:t>break;</a:t>
            </a:r>
          </a:p>
          <a:p>
            <a:pPr algn="l" rtl="0"/>
            <a:r>
              <a:rPr lang="en-US" dirty="0" smtClean="0"/>
              <a:t>continue;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5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ساختار فایل ها در جاوا می شناسید؟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پکیج (</a:t>
            </a:r>
            <a:r>
              <a:rPr lang="en-US" dirty="0"/>
              <a:t>package</a:t>
            </a:r>
            <a:r>
              <a:rPr lang="fa-IR" dirty="0" smtClean="0"/>
              <a:t>) معادل فولدر است</a:t>
            </a:r>
          </a:p>
          <a:p>
            <a:pPr lvl="1"/>
            <a:r>
              <a:rPr lang="fa-IR" dirty="0" smtClean="0"/>
              <a:t>نکته نامگذاری: معمولا همه حروف کوچک هستند و با آندرلاین (_) از هم جدا میشوند</a:t>
            </a:r>
          </a:p>
          <a:p>
            <a:r>
              <a:rPr lang="fa-IR" dirty="0" smtClean="0"/>
              <a:t>هر فایل که پسوند </a:t>
            </a:r>
            <a:r>
              <a:rPr lang="en-US" dirty="0" smtClean="0"/>
              <a:t>java</a:t>
            </a:r>
            <a:r>
              <a:rPr lang="fa-IR" dirty="0" smtClean="0"/>
              <a:t> داشته باشد باید کد جاوا در آن باشد</a:t>
            </a:r>
          </a:p>
          <a:p>
            <a:r>
              <a:rPr lang="fa-IR" dirty="0" smtClean="0"/>
              <a:t>درهر فایل چه چیزهایی می تواند باشد؟ </a:t>
            </a:r>
          </a:p>
          <a:p>
            <a:r>
              <a:rPr lang="fa-IR" dirty="0" smtClean="0"/>
              <a:t>چند کلاس می توان در هر فایل گذاشت؟</a:t>
            </a:r>
          </a:p>
          <a:p>
            <a:r>
              <a:rPr lang="fa-IR" dirty="0" smtClean="0"/>
              <a:t>اسم فایل بر اساس چه چیزی هست؟</a:t>
            </a:r>
          </a:p>
          <a:p>
            <a:r>
              <a:rPr lang="en-US" dirty="0" smtClean="0"/>
              <a:t>import</a:t>
            </a:r>
            <a:r>
              <a:rPr lang="fa-IR" dirty="0" smtClean="0"/>
              <a:t> چیست؟</a:t>
            </a:r>
          </a:p>
          <a:p>
            <a:pPr lvl="1"/>
            <a:r>
              <a:rPr lang="fa-IR" dirty="0" smtClean="0"/>
              <a:t>کاربرد * چیست؟ مثلا </a:t>
            </a:r>
            <a:r>
              <a:rPr lang="en-US" dirty="0"/>
              <a:t>import </a:t>
            </a:r>
            <a:r>
              <a:rPr lang="en-US" dirty="0" err="1"/>
              <a:t>org.dpdouran.data.entity</a:t>
            </a:r>
            <a:r>
              <a:rPr lang="en-US" dirty="0" smtClean="0"/>
              <a:t>.*;</a:t>
            </a:r>
            <a:r>
              <a:rPr lang="fa-IR" dirty="0" smtClean="0"/>
              <a:t> معنایش چیست؟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052" y="2516287"/>
            <a:ext cx="7003782" cy="4168104"/>
          </a:xfrm>
        </p:spPr>
      </p:pic>
      <p:sp>
        <p:nvSpPr>
          <p:cNvPr id="5" name="Cloud Callout 4"/>
          <p:cNvSpPr/>
          <p:nvPr/>
        </p:nvSpPr>
        <p:spPr>
          <a:xfrm>
            <a:off x="193183" y="115910"/>
            <a:ext cx="6439437" cy="3822621"/>
          </a:xfrm>
          <a:prstGeom prst="cloudCallout">
            <a:avLst>
              <a:gd name="adj1" fmla="val 39967"/>
              <a:gd name="adj2" fmla="val 39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>
                <a:cs typeface="B Nazanin" panose="00000400000000000000" pitchFamily="2" charset="-78"/>
              </a:rPr>
              <a:t>کاش فرق </a:t>
            </a:r>
            <a:r>
              <a:rPr lang="en-US" sz="3200" dirty="0">
                <a:cs typeface="B Nazanin" panose="00000400000000000000" pitchFamily="2" charset="-78"/>
              </a:rPr>
              <a:t>object </a:t>
            </a:r>
            <a:r>
              <a:rPr lang="fa-IR" sz="3200" dirty="0" smtClean="0">
                <a:cs typeface="B Nazanin" panose="00000400000000000000" pitchFamily="2" charset="-78"/>
              </a:rPr>
              <a:t> و</a:t>
            </a:r>
            <a:r>
              <a:rPr lang="en-US" sz="3200" dirty="0" smtClean="0">
                <a:cs typeface="B Nazanin" panose="00000400000000000000" pitchFamily="2" charset="-78"/>
              </a:rPr>
              <a:t>primitive </a:t>
            </a:r>
            <a:r>
              <a:rPr lang="fa-IR" sz="3200" dirty="0" smtClean="0">
                <a:cs typeface="B Nazanin" panose="00000400000000000000" pitchFamily="2" charset="-78"/>
              </a:rPr>
              <a:t> رو </a:t>
            </a:r>
            <a:r>
              <a:rPr lang="fa-IR" sz="3200" dirty="0">
                <a:cs typeface="B Nazanin" panose="00000400000000000000" pitchFamily="2" charset="-78"/>
              </a:rPr>
              <a:t>میدونستم!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53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به آنها دسترسی مسقیم داریم و هر تغییری در محتوا اعمال میشود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6380" y="3354963"/>
            <a:ext cx="9775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x = 1;</a:t>
            </a: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x = 2;</a:t>
            </a:r>
            <a:endParaRPr lang="en-US" dirty="0">
              <a:latin typeface="+mj-lt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893095"/>
              </p:ext>
            </p:extLst>
          </p:nvPr>
        </p:nvGraphicFramePr>
        <p:xfrm>
          <a:off x="3410040" y="2613283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52177"/>
              </p:ext>
            </p:extLst>
          </p:nvPr>
        </p:nvGraphicFramePr>
        <p:xfrm>
          <a:off x="3420772" y="4787666"/>
          <a:ext cx="852868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8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15166" y="26144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7192" y="48016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9" idx="3"/>
          </p:cNvCxnSpPr>
          <p:nvPr/>
        </p:nvCxnSpPr>
        <p:spPr>
          <a:xfrm>
            <a:off x="2499218" y="2799078"/>
            <a:ext cx="849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3"/>
          </p:cNvCxnSpPr>
          <p:nvPr/>
        </p:nvCxnSpPr>
        <p:spPr>
          <a:xfrm>
            <a:off x="2641244" y="4986340"/>
            <a:ext cx="7072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0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1134</TotalTime>
  <Words>1766</Words>
  <Application>Microsoft Office PowerPoint</Application>
  <PresentationFormat>Widescreen</PresentationFormat>
  <Paragraphs>435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B Nazanin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  <vt:lpstr>منابع</vt:lpstr>
      <vt:lpstr>چطور می توان سرعت اجرای متد را فهمید؟</vt:lpstr>
      <vt:lpstr>چه چیزهایی می دانیم؟</vt:lpstr>
      <vt:lpstr>انواع حلقه</vt:lpstr>
      <vt:lpstr>ساختار فایل ها در جاوا می شناسید؟</vt:lpstr>
      <vt:lpstr>PowerPoint Presentation</vt:lpstr>
      <vt:lpstr>primitive</vt:lpstr>
      <vt:lpstr>لیست primitive ها</vt:lpstr>
      <vt:lpstr>object</vt:lpstr>
      <vt:lpstr>PowerPoint Presentation</vt:lpstr>
      <vt:lpstr>PowerPoint Presentation</vt:lpstr>
      <vt:lpstr>مقایسه  </vt:lpstr>
      <vt:lpstr>پس چطور object ها را مقایسه کنیم؟</vt:lpstr>
      <vt:lpstr>string</vt:lpstr>
      <vt:lpstr>immutable</vt:lpstr>
      <vt:lpstr>immutable</vt:lpstr>
      <vt:lpstr>PowerPoint Presentation</vt:lpstr>
      <vt:lpstr>Thread safe</vt:lpstr>
      <vt:lpstr>مشکل پر شدن حافظه و کندی سیستم رو چطوری حل کنم؟</vt:lpstr>
      <vt:lpstr>بالاخره از String استفاده کنیم یا StringBuilder ؟</vt:lpstr>
      <vt:lpstr>PowerPoint Presentation</vt:lpstr>
      <vt:lpstr>Wrapper Class</vt:lpstr>
      <vt:lpstr>Autoboxing</vt:lpstr>
      <vt:lpstr>Wrapper Class</vt:lpstr>
      <vt:lpstr>لیست wrapper class ها</vt:lpstr>
      <vt:lpstr>PowerPoint Presentation</vt:lpstr>
      <vt:lpstr>Object</vt:lpstr>
      <vt:lpstr>finalize / clone </vt:lpstr>
      <vt:lpstr>PowerPoint Presentation</vt:lpstr>
      <vt:lpstr>سطوح دسترسی</vt:lpstr>
      <vt:lpstr>امکان پذیر است متدی با تعداد نامشخص ورودی داشته باشیم؟</vt:lpstr>
      <vt:lpstr>PowerPoint Presentation</vt:lpstr>
      <vt:lpstr>فراخوانی با مقدار / مرجع</vt:lpstr>
      <vt:lpstr>مثال فراخوانی با مقدار / مرجع 1</vt:lpstr>
      <vt:lpstr>مثال فراخوانی با مقدار / مرجع 2</vt:lpstr>
      <vt:lpstr>مثال فراخوانی با مقدار / مرجع 3</vt:lpstr>
      <vt:lpstr>PowerPoint Presentation</vt:lpstr>
      <vt:lpstr>پلی مورفیسم</vt:lpstr>
      <vt:lpstr>وراثت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302</cp:revision>
  <dcterms:created xsi:type="dcterms:W3CDTF">2018-02-19T10:27:32Z</dcterms:created>
  <dcterms:modified xsi:type="dcterms:W3CDTF">2018-02-28T07:18:20Z</dcterms:modified>
</cp:coreProperties>
</file>