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A74F9-F10D-4A94-81E0-D84C647E2C4D}" type="datetimeFigureOut">
              <a:rPr lang="en-US" smtClean="0"/>
              <a:t>5/6/2018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99810-4793-420A-9B0E-D2F950893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012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A74F9-F10D-4A94-81E0-D84C647E2C4D}" type="datetimeFigureOut">
              <a:rPr lang="en-US" smtClean="0"/>
              <a:t>5/6/2018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99810-4793-420A-9B0E-D2F950893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588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A74F9-F10D-4A94-81E0-D84C647E2C4D}" type="datetimeFigureOut">
              <a:rPr lang="en-US" smtClean="0"/>
              <a:t>5/6/2018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99810-4793-420A-9B0E-D2F950893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281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 rtl="1">
              <a:defRPr>
                <a:cs typeface="B Nazanin" panose="00000400000000000000" pitchFamily="2" charset="-78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r" rtl="1">
              <a:defRPr>
                <a:cs typeface="B Nazanin" panose="00000400000000000000" pitchFamily="2" charset="-78"/>
              </a:defRPr>
            </a:lvl1pPr>
            <a:lvl2pPr algn="r" rtl="1">
              <a:defRPr>
                <a:cs typeface="B Nazanin" panose="00000400000000000000" pitchFamily="2" charset="-78"/>
              </a:defRPr>
            </a:lvl2pPr>
            <a:lvl3pPr algn="r" rtl="1">
              <a:defRPr>
                <a:cs typeface="B Nazanin" panose="00000400000000000000" pitchFamily="2" charset="-78"/>
              </a:defRPr>
            </a:lvl3pPr>
            <a:lvl4pPr algn="r" rtl="1">
              <a:defRPr>
                <a:cs typeface="B Nazanin" panose="00000400000000000000" pitchFamily="2" charset="-78"/>
              </a:defRPr>
            </a:lvl4pPr>
            <a:lvl5pPr algn="r" rtl="1">
              <a:defRPr>
                <a:cs typeface="B Nazanin" panose="00000400000000000000" pitchFamily="2" charset="-78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A74F9-F10D-4A94-81E0-D84C647E2C4D}" type="datetimeFigureOut">
              <a:rPr lang="en-US" smtClean="0"/>
              <a:t>5/6/2018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99810-4793-420A-9B0E-D2F950893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8587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A74F9-F10D-4A94-81E0-D84C647E2C4D}" type="datetimeFigureOut">
              <a:rPr lang="en-US" smtClean="0"/>
              <a:t>5/6/2018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99810-4793-420A-9B0E-D2F950893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333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A74F9-F10D-4A94-81E0-D84C647E2C4D}" type="datetimeFigureOut">
              <a:rPr lang="en-US" smtClean="0"/>
              <a:t>5/6/2018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99810-4793-420A-9B0E-D2F950893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446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A74F9-F10D-4A94-81E0-D84C647E2C4D}" type="datetimeFigureOut">
              <a:rPr lang="en-US" smtClean="0"/>
              <a:t>5/6/2018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99810-4793-420A-9B0E-D2F950893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174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A74F9-F10D-4A94-81E0-D84C647E2C4D}" type="datetimeFigureOut">
              <a:rPr lang="en-US" smtClean="0"/>
              <a:t>5/6/2018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99810-4793-420A-9B0E-D2F950893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595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A74F9-F10D-4A94-81E0-D84C647E2C4D}" type="datetimeFigureOut">
              <a:rPr lang="en-US" smtClean="0"/>
              <a:t>5/6/2018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99810-4793-420A-9B0E-D2F950893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015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A74F9-F10D-4A94-81E0-D84C647E2C4D}" type="datetimeFigureOut">
              <a:rPr lang="en-US" smtClean="0"/>
              <a:t>5/6/2018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99810-4793-420A-9B0E-D2F950893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392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A74F9-F10D-4A94-81E0-D84C647E2C4D}" type="datetimeFigureOut">
              <a:rPr lang="en-US" smtClean="0"/>
              <a:t>5/6/2018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99810-4793-420A-9B0E-D2F950893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002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A74F9-F10D-4A94-81E0-D84C647E2C4D}" type="datetimeFigureOut">
              <a:rPr lang="en-US" smtClean="0"/>
              <a:t>5/6/2018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499810-4793-420A-9B0E-D2F950893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926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1"/>
          <p:cNvSpPr txBox="1">
            <a:spLocks/>
          </p:cNvSpPr>
          <p:nvPr/>
        </p:nvSpPr>
        <p:spPr>
          <a:xfrm>
            <a:off x="1202028" y="2391424"/>
            <a:ext cx="9144000" cy="29790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a-IR" sz="8000" dirty="0" smtClean="0">
                <a:cs typeface="B Nazanin" panose="00000400000000000000" pitchFamily="2" charset="-78"/>
              </a:rPr>
              <a:t>جاوا سریع</a:t>
            </a:r>
            <a:endParaRPr lang="en-US" sz="8000" dirty="0" smtClean="0">
              <a:cs typeface="B Nazanin" panose="00000400000000000000" pitchFamily="2" charset="-78"/>
            </a:endParaRPr>
          </a:p>
          <a:p>
            <a:endParaRPr lang="en-US" sz="3600" dirty="0" smtClean="0">
              <a:cs typeface="B Nazanin" panose="00000400000000000000" pitchFamily="2" charset="-78"/>
            </a:endParaRPr>
          </a:p>
          <a:p>
            <a:r>
              <a:rPr lang="fa-IR" sz="3600" dirty="0" smtClean="0">
                <a:cs typeface="B Nazanin" panose="00000400000000000000" pitchFamily="2" charset="-78"/>
              </a:rPr>
              <a:t>جلسه دوم</a:t>
            </a:r>
            <a:endParaRPr lang="en-US" sz="3600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173776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82" t="617" r="6437" b="-617"/>
          <a:stretch/>
        </p:blipFill>
        <p:spPr>
          <a:xfrm>
            <a:off x="5331854" y="2686050"/>
            <a:ext cx="5808371" cy="4171950"/>
          </a:xfrm>
          <a:prstGeom prst="rect">
            <a:avLst/>
          </a:prstGeom>
        </p:spPr>
      </p:pic>
      <p:sp>
        <p:nvSpPr>
          <p:cNvPr id="4" name="Cloud Callout 3"/>
          <p:cNvSpPr/>
          <p:nvPr/>
        </p:nvSpPr>
        <p:spPr>
          <a:xfrm>
            <a:off x="811369" y="0"/>
            <a:ext cx="5589431" cy="3876541"/>
          </a:xfrm>
          <a:prstGeom prst="cloudCallout">
            <a:avLst>
              <a:gd name="adj1" fmla="val 50977"/>
              <a:gd name="adj2" fmla="val 519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4400" dirty="0" smtClean="0">
                <a:cs typeface="B Nazanin" panose="00000400000000000000" pitchFamily="2" charset="-78"/>
              </a:rPr>
              <a:t>جاوا خیلی سخته! یاد نمی گیری!</a:t>
            </a:r>
            <a:endParaRPr lang="en-US" sz="4400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241093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 smtClean="0"/>
              <a:t>سازنده (</a:t>
            </a:r>
            <a:r>
              <a:rPr lang="en-US" dirty="0" smtClean="0"/>
              <a:t>constructor</a:t>
            </a:r>
            <a:r>
              <a:rPr lang="fa-IR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sz="2400" dirty="0" smtClean="0"/>
              <a:t>سازنده پیشفرض: همه کلاس های جاوا حداقل یک سازنده دارند</a:t>
            </a:r>
          </a:p>
          <a:p>
            <a:pPr algn="r" rtl="1"/>
            <a:r>
              <a:rPr lang="fa-IR" sz="2400" dirty="0" smtClean="0"/>
              <a:t> در صورتی که هیچ سازنده ای برای کلاس ایجاد نشود، کامپایلر یک متد سازنده پیشفرض بدون پارامتر و با بدنه خالی ایجاد می کند</a:t>
            </a:r>
          </a:p>
          <a:p>
            <a:pPr algn="r" rtl="1"/>
            <a:r>
              <a:rPr lang="fa-IR" sz="2400" dirty="0" smtClean="0"/>
              <a:t>اگر کلاس یک سازنده داشته باشد، دیگر سازنده پیشفرض ایجاد نمی شود</a:t>
            </a:r>
          </a:p>
          <a:p>
            <a:pPr algn="r" rtl="1"/>
            <a:r>
              <a:rPr lang="fa-IR" sz="2400" dirty="0" smtClean="0"/>
              <a:t>دسترسی به سازنده می تواند هر یک از سطوح دسترسی باشد</a:t>
            </a:r>
          </a:p>
          <a:p>
            <a:pPr algn="r" rtl="1"/>
            <a:r>
              <a:rPr lang="fa-IR" sz="2400" dirty="0" smtClean="0"/>
              <a:t>مثال </a:t>
            </a:r>
            <a:r>
              <a:rPr lang="en-US" sz="2400" dirty="0" smtClean="0"/>
              <a:t>singleton</a:t>
            </a:r>
          </a:p>
          <a:p>
            <a:pPr algn="r" rtl="1"/>
            <a:endParaRPr lang="fa-IR" sz="2400" dirty="0" smtClean="0"/>
          </a:p>
          <a:p>
            <a:pPr algn="r" rtl="1"/>
            <a:endParaRPr lang="fa-IR" sz="24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86581" y="4790942"/>
            <a:ext cx="11746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 smtClean="0"/>
              <a:t>class Test {</a:t>
            </a:r>
          </a:p>
          <a:p>
            <a:pPr algn="l"/>
            <a:endParaRPr lang="en-US" dirty="0" smtClean="0"/>
          </a:p>
          <a:p>
            <a:pPr algn="l"/>
            <a:r>
              <a:rPr lang="en-US" dirty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18541" y="4790942"/>
            <a:ext cx="17806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 smtClean="0"/>
              <a:t>class Test {</a:t>
            </a:r>
          </a:p>
          <a:p>
            <a:pPr algn="l"/>
            <a:r>
              <a:rPr lang="en-US" dirty="0" smtClean="0"/>
              <a:t>    public Test() { }</a:t>
            </a:r>
          </a:p>
          <a:p>
            <a:pPr algn="l"/>
            <a:r>
              <a:rPr lang="en-US" dirty="0"/>
              <a:t>}</a:t>
            </a:r>
          </a:p>
        </p:txBody>
      </p:sp>
      <p:sp>
        <p:nvSpPr>
          <p:cNvPr id="6" name="Right Arrow 5"/>
          <p:cNvSpPr/>
          <p:nvPr/>
        </p:nvSpPr>
        <p:spPr>
          <a:xfrm>
            <a:off x="1997095" y="5021774"/>
            <a:ext cx="785612" cy="461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509419" y="4237151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dirty="0"/>
              <a:t>class Singleton {</a:t>
            </a:r>
          </a:p>
          <a:p>
            <a:pPr algn="l"/>
            <a:r>
              <a:rPr lang="en-US" dirty="0" smtClean="0"/>
              <a:t>    </a:t>
            </a:r>
            <a:r>
              <a:rPr lang="en-US" dirty="0"/>
              <a:t>private Singleton() {</a:t>
            </a:r>
          </a:p>
          <a:p>
            <a:pPr algn="l"/>
            <a:r>
              <a:rPr lang="en-US" dirty="0"/>
              <a:t>    }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    private static final Singleton </a:t>
            </a:r>
            <a:r>
              <a:rPr lang="en-US" dirty="0" err="1"/>
              <a:t>singleton</a:t>
            </a:r>
            <a:r>
              <a:rPr lang="en-US" dirty="0"/>
              <a:t> = new Singleton();</a:t>
            </a:r>
          </a:p>
          <a:p>
            <a:pPr algn="l"/>
            <a:r>
              <a:rPr lang="en-US" dirty="0" smtClean="0"/>
              <a:t>    </a:t>
            </a:r>
            <a:r>
              <a:rPr lang="en-US" dirty="0"/>
              <a:t>public static Singleton </a:t>
            </a:r>
            <a:r>
              <a:rPr lang="en-US" dirty="0" err="1"/>
              <a:t>getInstance</a:t>
            </a:r>
            <a:r>
              <a:rPr lang="en-US" dirty="0"/>
              <a:t>() {</a:t>
            </a:r>
          </a:p>
          <a:p>
            <a:pPr algn="l"/>
            <a:r>
              <a:rPr lang="en-US" dirty="0"/>
              <a:t>        return singleton;</a:t>
            </a:r>
          </a:p>
          <a:p>
            <a:pPr algn="l"/>
            <a:r>
              <a:rPr lang="en-US" dirty="0"/>
              <a:t>    }</a:t>
            </a:r>
          </a:p>
          <a:p>
            <a:pPr algn="l"/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81173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/>
              <a:t>سازنده (</a:t>
            </a:r>
            <a:r>
              <a:rPr lang="en-US" dirty="0"/>
              <a:t>constructor</a:t>
            </a:r>
            <a:r>
              <a:rPr lang="fa-IR" dirty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sz="2400" dirty="0" smtClean="0"/>
              <a:t>با استفاده از </a:t>
            </a:r>
            <a:r>
              <a:rPr lang="en-US" sz="2400" dirty="0" smtClean="0"/>
              <a:t>this</a:t>
            </a:r>
            <a:r>
              <a:rPr lang="fa-IR" sz="2400" dirty="0" smtClean="0"/>
              <a:t> می توان سازنده </a:t>
            </a:r>
            <a:r>
              <a:rPr lang="en-US" sz="2400" dirty="0" smtClean="0"/>
              <a:t>overload</a:t>
            </a:r>
            <a:r>
              <a:rPr lang="fa-IR" sz="2400" dirty="0" smtClean="0"/>
              <a:t> شده را فراخوانی کرد</a:t>
            </a:r>
          </a:p>
          <a:p>
            <a:pPr algn="r" rtl="1"/>
            <a:r>
              <a:rPr lang="fa-IR" sz="2400" dirty="0" smtClean="0"/>
              <a:t>در صورت استفاده از این روش </a:t>
            </a:r>
            <a:r>
              <a:rPr lang="en-US" sz="2400" dirty="0"/>
              <a:t>this</a:t>
            </a:r>
            <a:r>
              <a:rPr lang="fa-IR" sz="2400" dirty="0"/>
              <a:t> </a:t>
            </a:r>
            <a:r>
              <a:rPr lang="fa-IR" sz="2400" dirty="0" smtClean="0"/>
              <a:t>باید اولین خط باشد وگرنه کامپایلر خطا خواهد داد</a:t>
            </a:r>
          </a:p>
          <a:p>
            <a:pPr algn="r" rtl="1"/>
            <a:r>
              <a:rPr lang="fa-IR" sz="2400" dirty="0" smtClean="0"/>
              <a:t>برای فراخوانی سازنده والد باید از </a:t>
            </a:r>
            <a:r>
              <a:rPr lang="en-US" sz="2400" dirty="0" smtClean="0"/>
              <a:t>super</a:t>
            </a:r>
            <a:r>
              <a:rPr lang="fa-IR" sz="2400" dirty="0" smtClean="0"/>
              <a:t> استفاده کرد</a:t>
            </a:r>
          </a:p>
          <a:p>
            <a:pPr algn="r" rtl="1"/>
            <a:r>
              <a:rPr lang="fa-IR" sz="2400" dirty="0" smtClean="0"/>
              <a:t>نمی توان همزمان از </a:t>
            </a:r>
            <a:r>
              <a:rPr lang="en-US" sz="2400" dirty="0" smtClean="0"/>
              <a:t>this</a:t>
            </a:r>
            <a:r>
              <a:rPr lang="fa-IR" sz="2400" dirty="0" smtClean="0"/>
              <a:t> و </a:t>
            </a:r>
            <a:r>
              <a:rPr lang="en-US" sz="2400" dirty="0" smtClean="0"/>
              <a:t>super</a:t>
            </a:r>
            <a:r>
              <a:rPr lang="fa-IR" sz="2400" dirty="0" smtClean="0"/>
              <a:t> استفاده کرد</a:t>
            </a:r>
          </a:p>
          <a:p>
            <a:pPr algn="r" rtl="1"/>
            <a:r>
              <a:rPr lang="fa-IR" sz="2400" dirty="0" smtClean="0"/>
              <a:t>زنجیره سازی سازنده : اگر چند سازنده داشته باشیم و در هر یک بصورت تلسکوپی بعدی را فراخوانی کنیم</a:t>
            </a:r>
          </a:p>
          <a:p>
            <a:pPr algn="r" rtl="1"/>
            <a:r>
              <a:rPr lang="en-US" sz="2400" dirty="0" smtClean="0"/>
              <a:t>e10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645017" y="4095482"/>
            <a:ext cx="373845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 smtClean="0"/>
              <a:t>class Test {</a:t>
            </a:r>
          </a:p>
          <a:p>
            <a:pPr algn="l"/>
            <a:r>
              <a:rPr lang="en-US" dirty="0"/>
              <a:t> </a:t>
            </a:r>
            <a:r>
              <a:rPr lang="en-US" dirty="0" smtClean="0"/>
              <a:t>public Test(</a:t>
            </a:r>
            <a:r>
              <a:rPr lang="en-US" dirty="0" err="1" smtClean="0"/>
              <a:t>int</a:t>
            </a:r>
            <a:r>
              <a:rPr lang="en-US" dirty="0" smtClean="0"/>
              <a:t> a,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b,int</a:t>
            </a:r>
            <a:r>
              <a:rPr lang="en-US" dirty="0" smtClean="0"/>
              <a:t> c) { }</a:t>
            </a:r>
            <a:endParaRPr lang="en-US" dirty="0"/>
          </a:p>
          <a:p>
            <a:pPr algn="l"/>
            <a:endParaRPr lang="en-US" dirty="0" smtClean="0"/>
          </a:p>
          <a:p>
            <a:pPr algn="l"/>
            <a:r>
              <a:rPr lang="en-US" dirty="0"/>
              <a:t> </a:t>
            </a:r>
            <a:r>
              <a:rPr lang="en-US" dirty="0" smtClean="0"/>
              <a:t>public </a:t>
            </a:r>
            <a:r>
              <a:rPr lang="en-US" dirty="0"/>
              <a:t>Test(</a:t>
            </a:r>
            <a:r>
              <a:rPr lang="en-US" dirty="0" err="1"/>
              <a:t>int</a:t>
            </a:r>
            <a:r>
              <a:rPr lang="en-US" dirty="0"/>
              <a:t> a,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smtClean="0"/>
              <a:t>b) { this(a, b, </a:t>
            </a:r>
            <a:r>
              <a:rPr lang="en-US" dirty="0" smtClean="0">
                <a:solidFill>
                  <a:srgbClr val="FF0000"/>
                </a:solidFill>
              </a:rPr>
              <a:t>0</a:t>
            </a:r>
            <a:r>
              <a:rPr lang="en-US" dirty="0" smtClean="0"/>
              <a:t>); }</a:t>
            </a:r>
            <a:endParaRPr lang="en-US" dirty="0"/>
          </a:p>
          <a:p>
            <a:pPr algn="l"/>
            <a:endParaRPr lang="en-US" dirty="0" smtClean="0"/>
          </a:p>
          <a:p>
            <a:pPr algn="l"/>
            <a:r>
              <a:rPr lang="en-US" dirty="0"/>
              <a:t> </a:t>
            </a:r>
            <a:r>
              <a:rPr lang="en-US" dirty="0" smtClean="0"/>
              <a:t>public </a:t>
            </a:r>
            <a:r>
              <a:rPr lang="en-US" dirty="0"/>
              <a:t>Test(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smtClean="0"/>
              <a:t>a) {</a:t>
            </a:r>
            <a:r>
              <a:rPr lang="en-US" dirty="0"/>
              <a:t>this(a, </a:t>
            </a:r>
            <a:r>
              <a:rPr lang="en-US" dirty="0" smtClean="0">
                <a:solidFill>
                  <a:srgbClr val="FF0000"/>
                </a:solidFill>
              </a:rPr>
              <a:t>0, </a:t>
            </a:r>
            <a:r>
              <a:rPr lang="en-US" dirty="0">
                <a:solidFill>
                  <a:srgbClr val="FF0000"/>
                </a:solidFill>
              </a:rPr>
              <a:t>0</a:t>
            </a:r>
            <a:r>
              <a:rPr lang="en-US" dirty="0"/>
              <a:t>); </a:t>
            </a:r>
            <a:r>
              <a:rPr lang="en-US" dirty="0" smtClean="0"/>
              <a:t>}</a:t>
            </a:r>
            <a:endParaRPr lang="en-US" dirty="0"/>
          </a:p>
          <a:p>
            <a:pPr algn="l"/>
            <a:endParaRPr lang="en-US" dirty="0" smtClean="0"/>
          </a:p>
          <a:p>
            <a:pPr algn="l"/>
            <a:r>
              <a:rPr lang="en-US" dirty="0" smtClean="0"/>
              <a:t>    public Test() </a:t>
            </a:r>
            <a:r>
              <a:rPr lang="en-US" dirty="0"/>
              <a:t>{</a:t>
            </a:r>
            <a:r>
              <a:rPr lang="en-US" dirty="0" smtClean="0"/>
              <a:t>this(</a:t>
            </a:r>
            <a:r>
              <a:rPr lang="en-US" dirty="0" smtClean="0">
                <a:solidFill>
                  <a:srgbClr val="FF0000"/>
                </a:solidFill>
              </a:rPr>
              <a:t>0, </a:t>
            </a:r>
            <a:r>
              <a:rPr lang="en-US" dirty="0">
                <a:solidFill>
                  <a:srgbClr val="FF0000"/>
                </a:solidFill>
              </a:rPr>
              <a:t>0, 0</a:t>
            </a:r>
            <a:r>
              <a:rPr lang="en-US" dirty="0"/>
              <a:t>); }</a:t>
            </a:r>
          </a:p>
          <a:p>
            <a:pPr algn="l"/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319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en-US" dirty="0"/>
              <a:t>Static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fa-IR" sz="2400" dirty="0" smtClean="0"/>
              <a:t>متغیر </a:t>
            </a:r>
            <a:r>
              <a:rPr lang="en-US" sz="2400" dirty="0" smtClean="0"/>
              <a:t>static</a:t>
            </a:r>
            <a:r>
              <a:rPr lang="fa-IR" sz="2400" dirty="0" smtClean="0"/>
              <a:t> : در تمام کلاس تنها یکی وجود خواهد داشت و ارتباطی با تعداد </a:t>
            </a:r>
            <a:r>
              <a:rPr lang="en-US" sz="2400" dirty="0" smtClean="0"/>
              <a:t>object</a:t>
            </a:r>
            <a:r>
              <a:rPr lang="fa-IR" sz="2400" dirty="0" smtClean="0"/>
              <a:t> ها ندارد</a:t>
            </a:r>
          </a:p>
          <a:p>
            <a:pPr algn="r" rtl="1"/>
            <a:r>
              <a:rPr lang="fa-IR" sz="2400" dirty="0" smtClean="0"/>
              <a:t> می توان با استفاده از متغیر و یا خود کلاس به آنها دسترسی داشت.</a:t>
            </a:r>
          </a:p>
          <a:p>
            <a:pPr algn="r" rtl="1"/>
            <a:r>
              <a:rPr lang="fa-IR" sz="2400" dirty="0" smtClean="0"/>
              <a:t>بهتر است با استفاده از کلاس به آن دسترسی پیدا کرد.</a:t>
            </a:r>
          </a:p>
          <a:p>
            <a:pPr algn="r" rtl="1"/>
            <a:r>
              <a:rPr lang="fa-IR" sz="2400" dirty="0" smtClean="0"/>
              <a:t>متد </a:t>
            </a:r>
            <a:r>
              <a:rPr lang="en-US" sz="2400" dirty="0" smtClean="0"/>
              <a:t>static</a:t>
            </a:r>
            <a:r>
              <a:rPr lang="fa-IR" sz="2400" dirty="0" smtClean="0"/>
              <a:t> : مانند متغیر است. تنها به متدها و متغیر های </a:t>
            </a:r>
            <a:r>
              <a:rPr lang="en-US" sz="2400" dirty="0" smtClean="0"/>
              <a:t>static</a:t>
            </a:r>
            <a:r>
              <a:rPr lang="fa-IR" sz="2400" dirty="0" smtClean="0"/>
              <a:t> دسترسی دارد</a:t>
            </a:r>
          </a:p>
          <a:p>
            <a:pPr algn="r" rtl="1"/>
            <a:r>
              <a:rPr lang="fa-IR" sz="2400" dirty="0" smtClean="0"/>
              <a:t>بلاک </a:t>
            </a:r>
            <a:r>
              <a:rPr lang="en-US" sz="2400" dirty="0" smtClean="0"/>
              <a:t>static</a:t>
            </a:r>
            <a:r>
              <a:rPr lang="fa-IR" sz="2400" dirty="0" smtClean="0"/>
              <a:t> : بخشی از کد در کلاس که تنها یکبار در طول برنامه اجرا می شود</a:t>
            </a:r>
          </a:p>
          <a:p>
            <a:pPr algn="r" rtl="1"/>
            <a:r>
              <a:rPr lang="fa-IR" sz="2400" dirty="0" smtClean="0"/>
              <a:t> معمولا برای مقدار دهی متغیرهای </a:t>
            </a:r>
            <a:r>
              <a:rPr lang="en-US" sz="2400" dirty="0" smtClean="0"/>
              <a:t>static</a:t>
            </a:r>
            <a:r>
              <a:rPr lang="fa-IR" sz="2400" dirty="0" smtClean="0"/>
              <a:t> استفاده می شود. با سازنده ارتباطی ندارد</a:t>
            </a:r>
          </a:p>
          <a:p>
            <a:pPr algn="r" rtl="1"/>
            <a:r>
              <a:rPr lang="en-US" sz="2400" dirty="0" smtClean="0"/>
              <a:t>static import</a:t>
            </a:r>
            <a:r>
              <a:rPr lang="fa-IR" sz="2400" dirty="0" smtClean="0"/>
              <a:t> : هر زمان که استفاده از یک متغیر یا متد </a:t>
            </a:r>
            <a:r>
              <a:rPr lang="en-US" sz="2400" dirty="0" smtClean="0"/>
              <a:t>static</a:t>
            </a:r>
            <a:r>
              <a:rPr lang="fa-IR" sz="2400" dirty="0" smtClean="0"/>
              <a:t> زیاد شد و خواستیم اسم کلاس را نیاوریم</a:t>
            </a:r>
            <a:endParaRPr lang="en-US" sz="2400" dirty="0" smtClean="0"/>
          </a:p>
          <a:p>
            <a:pPr algn="r" rtl="1"/>
            <a:r>
              <a:rPr lang="en-US" sz="2400" dirty="0" smtClean="0"/>
              <a:t>e11</a:t>
            </a:r>
            <a:endParaRPr lang="fa-IR" sz="2400" dirty="0" smtClean="0"/>
          </a:p>
          <a:p>
            <a:pPr algn="r" rtl="1"/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696532" y="5659422"/>
            <a:ext cx="4538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 smtClean="0"/>
              <a:t>string month = </a:t>
            </a:r>
            <a:r>
              <a:rPr lang="en-US" dirty="0" err="1" smtClean="0"/>
              <a:t>PersianMonthNames.farvardin</a:t>
            </a:r>
            <a:r>
              <a:rPr lang="en-US" dirty="0" smtClean="0"/>
              <a:t>;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81184" y="5382423"/>
            <a:ext cx="48726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import </a:t>
            </a:r>
            <a:r>
              <a:rPr lang="en-US" dirty="0" smtClean="0"/>
              <a:t>static </a:t>
            </a:r>
            <a:r>
              <a:rPr lang="en-US" dirty="0" err="1" smtClean="0"/>
              <a:t>com.douran</a:t>
            </a:r>
            <a:r>
              <a:rPr lang="en-US" dirty="0" smtClean="0"/>
              <a:t>.</a:t>
            </a:r>
            <a:r>
              <a:rPr lang="en-US" dirty="0"/>
              <a:t> </a:t>
            </a:r>
            <a:r>
              <a:rPr lang="en-US" dirty="0" err="1" smtClean="0"/>
              <a:t>PersianMonthNames</a:t>
            </a:r>
            <a:r>
              <a:rPr lang="en-US" dirty="0" smtClean="0"/>
              <a:t>.*;</a:t>
            </a:r>
          </a:p>
          <a:p>
            <a:pPr algn="l"/>
            <a:r>
              <a:rPr lang="en-US" dirty="0" smtClean="0"/>
              <a:t>…</a:t>
            </a:r>
          </a:p>
          <a:p>
            <a:pPr algn="l"/>
            <a:r>
              <a:rPr lang="en-US" dirty="0"/>
              <a:t>string month = </a:t>
            </a:r>
            <a:r>
              <a:rPr lang="en-US" dirty="0" err="1" smtClean="0"/>
              <a:t>farvardin</a:t>
            </a:r>
            <a:r>
              <a:rPr lang="en-US" dirty="0" smtClean="0"/>
              <a:t>;</a:t>
            </a:r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>
            <a:off x="5376687" y="5615889"/>
            <a:ext cx="856688" cy="5478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018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en-US" dirty="0"/>
              <a:t>final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fa-IR" dirty="0" smtClean="0"/>
              <a:t>هر چیزی که با </a:t>
            </a:r>
            <a:r>
              <a:rPr lang="en-US" dirty="0" smtClean="0"/>
              <a:t>final</a:t>
            </a:r>
            <a:r>
              <a:rPr lang="fa-IR" dirty="0" smtClean="0"/>
              <a:t> نشانه گذاری شود نهایی خواهد بود</a:t>
            </a:r>
          </a:p>
          <a:p>
            <a:pPr algn="r" rtl="1"/>
            <a:r>
              <a:rPr lang="fa-IR" dirty="0" smtClean="0"/>
              <a:t>اگر متغیر </a:t>
            </a:r>
            <a:r>
              <a:rPr lang="en-US" dirty="0" smtClean="0"/>
              <a:t>final</a:t>
            </a:r>
            <a:r>
              <a:rPr lang="fa-IR" dirty="0" smtClean="0"/>
              <a:t> باشد، مقدارش تنها در سازنده قابل تغییر خواهد بود</a:t>
            </a:r>
          </a:p>
          <a:p>
            <a:pPr algn="r" rtl="1"/>
            <a:r>
              <a:rPr lang="fa-IR" dirty="0" smtClean="0"/>
              <a:t>اگر متد </a:t>
            </a:r>
            <a:r>
              <a:rPr lang="en-US" dirty="0" smtClean="0"/>
              <a:t>final</a:t>
            </a:r>
            <a:r>
              <a:rPr lang="fa-IR" dirty="0" smtClean="0"/>
              <a:t> باشد، نمی توان آن متد را </a:t>
            </a:r>
            <a:r>
              <a:rPr lang="en-US" dirty="0" smtClean="0"/>
              <a:t>override</a:t>
            </a:r>
            <a:r>
              <a:rPr lang="fa-IR" dirty="0" smtClean="0"/>
              <a:t> کرد</a:t>
            </a:r>
          </a:p>
          <a:p>
            <a:pPr algn="r" rtl="1"/>
            <a:r>
              <a:rPr lang="fa-IR" dirty="0" smtClean="0"/>
              <a:t>اگر کلاس </a:t>
            </a:r>
            <a:r>
              <a:rPr lang="en-US" dirty="0"/>
              <a:t>final</a:t>
            </a:r>
            <a:r>
              <a:rPr lang="fa-IR" dirty="0"/>
              <a:t> باشد، نمی توان </a:t>
            </a:r>
            <a:r>
              <a:rPr lang="fa-IR" dirty="0" smtClean="0"/>
              <a:t>از آن کلاس ارث برد</a:t>
            </a:r>
          </a:p>
          <a:p>
            <a:pPr algn="r" rtl="1"/>
            <a:r>
              <a:rPr lang="en-US" dirty="0" smtClean="0"/>
              <a:t>e12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260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34" y="2237748"/>
            <a:ext cx="7588164" cy="4351338"/>
          </a:xfrm>
        </p:spPr>
      </p:pic>
      <p:sp>
        <p:nvSpPr>
          <p:cNvPr id="5" name="Cloud Callout 4"/>
          <p:cNvSpPr/>
          <p:nvPr/>
        </p:nvSpPr>
        <p:spPr>
          <a:xfrm>
            <a:off x="6259133" y="115910"/>
            <a:ext cx="5782614" cy="3717958"/>
          </a:xfrm>
          <a:prstGeom prst="cloudCallout">
            <a:avLst>
              <a:gd name="adj1" fmla="val -40432"/>
              <a:gd name="adj2" fmla="val 469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2400">
                <a:cs typeface="B Nazanin" panose="00000400000000000000" pitchFamily="2" charset="-78"/>
              </a:rPr>
              <a:t>چرا به جای اسمش عددش رو میگی؟!</a:t>
            </a:r>
            <a:endParaRPr lang="en-US" sz="240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836595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en-US" dirty="0" err="1"/>
              <a:t>enum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r" rtl="1"/>
            <a:r>
              <a:rPr lang="fa-IR" dirty="0" smtClean="0"/>
              <a:t>این نوع داده هم کلاس است! </a:t>
            </a:r>
          </a:p>
          <a:p>
            <a:pPr algn="r" rtl="1"/>
            <a:r>
              <a:rPr lang="fa-IR" dirty="0" smtClean="0"/>
              <a:t>از کلاس پایه </a:t>
            </a:r>
            <a:r>
              <a:rPr lang="en-US" dirty="0" err="1" smtClean="0"/>
              <a:t>java.lang.Enum</a:t>
            </a:r>
            <a:r>
              <a:rPr lang="fa-IR" dirty="0" smtClean="0"/>
              <a:t> ارث می برد</a:t>
            </a:r>
          </a:p>
          <a:p>
            <a:pPr algn="r" rtl="1"/>
            <a:r>
              <a:rPr lang="fa-IR" dirty="0" smtClean="0"/>
              <a:t>اسامی به کار برده شده در لیست آن در واقع </a:t>
            </a:r>
            <a:r>
              <a:rPr lang="en-US" dirty="0" smtClean="0"/>
              <a:t>object</a:t>
            </a:r>
            <a:r>
              <a:rPr lang="fa-IR" dirty="0" smtClean="0"/>
              <a:t> های این کلاس هستند</a:t>
            </a:r>
          </a:p>
          <a:p>
            <a:pPr algn="r" rtl="1"/>
            <a:r>
              <a:rPr lang="fa-IR" dirty="0" smtClean="0"/>
              <a:t>این کلاس </a:t>
            </a:r>
            <a:r>
              <a:rPr lang="en-US" dirty="0" smtClean="0"/>
              <a:t>public</a:t>
            </a:r>
            <a:r>
              <a:rPr lang="fa-IR" dirty="0" smtClean="0"/>
              <a:t> ، </a:t>
            </a:r>
            <a:r>
              <a:rPr lang="en-US" dirty="0" smtClean="0"/>
              <a:t> static</a:t>
            </a:r>
            <a:r>
              <a:rPr lang="fa-IR" dirty="0"/>
              <a:t>و</a:t>
            </a:r>
            <a:r>
              <a:rPr lang="fa-IR" dirty="0" smtClean="0"/>
              <a:t> </a:t>
            </a:r>
            <a:r>
              <a:rPr lang="en-US" dirty="0" smtClean="0"/>
              <a:t> final</a:t>
            </a:r>
            <a:r>
              <a:rPr lang="fa-IR" dirty="0"/>
              <a:t> </a:t>
            </a:r>
            <a:r>
              <a:rPr lang="fa-IR" dirty="0" smtClean="0"/>
              <a:t>می باشد که در نتیجه قابل ارث بری نیست</a:t>
            </a:r>
          </a:p>
          <a:p>
            <a:pPr algn="r" rtl="1"/>
            <a:r>
              <a:rPr lang="fa-IR" dirty="0" smtClean="0"/>
              <a:t>چون </a:t>
            </a:r>
            <a:r>
              <a:rPr lang="en-US" dirty="0" smtClean="0"/>
              <a:t>object</a:t>
            </a:r>
            <a:r>
              <a:rPr lang="fa-IR" dirty="0" smtClean="0"/>
              <a:t> های اصلی با هم مقایسه می شوند، </a:t>
            </a:r>
            <a:r>
              <a:rPr lang="en-US" dirty="0" smtClean="0"/>
              <a:t>==</a:t>
            </a:r>
            <a:r>
              <a:rPr lang="fa-IR" dirty="0" smtClean="0"/>
              <a:t> قابل استفاده است</a:t>
            </a:r>
          </a:p>
          <a:p>
            <a:pPr algn="r" rtl="1"/>
            <a:r>
              <a:rPr lang="fa-IR" dirty="0" smtClean="0"/>
              <a:t>با استفاده از متد </a:t>
            </a:r>
            <a:r>
              <a:rPr lang="en-US" dirty="0" err="1"/>
              <a:t>toString</a:t>
            </a:r>
            <a:r>
              <a:rPr lang="en-US" dirty="0" smtClean="0"/>
              <a:t>()</a:t>
            </a:r>
            <a:r>
              <a:rPr lang="fa-IR" dirty="0" smtClean="0"/>
              <a:t> می توانید اسم </a:t>
            </a:r>
            <a:r>
              <a:rPr lang="en-US" dirty="0" smtClean="0"/>
              <a:t>object</a:t>
            </a:r>
            <a:r>
              <a:rPr lang="fa-IR" dirty="0" smtClean="0"/>
              <a:t> را استخراج کنید</a:t>
            </a:r>
          </a:p>
          <a:p>
            <a:pPr algn="r" rtl="1"/>
            <a:r>
              <a:rPr lang="fa-IR" dirty="0" smtClean="0"/>
              <a:t>با استفاده از متد </a:t>
            </a:r>
            <a:r>
              <a:rPr lang="en-US" dirty="0"/>
              <a:t>values</a:t>
            </a:r>
            <a:r>
              <a:rPr lang="en-US" dirty="0" smtClean="0"/>
              <a:t>()</a:t>
            </a:r>
            <a:r>
              <a:rPr lang="fa-IR" dirty="0" smtClean="0"/>
              <a:t> درون خود </a:t>
            </a:r>
            <a:r>
              <a:rPr lang="en-US" dirty="0" err="1" smtClean="0"/>
              <a:t>enum</a:t>
            </a:r>
            <a:r>
              <a:rPr lang="fa-IR" dirty="0" smtClean="0"/>
              <a:t> که </a:t>
            </a:r>
            <a:r>
              <a:rPr lang="en-US" dirty="0" smtClean="0"/>
              <a:t>static</a:t>
            </a:r>
            <a:r>
              <a:rPr lang="fa-IR" dirty="0" smtClean="0"/>
              <a:t> است، می توانید لیست تمام </a:t>
            </a:r>
            <a:r>
              <a:rPr lang="en-US" dirty="0" smtClean="0"/>
              <a:t>object</a:t>
            </a:r>
            <a:r>
              <a:rPr lang="fa-IR" dirty="0" smtClean="0"/>
              <a:t> های </a:t>
            </a:r>
            <a:r>
              <a:rPr lang="en-US" dirty="0" err="1" smtClean="0"/>
              <a:t>enum</a:t>
            </a:r>
            <a:r>
              <a:rPr lang="fa-IR" dirty="0" smtClean="0"/>
              <a:t> را بدست بیاورید</a:t>
            </a:r>
          </a:p>
          <a:p>
            <a:pPr algn="r" rtl="1"/>
            <a:r>
              <a:rPr lang="en-US" dirty="0" smtClean="0"/>
              <a:t>e13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550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542</Words>
  <Application>Microsoft Office PowerPoint</Application>
  <PresentationFormat>Widescreen</PresentationFormat>
  <Paragraphs>70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B Nazanin</vt:lpstr>
      <vt:lpstr>Calibri</vt:lpstr>
      <vt:lpstr>Calibri Light</vt:lpstr>
      <vt:lpstr>Office Theme</vt:lpstr>
      <vt:lpstr>PowerPoint Presentation</vt:lpstr>
      <vt:lpstr>PowerPoint Presentation</vt:lpstr>
      <vt:lpstr>سازنده (constructor)</vt:lpstr>
      <vt:lpstr>سازنده (constructor)</vt:lpstr>
      <vt:lpstr>Static</vt:lpstr>
      <vt:lpstr>final</vt:lpstr>
      <vt:lpstr>PowerPoint Presentation</vt:lpstr>
      <vt:lpstr>enum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farzanehfar</dc:creator>
  <cp:lastModifiedBy>farzanehfar</cp:lastModifiedBy>
  <cp:revision>8</cp:revision>
  <dcterms:created xsi:type="dcterms:W3CDTF">2018-02-28T12:44:19Z</dcterms:created>
  <dcterms:modified xsi:type="dcterms:W3CDTF">2018-05-06T12:27:55Z</dcterms:modified>
</cp:coreProperties>
</file>