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8B8-F28A-4C7F-875A-40ECAFCC63E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278D-09A8-4CD1-8535-EBB63A3E3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3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8B8-F28A-4C7F-875A-40ECAFCC63E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278D-09A8-4CD1-8535-EBB63A3E3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2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8B8-F28A-4C7F-875A-40ECAFCC63E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278D-09A8-4CD1-8535-EBB63A3E3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5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  <a:lvl2pPr algn="r" rtl="1">
              <a:defRPr>
                <a:cs typeface="B Nazanin" panose="00000400000000000000" pitchFamily="2" charset="-78"/>
              </a:defRPr>
            </a:lvl2pPr>
            <a:lvl3pPr algn="r" rtl="1">
              <a:defRPr>
                <a:cs typeface="B Nazanin" panose="00000400000000000000" pitchFamily="2" charset="-78"/>
              </a:defRPr>
            </a:lvl3pPr>
            <a:lvl4pPr algn="r" rtl="1">
              <a:defRPr>
                <a:cs typeface="B Nazanin" panose="00000400000000000000" pitchFamily="2" charset="-78"/>
              </a:defRPr>
            </a:lvl4pPr>
            <a:lvl5pPr algn="r" rtl="1">
              <a:defRPr>
                <a:cs typeface="B Nazanin" panose="00000400000000000000" pitchFamily="2" charset="-7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8B8-F28A-4C7F-875A-40ECAFCC63E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278D-09A8-4CD1-8535-EBB63A3E3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5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8B8-F28A-4C7F-875A-40ECAFCC63E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278D-09A8-4CD1-8535-EBB63A3E3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4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8B8-F28A-4C7F-875A-40ECAFCC63E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278D-09A8-4CD1-8535-EBB63A3E3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6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8B8-F28A-4C7F-875A-40ECAFCC63E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278D-09A8-4CD1-8535-EBB63A3E3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8B8-F28A-4C7F-875A-40ECAFCC63E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278D-09A8-4CD1-8535-EBB63A3E3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99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8B8-F28A-4C7F-875A-40ECAFCC63E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278D-09A8-4CD1-8535-EBB63A3E3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9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8B8-F28A-4C7F-875A-40ECAFCC63E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278D-09A8-4CD1-8535-EBB63A3E3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E8B8-F28A-4C7F-875A-40ECAFCC63E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F278D-09A8-4CD1-8535-EBB63A3E3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5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CE8B8-F28A-4C7F-875A-40ECAFCC63E5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F278D-09A8-4CD1-8535-EBB63A3E3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7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1202028" y="2391424"/>
            <a:ext cx="9144000" cy="2979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8000" dirty="0" smtClean="0">
                <a:cs typeface="B Nazanin" panose="00000400000000000000" pitchFamily="2" charset="-78"/>
              </a:rPr>
              <a:t>جاوا سریع</a:t>
            </a:r>
            <a:endParaRPr lang="en-US" sz="8000" dirty="0" smtClean="0">
              <a:cs typeface="B Nazanin" panose="00000400000000000000" pitchFamily="2" charset="-78"/>
            </a:endParaRPr>
          </a:p>
          <a:p>
            <a:pPr rtl="1"/>
            <a:endParaRPr lang="en-US" sz="3600" dirty="0" smtClean="0">
              <a:cs typeface="B Nazanin" panose="00000400000000000000" pitchFamily="2" charset="-78"/>
            </a:endParaRPr>
          </a:p>
          <a:p>
            <a:pPr rtl="1"/>
            <a:r>
              <a:rPr lang="fa-IR" sz="3600" dirty="0" smtClean="0">
                <a:cs typeface="B Nazanin" panose="00000400000000000000" pitchFamily="2" charset="-78"/>
              </a:rPr>
              <a:t>جلسه سوم</a:t>
            </a:r>
            <a:endParaRPr lang="en-US" sz="3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97101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fa-IR" dirty="0" smtClean="0"/>
              <a:t>هیچ متد پیاده سازی شده ای ندارند! </a:t>
            </a:r>
            <a:endParaRPr lang="fa-IR" dirty="0"/>
          </a:p>
          <a:p>
            <a:pPr algn="r" rtl="1"/>
            <a:r>
              <a:rPr lang="fa-IR" dirty="0" smtClean="0"/>
              <a:t>اگر متدی پیاده سازی شود حتما باید </a:t>
            </a:r>
            <a:r>
              <a:rPr lang="en-US" dirty="0" smtClean="0"/>
              <a:t>static</a:t>
            </a:r>
            <a:r>
              <a:rPr lang="fa-IR" dirty="0" smtClean="0"/>
              <a:t> یا </a:t>
            </a:r>
            <a:r>
              <a:rPr lang="en-US" dirty="0" smtClean="0"/>
              <a:t>default</a:t>
            </a:r>
            <a:r>
              <a:rPr lang="fa-IR" dirty="0" smtClean="0"/>
              <a:t> باشد (جاوا 8)</a:t>
            </a:r>
          </a:p>
          <a:p>
            <a:pPr algn="r" rtl="1"/>
            <a:r>
              <a:rPr lang="fa-IR" dirty="0" smtClean="0"/>
              <a:t>متد های </a:t>
            </a:r>
            <a:r>
              <a:rPr lang="en-US" dirty="0"/>
              <a:t>default</a:t>
            </a:r>
            <a:r>
              <a:rPr lang="fa-IR" dirty="0"/>
              <a:t> </a:t>
            </a:r>
            <a:r>
              <a:rPr lang="fa-IR" dirty="0" smtClean="0"/>
              <a:t>الزامی به پیاده سازی از سوی کاربر ندارند</a:t>
            </a:r>
            <a:endParaRPr lang="en-US" dirty="0" smtClean="0"/>
          </a:p>
          <a:p>
            <a:pPr algn="r" rtl="1"/>
            <a:r>
              <a:rPr lang="fa-IR" dirty="0" smtClean="0"/>
              <a:t>متدهای </a:t>
            </a:r>
            <a:r>
              <a:rPr lang="en-US" dirty="0" smtClean="0"/>
              <a:t>static</a:t>
            </a:r>
            <a:r>
              <a:rPr lang="fa-IR" dirty="0" smtClean="0"/>
              <a:t> قابل </a:t>
            </a:r>
            <a:r>
              <a:rPr lang="en-US" dirty="0" smtClean="0"/>
              <a:t>override</a:t>
            </a:r>
            <a:r>
              <a:rPr lang="fa-IR" dirty="0" smtClean="0"/>
              <a:t> کردن از سوی کاربر نیستند</a:t>
            </a:r>
          </a:p>
          <a:p>
            <a:pPr algn="r" rtl="1"/>
            <a:r>
              <a:rPr lang="fa-IR" dirty="0" smtClean="0"/>
              <a:t>متغیر های داخل </a:t>
            </a:r>
            <a:r>
              <a:rPr lang="en-US" dirty="0" smtClean="0"/>
              <a:t>interface</a:t>
            </a:r>
            <a:r>
              <a:rPr lang="fa-IR" dirty="0" smtClean="0"/>
              <a:t> همیشه </a:t>
            </a:r>
            <a:r>
              <a:rPr lang="en-US" dirty="0" smtClean="0"/>
              <a:t>final</a:t>
            </a:r>
            <a:r>
              <a:rPr lang="fa-IR" dirty="0" smtClean="0"/>
              <a:t> و </a:t>
            </a:r>
            <a:r>
              <a:rPr lang="en-US" dirty="0" smtClean="0"/>
              <a:t>static</a:t>
            </a:r>
            <a:r>
              <a:rPr lang="fa-IR" dirty="0" smtClean="0"/>
              <a:t> خواهند بود</a:t>
            </a:r>
          </a:p>
          <a:p>
            <a:pPr algn="r" rtl="1"/>
            <a:r>
              <a:rPr lang="fa-IR" dirty="0" smtClean="0"/>
              <a:t>سطح دسترسی عناصر </a:t>
            </a:r>
            <a:r>
              <a:rPr lang="en-US" dirty="0" smtClean="0"/>
              <a:t>interface</a:t>
            </a:r>
            <a:r>
              <a:rPr lang="fa-IR" dirty="0" smtClean="0"/>
              <a:t> همیشه </a:t>
            </a:r>
            <a:r>
              <a:rPr lang="en-US" dirty="0" smtClean="0"/>
              <a:t>public</a:t>
            </a:r>
            <a:r>
              <a:rPr lang="fa-IR" dirty="0" smtClean="0"/>
              <a:t> می باشد</a:t>
            </a:r>
          </a:p>
          <a:p>
            <a:pPr algn="r" rtl="1"/>
            <a:r>
              <a:rPr lang="en-US" dirty="0" smtClean="0"/>
              <a:t>interface</a:t>
            </a:r>
            <a:r>
              <a:rPr lang="fa-IR" dirty="0" smtClean="0"/>
              <a:t> ها نمی توانند سازنده داشته باشند یا </a:t>
            </a:r>
            <a:r>
              <a:rPr lang="en-US" dirty="0" smtClean="0"/>
              <a:t>object</a:t>
            </a:r>
            <a:r>
              <a:rPr lang="fa-IR" dirty="0" smtClean="0"/>
              <a:t> از روی آنها ایجاد شود</a:t>
            </a:r>
          </a:p>
          <a:p>
            <a:pPr algn="r" rtl="1"/>
            <a:r>
              <a:rPr lang="fa-IR" dirty="0" smtClean="0"/>
              <a:t>اگر لازم است از یک </a:t>
            </a:r>
            <a:r>
              <a:rPr lang="en-US" dirty="0" smtClean="0"/>
              <a:t>interface</a:t>
            </a:r>
            <a:r>
              <a:rPr lang="fa-IR" dirty="0" smtClean="0"/>
              <a:t> دیگر ارث ببرند، باید از </a:t>
            </a:r>
            <a:r>
              <a:rPr lang="en-US" dirty="0" smtClean="0"/>
              <a:t>extend</a:t>
            </a:r>
            <a:r>
              <a:rPr lang="fa-IR" dirty="0" smtClean="0"/>
              <a:t> نه </a:t>
            </a:r>
            <a:r>
              <a:rPr lang="en-US" dirty="0" smtClean="0"/>
              <a:t>implements</a:t>
            </a:r>
            <a:r>
              <a:rPr lang="fa-IR" dirty="0" smtClean="0"/>
              <a:t> استفاده شود</a:t>
            </a:r>
          </a:p>
          <a:p>
            <a:pPr algn="r" rtl="1"/>
            <a:r>
              <a:rPr lang="en-US" dirty="0" smtClean="0"/>
              <a:t>e16</a:t>
            </a:r>
            <a:endParaRPr lang="fa-IR" dirty="0" smtClean="0"/>
          </a:p>
          <a:p>
            <a:pPr algn="r" rtl="1"/>
            <a:endParaRPr lang="fa-IR" dirty="0" smtClean="0"/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8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571750"/>
            <a:ext cx="6096000" cy="4286250"/>
          </a:xfrm>
        </p:spPr>
      </p:pic>
      <p:sp>
        <p:nvSpPr>
          <p:cNvPr id="6" name="Cloud Callout 5"/>
          <p:cNvSpPr/>
          <p:nvPr/>
        </p:nvSpPr>
        <p:spPr>
          <a:xfrm>
            <a:off x="257577" y="180304"/>
            <a:ext cx="6903076" cy="3580326"/>
          </a:xfrm>
          <a:prstGeom prst="cloudCallout">
            <a:avLst>
              <a:gd name="adj1" fmla="val 44838"/>
              <a:gd name="adj2" fmla="val 434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cs typeface="B Nazanin" panose="00000400000000000000" pitchFamily="2" charset="-78"/>
              </a:rPr>
              <a:t>چه مهندسی هستی که نمی دونی مشکل برنامه چیه!!!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4642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نمودار کلاس خطا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104326" y="2021983"/>
            <a:ext cx="1983347" cy="85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000" dirty="0" err="1" smtClean="0">
                <a:solidFill>
                  <a:schemeClr val="bg1"/>
                </a:solidFill>
              </a:rPr>
              <a:t>Throwable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0979" y="3434364"/>
            <a:ext cx="1983347" cy="85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000" dirty="0" smtClean="0"/>
              <a:t>Error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787164" y="3434365"/>
            <a:ext cx="1983347" cy="85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000" dirty="0" smtClean="0"/>
              <a:t>Exception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6735647" y="5271750"/>
            <a:ext cx="2086380" cy="850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2000" dirty="0" err="1"/>
              <a:t>RuntimeException</a:t>
            </a:r>
            <a:endParaRPr lang="en-US" sz="2000" dirty="0"/>
          </a:p>
        </p:txBody>
      </p:sp>
      <p:cxnSp>
        <p:nvCxnSpPr>
          <p:cNvPr id="10" name="Elbow Connector 9"/>
          <p:cNvCxnSpPr>
            <a:stCxn id="6" idx="0"/>
            <a:endCxn id="4" idx="1"/>
          </p:cNvCxnSpPr>
          <p:nvPr/>
        </p:nvCxnSpPr>
        <p:spPr>
          <a:xfrm rot="5400000" flipH="1" flipV="1">
            <a:off x="4114800" y="2444839"/>
            <a:ext cx="987378" cy="9916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0"/>
            <a:endCxn id="4" idx="3"/>
          </p:cNvCxnSpPr>
          <p:nvPr/>
        </p:nvCxnSpPr>
        <p:spPr>
          <a:xfrm rot="16200000" flipV="1">
            <a:off x="6939567" y="2595093"/>
            <a:ext cx="987379" cy="691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  <a:endCxn id="7" idx="2"/>
          </p:cNvCxnSpPr>
          <p:nvPr/>
        </p:nvCxnSpPr>
        <p:spPr>
          <a:xfrm flipV="1">
            <a:off x="7778837" y="4284370"/>
            <a:ext cx="1" cy="987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38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خطاهای</a:t>
            </a:r>
            <a:r>
              <a:rPr lang="en-US" dirty="0" smtClean="0"/>
              <a:t>Unchecked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r" rtl="1"/>
            <a:r>
              <a:rPr lang="fa-IR" dirty="0" smtClean="0"/>
              <a:t>عیوب برنامه را نشان می دهد (باگ) که معمولا به واسطه </a:t>
            </a:r>
            <a:r>
              <a:rPr lang="fa-IR" dirty="0"/>
              <a:t>ارسال</a:t>
            </a:r>
            <a:r>
              <a:rPr lang="fa-IR" dirty="0" smtClean="0"/>
              <a:t> آرگومان نامعتبر به متد پیش می آیند</a:t>
            </a:r>
          </a:p>
          <a:p>
            <a:pPr lvl="0" algn="r" rtl="1"/>
            <a:r>
              <a:rPr lang="fa-IR" dirty="0" smtClean="0"/>
              <a:t>از فرزندان کلاس </a:t>
            </a:r>
            <a:r>
              <a:rPr lang="en-US" dirty="0" err="1" smtClean="0"/>
              <a:t>RuntimeException</a:t>
            </a:r>
            <a:r>
              <a:rPr lang="fa-IR" dirty="0" smtClean="0"/>
              <a:t> هستند</a:t>
            </a:r>
          </a:p>
          <a:p>
            <a:pPr lvl="0" algn="r" rtl="1"/>
            <a:r>
              <a:rPr lang="fa-IR" dirty="0" smtClean="0"/>
              <a:t>معمولترین این نوع خطاها </a:t>
            </a:r>
            <a:r>
              <a:rPr lang="en-US" dirty="0" err="1" smtClean="0"/>
              <a:t>NullPointerException</a:t>
            </a:r>
            <a:r>
              <a:rPr lang="fa-IR" dirty="0" smtClean="0"/>
              <a:t> است</a:t>
            </a:r>
          </a:p>
          <a:p>
            <a:pPr lvl="0" algn="r" rtl="1"/>
            <a:r>
              <a:rPr lang="fa-IR" dirty="0" smtClean="0"/>
              <a:t>متدها الزامی به گرفتن یا اعلام (</a:t>
            </a:r>
            <a:r>
              <a:rPr lang="en-US" dirty="0" smtClean="0"/>
              <a:t>throws</a:t>
            </a:r>
            <a:r>
              <a:rPr lang="fa-IR" dirty="0" smtClean="0"/>
              <a:t>) اینگونه خطاها ندارند</a:t>
            </a:r>
          </a:p>
          <a:p>
            <a:pPr lvl="0" algn="r" rtl="1"/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33042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خطاهای </a:t>
            </a:r>
            <a:r>
              <a:rPr lang="en-US" dirty="0" smtClean="0"/>
              <a:t>Checked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1">
              <a:spcBef>
                <a:spcPts val="1000"/>
              </a:spcBef>
            </a:pPr>
            <a:r>
              <a:rPr lang="fa-IR" sz="2800" dirty="0"/>
              <a:t>شرایط نامناسبی که به واسطه عوامل بیرونی برنامه پیش می </a:t>
            </a:r>
            <a:r>
              <a:rPr lang="fa-IR" sz="2800" dirty="0" smtClean="0"/>
              <a:t>آید (</a:t>
            </a:r>
            <a:r>
              <a:rPr lang="fa-IR" sz="2800" dirty="0"/>
              <a:t>ورودی نامعتبر کاربر، مشکلات دیتابیس، قطع شبکه، عدم حضور فایل و </a:t>
            </a:r>
            <a:r>
              <a:rPr lang="fa-IR" sz="2800" dirty="0" smtClean="0"/>
              <a:t>...)</a:t>
            </a:r>
            <a:endParaRPr lang="en-US" sz="2800" dirty="0" smtClean="0"/>
          </a:p>
          <a:p>
            <a:pPr algn="r"/>
            <a:r>
              <a:rPr lang="fa-IR" dirty="0" smtClean="0"/>
              <a:t>از </a:t>
            </a:r>
            <a:r>
              <a:rPr lang="fa-IR" dirty="0"/>
              <a:t>فرزندان کلاس </a:t>
            </a:r>
            <a:r>
              <a:rPr lang="en-US" dirty="0" smtClean="0"/>
              <a:t>Exception</a:t>
            </a:r>
            <a:r>
              <a:rPr lang="fa-IR" dirty="0" smtClean="0"/>
              <a:t> هستند</a:t>
            </a:r>
            <a:endParaRPr lang="fa-IR" dirty="0"/>
          </a:p>
          <a:p>
            <a:pPr algn="r"/>
            <a:r>
              <a:rPr lang="fa-IR" dirty="0"/>
              <a:t>متدها الزامی به گرفتن یا اعلام (</a:t>
            </a:r>
            <a:r>
              <a:rPr lang="en-US" dirty="0"/>
              <a:t>throws</a:t>
            </a:r>
            <a:r>
              <a:rPr lang="fa-IR" dirty="0"/>
              <a:t>) اینگونه خطاها </a:t>
            </a:r>
            <a:r>
              <a:rPr lang="fa-IR" dirty="0" smtClean="0"/>
              <a:t>دارند</a:t>
            </a:r>
          </a:p>
          <a:p>
            <a:pPr lvl="0"/>
            <a:r>
              <a:rPr lang="fa-IR" dirty="0"/>
              <a:t>معمولا در هنگام رخ دادن اینگونه خطاها به کاربر می گوییم مجددا تلاش کنید و یا ورودی را اصلاح کنید</a:t>
            </a:r>
          </a:p>
          <a:p>
            <a:pPr algn="r"/>
            <a:endParaRPr lang="fa-IR" dirty="0"/>
          </a:p>
          <a:p>
            <a:pPr algn="r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5635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dirty="0" smtClean="0"/>
              <a:t>مشکلات جدی زمان اجرا که قطعا نمی توان کاری انجام داد</a:t>
            </a:r>
          </a:p>
          <a:p>
            <a:pPr algn="r" rtl="1"/>
            <a:r>
              <a:rPr lang="fa-IR" dirty="0"/>
              <a:t>از فرزندان کلاس </a:t>
            </a:r>
            <a:r>
              <a:rPr lang="en-US" dirty="0" smtClean="0"/>
              <a:t>Error</a:t>
            </a:r>
            <a:r>
              <a:rPr lang="fa-IR" dirty="0" smtClean="0"/>
              <a:t> هستند</a:t>
            </a:r>
          </a:p>
          <a:p>
            <a:pPr algn="r" rtl="1"/>
            <a:r>
              <a:rPr lang="en-US" dirty="0" err="1" smtClean="0"/>
              <a:t>OutOfMemoryError</a:t>
            </a:r>
            <a:r>
              <a:rPr lang="fa-IR" dirty="0" smtClean="0"/>
              <a:t> ، </a:t>
            </a:r>
            <a:r>
              <a:rPr lang="en-US" dirty="0" err="1" smtClean="0"/>
              <a:t>LinkageError</a:t>
            </a:r>
            <a:r>
              <a:rPr lang="fa-IR" dirty="0" smtClean="0"/>
              <a:t> و </a:t>
            </a:r>
            <a:r>
              <a:rPr lang="en-US" dirty="0" err="1" smtClean="0"/>
              <a:t>StackOverflowError</a:t>
            </a:r>
            <a:r>
              <a:rPr lang="fa-IR" dirty="0" smtClean="0"/>
              <a:t> مثال هایی از این دست هستند</a:t>
            </a:r>
          </a:p>
          <a:p>
            <a:pPr algn="r" rtl="1"/>
            <a:r>
              <a:rPr lang="fa-IR" dirty="0" smtClean="0"/>
              <a:t>رفع این خطاها بسیار طاقت فرساست و تنها با لاگ زدن و </a:t>
            </a:r>
            <a:r>
              <a:rPr lang="en-US" dirty="0" smtClean="0"/>
              <a:t>trace</a:t>
            </a:r>
            <a:r>
              <a:rPr lang="fa-IR" dirty="0" smtClean="0"/>
              <a:t> کردن بسیار دقیق می توان به علت آن پی برد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033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بلوک دریافت خطا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بخش اختیاری کدام است؟</a:t>
            </a:r>
          </a:p>
          <a:p>
            <a:pPr algn="r" rtl="1"/>
            <a:r>
              <a:rPr lang="fa-IR" dirty="0" smtClean="0"/>
              <a:t>امکان رخداد خطا در </a:t>
            </a:r>
            <a:r>
              <a:rPr lang="en-US" dirty="0" smtClean="0"/>
              <a:t>catch</a:t>
            </a:r>
            <a:r>
              <a:rPr lang="fa-IR" dirty="0" smtClean="0"/>
              <a:t> یا </a:t>
            </a:r>
            <a:r>
              <a:rPr lang="en-US" dirty="0" smtClean="0"/>
              <a:t>finally</a:t>
            </a:r>
            <a:r>
              <a:rPr lang="fa-IR" dirty="0" smtClean="0"/>
              <a:t> هم هست؟</a:t>
            </a:r>
          </a:p>
          <a:p>
            <a:pPr algn="r" rtl="1"/>
            <a:r>
              <a:rPr lang="fa-IR" dirty="0" smtClean="0"/>
              <a:t>ترتیب گرفتن خطا در هنگامی که چند </a:t>
            </a:r>
            <a:r>
              <a:rPr lang="en-US" dirty="0" smtClean="0"/>
              <a:t>catch</a:t>
            </a:r>
            <a:r>
              <a:rPr lang="fa-IR" dirty="0" smtClean="0"/>
              <a:t> داریم، چیست؟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05626" y="3216542"/>
            <a:ext cx="87694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>
                <a:latin typeface="+mj-lt"/>
              </a:rPr>
              <a:t>try {</a:t>
            </a:r>
          </a:p>
          <a:p>
            <a:pPr algn="l"/>
            <a:r>
              <a:rPr lang="en-US" sz="2400" dirty="0" smtClean="0">
                <a:latin typeface="+mj-lt"/>
              </a:rPr>
              <a:t>    throw new Exception(“</a:t>
            </a:r>
            <a:r>
              <a:rPr lang="fa-IR" sz="2400" dirty="0" smtClean="0">
                <a:latin typeface="+mj-lt"/>
              </a:rPr>
              <a:t>خطا</a:t>
            </a:r>
            <a:r>
              <a:rPr lang="en-US" sz="2400" dirty="0" smtClean="0">
                <a:latin typeface="+mj-lt"/>
              </a:rPr>
              <a:t>”);</a:t>
            </a:r>
          </a:p>
          <a:p>
            <a:pPr algn="l"/>
            <a:r>
              <a:rPr lang="en-US" sz="2400" dirty="0" smtClean="0">
                <a:latin typeface="+mj-lt"/>
              </a:rPr>
              <a:t>} </a:t>
            </a:r>
          </a:p>
          <a:p>
            <a:pPr algn="l"/>
            <a:r>
              <a:rPr lang="en-US" sz="2400" dirty="0" smtClean="0">
                <a:latin typeface="+mj-lt"/>
              </a:rPr>
              <a:t>catch (</a:t>
            </a:r>
            <a:r>
              <a:rPr lang="en-US" sz="2400" dirty="0" err="1">
                <a:latin typeface="+mj-lt"/>
              </a:rPr>
              <a:t>NoSuchElementException</a:t>
            </a:r>
            <a:r>
              <a:rPr lang="en-US" sz="2400" dirty="0">
                <a:latin typeface="+mj-lt"/>
              </a:rPr>
              <a:t> | </a:t>
            </a:r>
            <a:r>
              <a:rPr lang="en-US" sz="2400" dirty="0" err="1">
                <a:latin typeface="+mj-lt"/>
              </a:rPr>
              <a:t>IllegalStateException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multie</a:t>
            </a:r>
            <a:r>
              <a:rPr lang="en-US" sz="2400" dirty="0" smtClean="0">
                <a:latin typeface="+mj-lt"/>
              </a:rPr>
              <a:t>) { }</a:t>
            </a:r>
          </a:p>
          <a:p>
            <a:pPr algn="l"/>
            <a:r>
              <a:rPr lang="en-US" sz="2400" dirty="0" smtClean="0">
                <a:latin typeface="+mj-lt"/>
              </a:rPr>
              <a:t>catch (</a:t>
            </a:r>
            <a:r>
              <a:rPr lang="en-US" sz="2400" dirty="0" err="1">
                <a:latin typeface="+mj-lt"/>
              </a:rPr>
              <a:t>InputMismatchException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ime</a:t>
            </a:r>
            <a:r>
              <a:rPr lang="en-US" sz="2400" dirty="0" smtClean="0">
                <a:latin typeface="+mj-lt"/>
              </a:rPr>
              <a:t>) { } </a:t>
            </a:r>
          </a:p>
          <a:p>
            <a:pPr algn="l"/>
            <a:r>
              <a:rPr lang="en-US" sz="2400" dirty="0" smtClean="0">
                <a:latin typeface="+mj-lt"/>
              </a:rPr>
              <a:t>catch (Exception ex) { } </a:t>
            </a:r>
          </a:p>
          <a:p>
            <a:pPr algn="l"/>
            <a:r>
              <a:rPr lang="en-US" sz="2400" dirty="0" smtClean="0">
                <a:latin typeface="+mj-lt"/>
              </a:rPr>
              <a:t>finally {</a:t>
            </a:r>
            <a:r>
              <a:rPr lang="fa-IR" sz="2400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}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22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415" y="2860921"/>
            <a:ext cx="5312602" cy="3842948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>
            <a:off x="0" y="0"/>
            <a:ext cx="8512935" cy="3876541"/>
          </a:xfrm>
          <a:prstGeom prst="cloudCallout">
            <a:avLst>
              <a:gd name="adj1" fmla="val 37737"/>
              <a:gd name="adj2" fmla="val 48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4400" dirty="0" smtClean="0">
                <a:cs typeface="B Nazanin" panose="00000400000000000000" pitchFamily="2" charset="-78"/>
              </a:rPr>
              <a:t>جاوا خیلی آسونه! منم میخوام یاد بگیرم!</a:t>
            </a:r>
            <a:endParaRPr lang="en-US" sz="4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6389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کلاس های(کلاس یا اینترفیس) تودرتو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کلاس </a:t>
            </a:r>
            <a:r>
              <a:rPr lang="fa-IR" dirty="0"/>
              <a:t>تودرتو </a:t>
            </a:r>
            <a:r>
              <a:rPr lang="fa-IR" dirty="0" smtClean="0"/>
              <a:t>: هر گاه یک کلاس را درون یک کلاس یا یک اینترفیس دیگر تعریف کنیم</a:t>
            </a:r>
          </a:p>
          <a:p>
            <a:pPr algn="r" rtl="1"/>
            <a:r>
              <a:rPr lang="fa-IR" dirty="0" smtClean="0"/>
              <a:t>کلاس </a:t>
            </a:r>
            <a:r>
              <a:rPr lang="fa-IR" dirty="0"/>
              <a:t>داخلی </a:t>
            </a:r>
            <a:r>
              <a:rPr lang="en-US" dirty="0" smtClean="0"/>
              <a:t>static</a:t>
            </a:r>
            <a:r>
              <a:rPr lang="fa-IR" dirty="0" smtClean="0"/>
              <a:t> : یک کلاس </a:t>
            </a:r>
            <a:r>
              <a:rPr lang="en-US" dirty="0" smtClean="0"/>
              <a:t>static</a:t>
            </a:r>
            <a:r>
              <a:rPr lang="fa-IR" dirty="0" smtClean="0"/>
              <a:t> را درون کلاس دیگر تعریف کنیم</a:t>
            </a:r>
          </a:p>
          <a:p>
            <a:pPr algn="r" rtl="1"/>
            <a:r>
              <a:rPr lang="fa-IR" dirty="0" smtClean="0"/>
              <a:t>این کلاس با توجه به تعریف، تنها به عناصر </a:t>
            </a:r>
            <a:r>
              <a:rPr lang="en-US" dirty="0" smtClean="0"/>
              <a:t>static</a:t>
            </a:r>
            <a:r>
              <a:rPr lang="fa-IR" dirty="0" smtClean="0"/>
              <a:t> کلاس والد خود دسترسی دارند</a:t>
            </a:r>
          </a:p>
          <a:p>
            <a:pPr algn="r" rtl="1"/>
            <a:r>
              <a:rPr lang="fa-IR" dirty="0" smtClean="0"/>
              <a:t>دسترسی به نام این کلاس ها با نام کلاس بیرونی </a:t>
            </a:r>
            <a:r>
              <a:rPr lang="en-US" dirty="0" smtClean="0"/>
              <a:t>[.]</a:t>
            </a:r>
            <a:r>
              <a:rPr lang="fa-IR" dirty="0" smtClean="0"/>
              <a:t> نام کلاس درونی امکانپذیر است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32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کلاس </a:t>
            </a:r>
            <a:r>
              <a:rPr lang="fa-IR" dirty="0" smtClean="0"/>
              <a:t>داخلی </a:t>
            </a:r>
            <a:r>
              <a:rPr lang="en-US" dirty="0"/>
              <a:t>static</a:t>
            </a:r>
            <a:r>
              <a:rPr lang="fa-IR" dirty="0"/>
              <a:t>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9905" y="1533465"/>
            <a:ext cx="1019395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+mj-lt"/>
              </a:rPr>
              <a:t>class Outer { // an outer class has a static nested class</a:t>
            </a:r>
          </a:p>
          <a:p>
            <a:pPr algn="l"/>
            <a:r>
              <a:rPr lang="fa-IR" sz="2000" dirty="0" smtClean="0">
                <a:latin typeface="+mj-lt"/>
              </a:rPr>
              <a:t>    </a:t>
            </a:r>
            <a:r>
              <a:rPr lang="en-US" sz="2000" dirty="0" smtClean="0">
                <a:latin typeface="+mj-lt"/>
              </a:rPr>
              <a:t>static </a:t>
            </a:r>
            <a:r>
              <a:rPr lang="en-US" sz="2000" dirty="0">
                <a:latin typeface="+mj-lt"/>
              </a:rPr>
              <a:t>class Inner {}</a:t>
            </a:r>
          </a:p>
          <a:p>
            <a:pPr algn="l"/>
            <a:r>
              <a:rPr lang="en-US" sz="2000" dirty="0" smtClean="0">
                <a:latin typeface="+mj-lt"/>
              </a:rPr>
              <a:t>}</a:t>
            </a:r>
            <a:endParaRPr lang="fa-IR" sz="2000" dirty="0" smtClean="0">
              <a:latin typeface="+mj-lt"/>
            </a:endParaRPr>
          </a:p>
          <a:p>
            <a:pPr algn="l"/>
            <a:endParaRPr lang="en-US" sz="2000" dirty="0">
              <a:latin typeface="+mj-lt"/>
            </a:endParaRPr>
          </a:p>
          <a:p>
            <a:pPr algn="l"/>
            <a:r>
              <a:rPr lang="en-US" sz="2000" dirty="0">
                <a:latin typeface="+mj-lt"/>
              </a:rPr>
              <a:t>interface Outer { // an outer interface has a static nested </a:t>
            </a:r>
            <a:r>
              <a:rPr lang="fa-IR" sz="2000" dirty="0" smtClean="0">
                <a:latin typeface="+mj-lt"/>
              </a:rPr>
              <a:t>  </a:t>
            </a:r>
          </a:p>
          <a:p>
            <a:pPr algn="l"/>
            <a:r>
              <a:rPr lang="fa-IR" sz="2000" dirty="0">
                <a:latin typeface="+mj-lt"/>
              </a:rPr>
              <a:t> </a:t>
            </a:r>
            <a:r>
              <a:rPr lang="fa-IR" sz="2000" dirty="0" smtClean="0">
                <a:latin typeface="+mj-lt"/>
              </a:rPr>
              <a:t>   </a:t>
            </a:r>
            <a:r>
              <a:rPr lang="en-US" sz="2000" dirty="0" smtClean="0">
                <a:latin typeface="+mj-lt"/>
              </a:rPr>
              <a:t>class</a:t>
            </a:r>
            <a:r>
              <a:rPr lang="fa-IR" sz="2000" dirty="0" smtClean="0">
                <a:latin typeface="+mj-lt"/>
              </a:rPr>
              <a:t> </a:t>
            </a:r>
            <a:r>
              <a:rPr lang="en-US" sz="2000" dirty="0" smtClean="0">
                <a:latin typeface="+mj-lt"/>
              </a:rPr>
              <a:t>static </a:t>
            </a:r>
            <a:r>
              <a:rPr lang="en-US" sz="2000" dirty="0">
                <a:latin typeface="+mj-lt"/>
              </a:rPr>
              <a:t>class Inner {}</a:t>
            </a:r>
          </a:p>
          <a:p>
            <a:pPr algn="l"/>
            <a:r>
              <a:rPr lang="en-US" sz="2000" dirty="0" smtClean="0">
                <a:latin typeface="+mj-lt"/>
              </a:rPr>
              <a:t>}</a:t>
            </a:r>
            <a:endParaRPr lang="fa-IR" sz="2000" dirty="0" smtClean="0">
              <a:latin typeface="+mj-lt"/>
            </a:endParaRPr>
          </a:p>
          <a:p>
            <a:pPr algn="l"/>
            <a:endParaRPr lang="en-US" sz="2000" dirty="0">
              <a:latin typeface="+mj-lt"/>
            </a:endParaRPr>
          </a:p>
          <a:p>
            <a:pPr algn="l"/>
            <a:r>
              <a:rPr lang="en-US" sz="2000" dirty="0">
                <a:latin typeface="+mj-lt"/>
              </a:rPr>
              <a:t>class Outer { // an outer class has a static nested interface</a:t>
            </a:r>
          </a:p>
          <a:p>
            <a:pPr algn="l"/>
            <a:r>
              <a:rPr lang="fa-IR" sz="2000" dirty="0" smtClean="0">
                <a:latin typeface="+mj-lt"/>
              </a:rPr>
              <a:t>    </a:t>
            </a:r>
            <a:r>
              <a:rPr lang="en-US" sz="2000" dirty="0" smtClean="0">
                <a:latin typeface="+mj-lt"/>
              </a:rPr>
              <a:t>static </a:t>
            </a:r>
            <a:r>
              <a:rPr lang="en-US" sz="2000" dirty="0">
                <a:latin typeface="+mj-lt"/>
              </a:rPr>
              <a:t>interface Inner {}</a:t>
            </a:r>
          </a:p>
          <a:p>
            <a:pPr algn="l"/>
            <a:r>
              <a:rPr lang="en-US" sz="2000" dirty="0" smtClean="0">
                <a:latin typeface="+mj-lt"/>
              </a:rPr>
              <a:t>}</a:t>
            </a:r>
            <a:endParaRPr lang="fa-IR" sz="2000" dirty="0" smtClean="0">
              <a:latin typeface="+mj-lt"/>
            </a:endParaRPr>
          </a:p>
          <a:p>
            <a:pPr algn="l"/>
            <a:endParaRPr lang="en-US" sz="2000" dirty="0">
              <a:latin typeface="+mj-lt"/>
            </a:endParaRPr>
          </a:p>
          <a:p>
            <a:pPr algn="l"/>
            <a:r>
              <a:rPr lang="en-US" sz="2000" dirty="0">
                <a:latin typeface="+mj-lt"/>
              </a:rPr>
              <a:t>interface Outer { // an outer interface has a static nested interface</a:t>
            </a:r>
          </a:p>
          <a:p>
            <a:pPr algn="l"/>
            <a:r>
              <a:rPr lang="fa-IR" sz="2000" dirty="0" smtClean="0">
                <a:latin typeface="+mj-lt"/>
              </a:rPr>
              <a:t>    </a:t>
            </a:r>
            <a:r>
              <a:rPr lang="en-US" sz="2000" dirty="0" smtClean="0">
                <a:latin typeface="+mj-lt"/>
              </a:rPr>
              <a:t>static </a:t>
            </a:r>
            <a:r>
              <a:rPr lang="en-US" sz="2000" dirty="0">
                <a:latin typeface="+mj-lt"/>
              </a:rPr>
              <a:t>interface Inner {}</a:t>
            </a:r>
          </a:p>
          <a:p>
            <a:pPr algn="l"/>
            <a:r>
              <a:rPr lang="en-US" sz="20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734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کلاس </a:t>
            </a:r>
            <a:r>
              <a:rPr lang="fa-IR" dirty="0"/>
              <a:t>داخلی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کلاس داخلی </a:t>
            </a:r>
            <a:r>
              <a:rPr lang="fa-IR" dirty="0" smtClean="0"/>
              <a:t>را تنها در کلاس می توان تعریف کرد نه در اینترفیس</a:t>
            </a:r>
          </a:p>
          <a:p>
            <a:pPr algn="r" rtl="1"/>
            <a:r>
              <a:rPr lang="fa-IR" dirty="0" smtClean="0"/>
              <a:t>این کلاس ها به عنوان عضوی از کلاس شناخته می شوند، بنابراین برای دسترسی به آنها باید از نام متغیر یا </a:t>
            </a:r>
            <a:r>
              <a:rPr lang="en-US" dirty="0" smtClean="0"/>
              <a:t>this</a:t>
            </a:r>
            <a:r>
              <a:rPr lang="fa-IR" dirty="0" smtClean="0"/>
              <a:t> درون کلاس بیرونی استفاده کرد</a:t>
            </a:r>
          </a:p>
          <a:p>
            <a:pPr algn="r" rtl="1"/>
            <a:r>
              <a:rPr lang="fa-IR" dirty="0" smtClean="0"/>
              <a:t>به عبارت دیگر چون </a:t>
            </a:r>
            <a:r>
              <a:rPr lang="en-US" dirty="0" smtClean="0"/>
              <a:t>static</a:t>
            </a:r>
            <a:r>
              <a:rPr lang="fa-IR" dirty="0" smtClean="0"/>
              <a:t> نیستند در بیرون از کلاس دیده نمی شوند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6497" y="4001294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000" dirty="0">
                <a:latin typeface="+mj-lt"/>
              </a:rPr>
              <a:t>class Outer { // an outer class has an inner class</a:t>
            </a:r>
          </a:p>
          <a:p>
            <a:pPr algn="l"/>
            <a:r>
              <a:rPr lang="fa-IR" sz="2000" dirty="0" smtClean="0">
                <a:latin typeface="+mj-lt"/>
              </a:rPr>
              <a:t>    </a:t>
            </a:r>
            <a:r>
              <a:rPr lang="en-US" sz="2000" dirty="0" smtClean="0">
                <a:latin typeface="+mj-lt"/>
              </a:rPr>
              <a:t>class </a:t>
            </a:r>
            <a:r>
              <a:rPr lang="en-US" sz="2000" dirty="0">
                <a:latin typeface="+mj-lt"/>
              </a:rPr>
              <a:t>Inner {}</a:t>
            </a:r>
          </a:p>
          <a:p>
            <a:pPr algn="l"/>
            <a:r>
              <a:rPr lang="en-US" sz="2000" dirty="0">
                <a:latin typeface="+mj-lt"/>
              </a:rPr>
              <a:t>}</a:t>
            </a:r>
          </a:p>
          <a:p>
            <a:pPr algn="l"/>
            <a:r>
              <a:rPr lang="en-US" sz="2000" dirty="0">
                <a:latin typeface="+mj-lt"/>
              </a:rPr>
              <a:t>class Outer { // an outer class has an inner interface</a:t>
            </a:r>
          </a:p>
          <a:p>
            <a:pPr algn="l"/>
            <a:r>
              <a:rPr lang="fa-IR" sz="2000" dirty="0" smtClean="0">
                <a:latin typeface="+mj-lt"/>
              </a:rPr>
              <a:t>    </a:t>
            </a:r>
            <a:r>
              <a:rPr lang="en-US" sz="2000" dirty="0" smtClean="0">
                <a:latin typeface="+mj-lt"/>
              </a:rPr>
              <a:t>interface </a:t>
            </a:r>
            <a:r>
              <a:rPr lang="en-US" sz="2000" dirty="0">
                <a:latin typeface="+mj-lt"/>
              </a:rPr>
              <a:t>Inner {}</a:t>
            </a:r>
          </a:p>
          <a:p>
            <a:pPr algn="l"/>
            <a:r>
              <a:rPr lang="en-US" sz="2000" dirty="0">
                <a:latin typeface="+mj-lt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522497" y="375130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>
                <a:latin typeface="+mj-lt"/>
              </a:rPr>
              <a:t>class Circle {</a:t>
            </a:r>
          </a:p>
          <a:p>
            <a:pPr algn="l"/>
            <a:r>
              <a:rPr lang="en-US" dirty="0">
                <a:latin typeface="+mj-lt"/>
              </a:rPr>
              <a:t>    class Point {</a:t>
            </a:r>
          </a:p>
          <a:p>
            <a:pPr algn="l"/>
            <a:r>
              <a:rPr lang="en-US" dirty="0">
                <a:latin typeface="+mj-lt"/>
              </a:rPr>
              <a:t>    }</a:t>
            </a:r>
          </a:p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dirty="0">
                <a:latin typeface="+mj-lt"/>
              </a:rPr>
              <a:t>    private Point center;</a:t>
            </a:r>
          </a:p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dirty="0">
                <a:latin typeface="+mj-lt"/>
              </a:rPr>
              <a:t>    public Circle(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x,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y,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r) {</a:t>
            </a:r>
          </a:p>
          <a:p>
            <a:pPr algn="l"/>
            <a:r>
              <a:rPr lang="en-US" dirty="0">
                <a:latin typeface="+mj-lt"/>
              </a:rPr>
              <a:t>        center = </a:t>
            </a:r>
            <a:r>
              <a:rPr lang="en-US" b="1" dirty="0" err="1">
                <a:latin typeface="+mj-lt"/>
              </a:rPr>
              <a:t>this.new</a:t>
            </a:r>
            <a:r>
              <a:rPr lang="en-US" b="1" dirty="0">
                <a:latin typeface="+mj-lt"/>
              </a:rPr>
              <a:t> Point();</a:t>
            </a:r>
          </a:p>
          <a:p>
            <a:pPr algn="l"/>
            <a:r>
              <a:rPr lang="en-US" dirty="0">
                <a:latin typeface="+mj-lt"/>
              </a:rPr>
              <a:t>    }</a:t>
            </a:r>
          </a:p>
          <a:p>
            <a:pPr algn="l"/>
            <a:r>
              <a:rPr lang="en-US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11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کلاس </a:t>
            </a:r>
            <a:r>
              <a:rPr lang="fa-IR" dirty="0" smtClean="0"/>
              <a:t>داخلی محلی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r" rtl="1"/>
            <a:r>
              <a:rPr lang="fa-IR" dirty="0"/>
              <a:t>یک کلاس داخلی محلی </a:t>
            </a:r>
            <a:r>
              <a:rPr lang="fa-IR" dirty="0" smtClean="0"/>
              <a:t>داخل یک بلاک کد (در یک متد یا بلاک مقداردهی اولیه یا ...) تعریف می شود</a:t>
            </a:r>
          </a:p>
          <a:p>
            <a:pPr algn="r" rtl="1"/>
            <a:r>
              <a:rPr lang="fa-IR" dirty="0" smtClean="0"/>
              <a:t>این کلاس ها به عنوان عضوی از کلاس نیستند و تنها در محدوده بلاک قابل استفاده هستند</a:t>
            </a:r>
          </a:p>
          <a:p>
            <a:pPr algn="r" rtl="1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7983" y="4061653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2400" dirty="0" smtClean="0">
                <a:latin typeface="+mj-lt"/>
              </a:rPr>
              <a:t>class </a:t>
            </a:r>
            <a:r>
              <a:rPr lang="en-US" sz="2400" dirty="0" err="1" smtClean="0">
                <a:latin typeface="+mj-lt"/>
              </a:rPr>
              <a:t>SomeClass</a:t>
            </a:r>
            <a:r>
              <a:rPr lang="en-US" sz="2400" dirty="0" smtClean="0">
                <a:latin typeface="+mj-lt"/>
              </a:rPr>
              <a:t> {</a:t>
            </a:r>
          </a:p>
          <a:p>
            <a:pPr algn="l"/>
            <a:r>
              <a:rPr lang="en-US" sz="2400" dirty="0" smtClean="0">
                <a:latin typeface="+mj-lt"/>
              </a:rPr>
              <a:t>    void </a:t>
            </a:r>
            <a:r>
              <a:rPr lang="en-US" sz="2400" dirty="0" err="1" smtClean="0">
                <a:latin typeface="+mj-lt"/>
              </a:rPr>
              <a:t>someFunction</a:t>
            </a:r>
            <a:r>
              <a:rPr lang="en-US" sz="2400" dirty="0" smtClean="0">
                <a:latin typeface="+mj-lt"/>
              </a:rPr>
              <a:t>() {</a:t>
            </a:r>
          </a:p>
          <a:p>
            <a:pPr algn="l"/>
            <a:r>
              <a:rPr lang="en-US" sz="2400" dirty="0" smtClean="0">
                <a:latin typeface="+mj-lt"/>
              </a:rPr>
              <a:t>        class Local { }</a:t>
            </a:r>
          </a:p>
          <a:p>
            <a:pPr algn="l"/>
            <a:r>
              <a:rPr lang="en-US" sz="2400" dirty="0" smtClean="0">
                <a:latin typeface="+mj-lt"/>
              </a:rPr>
              <a:t>    }</a:t>
            </a:r>
          </a:p>
          <a:p>
            <a:pPr algn="l"/>
            <a:r>
              <a:rPr lang="en-US" sz="2400" dirty="0" smtClean="0">
                <a:latin typeface="+mj-lt"/>
              </a:rPr>
              <a:t>}</a:t>
            </a:r>
            <a:endParaRPr lang="en-US" sz="2400" dirty="0"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09563" y="3330313"/>
            <a:ext cx="74536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 err="1"/>
              <a:t>StatusReporter</a:t>
            </a:r>
            <a:r>
              <a:rPr lang="en-US" dirty="0"/>
              <a:t> {</a:t>
            </a:r>
          </a:p>
          <a:p>
            <a:pPr algn="l"/>
            <a:r>
              <a:rPr lang="en-US" dirty="0"/>
              <a:t>    static </a:t>
            </a:r>
            <a:r>
              <a:rPr lang="en-US" dirty="0" err="1"/>
              <a:t>Shape.Color</a:t>
            </a:r>
            <a:r>
              <a:rPr lang="en-US" dirty="0"/>
              <a:t> </a:t>
            </a:r>
            <a:r>
              <a:rPr lang="en-US" b="1" dirty="0" err="1"/>
              <a:t>getDescriptiveColor</a:t>
            </a:r>
            <a:r>
              <a:rPr lang="en-US" dirty="0"/>
              <a:t>(final </a:t>
            </a:r>
            <a:r>
              <a:rPr lang="en-US" dirty="0" err="1"/>
              <a:t>Shape.Color</a:t>
            </a:r>
            <a:r>
              <a:rPr lang="en-US" dirty="0"/>
              <a:t> color) </a:t>
            </a:r>
            <a:r>
              <a:rPr lang="en-US" dirty="0" smtClean="0"/>
              <a:t>{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	</a:t>
            </a:r>
            <a:r>
              <a:rPr lang="en-US" b="1" dirty="0" smtClean="0"/>
              <a:t>class </a:t>
            </a:r>
            <a:r>
              <a:rPr lang="en-US" b="1" dirty="0" err="1"/>
              <a:t>DescriptiveColor</a:t>
            </a:r>
            <a:r>
              <a:rPr lang="en-US" b="1" dirty="0"/>
              <a:t> extends </a:t>
            </a:r>
            <a:r>
              <a:rPr lang="en-US" b="1" dirty="0" err="1"/>
              <a:t>Shape.Color</a:t>
            </a:r>
            <a:r>
              <a:rPr lang="en-US" b="1" dirty="0"/>
              <a:t> {</a:t>
            </a:r>
          </a:p>
          <a:p>
            <a:pPr algn="l"/>
            <a:r>
              <a:rPr lang="en-US" b="1" dirty="0"/>
              <a:t>            </a:t>
            </a:r>
            <a:r>
              <a:rPr lang="en-US" b="1" dirty="0" smtClean="0"/>
              <a:t>          public </a:t>
            </a:r>
            <a:r>
              <a:rPr lang="en-US" b="1" dirty="0"/>
              <a:t>String </a:t>
            </a:r>
            <a:r>
              <a:rPr lang="en-US" b="1" dirty="0" err="1"/>
              <a:t>toString</a:t>
            </a:r>
            <a:r>
              <a:rPr lang="en-US" b="1" dirty="0"/>
              <a:t>() {</a:t>
            </a:r>
          </a:p>
          <a:p>
            <a:pPr algn="l"/>
            <a:r>
              <a:rPr lang="en-US" b="1" dirty="0"/>
              <a:t>                </a:t>
            </a:r>
            <a:r>
              <a:rPr lang="en-US" b="1" dirty="0" smtClean="0"/>
              <a:t>          return </a:t>
            </a:r>
            <a:r>
              <a:rPr lang="en-US" b="1" dirty="0"/>
              <a:t>"You selected a color with RGB values" + color;</a:t>
            </a:r>
          </a:p>
          <a:p>
            <a:pPr algn="l"/>
            <a:r>
              <a:rPr lang="en-US" b="1" dirty="0"/>
              <a:t>            </a:t>
            </a:r>
            <a:r>
              <a:rPr lang="en-US" b="1" dirty="0" smtClean="0"/>
              <a:t>	    }</a:t>
            </a:r>
            <a:endParaRPr lang="en-US" b="1" dirty="0"/>
          </a:p>
          <a:p>
            <a:pPr algn="l"/>
            <a:r>
              <a:rPr lang="en-US" b="1" dirty="0"/>
              <a:t>        </a:t>
            </a:r>
            <a:r>
              <a:rPr lang="en-US" b="1" dirty="0" smtClean="0"/>
              <a:t>	}</a:t>
            </a:r>
            <a:endParaRPr lang="en-US" b="1" dirty="0"/>
          </a:p>
          <a:p>
            <a:pPr algn="l"/>
            <a:endParaRPr lang="en-US" dirty="0"/>
          </a:p>
          <a:p>
            <a:pPr algn="l"/>
            <a:r>
              <a:rPr lang="en-US" dirty="0"/>
              <a:t>        return new </a:t>
            </a:r>
            <a:r>
              <a:rPr lang="en-US" dirty="0" err="1"/>
              <a:t>DescriptiveColor</a:t>
            </a:r>
            <a:r>
              <a:rPr lang="en-US" dirty="0"/>
              <a:t>();</a:t>
            </a:r>
          </a:p>
          <a:p>
            <a:pPr algn="l"/>
            <a:r>
              <a:rPr lang="en-US" dirty="0"/>
              <a:t>    }</a:t>
            </a:r>
          </a:p>
          <a:p>
            <a:pPr algn="l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6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کلاس داخلی بدون نام(</a:t>
            </a:r>
            <a:r>
              <a:rPr lang="en-US" dirty="0"/>
              <a:t>Anonymous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این کلاس ها هیچ نامی ندارند و تعریف کلاس هنگام نوشتن کد ایجاد نمونه مشخص می شود</a:t>
            </a:r>
          </a:p>
          <a:p>
            <a:pPr algn="r" rtl="1"/>
            <a:r>
              <a:rPr lang="fa-IR" dirty="0" smtClean="0"/>
              <a:t>تقریبا در تمامی مواردی که از کلاس محلی داخلی استفاده می شود، قابل استفاده است</a:t>
            </a:r>
          </a:p>
          <a:p>
            <a:pPr algn="r" rtl="1"/>
            <a:r>
              <a:rPr lang="fa-IR" dirty="0" smtClean="0"/>
              <a:t>این کلاس ها نمی توانند سازنده داشته باشند (چرا؟)</a:t>
            </a:r>
            <a:endParaRPr lang="en-US" dirty="0" smtClean="0"/>
          </a:p>
          <a:p>
            <a:pPr algn="r" rtl="1"/>
            <a:r>
              <a:rPr lang="en-US" dirty="0" smtClean="0"/>
              <a:t>e14</a:t>
            </a:r>
            <a:endParaRPr lang="fa-IR" dirty="0" smtClean="0"/>
          </a:p>
          <a:p>
            <a:pPr algn="r" rtl="1"/>
            <a:endParaRPr lang="fa-IR" dirty="0" smtClean="0"/>
          </a:p>
          <a:p>
            <a:pPr algn="r" rt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5003" y="4240264"/>
            <a:ext cx="35459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+mj-lt"/>
              </a:rPr>
              <a:t>class </a:t>
            </a:r>
            <a:r>
              <a:rPr lang="en-US" sz="2400" dirty="0" err="1">
                <a:latin typeface="+mj-lt"/>
              </a:rPr>
              <a:t>SomeClass</a:t>
            </a:r>
            <a:r>
              <a:rPr lang="en-US" sz="2400" dirty="0">
                <a:latin typeface="+mj-lt"/>
              </a:rPr>
              <a:t> {</a:t>
            </a:r>
          </a:p>
          <a:p>
            <a:pPr algn="l"/>
            <a:r>
              <a:rPr lang="en-US" sz="2400" dirty="0" smtClean="0">
                <a:latin typeface="+mj-lt"/>
              </a:rPr>
              <a:t>    void </a:t>
            </a:r>
            <a:r>
              <a:rPr lang="en-US" sz="2400" dirty="0" err="1">
                <a:latin typeface="+mj-lt"/>
              </a:rPr>
              <a:t>someFunction</a:t>
            </a:r>
            <a:r>
              <a:rPr lang="en-US" sz="2400" dirty="0">
                <a:latin typeface="+mj-lt"/>
              </a:rPr>
              <a:t>() {</a:t>
            </a:r>
          </a:p>
          <a:p>
            <a:pPr algn="l"/>
            <a:r>
              <a:rPr lang="en-US" sz="2400" dirty="0" smtClean="0">
                <a:latin typeface="+mj-lt"/>
              </a:rPr>
              <a:t>        new </a:t>
            </a:r>
            <a:r>
              <a:rPr lang="en-US" sz="2400" dirty="0">
                <a:latin typeface="+mj-lt"/>
              </a:rPr>
              <a:t>Object() { };</a:t>
            </a:r>
          </a:p>
          <a:p>
            <a:pPr algn="l"/>
            <a:r>
              <a:rPr lang="en-US" sz="2400" dirty="0" smtClean="0">
                <a:latin typeface="+mj-lt"/>
              </a:rPr>
              <a:t>    }</a:t>
            </a:r>
            <a:endParaRPr lang="en-US" sz="2400" dirty="0">
              <a:latin typeface="+mj-lt"/>
            </a:endParaRPr>
          </a:p>
          <a:p>
            <a:pPr algn="l"/>
            <a:r>
              <a:rPr lang="en-US" sz="2400" dirty="0">
                <a:latin typeface="+mj-lt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829855" y="3596227"/>
            <a:ext cx="765219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 err="1"/>
              <a:t>StatusReporter</a:t>
            </a:r>
            <a:r>
              <a:rPr lang="en-US" dirty="0"/>
              <a:t> {</a:t>
            </a:r>
          </a:p>
          <a:p>
            <a:pPr algn="l"/>
            <a:r>
              <a:rPr lang="en-US" dirty="0"/>
              <a:t>    static </a:t>
            </a:r>
            <a:r>
              <a:rPr lang="en-US" dirty="0" err="1"/>
              <a:t>Shape.Color</a:t>
            </a:r>
            <a:r>
              <a:rPr lang="en-US" dirty="0"/>
              <a:t> </a:t>
            </a:r>
            <a:r>
              <a:rPr lang="en-US" b="1" dirty="0" err="1"/>
              <a:t>getAnonymousDescriptiveColor</a:t>
            </a:r>
            <a:r>
              <a:rPr lang="en-US" b="1" dirty="0"/>
              <a:t> </a:t>
            </a:r>
            <a:r>
              <a:rPr lang="en-US" dirty="0"/>
              <a:t>(final </a:t>
            </a:r>
            <a:r>
              <a:rPr lang="en-US" dirty="0" err="1"/>
              <a:t>Shape.Color</a:t>
            </a:r>
            <a:r>
              <a:rPr lang="en-US" dirty="0"/>
              <a:t> color) </a:t>
            </a:r>
            <a:r>
              <a:rPr lang="en-US" dirty="0" smtClean="0"/>
              <a:t>{</a:t>
            </a:r>
          </a:p>
          <a:p>
            <a:pPr algn="l"/>
            <a:r>
              <a:rPr lang="en-US" dirty="0" smtClean="0"/>
              <a:t>        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       return </a:t>
            </a:r>
            <a:r>
              <a:rPr lang="en-US" b="1" dirty="0"/>
              <a:t>new </a:t>
            </a:r>
            <a:r>
              <a:rPr lang="en-US" b="1" dirty="0" err="1"/>
              <a:t>Shape.Color</a:t>
            </a:r>
            <a:r>
              <a:rPr lang="en-US" b="1" dirty="0"/>
              <a:t>() {</a:t>
            </a:r>
          </a:p>
          <a:p>
            <a:pPr algn="l"/>
            <a:r>
              <a:rPr lang="en-US" b="1" dirty="0"/>
              <a:t>          </a:t>
            </a:r>
            <a:r>
              <a:rPr lang="en-US" b="1" dirty="0" smtClean="0"/>
              <a:t>      </a:t>
            </a:r>
            <a:r>
              <a:rPr lang="en-US" b="1" dirty="0"/>
              <a:t>public String </a:t>
            </a:r>
            <a:r>
              <a:rPr lang="en-US" b="1" dirty="0" err="1"/>
              <a:t>toString</a:t>
            </a:r>
            <a:r>
              <a:rPr lang="en-US" b="1" dirty="0"/>
              <a:t>() {</a:t>
            </a:r>
          </a:p>
          <a:p>
            <a:pPr algn="l"/>
            <a:r>
              <a:rPr lang="en-US" b="1" dirty="0"/>
              <a:t>            </a:t>
            </a:r>
            <a:r>
              <a:rPr lang="en-US" b="1" dirty="0" smtClean="0"/>
              <a:t>        </a:t>
            </a:r>
            <a:r>
              <a:rPr lang="en-US" b="1" dirty="0"/>
              <a:t>return "You selected a anonymous color with RGB values" + color;</a:t>
            </a:r>
          </a:p>
          <a:p>
            <a:pPr algn="l"/>
            <a:r>
              <a:rPr lang="en-US" b="1" dirty="0"/>
              <a:t>           </a:t>
            </a:r>
            <a:r>
              <a:rPr lang="en-US" b="1" dirty="0" smtClean="0"/>
              <a:t>     </a:t>
            </a:r>
            <a:r>
              <a:rPr lang="en-US" b="1" dirty="0"/>
              <a:t>}</a:t>
            </a:r>
          </a:p>
          <a:p>
            <a:pPr algn="l"/>
            <a:r>
              <a:rPr lang="en-US" b="1" dirty="0"/>
              <a:t>       </a:t>
            </a:r>
            <a:r>
              <a:rPr lang="en-US" b="1" dirty="0" smtClean="0"/>
              <a:t>     };</a:t>
            </a:r>
          </a:p>
          <a:p>
            <a:pPr algn="l"/>
            <a:endParaRPr lang="en-US" dirty="0"/>
          </a:p>
          <a:p>
            <a:pPr algn="l"/>
            <a:r>
              <a:rPr lang="en-US" dirty="0" smtClean="0"/>
              <a:t>    }</a:t>
            </a:r>
          </a:p>
          <a:p>
            <a:pPr algn="l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75" y="2040754"/>
            <a:ext cx="6899946" cy="4595280"/>
          </a:xfrm>
        </p:spPr>
      </p:pic>
      <p:sp>
        <p:nvSpPr>
          <p:cNvPr id="5" name="Cloud Callout 4"/>
          <p:cNvSpPr/>
          <p:nvPr/>
        </p:nvSpPr>
        <p:spPr>
          <a:xfrm>
            <a:off x="6452315" y="0"/>
            <a:ext cx="5615189" cy="3554569"/>
          </a:xfrm>
          <a:prstGeom prst="cloudCallout">
            <a:avLst>
              <a:gd name="adj1" fmla="val -46062"/>
              <a:gd name="adj2" fmla="val 414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400" dirty="0" smtClean="0">
                <a:cs typeface="B Nazanin" panose="00000400000000000000" pitchFamily="2" charset="-78"/>
              </a:rPr>
              <a:t>فرق </a:t>
            </a:r>
            <a:r>
              <a:rPr lang="en-US" sz="2400" dirty="0" smtClean="0">
                <a:cs typeface="B Nazanin" panose="00000400000000000000" pitchFamily="2" charset="-78"/>
              </a:rPr>
              <a:t>abstract class</a:t>
            </a:r>
            <a:r>
              <a:rPr lang="fa-IR" sz="2400" dirty="0" smtClean="0">
                <a:cs typeface="B Nazanin" panose="00000400000000000000" pitchFamily="2" charset="-78"/>
              </a:rPr>
              <a:t> و </a:t>
            </a:r>
            <a:r>
              <a:rPr lang="en-US" sz="2400" dirty="0" smtClean="0">
                <a:cs typeface="B Nazanin" panose="00000400000000000000" pitchFamily="2" charset="-78"/>
              </a:rPr>
              <a:t>interface</a:t>
            </a:r>
            <a:r>
              <a:rPr lang="fa-IR" sz="2400" dirty="0" smtClean="0">
                <a:cs typeface="B Nazanin" panose="00000400000000000000" pitchFamily="2" charset="-78"/>
              </a:rPr>
              <a:t> رو نمیدونید؟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3924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smtClean="0"/>
              <a:t>abstract </a:t>
            </a:r>
            <a:r>
              <a:rPr lang="en-US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ممکن است متد های پیاده سازی شده و نشده (</a:t>
            </a:r>
            <a:r>
              <a:rPr lang="en-US" dirty="0" smtClean="0"/>
              <a:t>abstract</a:t>
            </a:r>
            <a:r>
              <a:rPr lang="fa-IR" dirty="0" smtClean="0"/>
              <a:t>) و متغیر داشته باشند</a:t>
            </a:r>
          </a:p>
          <a:p>
            <a:pPr algn="r" rtl="1"/>
            <a:r>
              <a:rPr lang="fa-IR" dirty="0" smtClean="0"/>
              <a:t>می توانند سازنده داشته باشند ولی نمی توان از روی آنها </a:t>
            </a:r>
            <a:r>
              <a:rPr lang="en-US" dirty="0" smtClean="0"/>
              <a:t>object</a:t>
            </a:r>
            <a:r>
              <a:rPr lang="fa-IR" dirty="0" smtClean="0"/>
              <a:t> ساخت</a:t>
            </a:r>
          </a:p>
          <a:p>
            <a:pPr algn="r" rtl="1"/>
            <a:r>
              <a:rPr lang="fa-IR" dirty="0" smtClean="0"/>
              <a:t>البته می توان یٌک </a:t>
            </a:r>
            <a:r>
              <a:rPr lang="en-US" dirty="0" smtClean="0"/>
              <a:t>object</a:t>
            </a:r>
            <a:r>
              <a:rPr lang="fa-IR" dirty="0" smtClean="0"/>
              <a:t> از کلاس های فرزند را درون آنها ریخت</a:t>
            </a:r>
          </a:p>
          <a:p>
            <a:pPr algn="r" rtl="1"/>
            <a:r>
              <a:rPr lang="fa-IR" dirty="0" smtClean="0"/>
              <a:t>آیا می توان </a:t>
            </a:r>
            <a:r>
              <a:rPr lang="en-US" dirty="0"/>
              <a:t>abstract </a:t>
            </a:r>
            <a:r>
              <a:rPr lang="en-US" dirty="0" smtClean="0"/>
              <a:t>class</a:t>
            </a:r>
            <a:r>
              <a:rPr lang="fa-IR" dirty="0" smtClean="0"/>
              <a:t> را </a:t>
            </a:r>
            <a:r>
              <a:rPr lang="en-US" dirty="0" smtClean="0"/>
              <a:t>final</a:t>
            </a:r>
            <a:r>
              <a:rPr lang="fa-IR" dirty="0" smtClean="0"/>
              <a:t> کرد؟</a:t>
            </a:r>
          </a:p>
          <a:p>
            <a:pPr algn="r" rtl="1"/>
            <a:r>
              <a:rPr lang="en-US" dirty="0" smtClean="0"/>
              <a:t>e1</a:t>
            </a:r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6254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865</Words>
  <Application>Microsoft Office PowerPoint</Application>
  <PresentationFormat>Widescreen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 Nazanin</vt:lpstr>
      <vt:lpstr>Calibri</vt:lpstr>
      <vt:lpstr>Calibri Light</vt:lpstr>
      <vt:lpstr>Office Theme</vt:lpstr>
      <vt:lpstr>PowerPoint Presentation</vt:lpstr>
      <vt:lpstr>PowerPoint Presentation</vt:lpstr>
      <vt:lpstr>کلاس های(کلاس یا اینترفیس) تودرتو</vt:lpstr>
      <vt:lpstr>کلاس داخلی static </vt:lpstr>
      <vt:lpstr>کلاس داخلی </vt:lpstr>
      <vt:lpstr>کلاس داخلی محلی </vt:lpstr>
      <vt:lpstr>کلاس داخلی بدون نام(Anonymous)</vt:lpstr>
      <vt:lpstr>PowerPoint Presentation</vt:lpstr>
      <vt:lpstr>abstract class</vt:lpstr>
      <vt:lpstr>interface</vt:lpstr>
      <vt:lpstr>PowerPoint Presentation</vt:lpstr>
      <vt:lpstr>نمودار کلاس خطا</vt:lpstr>
      <vt:lpstr>خطاهایUnchecked </vt:lpstr>
      <vt:lpstr>خطاهای Checked</vt:lpstr>
      <vt:lpstr>Error</vt:lpstr>
      <vt:lpstr>بلوک دریافت خطا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farzanehfar</dc:creator>
  <cp:lastModifiedBy>farzanehfar</cp:lastModifiedBy>
  <cp:revision>27</cp:revision>
  <dcterms:created xsi:type="dcterms:W3CDTF">2018-03-04T13:24:23Z</dcterms:created>
  <dcterms:modified xsi:type="dcterms:W3CDTF">2018-05-06T12:32:41Z</dcterms:modified>
</cp:coreProperties>
</file>