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278BB-1761-4348-9DE6-0272925775EA}" type="datetimeFigureOut">
              <a:rPr lang="en-US" smtClean="0"/>
              <a:t>5/6/2018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69689-C9BE-4B2C-8DB3-F87F455D8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977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278BB-1761-4348-9DE6-0272925775EA}" type="datetimeFigureOut">
              <a:rPr lang="en-US" smtClean="0"/>
              <a:t>5/6/2018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69689-C9BE-4B2C-8DB3-F87F455D8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072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278BB-1761-4348-9DE6-0272925775EA}" type="datetimeFigureOut">
              <a:rPr lang="en-US" smtClean="0"/>
              <a:t>5/6/2018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69689-C9BE-4B2C-8DB3-F87F455D8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819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 rtl="1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algn="r" rtl="1">
              <a:defRPr/>
            </a:lvl1pPr>
            <a:lvl2pPr algn="r" rtl="1">
              <a:defRPr/>
            </a:lvl2pPr>
            <a:lvl3pPr algn="r" rtl="1">
              <a:defRPr/>
            </a:lvl3pPr>
            <a:lvl4pPr algn="r" rtl="1">
              <a:defRPr/>
            </a:lvl4pPr>
            <a:lvl5pPr algn="r" rtl="1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r" rtl="1">
              <a:defRPr/>
            </a:lvl1pPr>
          </a:lstStyle>
          <a:p>
            <a:fld id="{DCC278BB-1761-4348-9DE6-0272925775EA}" type="datetimeFigureOut">
              <a:rPr lang="en-US" smtClean="0"/>
              <a:pPr/>
              <a:t>5/6/2018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rtl="1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 rtl="1">
              <a:defRPr/>
            </a:lvl1pPr>
          </a:lstStyle>
          <a:p>
            <a:fld id="{A2B69689-C9BE-4B2C-8DB3-F87F455D802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290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278BB-1761-4348-9DE6-0272925775EA}" type="datetimeFigureOut">
              <a:rPr lang="en-US" smtClean="0"/>
              <a:t>5/6/2018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69689-C9BE-4B2C-8DB3-F87F455D8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413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278BB-1761-4348-9DE6-0272925775EA}" type="datetimeFigureOut">
              <a:rPr lang="en-US" smtClean="0"/>
              <a:t>5/6/2018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69689-C9BE-4B2C-8DB3-F87F455D8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443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278BB-1761-4348-9DE6-0272925775EA}" type="datetimeFigureOut">
              <a:rPr lang="en-US" smtClean="0"/>
              <a:t>5/6/2018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69689-C9BE-4B2C-8DB3-F87F455D8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978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278BB-1761-4348-9DE6-0272925775EA}" type="datetimeFigureOut">
              <a:rPr lang="en-US" smtClean="0"/>
              <a:t>5/6/2018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69689-C9BE-4B2C-8DB3-F87F455D8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550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278BB-1761-4348-9DE6-0272925775EA}" type="datetimeFigureOut">
              <a:rPr lang="en-US" smtClean="0"/>
              <a:t>5/6/2018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69689-C9BE-4B2C-8DB3-F87F455D8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136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278BB-1761-4348-9DE6-0272925775EA}" type="datetimeFigureOut">
              <a:rPr lang="en-US" smtClean="0"/>
              <a:t>5/6/2018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69689-C9BE-4B2C-8DB3-F87F455D8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893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278BB-1761-4348-9DE6-0272925775EA}" type="datetimeFigureOut">
              <a:rPr lang="en-US" smtClean="0"/>
              <a:t>5/6/2018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69689-C9BE-4B2C-8DB3-F87F455D8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09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C278BB-1761-4348-9DE6-0272925775EA}" type="datetimeFigureOut">
              <a:rPr lang="en-US" smtClean="0"/>
              <a:t>5/6/2018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B69689-C9BE-4B2C-8DB3-F87F455D8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745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B Nazanin" panose="00000400000000000000" pitchFamily="2" charset="-78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B Nazanin" panose="00000400000000000000" pitchFamily="2" charset="-78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B Nazanin" panose="00000400000000000000" pitchFamily="2" charset="-78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B Nazanin" panose="00000400000000000000" pitchFamily="2" charset="-78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B Nazanin" panose="00000400000000000000" pitchFamily="2" charset="-78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B Nazanin" panose="00000400000000000000" pitchFamily="2" charset="-78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1"/>
          <p:cNvSpPr txBox="1">
            <a:spLocks/>
          </p:cNvSpPr>
          <p:nvPr/>
        </p:nvSpPr>
        <p:spPr>
          <a:xfrm>
            <a:off x="1202028" y="2391424"/>
            <a:ext cx="9144000" cy="29790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a-IR" sz="8000" dirty="0" smtClean="0">
                <a:cs typeface="B Nazanin" panose="00000400000000000000" pitchFamily="2" charset="-78"/>
              </a:rPr>
              <a:t>جاوا سریع</a:t>
            </a:r>
            <a:endParaRPr lang="en-US" sz="8000" dirty="0" smtClean="0">
              <a:cs typeface="B Nazanin" panose="00000400000000000000" pitchFamily="2" charset="-78"/>
            </a:endParaRPr>
          </a:p>
          <a:p>
            <a:endParaRPr lang="en-US" sz="3600" dirty="0" smtClean="0">
              <a:cs typeface="B Nazanin" panose="00000400000000000000" pitchFamily="2" charset="-78"/>
            </a:endParaRPr>
          </a:p>
          <a:p>
            <a:r>
              <a:rPr lang="fa-IR" sz="3600" dirty="0" smtClean="0">
                <a:cs typeface="B Nazanin" panose="00000400000000000000" pitchFamily="2" charset="-78"/>
              </a:rPr>
              <a:t>جلسه چهارم</a:t>
            </a:r>
            <a:endParaRPr lang="en-US" sz="3600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058527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en-US" dirty="0" smtClean="0"/>
              <a:t>throws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fa-IR" sz="2600" dirty="0" smtClean="0"/>
              <a:t>اگر در یک متد (در کلاس یا اینترفیس) یک استثنای </a:t>
            </a:r>
            <a:r>
              <a:rPr lang="en-US" sz="2600" dirty="0" smtClean="0"/>
              <a:t>checked</a:t>
            </a:r>
            <a:r>
              <a:rPr lang="fa-IR" sz="2600" dirty="0" smtClean="0"/>
              <a:t> وجود داشته باشد و در بلاک </a:t>
            </a:r>
            <a:r>
              <a:rPr lang="en-US" sz="2600" dirty="0" smtClean="0"/>
              <a:t>try-catch</a:t>
            </a:r>
            <a:r>
              <a:rPr lang="fa-IR" sz="2600" dirty="0" smtClean="0"/>
              <a:t> مدیریت نشده باشد، باید از عبارت </a:t>
            </a:r>
            <a:r>
              <a:rPr lang="en-US" sz="2600" dirty="0" smtClean="0"/>
              <a:t>throws</a:t>
            </a:r>
            <a:r>
              <a:rPr lang="fa-IR" sz="2600" dirty="0" smtClean="0"/>
              <a:t> استفاده کرد</a:t>
            </a:r>
          </a:p>
          <a:p>
            <a:pPr algn="r" rtl="1"/>
            <a:endParaRPr lang="fa-IR" sz="2600" dirty="0" smtClean="0"/>
          </a:p>
          <a:p>
            <a:pPr marL="0" indent="0" algn="l" rtl="0">
              <a:buNone/>
            </a:pPr>
            <a:r>
              <a:rPr lang="en-US" sz="2600" dirty="0" err="1">
                <a:latin typeface="+mj-lt"/>
              </a:rPr>
              <a:t>int</a:t>
            </a:r>
            <a:r>
              <a:rPr lang="en-US" sz="2600" dirty="0">
                <a:latin typeface="+mj-lt"/>
              </a:rPr>
              <a:t> </a:t>
            </a:r>
            <a:r>
              <a:rPr lang="en-US" sz="2600" dirty="0" err="1">
                <a:latin typeface="+mj-lt"/>
              </a:rPr>
              <a:t>readIntFromFile</a:t>
            </a:r>
            <a:r>
              <a:rPr lang="en-US" sz="2600" dirty="0">
                <a:latin typeface="+mj-lt"/>
              </a:rPr>
              <a:t>() throws </a:t>
            </a:r>
            <a:r>
              <a:rPr lang="en-US" sz="2600" dirty="0" err="1" smtClean="0">
                <a:latin typeface="+mj-lt"/>
              </a:rPr>
              <a:t>IOException</a:t>
            </a:r>
            <a:r>
              <a:rPr lang="en-US" sz="2600" dirty="0">
                <a:latin typeface="+mj-lt"/>
              </a:rPr>
              <a:t>, </a:t>
            </a:r>
            <a:r>
              <a:rPr lang="en-US" sz="2600" dirty="0" err="1">
                <a:latin typeface="+mj-lt"/>
              </a:rPr>
              <a:t>IllegalArgumentException</a:t>
            </a:r>
            <a:r>
              <a:rPr lang="en-US" sz="2600" dirty="0">
                <a:latin typeface="+mj-lt"/>
              </a:rPr>
              <a:t>; </a:t>
            </a:r>
            <a:endParaRPr lang="fa-IR" sz="2600" dirty="0" smtClean="0">
              <a:latin typeface="+mj-lt"/>
            </a:endParaRPr>
          </a:p>
          <a:p>
            <a:pPr marL="0" indent="0" algn="r" rtl="1">
              <a:buNone/>
            </a:pPr>
            <a:endParaRPr lang="fa-IR" sz="2600" dirty="0" smtClean="0">
              <a:latin typeface="+mj-lt"/>
            </a:endParaRPr>
          </a:p>
          <a:p>
            <a:pPr algn="r" rtl="1"/>
            <a:r>
              <a:rPr lang="fa-IR" sz="2600" dirty="0" smtClean="0"/>
              <a:t>هنگام </a:t>
            </a:r>
            <a:r>
              <a:rPr lang="en-US" sz="2600" dirty="0" smtClean="0"/>
              <a:t>override</a:t>
            </a:r>
            <a:r>
              <a:rPr lang="fa-IR" sz="2600" dirty="0" smtClean="0"/>
              <a:t> کردن یک متد، اگر </a:t>
            </a:r>
            <a:r>
              <a:rPr lang="en-US" sz="2600" dirty="0" smtClean="0"/>
              <a:t>throws</a:t>
            </a:r>
            <a:r>
              <a:rPr lang="fa-IR" sz="2600" dirty="0" smtClean="0"/>
              <a:t> داشت، باید یا از همان کلاس استثنا استفاده کرد و یا از فرزندان آن</a:t>
            </a:r>
          </a:p>
          <a:p>
            <a:pPr algn="r" rtl="1"/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824314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en-US" dirty="0"/>
              <a:t>throws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r" rtl="1"/>
            <a:r>
              <a:rPr lang="fa-IR" dirty="0"/>
              <a:t>مثلا در </a:t>
            </a:r>
            <a:r>
              <a:rPr lang="fa-IR" dirty="0" smtClean="0"/>
              <a:t>قبلی که </a:t>
            </a:r>
            <a:r>
              <a:rPr lang="fa-IR" dirty="0"/>
              <a:t>در یک اینتر فیس است می توان به روش زیر استفاده </a:t>
            </a:r>
            <a:r>
              <a:rPr lang="fa-IR" dirty="0" smtClean="0"/>
              <a:t>کرد</a:t>
            </a:r>
          </a:p>
          <a:p>
            <a:pPr algn="r" rtl="1"/>
            <a:endParaRPr lang="fa-IR" dirty="0"/>
          </a:p>
          <a:p>
            <a:pPr marL="0" indent="0" algn="l" rtl="0">
              <a:buNone/>
            </a:pPr>
            <a:r>
              <a:rPr lang="en-US" dirty="0">
                <a:latin typeface="+mj-lt"/>
              </a:rPr>
              <a:t>public </a:t>
            </a:r>
            <a:r>
              <a:rPr lang="en-US" dirty="0" err="1">
                <a:latin typeface="+mj-lt"/>
              </a:rPr>
              <a:t>int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readIntFromFile</a:t>
            </a:r>
            <a:r>
              <a:rPr lang="en-US" dirty="0">
                <a:latin typeface="+mj-lt"/>
              </a:rPr>
              <a:t>() throws </a:t>
            </a:r>
            <a:r>
              <a:rPr lang="en-US" dirty="0" err="1">
                <a:latin typeface="+mj-lt"/>
              </a:rPr>
              <a:t>FileNotFoundException</a:t>
            </a:r>
            <a:r>
              <a:rPr lang="en-US" dirty="0">
                <a:latin typeface="+mj-lt"/>
              </a:rPr>
              <a:t> {</a:t>
            </a:r>
          </a:p>
          <a:p>
            <a:pPr marL="0" indent="0" algn="l" rtl="0">
              <a:buNone/>
            </a:pPr>
            <a:r>
              <a:rPr lang="fa-IR" dirty="0">
                <a:latin typeface="+mj-lt"/>
              </a:rPr>
              <a:t>	</a:t>
            </a:r>
            <a:r>
              <a:rPr lang="en-US" dirty="0">
                <a:latin typeface="+mj-lt"/>
              </a:rPr>
              <a:t>Scanner </a:t>
            </a:r>
            <a:r>
              <a:rPr lang="en-US" dirty="0" err="1">
                <a:latin typeface="+mj-lt"/>
              </a:rPr>
              <a:t>consoleScanner</a:t>
            </a:r>
            <a:r>
              <a:rPr lang="en-US" dirty="0">
                <a:latin typeface="+mj-lt"/>
              </a:rPr>
              <a:t> = new Scanner(new File("integer.txt"));</a:t>
            </a:r>
          </a:p>
          <a:p>
            <a:pPr marL="0" indent="0" algn="l" rtl="0">
              <a:buNone/>
            </a:pPr>
            <a:r>
              <a:rPr lang="fa-IR" dirty="0">
                <a:latin typeface="+mj-lt"/>
              </a:rPr>
              <a:t>	</a:t>
            </a:r>
            <a:r>
              <a:rPr lang="en-US" dirty="0">
                <a:latin typeface="+mj-lt"/>
              </a:rPr>
              <a:t>return </a:t>
            </a:r>
            <a:r>
              <a:rPr lang="en-US" dirty="0" err="1">
                <a:latin typeface="+mj-lt"/>
              </a:rPr>
              <a:t>consoleScanner.nextInt</a:t>
            </a:r>
            <a:r>
              <a:rPr lang="en-US" dirty="0">
                <a:latin typeface="+mj-lt"/>
              </a:rPr>
              <a:t>();</a:t>
            </a:r>
          </a:p>
          <a:p>
            <a:pPr marL="0" indent="0" algn="l" rtl="0">
              <a:buNone/>
            </a:pPr>
            <a:r>
              <a:rPr lang="en-US" dirty="0">
                <a:latin typeface="+mj-lt"/>
              </a:rPr>
              <a:t>}</a:t>
            </a:r>
            <a:endParaRPr lang="fa-IR" dirty="0">
              <a:latin typeface="+mj-lt"/>
            </a:endParaRPr>
          </a:p>
          <a:p>
            <a:pPr algn="r" rtl="1"/>
            <a:r>
              <a:rPr lang="fa-IR" dirty="0"/>
              <a:t>کلاس </a:t>
            </a:r>
            <a:r>
              <a:rPr lang="en-US" dirty="0" err="1"/>
              <a:t>FileNotFoundException</a:t>
            </a:r>
            <a:r>
              <a:rPr lang="fa-IR" dirty="0"/>
              <a:t> از کلاس </a:t>
            </a:r>
            <a:r>
              <a:rPr lang="en-US" dirty="0" err="1"/>
              <a:t>IOException</a:t>
            </a:r>
            <a:r>
              <a:rPr lang="fa-IR" dirty="0"/>
              <a:t> ارث برده </a:t>
            </a:r>
            <a:r>
              <a:rPr lang="fa-IR" dirty="0" smtClean="0"/>
              <a:t>است</a:t>
            </a:r>
            <a:endParaRPr lang="fa-IR" dirty="0"/>
          </a:p>
          <a:p>
            <a:pPr algn="r" rtl="1"/>
            <a:r>
              <a:rPr lang="fa-IR" dirty="0"/>
              <a:t>در عبارت بالا اگر از کلاس </a:t>
            </a:r>
            <a:r>
              <a:rPr lang="en-US" dirty="0"/>
              <a:t>Exception</a:t>
            </a:r>
            <a:r>
              <a:rPr lang="fa-IR" dirty="0"/>
              <a:t> استفاده می کردیم با خطا مواجه می </a:t>
            </a:r>
            <a:r>
              <a:rPr lang="fa-IR" dirty="0" smtClean="0"/>
              <a:t>شویم</a:t>
            </a:r>
            <a:endParaRPr lang="fa-IR" dirty="0"/>
          </a:p>
          <a:p>
            <a:pPr algn="r" rtl="1"/>
            <a:r>
              <a:rPr lang="fa-IR" dirty="0"/>
              <a:t>اگر چند خطا در </a:t>
            </a:r>
            <a:r>
              <a:rPr lang="en-US" dirty="0"/>
              <a:t>throws</a:t>
            </a:r>
            <a:r>
              <a:rPr lang="fa-IR" dirty="0"/>
              <a:t> باشد می توان تعدادی از خطاها را </a:t>
            </a:r>
            <a:r>
              <a:rPr lang="en-US" dirty="0"/>
              <a:t>catch</a:t>
            </a:r>
            <a:r>
              <a:rPr lang="fa-IR" dirty="0"/>
              <a:t> کرد و تعداد خطاها را کمتر </a:t>
            </a:r>
            <a:r>
              <a:rPr lang="fa-IR" dirty="0" smtClean="0"/>
              <a:t>نمود</a:t>
            </a:r>
            <a:endParaRPr lang="en-US" dirty="0"/>
          </a:p>
          <a:p>
            <a:pPr algn="r" rtl="1"/>
            <a:r>
              <a:rPr lang="en-US" dirty="0" smtClean="0"/>
              <a:t>e17</a:t>
            </a:r>
            <a:endParaRPr lang="fa-IR" dirty="0"/>
          </a:p>
          <a:p>
            <a:pPr algn="r" rt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8726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en-US" dirty="0"/>
              <a:t>Try with </a:t>
            </a:r>
            <a:r>
              <a:rPr lang="en-US" dirty="0" smtClean="0"/>
              <a:t>resource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fa-IR" dirty="0" smtClean="0"/>
              <a:t>معمولا برنامه نویس ها فراموش می کنند در </a:t>
            </a:r>
            <a:r>
              <a:rPr lang="en-US" dirty="0" smtClean="0"/>
              <a:t>finally</a:t>
            </a:r>
            <a:r>
              <a:rPr lang="fa-IR" dirty="0" smtClean="0"/>
              <a:t> منابع گرفته شده را آزاد کنند</a:t>
            </a:r>
          </a:p>
          <a:p>
            <a:pPr algn="r" rtl="1"/>
            <a:r>
              <a:rPr lang="fa-IR" dirty="0" smtClean="0"/>
              <a:t>همچنین اگر تعداد منابع زیاد باشد، مدیریت آنها بسیار سخت خواهد شد</a:t>
            </a:r>
          </a:p>
          <a:p>
            <a:pPr algn="r" rtl="1"/>
            <a:r>
              <a:rPr lang="fa-IR" dirty="0" smtClean="0"/>
              <a:t>برای این منظور می توان از بلاک </a:t>
            </a:r>
            <a:r>
              <a:rPr lang="en-US" dirty="0" smtClean="0"/>
              <a:t>try with resource</a:t>
            </a:r>
            <a:r>
              <a:rPr lang="fa-IR" dirty="0" smtClean="0"/>
              <a:t> استفاده کرد</a:t>
            </a:r>
          </a:p>
          <a:p>
            <a:pPr algn="r" rtl="1"/>
            <a:r>
              <a:rPr lang="fa-IR" dirty="0" smtClean="0"/>
              <a:t>در این حالت کامپایلر بصورت خودکار بلاک های </a:t>
            </a:r>
            <a:r>
              <a:rPr lang="en-US" dirty="0" smtClean="0"/>
              <a:t>try-catch-finally</a:t>
            </a:r>
            <a:r>
              <a:rPr lang="fa-IR" dirty="0" smtClean="0"/>
              <a:t> را ایجاد خواهد کرد</a:t>
            </a:r>
            <a:endParaRPr lang="en-US" dirty="0" smtClean="0"/>
          </a:p>
          <a:p>
            <a:pPr algn="r" rtl="1"/>
            <a:r>
              <a:rPr lang="fa-IR" dirty="0" smtClean="0"/>
              <a:t>بلاک </a:t>
            </a:r>
            <a:r>
              <a:rPr lang="en-US" dirty="0" smtClean="0"/>
              <a:t>catch</a:t>
            </a:r>
            <a:r>
              <a:rPr lang="fa-IR" dirty="0" smtClean="0"/>
              <a:t> و </a:t>
            </a:r>
            <a:r>
              <a:rPr lang="en-US" dirty="0" smtClean="0"/>
              <a:t>finally</a:t>
            </a:r>
            <a:r>
              <a:rPr lang="fa-IR" dirty="0" smtClean="0"/>
              <a:t> همچنان قابل استفاده خواهد بود</a:t>
            </a:r>
          </a:p>
          <a:p>
            <a:pPr algn="r" rtl="1"/>
            <a:endParaRPr lang="fa-IR" dirty="0" smtClean="0"/>
          </a:p>
          <a:p>
            <a:pPr algn="r" rtl="1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4694880"/>
            <a:ext cx="1017323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400" dirty="0">
                <a:solidFill>
                  <a:srgbClr val="000000"/>
                </a:solidFill>
                <a:latin typeface="+mj-lt"/>
              </a:rPr>
              <a:t>try(Scanner </a:t>
            </a:r>
            <a:r>
              <a:rPr lang="en-US" sz="2400" dirty="0" err="1">
                <a:solidFill>
                  <a:srgbClr val="000000"/>
                </a:solidFill>
                <a:latin typeface="+mj-lt"/>
              </a:rPr>
              <a:t>consoleScanner</a:t>
            </a:r>
            <a:r>
              <a:rPr lang="en-US" sz="2400" dirty="0">
                <a:solidFill>
                  <a:srgbClr val="000000"/>
                </a:solidFill>
                <a:latin typeface="+mj-lt"/>
              </a:rPr>
              <a:t> = new Scanner(System.in</a:t>
            </a:r>
            <a:r>
              <a:rPr lang="en-US" sz="2400" dirty="0" smtClean="0">
                <a:solidFill>
                  <a:srgbClr val="000000"/>
                </a:solidFill>
                <a:latin typeface="+mj-lt"/>
              </a:rPr>
              <a:t>); </a:t>
            </a:r>
          </a:p>
          <a:p>
            <a:pPr algn="l"/>
            <a:r>
              <a:rPr lang="en-US" sz="2400" dirty="0" smtClean="0">
                <a:solidFill>
                  <a:srgbClr val="000000"/>
                </a:solidFill>
                <a:latin typeface="+mj-lt"/>
              </a:rPr>
              <a:t>	</a:t>
            </a:r>
            <a:r>
              <a:rPr lang="en-US" sz="2400" dirty="0" err="1" smtClean="0">
                <a:latin typeface="+mj-lt"/>
              </a:rPr>
              <a:t>FileInputStream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fileIn</a:t>
            </a:r>
            <a:r>
              <a:rPr lang="en-US" sz="2400" dirty="0" smtClean="0">
                <a:latin typeface="+mj-lt"/>
              </a:rPr>
              <a:t> = new </a:t>
            </a:r>
            <a:r>
              <a:rPr lang="en-US" sz="2400" dirty="0" err="1" smtClean="0">
                <a:latin typeface="+mj-lt"/>
              </a:rPr>
              <a:t>FileInputStream</a:t>
            </a:r>
            <a:r>
              <a:rPr lang="en-US" sz="2400" dirty="0" smtClean="0">
                <a:latin typeface="+mj-lt"/>
              </a:rPr>
              <a:t>(</a:t>
            </a:r>
            <a:r>
              <a:rPr lang="en-US" sz="2400" dirty="0" err="1" smtClean="0">
                <a:latin typeface="+mj-lt"/>
              </a:rPr>
              <a:t>fileName</a:t>
            </a:r>
            <a:r>
              <a:rPr lang="en-US" sz="2400" dirty="0" smtClean="0">
                <a:latin typeface="+mj-lt"/>
              </a:rPr>
              <a:t>)</a:t>
            </a:r>
            <a:r>
              <a:rPr lang="en-US" sz="2400" dirty="0" smtClean="0">
                <a:solidFill>
                  <a:srgbClr val="000000"/>
                </a:solidFill>
                <a:latin typeface="+mj-lt"/>
              </a:rPr>
              <a:t>) </a:t>
            </a:r>
            <a:endParaRPr lang="fa-IR" sz="2400" dirty="0" smtClean="0">
              <a:solidFill>
                <a:srgbClr val="000000"/>
              </a:solidFill>
              <a:latin typeface="+mj-lt"/>
            </a:endParaRPr>
          </a:p>
          <a:p>
            <a:pPr algn="l"/>
            <a:r>
              <a:rPr lang="en-US" sz="2400" dirty="0" smtClean="0">
                <a:solidFill>
                  <a:srgbClr val="000000"/>
                </a:solidFill>
                <a:latin typeface="+mj-lt"/>
              </a:rPr>
              <a:t>{</a:t>
            </a:r>
            <a:r>
              <a:rPr lang="fa-IR" sz="2400" dirty="0" smtClean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+mj-lt"/>
              </a:rPr>
              <a:t>} </a:t>
            </a:r>
            <a:endParaRPr lang="fa-IR" sz="2400" dirty="0" smtClean="0">
              <a:solidFill>
                <a:srgbClr val="000000"/>
              </a:solidFill>
              <a:latin typeface="+mj-lt"/>
            </a:endParaRPr>
          </a:p>
          <a:p>
            <a:pPr algn="l"/>
            <a:r>
              <a:rPr lang="en-US" sz="2400" dirty="0" smtClean="0">
                <a:solidFill>
                  <a:srgbClr val="000000"/>
                </a:solidFill>
                <a:latin typeface="+mj-lt"/>
              </a:rPr>
              <a:t>catch(Exception </a:t>
            </a:r>
            <a:r>
              <a:rPr lang="en-US" sz="2400" dirty="0">
                <a:solidFill>
                  <a:srgbClr val="000000"/>
                </a:solidFill>
                <a:latin typeface="+mj-lt"/>
              </a:rPr>
              <a:t>e) </a:t>
            </a:r>
            <a:r>
              <a:rPr lang="en-US" sz="2400" dirty="0" smtClean="0">
                <a:solidFill>
                  <a:srgbClr val="000000"/>
                </a:solidFill>
                <a:latin typeface="+mj-lt"/>
              </a:rPr>
              <a:t>{</a:t>
            </a:r>
            <a:r>
              <a:rPr lang="fa-IR" sz="2400" dirty="0" smtClean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+mj-lt"/>
              </a:rPr>
              <a:t>}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>
                <a:latin typeface="+mj-lt"/>
              </a:rPr>
              <a:t/>
            </a:r>
            <a:br>
              <a:rPr lang="en-US" sz="2400" dirty="0">
                <a:latin typeface="+mj-lt"/>
              </a:rPr>
            </a:b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26984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 with resource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a-IR" sz="2400" dirty="0"/>
              <a:t>اگر بیش از یک منبع داشتیم، با </a:t>
            </a:r>
            <a:r>
              <a:rPr lang="en-US" sz="2400" dirty="0"/>
              <a:t>“;”</a:t>
            </a:r>
            <a:r>
              <a:rPr lang="fa-IR" sz="2400" dirty="0"/>
              <a:t> از هم جدا می </a:t>
            </a:r>
            <a:r>
              <a:rPr lang="fa-IR" sz="2400" dirty="0" smtClean="0"/>
              <a:t>کنیم</a:t>
            </a:r>
            <a:endParaRPr lang="fa-IR" sz="2400" dirty="0"/>
          </a:p>
          <a:p>
            <a:r>
              <a:rPr lang="fa-IR" sz="2400" dirty="0"/>
              <a:t>تنها کلاس هایی که اینترفیس </a:t>
            </a:r>
            <a:r>
              <a:rPr lang="en-US" sz="2400" dirty="0" err="1"/>
              <a:t>AutoCloseable</a:t>
            </a:r>
            <a:r>
              <a:rPr lang="fa-IR" sz="2400" dirty="0"/>
              <a:t> را پیاده سازی می کنند، قابل استفاده هستند</a:t>
            </a:r>
          </a:p>
          <a:p>
            <a:r>
              <a:rPr lang="fa-IR" sz="2400" dirty="0" smtClean="0"/>
              <a:t>اگر در </a:t>
            </a:r>
            <a:r>
              <a:rPr lang="en-US" sz="2400" dirty="0" smtClean="0"/>
              <a:t>try-catch-finally</a:t>
            </a:r>
            <a:r>
              <a:rPr lang="fa-IR" sz="2400" dirty="0" smtClean="0"/>
              <a:t> ایجاد شده بیش از یک </a:t>
            </a:r>
            <a:r>
              <a:rPr lang="en-US" sz="2400" dirty="0" smtClean="0"/>
              <a:t>exception</a:t>
            </a:r>
            <a:r>
              <a:rPr lang="fa-IR" sz="2400" dirty="0" smtClean="0"/>
              <a:t> رخ بدهد می توان از</a:t>
            </a:r>
            <a:r>
              <a:rPr lang="en-US" sz="2400" dirty="0" err="1" smtClean="0"/>
              <a:t>getSuppressed</a:t>
            </a:r>
            <a:r>
              <a:rPr lang="en-US" sz="2400" dirty="0" smtClean="0"/>
              <a:t> </a:t>
            </a:r>
            <a:r>
              <a:rPr lang="fa-IR" sz="2400" dirty="0" smtClean="0"/>
              <a:t> استفاده کرد</a:t>
            </a:r>
          </a:p>
          <a:p>
            <a:r>
              <a:rPr lang="en-US" sz="2400" dirty="0" smtClean="0"/>
              <a:t>e18</a:t>
            </a: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1141927" y="3872025"/>
            <a:ext cx="1075815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+mj-lt"/>
              </a:rPr>
              <a:t>try (</a:t>
            </a:r>
            <a:r>
              <a:rPr lang="en-US" sz="2000" dirty="0" err="1">
                <a:solidFill>
                  <a:srgbClr val="000000"/>
                </a:solidFill>
                <a:latin typeface="+mj-lt"/>
              </a:rPr>
              <a:t>ZipOutputStream</a:t>
            </a:r>
            <a:r>
              <a:rPr lang="en-US" sz="20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+mj-lt"/>
              </a:rPr>
              <a:t>zipFile</a:t>
            </a:r>
            <a:r>
              <a:rPr lang="en-US" sz="2000" dirty="0">
                <a:solidFill>
                  <a:srgbClr val="000000"/>
                </a:solidFill>
                <a:latin typeface="+mj-lt"/>
              </a:rPr>
              <a:t> = new </a:t>
            </a:r>
            <a:r>
              <a:rPr lang="en-US" sz="2000" dirty="0" err="1">
                <a:solidFill>
                  <a:srgbClr val="000000"/>
                </a:solidFill>
                <a:latin typeface="+mj-lt"/>
              </a:rPr>
              <a:t>ZipOutputStream</a:t>
            </a:r>
            <a:r>
              <a:rPr lang="en-US" sz="2000" dirty="0">
                <a:solidFill>
                  <a:srgbClr val="000000"/>
                </a:solidFill>
                <a:latin typeface="+mj-lt"/>
              </a:rPr>
              <a:t>(new </a:t>
            </a:r>
            <a:r>
              <a:rPr lang="en-US" sz="2000" dirty="0" err="1">
                <a:solidFill>
                  <a:srgbClr val="000000"/>
                </a:solidFill>
                <a:latin typeface="+mj-lt"/>
              </a:rPr>
              <a:t>FileOutputStream</a:t>
            </a:r>
            <a:r>
              <a:rPr lang="en-US" sz="2000" dirty="0">
                <a:solidFill>
                  <a:srgbClr val="000000"/>
                </a:solidFill>
                <a:latin typeface="+mj-lt"/>
              </a:rPr>
              <a:t>(</a:t>
            </a:r>
            <a:r>
              <a:rPr lang="en-US" sz="2000" dirty="0" err="1">
                <a:solidFill>
                  <a:srgbClr val="000000"/>
                </a:solidFill>
                <a:latin typeface="+mj-lt"/>
              </a:rPr>
              <a:t>zipFileName</a:t>
            </a:r>
            <a:r>
              <a:rPr lang="en-US" sz="2000" dirty="0">
                <a:solidFill>
                  <a:srgbClr val="000000"/>
                </a:solidFill>
                <a:latin typeface="+mj-lt"/>
              </a:rPr>
              <a:t>));</a:t>
            </a:r>
            <a:br>
              <a:rPr lang="en-US" sz="2000" dirty="0">
                <a:solidFill>
                  <a:srgbClr val="000000"/>
                </a:solidFill>
                <a:latin typeface="+mj-lt"/>
              </a:rPr>
            </a:br>
            <a:r>
              <a:rPr lang="en-US" sz="2000" dirty="0" smtClean="0">
                <a:solidFill>
                  <a:srgbClr val="000000"/>
                </a:solidFill>
                <a:latin typeface="+mj-lt"/>
              </a:rPr>
              <a:t>	</a:t>
            </a:r>
            <a:r>
              <a:rPr lang="en-US" sz="2000" dirty="0" err="1" smtClean="0">
                <a:solidFill>
                  <a:srgbClr val="000000"/>
                </a:solidFill>
                <a:latin typeface="+mj-lt"/>
              </a:rPr>
              <a:t>FileInputStream</a:t>
            </a:r>
            <a:r>
              <a:rPr lang="en-US" sz="2000" dirty="0" smtClean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+mj-lt"/>
              </a:rPr>
              <a:t>fileIn</a:t>
            </a:r>
            <a:r>
              <a:rPr lang="en-US" sz="2000" dirty="0">
                <a:solidFill>
                  <a:srgbClr val="000000"/>
                </a:solidFill>
                <a:latin typeface="+mj-lt"/>
              </a:rPr>
              <a:t> = new </a:t>
            </a:r>
            <a:r>
              <a:rPr lang="en-US" sz="2000" dirty="0" err="1">
                <a:solidFill>
                  <a:srgbClr val="000000"/>
                </a:solidFill>
                <a:latin typeface="+mj-lt"/>
              </a:rPr>
              <a:t>FileInputStream</a:t>
            </a:r>
            <a:r>
              <a:rPr lang="en-US" sz="2000" dirty="0">
                <a:solidFill>
                  <a:srgbClr val="000000"/>
                </a:solidFill>
                <a:latin typeface="+mj-lt"/>
              </a:rPr>
              <a:t>(</a:t>
            </a:r>
            <a:r>
              <a:rPr lang="en-US" sz="2000" dirty="0" err="1">
                <a:solidFill>
                  <a:srgbClr val="000000"/>
                </a:solidFill>
                <a:latin typeface="+mj-lt"/>
              </a:rPr>
              <a:t>fileName</a:t>
            </a:r>
            <a:r>
              <a:rPr lang="en-US" sz="2000" dirty="0">
                <a:solidFill>
                  <a:srgbClr val="000000"/>
                </a:solidFill>
                <a:latin typeface="+mj-lt"/>
              </a:rPr>
              <a:t>)) </a:t>
            </a:r>
            <a:endParaRPr lang="en-US" sz="2000" dirty="0" smtClean="0">
              <a:solidFill>
                <a:srgbClr val="000000"/>
              </a:solidFill>
              <a:latin typeface="+mj-lt"/>
            </a:endParaRPr>
          </a:p>
          <a:p>
            <a:r>
              <a:rPr lang="en-US" sz="2000" dirty="0" smtClean="0">
                <a:solidFill>
                  <a:srgbClr val="000000"/>
                </a:solidFill>
                <a:latin typeface="+mj-lt"/>
              </a:rPr>
              <a:t>{</a:t>
            </a:r>
            <a:r>
              <a:rPr lang="en-US" sz="2000" dirty="0" smtClean="0">
                <a:latin typeface="+mj-lt"/>
              </a:rPr>
              <a:t> }</a:t>
            </a:r>
          </a:p>
          <a:p>
            <a:r>
              <a:rPr lang="en-US" sz="2000" dirty="0">
                <a:latin typeface="+mj-lt"/>
              </a:rPr>
              <a:t>catch(Exception e) {</a:t>
            </a:r>
            <a:br>
              <a:rPr lang="en-US" sz="2000" dirty="0">
                <a:latin typeface="+mj-lt"/>
              </a:rPr>
            </a:br>
            <a:r>
              <a:rPr lang="en-US" sz="2000" dirty="0" smtClean="0">
                <a:latin typeface="+mj-lt"/>
              </a:rPr>
              <a:t>	for(</a:t>
            </a:r>
            <a:r>
              <a:rPr lang="en-US" sz="2000" dirty="0" err="1" smtClean="0">
                <a:latin typeface="+mj-lt"/>
              </a:rPr>
              <a:t>Throwable</a:t>
            </a:r>
            <a:r>
              <a:rPr lang="en-US" sz="2000" dirty="0" smtClean="0">
                <a:latin typeface="+mj-lt"/>
              </a:rPr>
              <a:t> </a:t>
            </a:r>
            <a:r>
              <a:rPr lang="en-US" sz="2000" dirty="0">
                <a:latin typeface="+mj-lt"/>
              </a:rPr>
              <a:t>suppressed : </a:t>
            </a:r>
            <a:r>
              <a:rPr lang="en-US" sz="2000" dirty="0" err="1">
                <a:latin typeface="+mj-lt"/>
              </a:rPr>
              <a:t>e.getSuppressed</a:t>
            </a:r>
            <a:r>
              <a:rPr lang="en-US" sz="2000" dirty="0">
                <a:latin typeface="+mj-lt"/>
              </a:rPr>
              <a:t>()) {</a:t>
            </a:r>
            <a:br>
              <a:rPr lang="en-US" sz="2000" dirty="0">
                <a:latin typeface="+mj-lt"/>
              </a:rPr>
            </a:br>
            <a:r>
              <a:rPr lang="en-US" sz="2000" dirty="0" smtClean="0">
                <a:latin typeface="+mj-lt"/>
              </a:rPr>
              <a:t>		</a:t>
            </a:r>
            <a:r>
              <a:rPr lang="en-US" sz="2000" dirty="0" err="1" smtClean="0">
                <a:latin typeface="+mj-lt"/>
              </a:rPr>
              <a:t>System.out.println</a:t>
            </a:r>
            <a:r>
              <a:rPr lang="en-US" sz="2000" dirty="0" smtClean="0">
                <a:latin typeface="+mj-lt"/>
              </a:rPr>
              <a:t>(suppressed);</a:t>
            </a:r>
          </a:p>
          <a:p>
            <a:r>
              <a:rPr lang="en-US" sz="2000" dirty="0">
                <a:latin typeface="+mj-lt"/>
              </a:rPr>
              <a:t>	</a:t>
            </a:r>
            <a:r>
              <a:rPr lang="en-US" sz="2000" dirty="0" smtClean="0">
                <a:latin typeface="+mj-lt"/>
              </a:rPr>
              <a:t>}</a:t>
            </a:r>
            <a:r>
              <a:rPr lang="en-US" sz="2000" dirty="0">
                <a:latin typeface="+mj-lt"/>
              </a:rPr>
              <a:t/>
            </a:r>
            <a:br>
              <a:rPr lang="en-US" sz="2000" dirty="0">
                <a:latin typeface="+mj-lt"/>
              </a:rPr>
            </a:br>
            <a:r>
              <a:rPr lang="en-US" sz="2000" dirty="0" smtClean="0">
                <a:latin typeface="+mj-lt"/>
              </a:rPr>
              <a:t>}</a:t>
            </a:r>
            <a:endParaRPr lang="en-US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85456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7707" y="2399081"/>
            <a:ext cx="6096000" cy="4286250"/>
          </a:xfrm>
        </p:spPr>
      </p:pic>
      <p:sp>
        <p:nvSpPr>
          <p:cNvPr id="6" name="Cloud Callout 5"/>
          <p:cNvSpPr/>
          <p:nvPr/>
        </p:nvSpPr>
        <p:spPr>
          <a:xfrm>
            <a:off x="953037" y="0"/>
            <a:ext cx="5267459" cy="2871989"/>
          </a:xfrm>
          <a:prstGeom prst="cloudCallout">
            <a:avLst>
              <a:gd name="adj1" fmla="val 44693"/>
              <a:gd name="adj2" fmla="val 562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400" dirty="0" smtClean="0">
                <a:cs typeface="B Nazanin" panose="00000400000000000000" pitchFamily="2" charset="-78"/>
              </a:rPr>
              <a:t>معلوم نیست واسه چی این کلاس خطا رو درست کرده!</a:t>
            </a:r>
            <a:endParaRPr lang="en-US" sz="2400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808644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 smtClean="0"/>
              <a:t>کلاسهای خطای ایجاد شده توسط کاربر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fa-IR" dirty="0" smtClean="0"/>
              <a:t>هر زمان که مورد نیاز بود، میتوان از سه کلاس عنوان شده ارث بری کرد و یک کلاس خطا ایجاد نمود</a:t>
            </a:r>
          </a:p>
          <a:p>
            <a:pPr algn="r" rtl="1"/>
            <a:r>
              <a:rPr lang="fa-IR" dirty="0" smtClean="0"/>
              <a:t>به دو طریق می توان اینگونه خطاها را استفاده کرد:</a:t>
            </a:r>
          </a:p>
          <a:p>
            <a:pPr marL="914400" lvl="1" indent="-457200" algn="r" rtl="1">
              <a:buFont typeface="+mj-lt"/>
              <a:buAutoNum type="arabicPeriod"/>
            </a:pPr>
            <a:r>
              <a:rPr lang="fa-IR" dirty="0" smtClean="0"/>
              <a:t>وقتی در منطق برنامه مشکلی پیش آمد، مستقیما آن را </a:t>
            </a:r>
            <a:r>
              <a:rPr lang="en-US" dirty="0" smtClean="0"/>
              <a:t>throw</a:t>
            </a:r>
            <a:r>
              <a:rPr lang="fa-IR" dirty="0" smtClean="0"/>
              <a:t> کرد:</a:t>
            </a:r>
          </a:p>
          <a:p>
            <a:pPr marL="914400" lvl="2" indent="0" algn="l" rtl="0">
              <a:buNone/>
            </a:pPr>
            <a:r>
              <a:rPr lang="en-US" dirty="0">
                <a:latin typeface="+mj-lt"/>
              </a:rPr>
              <a:t>throw new </a:t>
            </a:r>
            <a:r>
              <a:rPr lang="en-US" dirty="0" err="1">
                <a:latin typeface="+mj-lt"/>
              </a:rPr>
              <a:t>DaoObjectNotFoundException</a:t>
            </a:r>
            <a:r>
              <a:rPr lang="en-US" dirty="0">
                <a:latin typeface="+mj-lt"/>
              </a:rPr>
              <a:t>("Couldn't find </a:t>
            </a:r>
            <a:r>
              <a:rPr lang="en-US" dirty="0" err="1">
                <a:latin typeface="+mj-lt"/>
              </a:rPr>
              <a:t>dao</a:t>
            </a:r>
            <a:r>
              <a:rPr lang="en-US" dirty="0">
                <a:latin typeface="+mj-lt"/>
              </a:rPr>
              <a:t> with id " + id);</a:t>
            </a:r>
          </a:p>
          <a:p>
            <a:pPr marL="914400" lvl="1" indent="-457200" algn="r" rtl="1">
              <a:buFont typeface="+mj-lt"/>
              <a:buAutoNum type="arabicPeriod"/>
            </a:pPr>
            <a:r>
              <a:rPr lang="fa-IR" dirty="0" smtClean="0"/>
              <a:t>وقتی یک خطا در برنامه رخ داد خطای قبلی را در خطای جدید قرار داد و به بیرون فرستاد</a:t>
            </a:r>
          </a:p>
          <a:p>
            <a:pPr marL="914400" lvl="2" indent="0" algn="l" rtl="0">
              <a:buNone/>
            </a:pPr>
            <a:r>
              <a:rPr lang="en-US" dirty="0"/>
              <a:t>catch (</a:t>
            </a:r>
            <a:r>
              <a:rPr lang="en-US" dirty="0" err="1"/>
              <a:t>NoSuchMethodException</a:t>
            </a:r>
            <a:r>
              <a:rPr lang="en-US" dirty="0"/>
              <a:t> e) {</a:t>
            </a:r>
          </a:p>
          <a:p>
            <a:pPr marL="914400" lvl="2" indent="0" algn="l" rtl="0">
              <a:buNone/>
            </a:pPr>
            <a:r>
              <a:rPr lang="en-US" dirty="0"/>
              <a:t>  throw new </a:t>
            </a:r>
            <a:r>
              <a:rPr lang="en-US" dirty="0" err="1"/>
              <a:t>DaoObjectNotFoundException</a:t>
            </a:r>
            <a:r>
              <a:rPr lang="en-US" dirty="0"/>
              <a:t>("Couldn't find </a:t>
            </a:r>
            <a:r>
              <a:rPr lang="en-US" dirty="0" err="1"/>
              <a:t>dao</a:t>
            </a:r>
            <a:r>
              <a:rPr lang="en-US" dirty="0"/>
              <a:t> with id " + id, e);</a:t>
            </a:r>
          </a:p>
          <a:p>
            <a:pPr marL="914400" lvl="2" indent="0" algn="l" rtl="0">
              <a:buNone/>
            </a:pPr>
            <a:r>
              <a:rPr lang="en-US" dirty="0"/>
              <a:t>}</a:t>
            </a:r>
          </a:p>
          <a:p>
            <a:pPr algn="r" rtl="1"/>
            <a:r>
              <a:rPr lang="fa-IR" dirty="0" smtClean="0"/>
              <a:t>چرا به خطاهای ایجاد شده توسط کاربر نیاز داریم؟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963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کلاسهای خطای ایجاد شده توسط کاربر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a-IR" dirty="0" smtClean="0"/>
              <a:t>مهمترین دلیل استفاده از این خطاها عدم نمایش هر خطای احتمالی به بخش های دیگر سیستم است</a:t>
            </a:r>
          </a:p>
          <a:p>
            <a:r>
              <a:rPr lang="fa-IR" dirty="0" smtClean="0"/>
              <a:t>به عبارت دیگر اگر هر متد لیستی از خطاهای </a:t>
            </a:r>
            <a:r>
              <a:rPr lang="en-US" dirty="0" smtClean="0"/>
              <a:t>throw</a:t>
            </a:r>
            <a:r>
              <a:rPr lang="fa-IR" dirty="0" smtClean="0"/>
              <a:t> شده داشته باشد، در نهایت متدهای بالاتر تعداد بیشتری خطا خواهند داشت که باعث </a:t>
            </a:r>
            <a:r>
              <a:rPr lang="fa-IR" dirty="0"/>
              <a:t>گیج </a:t>
            </a:r>
            <a:r>
              <a:rPr lang="fa-IR" dirty="0" smtClean="0"/>
              <a:t>و خسته شدن برنامه نویسان دیگر می شود</a:t>
            </a:r>
            <a:endParaRPr lang="en-US" dirty="0" smtClean="0"/>
          </a:p>
          <a:p>
            <a:r>
              <a:rPr lang="en-US" dirty="0" smtClean="0"/>
              <a:t>e19</a:t>
            </a:r>
            <a:endParaRPr lang="fa-IR" dirty="0" smtClean="0"/>
          </a:p>
        </p:txBody>
      </p:sp>
    </p:spTree>
    <p:extLst>
      <p:ext uri="{BB962C8B-B14F-4D97-AF65-F5344CB8AC3E}">
        <p14:creationId xmlns:p14="http://schemas.microsoft.com/office/powerpoint/2010/main" val="2721481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کلاسهای خطای ایجاد شده توسط کاربر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 smtClean="0"/>
              <a:t>دلیل دیگر این است که بهتر </a:t>
            </a:r>
            <a:r>
              <a:rPr lang="fa-IR" dirty="0"/>
              <a:t>است خطاها به سطوح دیگر نمایش داده </a:t>
            </a:r>
            <a:r>
              <a:rPr lang="fa-IR" dirty="0" smtClean="0"/>
              <a:t>نشود</a:t>
            </a:r>
            <a:endParaRPr lang="fa-IR" dirty="0"/>
          </a:p>
          <a:p>
            <a:r>
              <a:rPr lang="fa-IR" dirty="0"/>
              <a:t>می توان خطای رخ داده را لاگ زد و یک خطای عمومی برای سطح بالا </a:t>
            </a:r>
            <a:r>
              <a:rPr lang="en-US" dirty="0"/>
              <a:t>throw</a:t>
            </a:r>
            <a:r>
              <a:rPr lang="fa-IR" dirty="0"/>
              <a:t> </a:t>
            </a:r>
            <a:r>
              <a:rPr lang="fa-IR" dirty="0" smtClean="0"/>
              <a:t>کرد</a:t>
            </a:r>
            <a:endParaRPr lang="fa-IR" dirty="0"/>
          </a:p>
          <a:p>
            <a:r>
              <a:rPr lang="fa-IR" dirty="0"/>
              <a:t>فرض کنید ما یک کلاس دریافت داده از دیتابیس داشته باشیم و خطای </a:t>
            </a:r>
            <a:r>
              <a:rPr lang="en-US" dirty="0" err="1"/>
              <a:t>SQLException</a:t>
            </a:r>
            <a:r>
              <a:rPr lang="fa-IR" dirty="0"/>
              <a:t> رخ دهد و آن را برای لایه بعدی بفرستیم</a:t>
            </a:r>
            <a:r>
              <a:rPr lang="fa-IR" dirty="0" smtClean="0"/>
              <a:t>.</a:t>
            </a:r>
            <a:endParaRPr lang="fa-IR" dirty="0"/>
          </a:p>
          <a:p>
            <a:r>
              <a:rPr lang="fa-IR" dirty="0"/>
              <a:t>اگر بعدا به جای دیتابیس از وب سرور یا فایل استفاده کنیم، هر بار باید نسخه جدیدی </a:t>
            </a:r>
            <a:r>
              <a:rPr lang="fa-IR" dirty="0" smtClean="0"/>
              <a:t>بدهیم</a:t>
            </a:r>
            <a:endParaRPr lang="fa-IR" dirty="0"/>
          </a:p>
          <a:p>
            <a:r>
              <a:rPr lang="fa-IR" dirty="0"/>
              <a:t>چگونه می توان مشکل را حل کرد</a:t>
            </a:r>
            <a:r>
              <a:rPr lang="fa-IR" dirty="0" smtClean="0"/>
              <a:t>؟</a:t>
            </a:r>
            <a:endParaRPr lang="en-US" dirty="0" smtClean="0"/>
          </a:p>
          <a:p>
            <a:r>
              <a:rPr lang="en-US" dirty="0" smtClean="0"/>
              <a:t>e20</a:t>
            </a:r>
            <a:endParaRPr lang="fa-I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232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7" t="6709" r="1831"/>
          <a:stretch/>
        </p:blipFill>
        <p:spPr>
          <a:xfrm>
            <a:off x="5911403" y="3503053"/>
            <a:ext cx="5911403" cy="3198957"/>
          </a:xfrm>
          <a:prstGeom prst="rect">
            <a:avLst/>
          </a:prstGeom>
        </p:spPr>
      </p:pic>
      <p:sp>
        <p:nvSpPr>
          <p:cNvPr id="5" name="Cloud Callout 4"/>
          <p:cNvSpPr/>
          <p:nvPr/>
        </p:nvSpPr>
        <p:spPr>
          <a:xfrm>
            <a:off x="141667" y="0"/>
            <a:ext cx="8036417" cy="4005330"/>
          </a:xfrm>
          <a:prstGeom prst="cloudCallout">
            <a:avLst>
              <a:gd name="adj1" fmla="val 33654"/>
              <a:gd name="adj2" fmla="val 467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3200" dirty="0" smtClean="0">
                <a:cs typeface="B Nazanin" panose="00000400000000000000" pitchFamily="2" charset="-78"/>
              </a:rPr>
              <a:t>بالاخره از </a:t>
            </a:r>
            <a:r>
              <a:rPr lang="en-US" sz="3200" dirty="0">
                <a:cs typeface="B Nazanin" panose="00000400000000000000" pitchFamily="2" charset="-78"/>
              </a:rPr>
              <a:t>checked</a:t>
            </a:r>
            <a:r>
              <a:rPr lang="fa-IR" sz="3200" dirty="0">
                <a:cs typeface="B Nazanin" panose="00000400000000000000" pitchFamily="2" charset="-78"/>
              </a:rPr>
              <a:t> استفاده کنم یا </a:t>
            </a:r>
            <a:r>
              <a:rPr lang="en-US" sz="3200" dirty="0">
                <a:cs typeface="B Nazanin" panose="00000400000000000000" pitchFamily="2" charset="-78"/>
              </a:rPr>
              <a:t>unchecked</a:t>
            </a:r>
            <a:r>
              <a:rPr lang="fa-IR" sz="3200" dirty="0">
                <a:cs typeface="B Nazanin" panose="00000400000000000000" pitchFamily="2" charset="-78"/>
              </a:rPr>
              <a:t> ؟</a:t>
            </a:r>
            <a:endParaRPr lang="en-US" sz="3200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335658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Unchecked</a:t>
            </a:r>
            <a:r>
              <a:rPr lang="fa-IR" b="1" dirty="0" smtClean="0"/>
              <a:t> / </a:t>
            </a:r>
            <a:r>
              <a:rPr lang="en-US" b="1" dirty="0" smtClean="0"/>
              <a:t>Checked</a:t>
            </a:r>
            <a:r>
              <a:rPr lang="fa-IR" b="1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 smtClean="0"/>
              <a:t>اگر کاربر یا برنامه نویس می تواند پس از برخورد به خطا کاری انجام دهد، </a:t>
            </a:r>
            <a:r>
              <a:rPr lang="en-US" dirty="0" smtClean="0"/>
              <a:t>Checked</a:t>
            </a:r>
            <a:r>
              <a:rPr lang="fa-IR" dirty="0" smtClean="0"/>
              <a:t> بهترین گزینه است</a:t>
            </a:r>
          </a:p>
          <a:p>
            <a:r>
              <a:rPr lang="fa-IR" dirty="0" smtClean="0"/>
              <a:t>در غیر اینصورت باید از </a:t>
            </a:r>
            <a:r>
              <a:rPr lang="en-US" dirty="0" smtClean="0"/>
              <a:t>Unchecked</a:t>
            </a:r>
            <a:r>
              <a:rPr lang="fa-IR" dirty="0" smtClean="0"/>
              <a:t> استفاده کرد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424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1415" y="2860921"/>
            <a:ext cx="5312602" cy="3842948"/>
          </a:xfrm>
          <a:prstGeom prst="rect">
            <a:avLst/>
          </a:prstGeom>
        </p:spPr>
      </p:pic>
      <p:sp>
        <p:nvSpPr>
          <p:cNvPr id="4" name="Cloud Callout 3"/>
          <p:cNvSpPr/>
          <p:nvPr/>
        </p:nvSpPr>
        <p:spPr>
          <a:xfrm>
            <a:off x="0" y="0"/>
            <a:ext cx="8512935" cy="3876541"/>
          </a:xfrm>
          <a:prstGeom prst="cloudCallout">
            <a:avLst>
              <a:gd name="adj1" fmla="val 37737"/>
              <a:gd name="adj2" fmla="val 4826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4400" dirty="0" smtClean="0">
                <a:cs typeface="B Nazanin" panose="00000400000000000000" pitchFamily="2" charset="-78"/>
              </a:rPr>
              <a:t>جاوا خیلی آسونه! منم میخوام یاد بگیرم!</a:t>
            </a:r>
            <a:endParaRPr lang="en-US" sz="4400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857925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نکات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a-IR" dirty="0" smtClean="0"/>
              <a:t>کلاس های </a:t>
            </a:r>
            <a:r>
              <a:rPr lang="en-US" dirty="0" err="1" smtClean="0"/>
              <a:t>Throwable</a:t>
            </a:r>
            <a:r>
              <a:rPr lang="fa-IR" dirty="0" smtClean="0"/>
              <a:t> و </a:t>
            </a:r>
            <a:r>
              <a:rPr lang="en-US" dirty="0" smtClean="0"/>
              <a:t>Error</a:t>
            </a:r>
            <a:r>
              <a:rPr lang="fa-IR" dirty="0" smtClean="0"/>
              <a:t> نباید </a:t>
            </a:r>
            <a:r>
              <a:rPr lang="en-US" dirty="0" smtClean="0"/>
              <a:t>catch</a:t>
            </a:r>
            <a:r>
              <a:rPr lang="fa-IR" dirty="0" smtClean="0"/>
              <a:t> شود</a:t>
            </a:r>
          </a:p>
          <a:p>
            <a:r>
              <a:rPr lang="fa-IR" dirty="0" smtClean="0"/>
              <a:t>تنها زمانی </a:t>
            </a:r>
            <a:r>
              <a:rPr lang="en-US" dirty="0" smtClean="0"/>
              <a:t>exception</a:t>
            </a:r>
            <a:r>
              <a:rPr lang="fa-IR" dirty="0" smtClean="0"/>
              <a:t> را </a:t>
            </a:r>
            <a:r>
              <a:rPr lang="en-US" dirty="0" smtClean="0"/>
              <a:t>catch</a:t>
            </a:r>
            <a:r>
              <a:rPr lang="fa-IR" dirty="0" smtClean="0"/>
              <a:t> کنید که یک کار معنادار می توانید با آن انجام دهید</a:t>
            </a:r>
          </a:p>
          <a:p>
            <a:r>
              <a:rPr lang="fa-IR" dirty="0" smtClean="0"/>
              <a:t>از متد </a:t>
            </a:r>
            <a:r>
              <a:rPr lang="en-US" dirty="0" err="1" smtClean="0"/>
              <a:t>printStackTrace</a:t>
            </a:r>
            <a:r>
              <a:rPr lang="fa-IR" dirty="0" smtClean="0"/>
              <a:t> استفاده نکنید</a:t>
            </a:r>
          </a:p>
          <a:p>
            <a:r>
              <a:rPr lang="fa-IR" dirty="0" smtClean="0"/>
              <a:t>هیچگاه کلاس های عمومی </a:t>
            </a:r>
            <a:r>
              <a:rPr lang="en-US" dirty="0" smtClean="0"/>
              <a:t>Error</a:t>
            </a:r>
            <a:r>
              <a:rPr lang="fa-IR" dirty="0" smtClean="0"/>
              <a:t> ، </a:t>
            </a:r>
            <a:r>
              <a:rPr lang="en-US" dirty="0" smtClean="0"/>
              <a:t> </a:t>
            </a:r>
            <a:r>
              <a:rPr lang="en-US" dirty="0" err="1" smtClean="0"/>
              <a:t>RuntimeException</a:t>
            </a:r>
            <a:r>
              <a:rPr lang="fa-IR" dirty="0" smtClean="0"/>
              <a:t> ،</a:t>
            </a:r>
            <a:r>
              <a:rPr lang="en-US" dirty="0" smtClean="0"/>
              <a:t> </a:t>
            </a:r>
            <a:r>
              <a:rPr lang="en-US" dirty="0" err="1"/>
              <a:t>Throwable</a:t>
            </a:r>
            <a:r>
              <a:rPr lang="en-US" dirty="0"/>
              <a:t> </a:t>
            </a:r>
            <a:r>
              <a:rPr lang="fa-IR" dirty="0" smtClean="0"/>
              <a:t>و </a:t>
            </a:r>
            <a:r>
              <a:rPr lang="en-US" dirty="0"/>
              <a:t>Exception </a:t>
            </a:r>
            <a:r>
              <a:rPr lang="fa-IR" dirty="0" smtClean="0"/>
              <a:t> را </a:t>
            </a:r>
            <a:r>
              <a:rPr lang="en-US" dirty="0" smtClean="0"/>
              <a:t>throw</a:t>
            </a:r>
            <a:r>
              <a:rPr lang="fa-IR" dirty="0" smtClean="0"/>
              <a:t> نکنید</a:t>
            </a:r>
          </a:p>
          <a:p>
            <a:r>
              <a:rPr lang="fa-IR" dirty="0" smtClean="0"/>
              <a:t>هر زمان یک </a:t>
            </a:r>
            <a:r>
              <a:rPr lang="en-US" dirty="0" smtClean="0"/>
              <a:t>exception</a:t>
            </a:r>
            <a:r>
              <a:rPr lang="fa-IR" dirty="0" smtClean="0"/>
              <a:t> را </a:t>
            </a:r>
            <a:r>
              <a:rPr lang="en-US" dirty="0" smtClean="0"/>
              <a:t>catch</a:t>
            </a:r>
            <a:r>
              <a:rPr lang="fa-IR" dirty="0" smtClean="0"/>
              <a:t> کردید، تغییری در آن ندهید</a:t>
            </a:r>
          </a:p>
          <a:p>
            <a:r>
              <a:rPr lang="fa-IR" dirty="0" smtClean="0"/>
              <a:t>متدهای </a:t>
            </a:r>
            <a:r>
              <a:rPr lang="en-US" dirty="0" err="1"/>
              <a:t>System.out</a:t>
            </a:r>
            <a:r>
              <a:rPr lang="en-US" dirty="0"/>
              <a:t> </a:t>
            </a:r>
            <a:r>
              <a:rPr lang="fa-IR" dirty="0" smtClean="0"/>
              <a:t> یا</a:t>
            </a:r>
            <a:r>
              <a:rPr lang="en-US" dirty="0" err="1" smtClean="0"/>
              <a:t>System.err</a:t>
            </a:r>
            <a:r>
              <a:rPr lang="en-US" dirty="0" smtClean="0"/>
              <a:t> </a:t>
            </a:r>
            <a:r>
              <a:rPr lang="fa-IR" dirty="0" smtClean="0"/>
              <a:t> را برای لاگ زدن خطا استفاده نکنید</a:t>
            </a:r>
          </a:p>
        </p:txBody>
      </p:sp>
    </p:spTree>
    <p:extLst>
      <p:ext uri="{BB962C8B-B14F-4D97-AF65-F5344CB8AC3E}">
        <p14:creationId xmlns:p14="http://schemas.microsoft.com/office/powerpoint/2010/main" val="1641933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2571750"/>
            <a:ext cx="6096000" cy="4286250"/>
          </a:xfrm>
        </p:spPr>
      </p:pic>
      <p:sp>
        <p:nvSpPr>
          <p:cNvPr id="6" name="Cloud Callout 5"/>
          <p:cNvSpPr/>
          <p:nvPr/>
        </p:nvSpPr>
        <p:spPr>
          <a:xfrm>
            <a:off x="257577" y="180304"/>
            <a:ext cx="6903076" cy="3580326"/>
          </a:xfrm>
          <a:prstGeom prst="cloudCallout">
            <a:avLst>
              <a:gd name="adj1" fmla="val 44838"/>
              <a:gd name="adj2" fmla="val 4343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800" dirty="0" smtClean="0">
                <a:cs typeface="B Nazanin" panose="00000400000000000000" pitchFamily="2" charset="-78"/>
              </a:rPr>
              <a:t>چه مهندسی هستی که نمی دونی مشکل برنامه چیه!!!</a:t>
            </a:r>
            <a:endParaRPr lang="en-US" sz="2800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766903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نمودار کلاس خطا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104326" y="2021983"/>
            <a:ext cx="1983347" cy="850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chemeClr val="bg1"/>
                </a:solidFill>
              </a:rPr>
              <a:t>Throwable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120979" y="3434364"/>
            <a:ext cx="1983347" cy="850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Error</a:t>
            </a:r>
            <a:endParaRPr 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6787164" y="3434365"/>
            <a:ext cx="1983347" cy="850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Exception</a:t>
            </a:r>
            <a:endParaRPr lang="en-US" sz="2000" dirty="0"/>
          </a:p>
        </p:txBody>
      </p:sp>
      <p:sp>
        <p:nvSpPr>
          <p:cNvPr id="8" name="Rectangle 7"/>
          <p:cNvSpPr/>
          <p:nvPr/>
        </p:nvSpPr>
        <p:spPr>
          <a:xfrm>
            <a:off x="6735647" y="5271750"/>
            <a:ext cx="2086380" cy="850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/>
              <a:t>RuntimeException</a:t>
            </a:r>
            <a:endParaRPr lang="en-US" sz="2000" dirty="0"/>
          </a:p>
        </p:txBody>
      </p:sp>
      <p:cxnSp>
        <p:nvCxnSpPr>
          <p:cNvPr id="10" name="Elbow Connector 9"/>
          <p:cNvCxnSpPr>
            <a:stCxn id="6" idx="0"/>
            <a:endCxn id="4" idx="1"/>
          </p:cNvCxnSpPr>
          <p:nvPr/>
        </p:nvCxnSpPr>
        <p:spPr>
          <a:xfrm rot="5400000" flipH="1" flipV="1">
            <a:off x="4114800" y="2444839"/>
            <a:ext cx="987378" cy="99167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7" idx="0"/>
            <a:endCxn id="4" idx="3"/>
          </p:cNvCxnSpPr>
          <p:nvPr/>
        </p:nvCxnSpPr>
        <p:spPr>
          <a:xfrm rot="16200000" flipV="1">
            <a:off x="6939567" y="2595093"/>
            <a:ext cx="987379" cy="69116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0"/>
            <a:endCxn id="7" idx="2"/>
          </p:cNvCxnSpPr>
          <p:nvPr/>
        </p:nvCxnSpPr>
        <p:spPr>
          <a:xfrm flipV="1">
            <a:off x="7778837" y="4284370"/>
            <a:ext cx="1" cy="987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9865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 smtClean="0"/>
              <a:t>خطاهای</a:t>
            </a:r>
            <a:r>
              <a:rPr lang="en-US" dirty="0" smtClean="0"/>
              <a:t>Unchecked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r" rtl="1"/>
            <a:r>
              <a:rPr lang="fa-IR" dirty="0" smtClean="0"/>
              <a:t>عیوب برنامه را نشان می دهد (باگ) که معمولا به واسطه </a:t>
            </a:r>
            <a:r>
              <a:rPr lang="fa-IR" dirty="0"/>
              <a:t>ارسال</a:t>
            </a:r>
            <a:r>
              <a:rPr lang="fa-IR" dirty="0" smtClean="0"/>
              <a:t> آرگومان نامعتبر به متد پیش می آیند</a:t>
            </a:r>
          </a:p>
          <a:p>
            <a:pPr lvl="0" algn="r" rtl="1"/>
            <a:r>
              <a:rPr lang="fa-IR" dirty="0" smtClean="0"/>
              <a:t>از فرزندان کلاس </a:t>
            </a:r>
            <a:r>
              <a:rPr lang="en-US" dirty="0" err="1" smtClean="0"/>
              <a:t>RuntimeException</a:t>
            </a:r>
            <a:r>
              <a:rPr lang="fa-IR" dirty="0" smtClean="0"/>
              <a:t> هستند</a:t>
            </a:r>
          </a:p>
          <a:p>
            <a:pPr lvl="0" algn="r" rtl="1"/>
            <a:r>
              <a:rPr lang="fa-IR" dirty="0" smtClean="0"/>
              <a:t>معمولترین این نوع خطاها </a:t>
            </a:r>
            <a:r>
              <a:rPr lang="en-US" dirty="0" err="1" smtClean="0"/>
              <a:t>NullPointerException</a:t>
            </a:r>
            <a:r>
              <a:rPr lang="fa-IR" dirty="0" smtClean="0"/>
              <a:t> است</a:t>
            </a:r>
          </a:p>
          <a:p>
            <a:pPr lvl="0" algn="r" rtl="1"/>
            <a:r>
              <a:rPr lang="fa-IR" dirty="0" smtClean="0"/>
              <a:t>متدها الزامی به گرفتن یا اعلام (</a:t>
            </a:r>
            <a:r>
              <a:rPr lang="en-US" dirty="0" smtClean="0"/>
              <a:t>throws</a:t>
            </a:r>
            <a:r>
              <a:rPr lang="fa-IR" dirty="0" smtClean="0"/>
              <a:t>) اینگونه خطاها ندارند</a:t>
            </a:r>
          </a:p>
          <a:p>
            <a:pPr lvl="0" algn="r" rtl="1"/>
            <a:endParaRPr lang="fa-IR" dirty="0" smtClean="0"/>
          </a:p>
        </p:txBody>
      </p:sp>
    </p:spTree>
    <p:extLst>
      <p:ext uri="{BB962C8B-B14F-4D97-AF65-F5344CB8AC3E}">
        <p14:creationId xmlns:p14="http://schemas.microsoft.com/office/powerpoint/2010/main" val="746490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 smtClean="0"/>
              <a:t>خطاهای </a:t>
            </a:r>
            <a:r>
              <a:rPr lang="en-US" dirty="0" smtClean="0"/>
              <a:t>Checked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228600" lvl="1">
              <a:spcBef>
                <a:spcPts val="1000"/>
              </a:spcBef>
            </a:pPr>
            <a:r>
              <a:rPr lang="fa-IR" sz="2800" dirty="0"/>
              <a:t>شرایط نامناسبی که به واسطه عوامل بیرونی برنامه پیش می </a:t>
            </a:r>
            <a:r>
              <a:rPr lang="fa-IR" sz="2800" dirty="0" smtClean="0"/>
              <a:t>آید (</a:t>
            </a:r>
            <a:r>
              <a:rPr lang="fa-IR" sz="2800" dirty="0"/>
              <a:t>ورودی نامعتبر کاربر، مشکلات دیتابیس، قطع شبکه، عدم حضور فایل و </a:t>
            </a:r>
            <a:r>
              <a:rPr lang="fa-IR" sz="2800" dirty="0" smtClean="0"/>
              <a:t>...)</a:t>
            </a:r>
            <a:endParaRPr lang="en-US" sz="2800" dirty="0" smtClean="0"/>
          </a:p>
          <a:p>
            <a:pPr algn="r"/>
            <a:r>
              <a:rPr lang="fa-IR" dirty="0" smtClean="0"/>
              <a:t>از </a:t>
            </a:r>
            <a:r>
              <a:rPr lang="fa-IR" dirty="0"/>
              <a:t>فرزندان کلاس </a:t>
            </a:r>
            <a:r>
              <a:rPr lang="en-US" dirty="0" smtClean="0"/>
              <a:t>Exception</a:t>
            </a:r>
            <a:r>
              <a:rPr lang="fa-IR" dirty="0" smtClean="0"/>
              <a:t> هستند</a:t>
            </a:r>
            <a:endParaRPr lang="fa-IR" dirty="0"/>
          </a:p>
          <a:p>
            <a:pPr algn="r"/>
            <a:r>
              <a:rPr lang="fa-IR" dirty="0"/>
              <a:t>متدها الزامی به گرفتن یا اعلام (</a:t>
            </a:r>
            <a:r>
              <a:rPr lang="en-US" dirty="0"/>
              <a:t>throws</a:t>
            </a:r>
            <a:r>
              <a:rPr lang="fa-IR" dirty="0"/>
              <a:t>) اینگونه خطاها </a:t>
            </a:r>
            <a:r>
              <a:rPr lang="fa-IR" dirty="0" smtClean="0"/>
              <a:t>دارند</a:t>
            </a:r>
          </a:p>
          <a:p>
            <a:pPr lvl="0"/>
            <a:r>
              <a:rPr lang="fa-IR" dirty="0"/>
              <a:t>معمولا در هنگام رخ دادن اینگونه خطاها به کاربر می گوییم مجددا تلاش کنید و یا ورودی را اصلاح کنید</a:t>
            </a:r>
          </a:p>
          <a:p>
            <a:pPr algn="r"/>
            <a:endParaRPr lang="fa-IR" dirty="0"/>
          </a:p>
          <a:p>
            <a:pPr algn="r"/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3048027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en-US" dirty="0" smtClean="0"/>
              <a:t>Error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fa-IR" dirty="0" smtClean="0"/>
              <a:t>مشکلات جدی زمان اجرا که قطعا نمی توان کاری انجام داد</a:t>
            </a:r>
          </a:p>
          <a:p>
            <a:pPr algn="r" rtl="1"/>
            <a:r>
              <a:rPr lang="fa-IR" dirty="0"/>
              <a:t>از فرزندان کلاس </a:t>
            </a:r>
            <a:r>
              <a:rPr lang="en-US" dirty="0" smtClean="0"/>
              <a:t>Error</a:t>
            </a:r>
            <a:r>
              <a:rPr lang="fa-IR" dirty="0" smtClean="0"/>
              <a:t> هستند</a:t>
            </a:r>
          </a:p>
          <a:p>
            <a:pPr algn="r" rtl="1"/>
            <a:r>
              <a:rPr lang="en-US" dirty="0" err="1" smtClean="0"/>
              <a:t>OutOfMemoryError</a:t>
            </a:r>
            <a:r>
              <a:rPr lang="fa-IR" dirty="0" smtClean="0"/>
              <a:t> ، </a:t>
            </a:r>
            <a:r>
              <a:rPr lang="en-US" dirty="0" err="1" smtClean="0"/>
              <a:t>LinkageError</a:t>
            </a:r>
            <a:r>
              <a:rPr lang="fa-IR" dirty="0" smtClean="0"/>
              <a:t> و </a:t>
            </a:r>
            <a:r>
              <a:rPr lang="en-US" dirty="0" err="1" smtClean="0"/>
              <a:t>StackOverflowError</a:t>
            </a:r>
            <a:r>
              <a:rPr lang="fa-IR" dirty="0" smtClean="0"/>
              <a:t> مثال هایی از این دست هستند</a:t>
            </a:r>
          </a:p>
          <a:p>
            <a:pPr algn="r" rtl="1"/>
            <a:r>
              <a:rPr lang="fa-IR" dirty="0" smtClean="0"/>
              <a:t>رفع این خطاها بسیار طاقت فرساست و تنها با لاگ زدن و </a:t>
            </a:r>
            <a:r>
              <a:rPr lang="en-US" dirty="0" smtClean="0"/>
              <a:t>trace</a:t>
            </a:r>
            <a:r>
              <a:rPr lang="fa-IR" dirty="0" smtClean="0"/>
              <a:t> کردن بسیار دقیق می توان به علت آن پی برد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75999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 smtClean="0"/>
              <a:t>بلوک دریافت خطا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fa-IR" dirty="0" smtClean="0"/>
              <a:t>بخش اختیاری کدام است؟</a:t>
            </a:r>
          </a:p>
          <a:p>
            <a:pPr algn="r" rtl="1"/>
            <a:r>
              <a:rPr lang="fa-IR" dirty="0" smtClean="0"/>
              <a:t>امکان رخداد خطا در </a:t>
            </a:r>
            <a:r>
              <a:rPr lang="en-US" dirty="0" smtClean="0"/>
              <a:t>catch</a:t>
            </a:r>
            <a:r>
              <a:rPr lang="fa-IR" dirty="0" smtClean="0"/>
              <a:t> یا </a:t>
            </a:r>
            <a:r>
              <a:rPr lang="en-US" dirty="0" smtClean="0"/>
              <a:t>finally</a:t>
            </a:r>
            <a:r>
              <a:rPr lang="fa-IR" dirty="0" smtClean="0"/>
              <a:t> هم هست؟</a:t>
            </a:r>
          </a:p>
          <a:p>
            <a:pPr algn="r" rtl="1"/>
            <a:r>
              <a:rPr lang="fa-IR" dirty="0" smtClean="0"/>
              <a:t>ترتیب گرفتن خطا در هنگامی که چند </a:t>
            </a:r>
            <a:r>
              <a:rPr lang="en-US" dirty="0" smtClean="0"/>
              <a:t>catch</a:t>
            </a:r>
            <a:r>
              <a:rPr lang="fa-IR" dirty="0" smtClean="0"/>
              <a:t> داریم، چیست؟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05626" y="3216542"/>
            <a:ext cx="876943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 smtClean="0">
                <a:latin typeface="+mj-lt"/>
              </a:rPr>
              <a:t>try {</a:t>
            </a:r>
          </a:p>
          <a:p>
            <a:pPr algn="l"/>
            <a:r>
              <a:rPr lang="en-US" sz="2400" dirty="0" smtClean="0">
                <a:latin typeface="+mj-lt"/>
              </a:rPr>
              <a:t>    throw new Exception(“</a:t>
            </a:r>
            <a:r>
              <a:rPr lang="fa-IR" sz="2400" dirty="0" smtClean="0">
                <a:latin typeface="+mj-lt"/>
              </a:rPr>
              <a:t>خطا</a:t>
            </a:r>
            <a:r>
              <a:rPr lang="en-US" sz="2400" dirty="0" smtClean="0">
                <a:latin typeface="+mj-lt"/>
              </a:rPr>
              <a:t>”);</a:t>
            </a:r>
          </a:p>
          <a:p>
            <a:pPr algn="l"/>
            <a:r>
              <a:rPr lang="en-US" sz="2400" dirty="0" smtClean="0">
                <a:latin typeface="+mj-lt"/>
              </a:rPr>
              <a:t>} </a:t>
            </a:r>
          </a:p>
          <a:p>
            <a:pPr algn="l"/>
            <a:r>
              <a:rPr lang="en-US" sz="2400" dirty="0" smtClean="0">
                <a:latin typeface="+mj-lt"/>
              </a:rPr>
              <a:t>catch (</a:t>
            </a:r>
            <a:r>
              <a:rPr lang="en-US" sz="2400" dirty="0" err="1">
                <a:latin typeface="+mj-lt"/>
              </a:rPr>
              <a:t>NoSuchElementException</a:t>
            </a:r>
            <a:r>
              <a:rPr lang="en-US" sz="2400" dirty="0">
                <a:latin typeface="+mj-lt"/>
              </a:rPr>
              <a:t> | </a:t>
            </a:r>
            <a:r>
              <a:rPr lang="en-US" sz="2400" dirty="0" err="1">
                <a:latin typeface="+mj-lt"/>
              </a:rPr>
              <a:t>IllegalStateException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multie</a:t>
            </a:r>
            <a:r>
              <a:rPr lang="en-US" sz="2400" dirty="0" smtClean="0">
                <a:latin typeface="+mj-lt"/>
              </a:rPr>
              <a:t>) { }</a:t>
            </a:r>
          </a:p>
          <a:p>
            <a:pPr algn="l"/>
            <a:r>
              <a:rPr lang="en-US" sz="2400" dirty="0" smtClean="0">
                <a:latin typeface="+mj-lt"/>
              </a:rPr>
              <a:t>catch (</a:t>
            </a:r>
            <a:r>
              <a:rPr lang="en-US" sz="2400" dirty="0" err="1">
                <a:latin typeface="+mj-lt"/>
              </a:rPr>
              <a:t>InputMismatchException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ime</a:t>
            </a:r>
            <a:r>
              <a:rPr lang="en-US" sz="2400" dirty="0" smtClean="0">
                <a:latin typeface="+mj-lt"/>
              </a:rPr>
              <a:t>) { } </a:t>
            </a:r>
          </a:p>
          <a:p>
            <a:pPr algn="l"/>
            <a:r>
              <a:rPr lang="en-US" sz="2400" dirty="0" smtClean="0">
                <a:latin typeface="+mj-lt"/>
              </a:rPr>
              <a:t>catch (Exception ex) { } </a:t>
            </a:r>
          </a:p>
          <a:p>
            <a:pPr algn="l"/>
            <a:r>
              <a:rPr lang="en-US" sz="2400" dirty="0" smtClean="0">
                <a:latin typeface="+mj-lt"/>
              </a:rPr>
              <a:t>finally {</a:t>
            </a:r>
            <a:r>
              <a:rPr lang="fa-IR" sz="2400" dirty="0" smtClean="0">
                <a:latin typeface="+mj-lt"/>
              </a:rPr>
              <a:t> </a:t>
            </a:r>
            <a:r>
              <a:rPr lang="en-US" sz="2400" dirty="0" smtClean="0">
                <a:latin typeface="+mj-lt"/>
              </a:rPr>
              <a:t>}</a:t>
            </a: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80111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1455" y="2665927"/>
            <a:ext cx="5333910" cy="4000433"/>
          </a:xfrm>
        </p:spPr>
      </p:pic>
      <p:sp>
        <p:nvSpPr>
          <p:cNvPr id="5" name="Cloud Callout 4"/>
          <p:cNvSpPr/>
          <p:nvPr/>
        </p:nvSpPr>
        <p:spPr>
          <a:xfrm>
            <a:off x="2640169" y="0"/>
            <a:ext cx="7727324" cy="2781836"/>
          </a:xfrm>
          <a:prstGeom prst="cloudCallout">
            <a:avLst>
              <a:gd name="adj1" fmla="val -28499"/>
              <a:gd name="adj2" fmla="val 601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3600" dirty="0" smtClean="0">
                <a:cs typeface="B Nazanin" panose="00000400000000000000" pitchFamily="2" charset="-78"/>
              </a:rPr>
              <a:t>خطا که رسید به اینجا بگیریدش!</a:t>
            </a:r>
            <a:endParaRPr lang="en-US" sz="3600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644453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864</Words>
  <Application>Microsoft Office PowerPoint</Application>
  <PresentationFormat>Widescreen</PresentationFormat>
  <Paragraphs>106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B Nazanin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نمودار کلاس خطا</vt:lpstr>
      <vt:lpstr>خطاهایUnchecked </vt:lpstr>
      <vt:lpstr>خطاهای Checked</vt:lpstr>
      <vt:lpstr>Error</vt:lpstr>
      <vt:lpstr>بلوک دریافت خطا</vt:lpstr>
      <vt:lpstr>PowerPoint Presentation</vt:lpstr>
      <vt:lpstr>throws</vt:lpstr>
      <vt:lpstr>throws</vt:lpstr>
      <vt:lpstr>Try with resource</vt:lpstr>
      <vt:lpstr>Try with resource</vt:lpstr>
      <vt:lpstr>PowerPoint Presentation</vt:lpstr>
      <vt:lpstr>کلاسهای خطای ایجاد شده توسط کاربر</vt:lpstr>
      <vt:lpstr>کلاسهای خطای ایجاد شده توسط کاربر</vt:lpstr>
      <vt:lpstr>کلاسهای خطای ایجاد شده توسط کاربر</vt:lpstr>
      <vt:lpstr>PowerPoint Presentation</vt:lpstr>
      <vt:lpstr>Unchecked / Checked </vt:lpstr>
      <vt:lpstr>نکات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farzanehfar</dc:creator>
  <cp:lastModifiedBy>farzanehfar</cp:lastModifiedBy>
  <cp:revision>20</cp:revision>
  <dcterms:created xsi:type="dcterms:W3CDTF">2018-03-07T12:43:18Z</dcterms:created>
  <dcterms:modified xsi:type="dcterms:W3CDTF">2018-05-06T12:34:44Z</dcterms:modified>
</cp:coreProperties>
</file>