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EBB9D4D-862A-4F09-93AD-0097068620F1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1">
              <a:defRPr/>
            </a:lvl1pPr>
          </a:lstStyle>
          <a:p>
            <a:fld id="{61520A96-F9D5-4040-A355-7FFD55A85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6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9D4D-862A-4F09-93AD-0097068620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0A96-F9D5-4040-A355-7FFD55A85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Nazanin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smtClean="0">
                <a:cs typeface="B Nazanin" panose="00000400000000000000" pitchFamily="2" charset="-78"/>
              </a:rPr>
              <a:t>جلسه پنجم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65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5" r="4121"/>
          <a:stretch/>
        </p:blipFill>
        <p:spPr>
          <a:xfrm>
            <a:off x="1287887" y="3167520"/>
            <a:ext cx="4288665" cy="3511408"/>
          </a:xfrm>
        </p:spPr>
      </p:pic>
      <p:sp>
        <p:nvSpPr>
          <p:cNvPr id="5" name="Cloud Callout 4"/>
          <p:cNvSpPr/>
          <p:nvPr/>
        </p:nvSpPr>
        <p:spPr>
          <a:xfrm>
            <a:off x="4507606" y="103031"/>
            <a:ext cx="7559899" cy="3889420"/>
          </a:xfrm>
          <a:prstGeom prst="cloudCallout">
            <a:avLst>
              <a:gd name="adj1" fmla="val -35995"/>
              <a:gd name="adj2" fmla="val 54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>
                <a:cs typeface="B Nazanin" panose="00000400000000000000" pitchFamily="2" charset="-78"/>
              </a:rPr>
              <a:t>میتونی تاریخ دقیق رو به نانوثانیه بهم بگی؟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6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System.currentTimeMillis</a:t>
            </a:r>
            <a:r>
              <a:rPr lang="en-US" dirty="0" smtClean="0"/>
              <a:t>()</a:t>
            </a:r>
            <a:r>
              <a:rPr lang="fa-IR" dirty="0" smtClean="0"/>
              <a:t> : زمان بعد از یکم ژانویه1970 را به میلی ثانیه می دهد</a:t>
            </a:r>
          </a:p>
          <a:p>
            <a:r>
              <a:rPr lang="en-US" dirty="0" err="1" smtClean="0"/>
              <a:t>java.util.Date</a:t>
            </a:r>
            <a:r>
              <a:rPr lang="fa-IR" dirty="0" smtClean="0"/>
              <a:t> :</a:t>
            </a:r>
          </a:p>
          <a:p>
            <a:pPr lvl="1"/>
            <a:r>
              <a:rPr lang="fa-IR" dirty="0" smtClean="0"/>
              <a:t> از نسخه های اولیه در جاوا است</a:t>
            </a:r>
          </a:p>
          <a:p>
            <a:pPr lvl="1"/>
            <a:r>
              <a:rPr lang="fa-IR" dirty="0" smtClean="0"/>
              <a:t> در حال حاضر بیشتر متدهای آن منسوخ (</a:t>
            </a:r>
            <a:r>
              <a:rPr lang="en-US" dirty="0" smtClean="0"/>
              <a:t>deprecate</a:t>
            </a:r>
            <a:r>
              <a:rPr lang="fa-IR" dirty="0" smtClean="0"/>
              <a:t>) و با </a:t>
            </a:r>
            <a:r>
              <a:rPr lang="en-US" dirty="0" smtClean="0"/>
              <a:t>calendar</a:t>
            </a:r>
            <a:r>
              <a:rPr lang="fa-IR" dirty="0" smtClean="0"/>
              <a:t> جایگزین شده است</a:t>
            </a:r>
          </a:p>
          <a:p>
            <a:pPr lvl="1"/>
            <a:r>
              <a:rPr lang="fa-IR" dirty="0" smtClean="0"/>
              <a:t>متد </a:t>
            </a:r>
            <a:r>
              <a:rPr lang="en-US" dirty="0" err="1" smtClean="0"/>
              <a:t>getTime</a:t>
            </a:r>
            <a:r>
              <a:rPr lang="en-US" dirty="0" smtClean="0"/>
              <a:t>()</a:t>
            </a:r>
            <a:r>
              <a:rPr lang="fa-IR" dirty="0" smtClean="0"/>
              <a:t> زمان را بصورت میلی ثانیه بعد از یکم ژانویه 1970 می دهد</a:t>
            </a:r>
          </a:p>
          <a:p>
            <a:r>
              <a:rPr lang="en-US" dirty="0" err="1" smtClean="0"/>
              <a:t>java.sql.Date</a:t>
            </a:r>
            <a:r>
              <a:rPr lang="fa-IR" dirty="0" smtClean="0"/>
              <a:t> : </a:t>
            </a:r>
          </a:p>
          <a:p>
            <a:pPr lvl="1"/>
            <a:r>
              <a:rPr lang="fa-IR" dirty="0"/>
              <a:t>هنگامی که با </a:t>
            </a:r>
            <a:r>
              <a:rPr lang="en-US" dirty="0" err="1"/>
              <a:t>jdbc</a:t>
            </a:r>
            <a:r>
              <a:rPr lang="fa-IR" dirty="0"/>
              <a:t> کار می کنیم</a:t>
            </a:r>
          </a:p>
          <a:p>
            <a:pPr lvl="1"/>
            <a:r>
              <a:rPr lang="fa-IR" dirty="0" smtClean="0"/>
              <a:t>فقط تاریخ را نمایش می دهد، بنابراین اطلاعات زمان حذف می شود</a:t>
            </a:r>
          </a:p>
          <a:p>
            <a:pPr lvl="1"/>
            <a:r>
              <a:rPr lang="fa-IR" dirty="0" smtClean="0"/>
              <a:t>از کلاس </a:t>
            </a:r>
            <a:r>
              <a:rPr lang="en-US" dirty="0" err="1" smtClean="0"/>
              <a:t>java.util.Date</a:t>
            </a:r>
            <a:r>
              <a:rPr lang="fa-IR" dirty="0" smtClean="0"/>
              <a:t> ارث می برد، بنابراین مشابه آن است</a:t>
            </a:r>
          </a:p>
        </p:txBody>
      </p:sp>
    </p:spTree>
    <p:extLst>
      <p:ext uri="{BB962C8B-B14F-4D97-AF65-F5344CB8AC3E}">
        <p14:creationId xmlns:p14="http://schemas.microsoft.com/office/powerpoint/2010/main" val="22829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java.sql.Timestamp</a:t>
            </a:r>
            <a:r>
              <a:rPr lang="fa-IR" dirty="0"/>
              <a:t> : </a:t>
            </a:r>
            <a:endParaRPr lang="fa-IR" dirty="0" smtClean="0"/>
          </a:p>
          <a:p>
            <a:pPr lvl="1"/>
            <a:r>
              <a:rPr lang="fa-IR" dirty="0"/>
              <a:t>هنگامی که با </a:t>
            </a:r>
            <a:r>
              <a:rPr lang="en-US" dirty="0" err="1"/>
              <a:t>jdbc</a:t>
            </a:r>
            <a:r>
              <a:rPr lang="fa-IR" dirty="0"/>
              <a:t> کار می کنیم</a:t>
            </a:r>
          </a:p>
          <a:p>
            <a:pPr lvl="1"/>
            <a:r>
              <a:rPr lang="fa-IR" dirty="0" smtClean="0"/>
              <a:t>تاریخ و زمان را با هم ذخیره می کند</a:t>
            </a:r>
          </a:p>
          <a:p>
            <a:pPr lvl="1"/>
            <a:r>
              <a:rPr lang="fa-IR" dirty="0"/>
              <a:t>از کلاس </a:t>
            </a:r>
            <a:r>
              <a:rPr lang="en-US" dirty="0" err="1"/>
              <a:t>java.util.Date</a:t>
            </a:r>
            <a:r>
              <a:rPr lang="fa-IR" dirty="0"/>
              <a:t> ارث می برد، بنابراین مشابه آن است</a:t>
            </a:r>
          </a:p>
          <a:p>
            <a:r>
              <a:rPr lang="en-US" dirty="0" err="1" smtClean="0"/>
              <a:t>java.util.Calendar</a:t>
            </a:r>
            <a:r>
              <a:rPr lang="fa-IR" dirty="0" smtClean="0"/>
              <a:t> :</a:t>
            </a:r>
          </a:p>
          <a:p>
            <a:pPr lvl="1"/>
            <a:r>
              <a:rPr lang="fa-IR" dirty="0" smtClean="0"/>
              <a:t>کلاس پایه برای کلاس های </a:t>
            </a:r>
            <a:r>
              <a:rPr lang="en-US" dirty="0" smtClean="0"/>
              <a:t>calendar</a:t>
            </a:r>
            <a:endParaRPr lang="fa-IR" dirty="0" smtClean="0"/>
          </a:p>
          <a:p>
            <a:pPr lvl="1"/>
            <a:r>
              <a:rPr lang="fa-IR" dirty="0" smtClean="0"/>
              <a:t>این کلاس </a:t>
            </a:r>
            <a:r>
              <a:rPr lang="en-US" dirty="0" smtClean="0"/>
              <a:t>abstract</a:t>
            </a:r>
            <a:r>
              <a:rPr lang="fa-IR" dirty="0" smtClean="0"/>
              <a:t> است </a:t>
            </a:r>
          </a:p>
          <a:p>
            <a:pPr lvl="1"/>
            <a:r>
              <a:rPr lang="fa-IR" dirty="0" smtClean="0"/>
              <a:t>متدهایی برای تغییرات در تاریخ دارد مثل زیاد یا کم کردن روز و ماه و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SimpleDateFormat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java.text.SimpleDateFormat</a:t>
            </a:r>
            <a:r>
              <a:rPr lang="fa-IR" dirty="0" smtClean="0"/>
              <a:t> </a:t>
            </a:r>
            <a:r>
              <a:rPr lang="fa-IR" dirty="0"/>
              <a:t>: </a:t>
            </a:r>
            <a:r>
              <a:rPr lang="fa-IR" dirty="0" smtClean="0"/>
              <a:t>برای </a:t>
            </a:r>
            <a:r>
              <a:rPr lang="en-US" dirty="0"/>
              <a:t>parse</a:t>
            </a:r>
            <a:r>
              <a:rPr lang="fa-IR" dirty="0"/>
              <a:t> کردن تاریخ و یا قالب بندی نمایش آن کاربرد </a:t>
            </a:r>
            <a:r>
              <a:rPr lang="fa-IR" dirty="0" smtClean="0"/>
              <a:t>دارد</a:t>
            </a:r>
            <a:endParaRPr lang="fa-IR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063" y="2668310"/>
            <a:ext cx="10855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SimpleDateFormat</a:t>
            </a:r>
            <a:r>
              <a:rPr lang="en-US" dirty="0">
                <a:latin typeface="+mj-lt"/>
              </a:rPr>
              <a:t> format = new </a:t>
            </a:r>
            <a:r>
              <a:rPr lang="en-US" dirty="0" err="1">
                <a:latin typeface="+mj-lt"/>
              </a:rPr>
              <a:t>SimpleDateFormat</a:t>
            </a:r>
            <a:r>
              <a:rPr lang="en-US" dirty="0">
                <a:latin typeface="+mj-lt"/>
              </a:rPr>
              <a:t>("</a:t>
            </a:r>
            <a:r>
              <a:rPr lang="en-US" dirty="0" err="1">
                <a:latin typeface="+mj-lt"/>
              </a:rPr>
              <a:t>yyyy</a:t>
            </a:r>
            <a:r>
              <a:rPr lang="en-US" dirty="0">
                <a:latin typeface="+mj-lt"/>
              </a:rPr>
              <a:t>-MM-</a:t>
            </a:r>
            <a:r>
              <a:rPr lang="en-US" dirty="0" err="1">
                <a:latin typeface="+mj-lt"/>
              </a:rPr>
              <a:t>dd</a:t>
            </a:r>
            <a:r>
              <a:rPr lang="en-US" dirty="0">
                <a:latin typeface="+mj-lt"/>
              </a:rPr>
              <a:t>");</a:t>
            </a:r>
          </a:p>
          <a:p>
            <a:r>
              <a:rPr lang="en-US" dirty="0" smtClean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dateString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format.format</a:t>
            </a:r>
            <a:r>
              <a:rPr lang="en-US" dirty="0">
                <a:latin typeface="+mj-lt"/>
              </a:rPr>
              <a:t>( new Date()   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369971" y="37294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y   = year   (</a:t>
            </a:r>
            <a:r>
              <a:rPr lang="en-US" dirty="0" err="1" smtClean="0"/>
              <a:t>yy</a:t>
            </a:r>
            <a:r>
              <a:rPr lang="en-US" dirty="0" smtClean="0"/>
              <a:t> or </a:t>
            </a:r>
            <a:r>
              <a:rPr lang="en-US" dirty="0" err="1" smtClean="0"/>
              <a:t>yyyy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   = month  (MM)</a:t>
            </a:r>
          </a:p>
          <a:p>
            <a:r>
              <a:rPr lang="en-US" dirty="0" smtClean="0"/>
              <a:t>d   = day in month (</a:t>
            </a:r>
            <a:r>
              <a:rPr lang="en-US" dirty="0" err="1" smtClean="0"/>
              <a:t>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h   = hour (0-12)  (</a:t>
            </a:r>
            <a:r>
              <a:rPr lang="en-US" dirty="0" err="1" smtClean="0"/>
              <a:t>hh</a:t>
            </a:r>
            <a:r>
              <a:rPr lang="en-US" dirty="0" smtClean="0"/>
              <a:t>)</a:t>
            </a:r>
          </a:p>
          <a:p>
            <a:r>
              <a:rPr lang="en-US" dirty="0" smtClean="0"/>
              <a:t>H   = hour (0-23)  (HH)</a:t>
            </a:r>
          </a:p>
          <a:p>
            <a:r>
              <a:rPr lang="en-US" dirty="0" smtClean="0"/>
              <a:t>m   = minute in hour (mm)</a:t>
            </a:r>
          </a:p>
          <a:p>
            <a:r>
              <a:rPr lang="en-US" dirty="0" smtClean="0"/>
              <a:t>s   = seconds (</a:t>
            </a:r>
            <a:r>
              <a:rPr lang="en-US" dirty="0" err="1" smtClean="0"/>
              <a:t>ss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   = milliseconds (SSS)</a:t>
            </a:r>
          </a:p>
          <a:p>
            <a:r>
              <a:rPr lang="en-US" dirty="0" smtClean="0"/>
              <a:t>z   = time zone  text        (e.g. Pacific Standard Time...)</a:t>
            </a:r>
          </a:p>
          <a:p>
            <a:r>
              <a:rPr lang="en-US" dirty="0" smtClean="0"/>
              <a:t>Z   = time zone, time offset (e.g. -0800)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SimpleDateFormat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 smtClean="0"/>
          </a:p>
          <a:p>
            <a:r>
              <a:rPr lang="en-US" dirty="0" smtClean="0"/>
              <a:t>e21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1481" y="2431633"/>
            <a:ext cx="70490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          (2009-12-31)</a:t>
            </a:r>
          </a:p>
          <a:p>
            <a:endParaRPr lang="en-US" dirty="0"/>
          </a:p>
          <a:p>
            <a:r>
              <a:rPr lang="en-US" dirty="0" err="1"/>
              <a:t>dd</a:t>
            </a:r>
            <a:r>
              <a:rPr lang="en-US" dirty="0"/>
              <a:t>-MM-YYYY           (31-12-2009)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</a:t>
            </a:r>
            <a:r>
              <a:rPr lang="en-US" dirty="0"/>
              <a:t>  (2009-12-31 23:59:59)</a:t>
            </a:r>
          </a:p>
          <a:p>
            <a:endParaRPr lang="en-US" dirty="0"/>
          </a:p>
          <a:p>
            <a:r>
              <a:rPr lang="en-US" dirty="0" err="1"/>
              <a:t>HH:mm:ss.SSS</a:t>
            </a:r>
            <a:r>
              <a:rPr lang="en-US" dirty="0"/>
              <a:t>         (23:59.59.999)</a:t>
            </a:r>
          </a:p>
          <a:p>
            <a:endParaRPr lang="en-US" dirty="0"/>
          </a:p>
          <a:p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HH:mm:ss.SSS</a:t>
            </a:r>
            <a:r>
              <a:rPr lang="en-US" dirty="0"/>
              <a:t>   (2009-12-31 23:59:59.999)</a:t>
            </a:r>
          </a:p>
          <a:p>
            <a:endParaRPr lang="en-US" dirty="0"/>
          </a:p>
          <a:p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</a:t>
            </a:r>
            <a:r>
              <a:rPr lang="en-US" dirty="0"/>
              <a:t> </a:t>
            </a:r>
            <a:r>
              <a:rPr lang="en-US" dirty="0" err="1"/>
              <a:t>HH:mm:ss.SSS</a:t>
            </a:r>
            <a:r>
              <a:rPr lang="en-US" dirty="0"/>
              <a:t> Z   (2009-12-31 23:59:59.999 +0100) </a:t>
            </a:r>
          </a:p>
        </p:txBody>
      </p:sp>
    </p:spTree>
    <p:extLst>
      <p:ext uri="{BB962C8B-B14F-4D97-AF65-F5344CB8AC3E}">
        <p14:creationId xmlns:p14="http://schemas.microsoft.com/office/powerpoint/2010/main" val="32925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79" y="2693659"/>
            <a:ext cx="4985063" cy="3988051"/>
          </a:xfrm>
        </p:spPr>
      </p:pic>
      <p:sp>
        <p:nvSpPr>
          <p:cNvPr id="5" name="Cloud Callout 4"/>
          <p:cNvSpPr/>
          <p:nvPr/>
        </p:nvSpPr>
        <p:spPr>
          <a:xfrm>
            <a:off x="2910625" y="309094"/>
            <a:ext cx="7379594" cy="2770932"/>
          </a:xfrm>
          <a:prstGeom prst="cloudCallout">
            <a:avLst>
              <a:gd name="adj1" fmla="val -32177"/>
              <a:gd name="adj2" fmla="val 53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یعنی </a:t>
            </a:r>
            <a:r>
              <a:rPr lang="en-US" sz="2400" dirty="0" smtClean="0">
                <a:cs typeface="B Nazanin" panose="00000400000000000000" pitchFamily="2" charset="-78"/>
              </a:rPr>
              <a:t>Date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Time</a:t>
            </a:r>
            <a:r>
              <a:rPr lang="fa-IR" sz="2400" dirty="0" smtClean="0">
                <a:cs typeface="B Nazanin" panose="00000400000000000000" pitchFamily="2" charset="-78"/>
              </a:rPr>
              <a:t> اینقدر پیچیده است؟!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593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&amp; Time API(JAVA 8)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java.time.LocalDate</a:t>
            </a:r>
            <a:r>
              <a:rPr lang="fa-IR" dirty="0" smtClean="0"/>
              <a:t> : جهت ذخیره تاریخ</a:t>
            </a:r>
          </a:p>
          <a:p>
            <a:r>
              <a:rPr lang="en-US" dirty="0" err="1" smtClean="0"/>
              <a:t>java.time.LocalTime</a:t>
            </a:r>
            <a:r>
              <a:rPr lang="fa-IR" dirty="0" smtClean="0"/>
              <a:t> : جهت ذخیره زمان</a:t>
            </a:r>
          </a:p>
          <a:p>
            <a:r>
              <a:rPr lang="en-US" dirty="0" err="1" smtClean="0"/>
              <a:t>java.time.LocalDateTime</a:t>
            </a:r>
            <a:r>
              <a:rPr lang="fa-IR" dirty="0" smtClean="0"/>
              <a:t> : جهت ذخیره تاریخ و زمان</a:t>
            </a:r>
          </a:p>
          <a:p>
            <a:r>
              <a:rPr lang="fa-IR" dirty="0" smtClean="0"/>
              <a:t>از متدهای </a:t>
            </a:r>
            <a:r>
              <a:rPr lang="en-US" dirty="0" smtClean="0"/>
              <a:t>plus*</a:t>
            </a:r>
            <a:r>
              <a:rPr lang="fa-IR" dirty="0" smtClean="0"/>
              <a:t> و </a:t>
            </a:r>
            <a:r>
              <a:rPr lang="en-US" dirty="0" smtClean="0"/>
              <a:t>minus*</a:t>
            </a:r>
            <a:r>
              <a:rPr lang="fa-IR" dirty="0" smtClean="0"/>
              <a:t> برای تغییر تاریخ و زمان می توان استفاده کرد(</a:t>
            </a:r>
            <a:r>
              <a:rPr lang="en-US" dirty="0" smtClean="0"/>
              <a:t>*</a:t>
            </a:r>
            <a:r>
              <a:rPr lang="fa-IR" dirty="0" smtClean="0"/>
              <a:t> می تواند </a:t>
            </a:r>
            <a:r>
              <a:rPr lang="en-US" dirty="0" smtClean="0"/>
              <a:t>Days</a:t>
            </a:r>
            <a:r>
              <a:rPr lang="fa-IR" dirty="0" smtClean="0"/>
              <a:t> ، </a:t>
            </a:r>
            <a:r>
              <a:rPr lang="en-US" dirty="0" smtClean="0"/>
              <a:t>Weeks</a:t>
            </a:r>
            <a:r>
              <a:rPr lang="fa-IR" dirty="0" smtClean="0"/>
              <a:t> ، </a:t>
            </a:r>
            <a:r>
              <a:rPr lang="en-US" dirty="0" smtClean="0"/>
              <a:t> Months</a:t>
            </a:r>
            <a:r>
              <a:rPr lang="fa-IR" dirty="0" smtClean="0"/>
              <a:t>و ... باشد)</a:t>
            </a:r>
          </a:p>
          <a:p>
            <a:r>
              <a:rPr lang="fa-IR" dirty="0" smtClean="0"/>
              <a:t>متد</a:t>
            </a:r>
            <a:r>
              <a:rPr lang="en-US" dirty="0" err="1" smtClean="0"/>
              <a:t>toEpochDay</a:t>
            </a:r>
            <a:r>
              <a:rPr lang="en-US" dirty="0"/>
              <a:t>() </a:t>
            </a:r>
            <a:r>
              <a:rPr lang="fa-IR" dirty="0" smtClean="0"/>
              <a:t> در</a:t>
            </a:r>
            <a:r>
              <a:rPr lang="en-US" dirty="0" err="1" smtClean="0"/>
              <a:t>LocalDate</a:t>
            </a:r>
            <a:r>
              <a:rPr lang="en-US" dirty="0" smtClean="0"/>
              <a:t> </a:t>
            </a:r>
            <a:r>
              <a:rPr lang="fa-IR" dirty="0" smtClean="0"/>
              <a:t> برای </a:t>
            </a:r>
            <a:r>
              <a:rPr lang="fa-IR" dirty="0"/>
              <a:t>گرفتن </a:t>
            </a:r>
            <a:r>
              <a:rPr lang="fa-IR" dirty="0" smtClean="0"/>
              <a:t>تعداد روزها بعد </a:t>
            </a:r>
            <a:r>
              <a:rPr lang="fa-IR" dirty="0"/>
              <a:t>از یکم ژانویه1970 </a:t>
            </a:r>
            <a:r>
              <a:rPr lang="fa-IR" dirty="0" smtClean="0"/>
              <a:t>است</a:t>
            </a:r>
          </a:p>
          <a:p>
            <a:r>
              <a:rPr lang="fa-IR" dirty="0" smtClean="0"/>
              <a:t>متد</a:t>
            </a:r>
            <a:r>
              <a:rPr lang="en-US" dirty="0" err="1" smtClean="0"/>
              <a:t>toEpochTime</a:t>
            </a:r>
            <a:r>
              <a:rPr lang="en-US" dirty="0" smtClean="0"/>
              <a:t>() </a:t>
            </a:r>
            <a:r>
              <a:rPr lang="fa-IR" dirty="0" smtClean="0"/>
              <a:t> در </a:t>
            </a:r>
            <a:r>
              <a:rPr lang="en-US" dirty="0" err="1" smtClean="0"/>
              <a:t>LocalDateTime</a:t>
            </a:r>
            <a:r>
              <a:rPr lang="fa-IR" dirty="0" smtClean="0"/>
              <a:t> برای </a:t>
            </a:r>
            <a:r>
              <a:rPr lang="fa-IR" dirty="0"/>
              <a:t>گرفتن تعداد </a:t>
            </a:r>
            <a:r>
              <a:rPr lang="fa-IR" dirty="0" smtClean="0"/>
              <a:t>ثانیه ها بعد </a:t>
            </a:r>
            <a:r>
              <a:rPr lang="fa-IR" dirty="0"/>
              <a:t>از یکم ژانویه1970 است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&amp; Time API(JAVA 8)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java.time.Period</a:t>
            </a:r>
            <a:r>
              <a:rPr lang="fa-IR" dirty="0" smtClean="0"/>
              <a:t> : جهت تعیین یک دوره زمانی از این کلاس استفاده می شود</a:t>
            </a:r>
          </a:p>
          <a:p>
            <a:pPr lvl="1"/>
            <a:r>
              <a:rPr lang="fa-IR" dirty="0" smtClean="0"/>
              <a:t>از متدهای </a:t>
            </a:r>
            <a:r>
              <a:rPr lang="en-US" dirty="0" err="1" smtClean="0"/>
              <a:t>Period.of</a:t>
            </a:r>
            <a:r>
              <a:rPr lang="en-US" dirty="0" smtClean="0"/>
              <a:t>*</a:t>
            </a:r>
            <a:r>
              <a:rPr lang="fa-IR" dirty="0" smtClean="0"/>
              <a:t> که </a:t>
            </a:r>
            <a:r>
              <a:rPr lang="en-US" dirty="0" smtClean="0"/>
              <a:t>static</a:t>
            </a:r>
            <a:r>
              <a:rPr lang="fa-IR" dirty="0" smtClean="0"/>
              <a:t> هستند برای ایجاد استفاده می شود (</a:t>
            </a:r>
            <a:r>
              <a:rPr lang="en-US" dirty="0"/>
              <a:t>*</a:t>
            </a:r>
            <a:r>
              <a:rPr lang="fa-IR" dirty="0"/>
              <a:t> می تواند </a:t>
            </a:r>
            <a:r>
              <a:rPr lang="en-US" dirty="0"/>
              <a:t>Days</a:t>
            </a:r>
            <a:r>
              <a:rPr lang="fa-IR" dirty="0"/>
              <a:t> ، </a:t>
            </a:r>
            <a:r>
              <a:rPr lang="en-US" dirty="0"/>
              <a:t>Weeks</a:t>
            </a:r>
            <a:r>
              <a:rPr lang="fa-IR" dirty="0"/>
              <a:t> ، </a:t>
            </a:r>
            <a:r>
              <a:rPr lang="en-US" dirty="0"/>
              <a:t> Months</a:t>
            </a:r>
            <a:r>
              <a:rPr lang="fa-IR" dirty="0"/>
              <a:t>و ... باشد</a:t>
            </a:r>
            <a:r>
              <a:rPr lang="fa-IR" dirty="0" smtClean="0"/>
              <a:t>)</a:t>
            </a:r>
          </a:p>
          <a:p>
            <a:pPr lvl="1"/>
            <a:r>
              <a:rPr lang="fa-IR" dirty="0" smtClean="0"/>
              <a:t>از </a:t>
            </a:r>
            <a:r>
              <a:rPr lang="en-US" dirty="0" smtClean="0"/>
              <a:t>period</a:t>
            </a:r>
            <a:r>
              <a:rPr lang="fa-IR" dirty="0" smtClean="0"/>
              <a:t> با استفاده از </a:t>
            </a:r>
            <a:r>
              <a:rPr lang="en-US" dirty="0" smtClean="0"/>
              <a:t>minus*</a:t>
            </a:r>
            <a:r>
              <a:rPr lang="fa-IR" dirty="0" smtClean="0"/>
              <a:t> و </a:t>
            </a:r>
            <a:r>
              <a:rPr lang="en-US" dirty="0" smtClean="0"/>
              <a:t>plus*</a:t>
            </a:r>
            <a:r>
              <a:rPr lang="fa-IR" dirty="0" smtClean="0"/>
              <a:t> می توان استفاده کرد</a:t>
            </a:r>
          </a:p>
          <a:p>
            <a:r>
              <a:rPr lang="en-US" dirty="0" err="1" smtClean="0"/>
              <a:t>java.time.format.DateTimeFormatter</a:t>
            </a:r>
            <a:r>
              <a:rPr lang="fa-IR" dirty="0" smtClean="0"/>
              <a:t> : مانند </a:t>
            </a:r>
            <a:r>
              <a:rPr lang="en-US" dirty="0" err="1" smtClean="0"/>
              <a:t>SimpleDateFormat</a:t>
            </a:r>
            <a:r>
              <a:rPr lang="fa-IR" dirty="0" smtClean="0"/>
              <a:t> عمل می کند و جهت قالب بندی تاریخ و زمان استفاده می شود</a:t>
            </a:r>
          </a:p>
          <a:p>
            <a:r>
              <a:rPr lang="en-US" dirty="0" smtClean="0"/>
              <a:t>e22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39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6" y="3075422"/>
            <a:ext cx="5114925" cy="3629025"/>
          </a:xfrm>
        </p:spPr>
      </p:pic>
      <p:sp>
        <p:nvSpPr>
          <p:cNvPr id="6" name="Cloud Callout 5"/>
          <p:cNvSpPr/>
          <p:nvPr/>
        </p:nvSpPr>
        <p:spPr>
          <a:xfrm>
            <a:off x="3109106" y="0"/>
            <a:ext cx="6941713" cy="3786389"/>
          </a:xfrm>
          <a:prstGeom prst="cloudCallout">
            <a:avLst>
              <a:gd name="adj1" fmla="val -31223"/>
              <a:gd name="adj2" fmla="val 49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یجوری لاگ بزن بفهمیم مشکل از کجاست!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79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Log4j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سه بخش اصلی دارد: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logger</a:t>
            </a:r>
            <a:r>
              <a:rPr lang="fa-IR" dirty="0" smtClean="0"/>
              <a:t> : مسئول گرفتن اطلاعات لاگ هستند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appender</a:t>
            </a:r>
            <a:r>
              <a:rPr lang="fa-IR" dirty="0" smtClean="0"/>
              <a:t> : مسئول انتشار لاگ در مقصد های مختلف هستند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layout</a:t>
            </a:r>
            <a:r>
              <a:rPr lang="fa-IR" dirty="0" smtClean="0"/>
              <a:t> : مسئول شکل دهی قالب های متفاوت لاگ هستند</a:t>
            </a:r>
          </a:p>
          <a:p>
            <a:r>
              <a:rPr lang="fa-IR" dirty="0" smtClean="0"/>
              <a:t>برخی ویژگی های </a:t>
            </a:r>
            <a:r>
              <a:rPr lang="en-US" dirty="0" smtClean="0"/>
              <a:t>Log4j</a:t>
            </a:r>
            <a:endParaRPr lang="fa-IR" dirty="0" smtClean="0"/>
          </a:p>
          <a:p>
            <a:pPr lvl="1"/>
            <a:r>
              <a:rPr lang="en-US" dirty="0" smtClean="0"/>
              <a:t>Thread safe</a:t>
            </a:r>
            <a:r>
              <a:rPr lang="fa-IR" dirty="0" smtClean="0"/>
              <a:t> است</a:t>
            </a:r>
          </a:p>
          <a:p>
            <a:pPr lvl="1"/>
            <a:r>
              <a:rPr lang="fa-IR" dirty="0" smtClean="0"/>
              <a:t>سریع است</a:t>
            </a:r>
          </a:p>
          <a:p>
            <a:pPr lvl="1"/>
            <a:r>
              <a:rPr lang="fa-IR" dirty="0" smtClean="0"/>
              <a:t>به ازای هر </a:t>
            </a:r>
            <a:r>
              <a:rPr lang="en-US" dirty="0" smtClean="0"/>
              <a:t>logger</a:t>
            </a:r>
            <a:r>
              <a:rPr lang="fa-IR" dirty="0" smtClean="0"/>
              <a:t> می توان چند مقصد داشت</a:t>
            </a:r>
          </a:p>
          <a:p>
            <a:pPr lvl="1"/>
            <a:r>
              <a:rPr lang="fa-IR" dirty="0" smtClean="0"/>
              <a:t>در زمان اجرا قابل تنظیم است</a:t>
            </a:r>
          </a:p>
          <a:p>
            <a:pPr lvl="1"/>
            <a:r>
              <a:rPr lang="fa-IR" dirty="0" smtClean="0"/>
              <a:t>قابل توسعه است</a:t>
            </a:r>
          </a:p>
          <a:p>
            <a:pPr lvl="1"/>
            <a:r>
              <a:rPr lang="fa-IR" dirty="0" smtClean="0"/>
              <a:t>سطوح قابل تنظیم لاگ دارد</a:t>
            </a:r>
          </a:p>
        </p:txBody>
      </p:sp>
    </p:spTree>
    <p:extLst>
      <p:ext uri="{BB962C8B-B14F-4D97-AF65-F5344CB8AC3E}">
        <p14:creationId xmlns:p14="http://schemas.microsoft.com/office/powerpoint/2010/main" val="258001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تنظیمات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داخل فایل </a:t>
            </a:r>
            <a:r>
              <a:rPr lang="en-US" dirty="0"/>
              <a:t> </a:t>
            </a:r>
            <a:r>
              <a:rPr lang="en-US" dirty="0" smtClean="0"/>
              <a:t>log4j.properties</a:t>
            </a:r>
            <a:r>
              <a:rPr lang="fa-IR" dirty="0" smtClean="0"/>
              <a:t>می توان تنظیمات را تغییر داد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9156" y="2526248"/>
            <a:ext cx="95936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# Define the root logger with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appender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X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DEBUG level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log4j.rootLogger = DEBUG,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X</a:t>
            </a:r>
          </a:p>
          <a:p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#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Set the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appender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named X to be a File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appender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log4j.appender.X=org.apache.log4j.FileAppender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# Define the layout for X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appender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log4j.appender.X.layout=org.apache.log4j.PatternLayout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log4j.appender.X.layout.conversionPattern=%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m%n</a:t>
            </a: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12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می توان به هر تعداد </a:t>
            </a:r>
            <a:r>
              <a:rPr lang="en-US" dirty="0" err="1" smtClean="0"/>
              <a:t>appender</a:t>
            </a:r>
            <a:r>
              <a:rPr lang="fa-IR" dirty="0" smtClean="0"/>
              <a:t> به برنامه اضافه کرد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log4j.logger.[logger-name]=level, appender1,appender..n</a:t>
            </a:r>
          </a:p>
          <a:p>
            <a:r>
              <a:rPr lang="fa-IR" dirty="0" smtClean="0"/>
              <a:t>انواع بسیار زیادی </a:t>
            </a:r>
            <a:r>
              <a:rPr lang="en-US" dirty="0" err="1" smtClean="0"/>
              <a:t>appender</a:t>
            </a:r>
            <a:r>
              <a:rPr lang="fa-IR" dirty="0" smtClean="0"/>
              <a:t> وجود دارد مانند:</a:t>
            </a:r>
          </a:p>
          <a:p>
            <a:pPr lvl="1"/>
            <a:r>
              <a:rPr lang="en-US" dirty="0" err="1"/>
              <a:t>ConsoleAppender</a:t>
            </a:r>
            <a:endParaRPr lang="en-US" dirty="0"/>
          </a:p>
          <a:p>
            <a:pPr lvl="1"/>
            <a:r>
              <a:rPr lang="en-US" dirty="0" err="1"/>
              <a:t>DailyRollingFileAppender</a:t>
            </a:r>
            <a:endParaRPr lang="en-US" dirty="0"/>
          </a:p>
          <a:p>
            <a:pPr lvl="1"/>
            <a:r>
              <a:rPr lang="en-US" dirty="0" err="1"/>
              <a:t>FileAppender</a:t>
            </a:r>
            <a:endParaRPr lang="en-US" dirty="0"/>
          </a:p>
          <a:p>
            <a:pPr lvl="1"/>
            <a:r>
              <a:rPr lang="en-US" dirty="0" err="1"/>
              <a:t>JDBCAppender</a:t>
            </a:r>
            <a:endParaRPr lang="en-US" dirty="0"/>
          </a:p>
          <a:p>
            <a:pPr lvl="1"/>
            <a:r>
              <a:rPr lang="en-US" dirty="0" err="1" smtClean="0"/>
              <a:t>SMTPAppender</a:t>
            </a:r>
            <a:endParaRPr lang="fa-IR" dirty="0" smtClean="0"/>
          </a:p>
          <a:p>
            <a:r>
              <a:rPr lang="fa-IR" dirty="0" smtClean="0"/>
              <a:t>در صورت نیاز می توان </a:t>
            </a:r>
            <a:r>
              <a:rPr lang="en-US" dirty="0" err="1" smtClean="0"/>
              <a:t>appender</a:t>
            </a:r>
            <a:r>
              <a:rPr lang="fa-IR" dirty="0" smtClean="0"/>
              <a:t> جدید نیز نوشت</a:t>
            </a:r>
          </a:p>
          <a:p>
            <a:r>
              <a:rPr lang="en-US" dirty="0" smtClean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مثال قبل </a:t>
            </a:r>
            <a:r>
              <a:rPr lang="en-US" dirty="0"/>
              <a:t>%</a:t>
            </a:r>
            <a:r>
              <a:rPr lang="en-US" dirty="0" err="1" smtClean="0"/>
              <a:t>m%n</a:t>
            </a:r>
            <a:r>
              <a:rPr lang="fa-IR" dirty="0" smtClean="0"/>
              <a:t> به معنای این است که </a:t>
            </a:r>
            <a:r>
              <a:rPr lang="en-US" dirty="0" smtClean="0"/>
              <a:t>message</a:t>
            </a:r>
            <a:r>
              <a:rPr lang="fa-IR" dirty="0" smtClean="0"/>
              <a:t> داخل </a:t>
            </a:r>
            <a:r>
              <a:rPr lang="en-US" dirty="0" smtClean="0"/>
              <a:t>exception</a:t>
            </a:r>
            <a:r>
              <a:rPr lang="fa-IR" dirty="0" smtClean="0"/>
              <a:t> به همراه خط جدید (</a:t>
            </a:r>
            <a:r>
              <a:rPr lang="en-US" dirty="0" smtClean="0"/>
              <a:t>new line</a:t>
            </a:r>
            <a:r>
              <a:rPr lang="fa-IR" dirty="0" smtClean="0"/>
              <a:t>) برای هر لاگ نمایش داده شود</a:t>
            </a:r>
          </a:p>
          <a:p>
            <a:r>
              <a:rPr lang="fa-IR" dirty="0" smtClean="0"/>
              <a:t>انواع متعددی از </a:t>
            </a:r>
            <a:r>
              <a:rPr lang="en-US" dirty="0" smtClean="0"/>
              <a:t>layout</a:t>
            </a:r>
            <a:r>
              <a:rPr lang="fa-IR" dirty="0" smtClean="0"/>
              <a:t> وجود دارد مانند:</a:t>
            </a:r>
          </a:p>
          <a:p>
            <a:pPr lvl="1"/>
            <a:r>
              <a:rPr lang="en-US" dirty="0" err="1"/>
              <a:t>HTMLLayout</a:t>
            </a:r>
            <a:endParaRPr lang="en-US" dirty="0"/>
          </a:p>
          <a:p>
            <a:pPr lvl="1"/>
            <a:r>
              <a:rPr lang="en-US" dirty="0" err="1"/>
              <a:t>SimpleLayout</a:t>
            </a:r>
            <a:endParaRPr lang="en-US" dirty="0"/>
          </a:p>
          <a:p>
            <a:pPr lvl="1"/>
            <a:r>
              <a:rPr lang="en-US" dirty="0" err="1"/>
              <a:t>PatternLayout</a:t>
            </a:r>
            <a:endParaRPr lang="en-US" dirty="0"/>
          </a:p>
          <a:p>
            <a:pPr lvl="1"/>
            <a:r>
              <a:rPr lang="en-US" dirty="0" err="1" smtClean="0"/>
              <a:t>XMLLayout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27906"/>
            <a:ext cx="102891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import org.apache.log4j.Logger;</a:t>
            </a:r>
          </a:p>
          <a:p>
            <a:endParaRPr lang="en-US" sz="2400" dirty="0"/>
          </a:p>
          <a:p>
            <a:r>
              <a:rPr lang="en-US" sz="2400" dirty="0"/>
              <a:t>import java.io.*;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java.sql.SQLException</a:t>
            </a:r>
            <a:r>
              <a:rPr lang="en-US" sz="2400" dirty="0"/>
              <a:t>;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smtClean="0"/>
              <a:t>log4jExample {</a:t>
            </a:r>
            <a:endParaRPr lang="en-US" sz="2400" dirty="0"/>
          </a:p>
          <a:p>
            <a:pPr lvl="1"/>
            <a:r>
              <a:rPr lang="en-US" sz="2400" dirty="0"/>
              <a:t>/* Get actual class name to be printed on */</a:t>
            </a:r>
          </a:p>
          <a:p>
            <a:pPr lvl="1"/>
            <a:r>
              <a:rPr lang="en-US" sz="2400" dirty="0"/>
              <a:t>static Logger log = </a:t>
            </a:r>
            <a:r>
              <a:rPr lang="en-US" sz="2400" dirty="0" err="1" smtClean="0"/>
              <a:t>Logger.getLogger</a:t>
            </a:r>
            <a:r>
              <a:rPr lang="en-US" sz="2400" dirty="0" smtClean="0"/>
              <a:t>(log4jExample.class);</a:t>
            </a:r>
            <a:endParaRPr lang="en-US" sz="2400" dirty="0"/>
          </a:p>
          <a:p>
            <a:pPr lvl="1"/>
            <a:r>
              <a:rPr lang="en-US" sz="2400" dirty="0"/>
              <a:t>public static void main(String[]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 throws </a:t>
            </a:r>
            <a:r>
              <a:rPr lang="en-US" sz="2400" dirty="0" err="1"/>
              <a:t>IOException</a:t>
            </a:r>
            <a:r>
              <a:rPr lang="en-US" sz="2400" dirty="0" smtClean="0"/>
              <a:t>, </a:t>
            </a:r>
            <a:r>
              <a:rPr lang="en-US" sz="2400" dirty="0" err="1" smtClean="0"/>
              <a:t>SQLException</a:t>
            </a:r>
            <a:r>
              <a:rPr lang="en-US" sz="2400" dirty="0" smtClean="0"/>
              <a:t> {</a:t>
            </a:r>
            <a:endParaRPr lang="en-US" sz="2400" dirty="0"/>
          </a:p>
          <a:p>
            <a:pPr lvl="2"/>
            <a:r>
              <a:rPr lang="en-US" sz="2400" dirty="0" err="1"/>
              <a:t>log.debug</a:t>
            </a:r>
            <a:r>
              <a:rPr lang="en-US" sz="2400" dirty="0"/>
              <a:t>("Hello this is a debug message");</a:t>
            </a:r>
          </a:p>
          <a:p>
            <a:pPr lvl="2"/>
            <a:r>
              <a:rPr lang="en-US" sz="2400" dirty="0"/>
              <a:t>log.info("Hello this is an info message");</a:t>
            </a:r>
          </a:p>
          <a:p>
            <a:pPr lvl="1"/>
            <a:r>
              <a:rPr lang="en-US" sz="2400" dirty="0"/>
              <a:t>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سطوح لاگ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944216" y="2382216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757"/>
                <a:gridCol w="2474843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توضیحات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 smtClean="0"/>
                        <a:t>سطح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نمایش همه سطوح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دقیق تر را نسبت به</a:t>
                      </a:r>
                      <a:r>
                        <a:rPr lang="fa-IR" sz="2400" baseline="0" dirty="0" smtClean="0"/>
                        <a:t> </a:t>
                      </a:r>
                      <a:r>
                        <a:rPr lang="en-US" sz="2400" dirty="0" smtClean="0"/>
                        <a:t>DEBUG </a:t>
                      </a:r>
                      <a:r>
                        <a:rPr lang="fa-IR" sz="2400" dirty="0" smtClean="0"/>
                        <a:t> مشخص می کند.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TRACE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اطلاعاتی دقیق را مشخص می کند که برای اشکالزدایی برنامه مفید هستند.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DEBUG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پیام هایی که پیشرفت برنامه را در سطح بالا نمایش می دهند.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INFO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موقعیت های بالقوه مضر را مشخص می کند.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WARN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خطاهایی را مشخص می کند که در صورت رخداد، برنامه همچنان کار می کند.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ERROR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خطاهایی جدی که در صورت رخداد، برنامه احتمالا از کار می افتد.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FATAL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 smtClean="0"/>
                        <a:t>لاگ</a:t>
                      </a:r>
                      <a:r>
                        <a:rPr lang="fa-IR" sz="2400" baseline="0" dirty="0" smtClean="0"/>
                        <a:t> زدن را غیر فعال می کند.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400" dirty="0" smtClean="0"/>
                        <a:t>OFF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به ازای هر سطح، یک متد در لاگر وجود دارد.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Log4j</vt:lpstr>
      <vt:lpstr>مثال تنظیمات</vt:lpstr>
      <vt:lpstr>appender</vt:lpstr>
      <vt:lpstr>layout</vt:lpstr>
      <vt:lpstr>مثال</vt:lpstr>
      <vt:lpstr>سطوح لاگ</vt:lpstr>
      <vt:lpstr>PowerPoint Presentation</vt:lpstr>
      <vt:lpstr>Date &amp; Time API</vt:lpstr>
      <vt:lpstr>Date &amp; Time API</vt:lpstr>
      <vt:lpstr>SimpleDateFormat</vt:lpstr>
      <vt:lpstr>SimpleDateFormat</vt:lpstr>
      <vt:lpstr>PowerPoint Presentation</vt:lpstr>
      <vt:lpstr>Date &amp; Time API(JAVA 8) </vt:lpstr>
      <vt:lpstr>Date &amp; Time API(JAVA 8)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3</cp:revision>
  <dcterms:created xsi:type="dcterms:W3CDTF">2018-03-10T13:58:12Z</dcterms:created>
  <dcterms:modified xsi:type="dcterms:W3CDTF">2018-05-06T12:36:59Z</dcterms:modified>
</cp:coreProperties>
</file>