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6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6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1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5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5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0E297-1741-4817-82B9-3E8CF979FE3C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8D3A3-5316-40DF-8234-75236D75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1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1202028" y="2391424"/>
            <a:ext cx="9144000" cy="2979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8000" dirty="0" smtClean="0">
                <a:cs typeface="B Nazanin" panose="00000400000000000000" pitchFamily="2" charset="-78"/>
              </a:rPr>
              <a:t>جاوا سریع</a:t>
            </a:r>
            <a:endParaRPr lang="en-US" sz="8000" dirty="0" smtClean="0">
              <a:cs typeface="B Nazanin" panose="00000400000000000000" pitchFamily="2" charset="-78"/>
            </a:endParaRPr>
          </a:p>
          <a:p>
            <a:endParaRPr lang="en-US" sz="3600" dirty="0" smtClean="0">
              <a:cs typeface="B Nazanin" panose="00000400000000000000" pitchFamily="2" charset="-78"/>
            </a:endParaRPr>
          </a:p>
          <a:p>
            <a:r>
              <a:rPr lang="fa-IR" sz="3600" dirty="0" smtClean="0">
                <a:cs typeface="B Nazanin" panose="00000400000000000000" pitchFamily="2" charset="-78"/>
              </a:rPr>
              <a:t>جلسه ششم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277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متدهای موجود در اینترفیس </a:t>
            </a:r>
            <a:r>
              <a:rPr lang="en-US" dirty="0"/>
              <a:t>collection</a:t>
            </a:r>
            <a:r>
              <a:rPr lang="fa-IR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73487" y="1433111"/>
          <a:ext cx="1132053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05"/>
                <a:gridCol w="5653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توضیحات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اضافه کردن یک عنصر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به مخزن(</a:t>
                      </a:r>
                      <a:r>
                        <a:rPr lang="en-US" sz="2000" baseline="0" dirty="0" smtClean="0">
                          <a:cs typeface="B Nazanin" panose="00000400000000000000" pitchFamily="2" charset="-78"/>
                        </a:rPr>
                        <a:t>container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boolean add(Element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elem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حذف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همه عناصر مخزن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void clear()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آیا مخزن عنصری دارد یا نه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boolean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isEmpty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()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 </a:t>
                      </a:r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object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از نوع </a:t>
                      </a:r>
                      <a:r>
                        <a:rPr lang="en-US" sz="2000" baseline="0" dirty="0" smtClean="0">
                          <a:cs typeface="B Nazanin" panose="00000400000000000000" pitchFamily="2" charset="-78"/>
                        </a:rPr>
                        <a:t>Iterator&lt;Element&gt;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برای مخزن باز می گرداند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Iterator&lt;Element&gt; iterator()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حذف عنصر از مخزن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boolean remove(Object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obj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تعداد عناصر موجود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در مخزن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int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 size()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آرایه که همه عناصر را شامل است باز می گرداند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Object[]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toArray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()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همه عناصر را به مخزن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اضافه می 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boolean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addAll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(Collection&lt;? extends Element&gt;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coll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در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صورتی که همه عناصر ورودی در مخزن وجود داشت باشد </a:t>
                      </a:r>
                      <a:r>
                        <a:rPr lang="en-US" sz="2000" baseline="0" dirty="0" smtClean="0">
                          <a:cs typeface="B Nazanin" panose="00000400000000000000" pitchFamily="2" charset="-78"/>
                        </a:rPr>
                        <a:t>true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بازمی گرداند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boolean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containsAll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(Collection&lt;?&gt;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coll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همه عناصر ورودی را از مخزن حذف می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boolean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removeAll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(Collection&lt;?&gt;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coll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همه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عناصر مخزن به جز عناصر ورودی را حذف می 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boolean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retainAll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(Collection&lt;?&gt; </a:t>
                      </a:r>
                      <a:r>
                        <a:rPr lang="en-US" sz="2000" b="1" dirty="0" err="1" smtClean="0">
                          <a:cs typeface="B Nazanin" panose="00000400000000000000" pitchFamily="2" charset="-78"/>
                        </a:rPr>
                        <a:t>coll</a:t>
                      </a:r>
                      <a:r>
                        <a:rPr lang="en-US" sz="2000" b="1" dirty="0" smtClean="0">
                          <a:cs typeface="B Nazanin" panose="00000400000000000000" pitchFamily="2" charset="-78"/>
                        </a:rPr>
                        <a:t>)</a:t>
                      </a:r>
                      <a:endParaRPr lang="en-US" sz="2000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1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r="1396"/>
          <a:stretch/>
        </p:blipFill>
        <p:spPr>
          <a:xfrm>
            <a:off x="4327302" y="2417595"/>
            <a:ext cx="7070501" cy="4171950"/>
          </a:xfrm>
        </p:spPr>
      </p:pic>
      <p:sp>
        <p:nvSpPr>
          <p:cNvPr id="5" name="Cloud Callout 4"/>
          <p:cNvSpPr/>
          <p:nvPr/>
        </p:nvSpPr>
        <p:spPr>
          <a:xfrm>
            <a:off x="154548" y="206062"/>
            <a:ext cx="6838681" cy="3142445"/>
          </a:xfrm>
          <a:prstGeom prst="cloudCallout">
            <a:avLst>
              <a:gd name="adj1" fmla="val 34336"/>
              <a:gd name="adj2" fmla="val 50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 smtClean="0">
                <a:cs typeface="B Nazanin" panose="00000400000000000000" pitchFamily="2" charset="-78"/>
              </a:rPr>
              <a:t>من چه میدونم فرق </a:t>
            </a:r>
            <a:r>
              <a:rPr lang="en-US" sz="2400" dirty="0" smtClean="0">
                <a:cs typeface="B Nazanin" panose="00000400000000000000" pitchFamily="2" charset="-78"/>
              </a:rPr>
              <a:t>size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و </a:t>
            </a:r>
            <a:r>
              <a:rPr lang="en-US" sz="2400" dirty="0" smtClean="0">
                <a:cs typeface="B Nazanin" panose="00000400000000000000" pitchFamily="2" charset="-78"/>
              </a:rPr>
              <a:t>capacity</a:t>
            </a:r>
            <a:r>
              <a:rPr lang="fa-IR" sz="2400" dirty="0" smtClean="0">
                <a:cs typeface="B Nazanin" panose="00000400000000000000" pitchFamily="2" charset="-78"/>
              </a:rPr>
              <a:t> چیه!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536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نگهداری یک دنباله از عناصر با تعداد متغیر</a:t>
            </a:r>
          </a:p>
          <a:p>
            <a:r>
              <a:rPr lang="fa-IR" dirty="0" smtClean="0"/>
              <a:t>تفاوت </a:t>
            </a:r>
            <a:r>
              <a:rPr lang="en-US" dirty="0"/>
              <a:t>size</a:t>
            </a:r>
            <a:r>
              <a:rPr lang="fa-IR" dirty="0"/>
              <a:t> و </a:t>
            </a:r>
            <a:r>
              <a:rPr lang="en-US" dirty="0" smtClean="0"/>
              <a:t>capacity</a:t>
            </a:r>
            <a:endParaRPr lang="fa-IR" dirty="0" smtClean="0"/>
          </a:p>
          <a:p>
            <a:r>
              <a:rPr lang="fa-IR" dirty="0" smtClean="0"/>
              <a:t>برای تبدیل یک آرایه به لیست از متد </a:t>
            </a:r>
            <a:r>
              <a:rPr lang="en-US" dirty="0" err="1"/>
              <a:t>Arrays.asList</a:t>
            </a:r>
            <a:r>
              <a:rPr lang="en-US" dirty="0" smtClean="0"/>
              <a:t>()</a:t>
            </a:r>
            <a:r>
              <a:rPr lang="fa-IR" dirty="0" smtClean="0"/>
              <a:t> استفاده می شود</a:t>
            </a:r>
          </a:p>
          <a:p>
            <a:r>
              <a:rPr lang="fa-IR" dirty="0" smtClean="0"/>
              <a:t>طول </a:t>
            </a:r>
            <a:r>
              <a:rPr lang="en-US" dirty="0" smtClean="0"/>
              <a:t>List</a:t>
            </a:r>
            <a:r>
              <a:rPr lang="fa-IR" dirty="0" smtClean="0"/>
              <a:t> ایجاد شده ثابت است و قابل تغییر نیست</a:t>
            </a:r>
          </a:p>
          <a:p>
            <a:r>
              <a:rPr lang="en-US" dirty="0" err="1" smtClean="0"/>
              <a:t>ArrayList</a:t>
            </a:r>
            <a:r>
              <a:rPr lang="fa-IR" dirty="0" smtClean="0"/>
              <a:t> ، </a:t>
            </a:r>
            <a:r>
              <a:rPr lang="en-US" dirty="0" smtClean="0"/>
              <a:t>Vector</a:t>
            </a:r>
            <a:r>
              <a:rPr lang="fa-IR" dirty="0" smtClean="0"/>
              <a:t> و </a:t>
            </a:r>
            <a:r>
              <a:rPr lang="en-US" dirty="0" err="1" smtClean="0"/>
              <a:t>LinkedList</a:t>
            </a:r>
            <a:r>
              <a:rPr lang="fa-IR" dirty="0" smtClean="0"/>
              <a:t> پیاده سازی های این اینترفیس هستند</a:t>
            </a:r>
          </a:p>
          <a:p>
            <a:r>
              <a:rPr lang="en-US" dirty="0" smtClean="0"/>
              <a:t>Vector</a:t>
            </a:r>
            <a:r>
              <a:rPr lang="fa-IR" dirty="0" smtClean="0"/>
              <a:t> برای حالت </a:t>
            </a:r>
            <a:r>
              <a:rPr lang="en-US" dirty="0" smtClean="0"/>
              <a:t>thread safe</a:t>
            </a:r>
            <a:r>
              <a:rPr lang="fa-IR" dirty="0" smtClean="0"/>
              <a:t> استفاده می شود و بیشتر متدها در آن منسوخ شده است</a:t>
            </a:r>
          </a:p>
        </p:txBody>
      </p:sp>
    </p:spTree>
    <p:extLst>
      <p:ext uri="{BB962C8B-B14F-4D97-AF65-F5344CB8AC3E}">
        <p14:creationId xmlns:p14="http://schemas.microsoft.com/office/powerpoint/2010/main" val="344801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جهت استخراج یکی یکی عناصر موجود در لیست استفاده می شود</a:t>
            </a:r>
          </a:p>
          <a:p>
            <a:r>
              <a:rPr lang="fa-IR" dirty="0" smtClean="0"/>
              <a:t>یکی از </a:t>
            </a:r>
            <a:r>
              <a:rPr lang="en-US" dirty="0" smtClean="0"/>
              <a:t>design pattern</a:t>
            </a:r>
            <a:r>
              <a:rPr lang="fa-IR" dirty="0" smtClean="0"/>
              <a:t> ها می باشد</a:t>
            </a:r>
          </a:p>
          <a:p>
            <a:r>
              <a:rPr lang="fa-IR" dirty="0" smtClean="0"/>
              <a:t>سه متد اصلی به شرح زیر دارد:</a:t>
            </a:r>
          </a:p>
          <a:p>
            <a:pPr lvl="1"/>
            <a:r>
              <a:rPr lang="en-US" dirty="0"/>
              <a:t>boolean </a:t>
            </a:r>
            <a:r>
              <a:rPr lang="en-US" dirty="0" err="1"/>
              <a:t>hasNext</a:t>
            </a:r>
            <a:r>
              <a:rPr lang="en-US" dirty="0"/>
              <a:t>( </a:t>
            </a:r>
            <a:r>
              <a:rPr lang="en-US" dirty="0" smtClean="0"/>
              <a:t>)</a:t>
            </a:r>
            <a:r>
              <a:rPr lang="fa-IR" dirty="0" smtClean="0"/>
              <a:t> : در لیست جاری، آیا به انتها رسیده ایم یا نه</a:t>
            </a:r>
          </a:p>
          <a:p>
            <a:pPr lvl="1"/>
            <a:r>
              <a:rPr lang="en-US" dirty="0"/>
              <a:t>Object next( </a:t>
            </a:r>
            <a:r>
              <a:rPr lang="en-US" dirty="0" smtClean="0"/>
              <a:t>)</a:t>
            </a:r>
            <a:r>
              <a:rPr lang="fa-IR" dirty="0" smtClean="0"/>
              <a:t> : عنصر بعدی در لیست جاری را باز می گرداند</a:t>
            </a:r>
          </a:p>
          <a:p>
            <a:pPr lvl="1"/>
            <a:r>
              <a:rPr lang="en-US" dirty="0"/>
              <a:t>void remove( </a:t>
            </a:r>
            <a:r>
              <a:rPr lang="en-US" dirty="0" smtClean="0"/>
              <a:t>)</a:t>
            </a:r>
            <a:r>
              <a:rPr lang="fa-IR" dirty="0" smtClean="0"/>
              <a:t> : حذف عنصر جاری از لیست</a:t>
            </a:r>
          </a:p>
          <a:p>
            <a:r>
              <a:rPr lang="fa-IR" dirty="0" smtClean="0"/>
              <a:t>ضعف های این روش:</a:t>
            </a:r>
          </a:p>
          <a:p>
            <a:pPr lvl="1"/>
            <a:r>
              <a:rPr lang="fa-IR" dirty="0" smtClean="0"/>
              <a:t>در لیست عناصر فقط به سمت جلو می توان حرکت کرد</a:t>
            </a:r>
          </a:p>
          <a:p>
            <a:pPr lvl="1"/>
            <a:r>
              <a:rPr lang="fa-IR" dirty="0" smtClean="0"/>
              <a:t>جایگزینی و ایجاد عنصر جدید امکانپذیر نیست</a:t>
            </a:r>
          </a:p>
          <a:p>
            <a:r>
              <a:rPr lang="en-US" dirty="0" smtClean="0"/>
              <a:t>e24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7" y="2513783"/>
            <a:ext cx="6556287" cy="4196024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3103809" y="0"/>
            <a:ext cx="7469746" cy="2910625"/>
          </a:xfrm>
          <a:prstGeom prst="cloudCallout">
            <a:avLst>
              <a:gd name="adj1" fmla="val -35661"/>
              <a:gd name="adj2" fmla="val 60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B Nazanin" panose="00000400000000000000" pitchFamily="2" charset="-78"/>
              </a:rPr>
              <a:t>اگه لیستش نامرتب باشه به من هیچ ربطی نداره!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8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/ Comparable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جهت مقایسه دو </a:t>
            </a:r>
            <a:r>
              <a:rPr lang="en-US" dirty="0" smtClean="0"/>
              <a:t>object</a:t>
            </a:r>
            <a:r>
              <a:rPr lang="fa-IR" dirty="0" smtClean="0"/>
              <a:t> از این دو اینترفیس استفاده می شود</a:t>
            </a:r>
          </a:p>
          <a:p>
            <a:r>
              <a:rPr lang="fa-IR" dirty="0" smtClean="0"/>
              <a:t>مهمترین کاربر آنها مرتب سازی یک لیست می باشد</a:t>
            </a:r>
          </a:p>
          <a:p>
            <a:r>
              <a:rPr lang="en-US" dirty="0" smtClean="0"/>
              <a:t>Comparator</a:t>
            </a:r>
            <a:r>
              <a:rPr lang="fa-IR" dirty="0" smtClean="0"/>
              <a:t> : یک متد با امضای </a:t>
            </a:r>
            <a:r>
              <a:rPr lang="en-US" dirty="0" err="1"/>
              <a:t>int</a:t>
            </a:r>
            <a:r>
              <a:rPr lang="en-US" dirty="0"/>
              <a:t> compare(Object obj1, Object obj2</a:t>
            </a:r>
            <a:r>
              <a:rPr lang="en-US" dirty="0" smtClean="0"/>
              <a:t>)</a:t>
            </a:r>
            <a:r>
              <a:rPr lang="fa-IR" dirty="0" smtClean="0"/>
              <a:t> دارد</a:t>
            </a:r>
          </a:p>
          <a:p>
            <a:pPr lvl="1"/>
            <a:r>
              <a:rPr lang="fa-IR" dirty="0" smtClean="0"/>
              <a:t>مقدار بازگشتی متد می تواند </a:t>
            </a:r>
            <a:r>
              <a:rPr lang="en-US" dirty="0" smtClean="0"/>
              <a:t>0</a:t>
            </a:r>
            <a:r>
              <a:rPr lang="fa-IR" dirty="0" smtClean="0"/>
              <a:t> به معنای برابری هر دو، یک مقدار مثبت به معنای کوچکتر بودن عنصر دوم از عنصر اول و یک مقدار منفی به معنای کوچکتر بودن عنصر اول از عنصر دوم باشد</a:t>
            </a:r>
          </a:p>
          <a:p>
            <a:r>
              <a:rPr lang="en-US" dirty="0" smtClean="0"/>
              <a:t>Comparable</a:t>
            </a:r>
            <a:r>
              <a:rPr lang="fa-IR" dirty="0" smtClean="0"/>
              <a:t> : یک متد با امضای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compareTo</a:t>
            </a:r>
            <a:r>
              <a:rPr lang="en-US" dirty="0"/>
              <a:t>(Object </a:t>
            </a:r>
            <a:r>
              <a:rPr lang="en-US" dirty="0" err="1"/>
              <a:t>obj</a:t>
            </a:r>
            <a:r>
              <a:rPr lang="en-US" dirty="0" smtClean="0"/>
              <a:t>)</a:t>
            </a:r>
            <a:r>
              <a:rPr lang="fa-IR" dirty="0" smtClean="0"/>
              <a:t> داخل کلاس دارد که مقادیریش برابر متد بالا است و </a:t>
            </a:r>
            <a:r>
              <a:rPr lang="en-US" dirty="0" smtClean="0"/>
              <a:t>object</a:t>
            </a:r>
            <a:r>
              <a:rPr lang="fa-IR" dirty="0" smtClean="0"/>
              <a:t> جاری را یک </a:t>
            </a:r>
            <a:r>
              <a:rPr lang="en-US" dirty="0" smtClean="0"/>
              <a:t>object</a:t>
            </a:r>
            <a:r>
              <a:rPr lang="fa-IR" dirty="0" smtClean="0"/>
              <a:t> دیگر مقایسه می کند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/ Comparable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از </a:t>
            </a:r>
            <a:r>
              <a:rPr lang="en-US" dirty="0" smtClean="0"/>
              <a:t>Comparable</a:t>
            </a:r>
            <a:r>
              <a:rPr lang="fa-IR" dirty="0" smtClean="0"/>
              <a:t> زمانی استفاده کنید که عناصر یک کلاس را با یکدیگر مقایسه می کنید ولی از </a:t>
            </a:r>
            <a:r>
              <a:rPr lang="en-US" dirty="0" smtClean="0"/>
              <a:t>Comparator</a:t>
            </a:r>
            <a:r>
              <a:rPr lang="fa-IR" dirty="0" smtClean="0"/>
              <a:t> زمانی استفاده می شود که عناصر دو کلاس متفاوت با هم مقایسه می شوند. مثلا برای مقایسه حقوق یک مهندس با یک پزشک</a:t>
            </a:r>
          </a:p>
          <a:p>
            <a:r>
              <a:rPr lang="fa-IR" dirty="0" smtClean="0"/>
              <a:t>اگر مرتب سازی و مقایسه در برنامه واضح و بسیار زیاد است، از </a:t>
            </a:r>
            <a:r>
              <a:rPr lang="en-US" dirty="0" smtClean="0"/>
              <a:t>Comparable</a:t>
            </a:r>
            <a:r>
              <a:rPr lang="fa-IR" dirty="0" smtClean="0"/>
              <a:t> استفاده کنید</a:t>
            </a:r>
          </a:p>
          <a:p>
            <a:r>
              <a:rPr lang="fa-IR" dirty="0"/>
              <a:t>اگر مرتب سازی و مقایسه در برنامه </a:t>
            </a:r>
            <a:r>
              <a:rPr lang="fa-IR" dirty="0" smtClean="0"/>
              <a:t>نامشخص و به ندرت </a:t>
            </a:r>
            <a:r>
              <a:rPr lang="fa-IR" dirty="0"/>
              <a:t>است، از </a:t>
            </a:r>
            <a:r>
              <a:rPr lang="en-US" dirty="0"/>
              <a:t>Comparator</a:t>
            </a:r>
            <a:r>
              <a:rPr lang="fa-IR" dirty="0"/>
              <a:t> </a:t>
            </a:r>
            <a:r>
              <a:rPr lang="fa-IR" dirty="0" smtClean="0"/>
              <a:t>استفاده کنید و بهتر است در چنین مواقعی بیرون از کلاس اصلی نوشته شود</a:t>
            </a:r>
            <a:endParaRPr lang="fa-IR" dirty="0"/>
          </a:p>
          <a:p>
            <a:r>
              <a:rPr lang="fa-IR" dirty="0" smtClean="0"/>
              <a:t>اگر معیار های مقایسه بیش از یک مورد بود (مثلا حقوق، سن، تجربه و ...) بهتر است از </a:t>
            </a:r>
            <a:r>
              <a:rPr lang="en-US" dirty="0"/>
              <a:t>Comparator</a:t>
            </a:r>
            <a:r>
              <a:rPr lang="fa-IR" dirty="0"/>
              <a:t> </a:t>
            </a:r>
            <a:r>
              <a:rPr lang="fa-IR" dirty="0" smtClean="0"/>
              <a:t>و در کلاس های متفاوت پیاده سازی صورت گیرد</a:t>
            </a:r>
          </a:p>
          <a:p>
            <a:r>
              <a:rPr lang="en-US" dirty="0" smtClean="0"/>
              <a:t>e25</a:t>
            </a: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5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15" y="2860921"/>
            <a:ext cx="5312602" cy="384294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0" y="0"/>
            <a:ext cx="8512935" cy="3876541"/>
          </a:xfrm>
          <a:prstGeom prst="cloudCallout">
            <a:avLst>
              <a:gd name="adj1" fmla="val 37737"/>
              <a:gd name="adj2" fmla="val 48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4400" dirty="0" smtClean="0">
                <a:cs typeface="B Nazanin" panose="00000400000000000000" pitchFamily="2" charset="-78"/>
              </a:rPr>
              <a:t>جاوا خیلی آسونه! منم میخوام یاد بگیرم!</a:t>
            </a:r>
            <a:endParaRPr lang="en-US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77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7"/>
          <a:stretch/>
        </p:blipFill>
        <p:spPr>
          <a:xfrm>
            <a:off x="5195553" y="3528812"/>
            <a:ext cx="6073462" cy="3081506"/>
          </a:xfrm>
        </p:spPr>
      </p:pic>
      <p:sp>
        <p:nvSpPr>
          <p:cNvPr id="5" name="Cloud Callout 4"/>
          <p:cNvSpPr/>
          <p:nvPr/>
        </p:nvSpPr>
        <p:spPr>
          <a:xfrm>
            <a:off x="1173050" y="399246"/>
            <a:ext cx="7237926" cy="3400022"/>
          </a:xfrm>
          <a:prstGeom prst="cloudCallout">
            <a:avLst>
              <a:gd name="adj1" fmla="val 42334"/>
              <a:gd name="adj2" fmla="val 477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200" dirty="0" smtClean="0">
                <a:cs typeface="B Nazanin" panose="00000400000000000000" pitchFamily="2" charset="-78"/>
              </a:rPr>
              <a:t>کلاسش رو </a:t>
            </a:r>
            <a:r>
              <a:rPr lang="en-US" sz="3200" dirty="0" smtClean="0">
                <a:cs typeface="B Nazanin" panose="00000400000000000000" pitchFamily="2" charset="-78"/>
              </a:rPr>
              <a:t>generic</a:t>
            </a:r>
            <a:r>
              <a:rPr lang="fa-IR" sz="3200" dirty="0" smtClean="0">
                <a:cs typeface="B Nazanin" panose="00000400000000000000" pitchFamily="2" charset="-78"/>
              </a:rPr>
              <a:t> بنویس تا بقیه هم ازش استفاده کنند!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438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safe</a:t>
            </a:r>
            <a:r>
              <a:rPr lang="fa-IR" dirty="0" smtClean="0"/>
              <a:t> : کامپایلر نوع داده را در زمان کامپایل کردن تایید می کند</a:t>
            </a:r>
          </a:p>
          <a:p>
            <a:r>
              <a:rPr lang="fa-IR" dirty="0" smtClean="0"/>
              <a:t>در صورتی که تبدیل نوع داده اشتباه باشد، خطای زمان اجرا رخ خواهد داد</a:t>
            </a:r>
          </a:p>
          <a:p>
            <a:pPr marL="457200" lvl="1" indent="0" algn="l" rtl="0">
              <a:buNone/>
            </a:pPr>
            <a:r>
              <a:rPr lang="en-US" dirty="0">
                <a:latin typeface="+mj-lt"/>
              </a:rPr>
              <a:t>List v = new </a:t>
            </a:r>
            <a:r>
              <a:rPr lang="en-US" dirty="0" err="1">
                <a:latin typeface="+mj-lt"/>
              </a:rPr>
              <a:t>ArrayList</a:t>
            </a:r>
            <a:r>
              <a:rPr lang="en-US" dirty="0">
                <a:latin typeface="+mj-lt"/>
              </a:rPr>
              <a:t>();</a:t>
            </a:r>
          </a:p>
          <a:p>
            <a:pPr marL="457200" lvl="1" indent="0" algn="l" rtl="0">
              <a:buNone/>
            </a:pPr>
            <a:r>
              <a:rPr lang="en-US" dirty="0" err="1">
                <a:latin typeface="+mj-lt"/>
              </a:rPr>
              <a:t>v.add</a:t>
            </a:r>
            <a:r>
              <a:rPr lang="en-US" dirty="0">
                <a:latin typeface="+mj-lt"/>
              </a:rPr>
              <a:t>("test");</a:t>
            </a:r>
          </a:p>
          <a:p>
            <a:pPr marL="457200" lvl="1" indent="0" algn="l" rtl="0">
              <a:buNone/>
            </a:pPr>
            <a:r>
              <a:rPr lang="en-US" dirty="0">
                <a:latin typeface="+mj-lt"/>
              </a:rPr>
              <a:t>Integer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(Integer)</a:t>
            </a:r>
            <a:r>
              <a:rPr lang="en-US" dirty="0" err="1">
                <a:latin typeface="+mj-lt"/>
              </a:rPr>
              <a:t>v.get</a:t>
            </a:r>
            <a:r>
              <a:rPr lang="en-US" dirty="0">
                <a:latin typeface="+mj-lt"/>
              </a:rPr>
              <a:t>(0); // Run time error</a:t>
            </a:r>
            <a:endParaRPr lang="fa-IR" dirty="0" smtClean="0">
              <a:latin typeface="+mj-lt"/>
            </a:endParaRPr>
          </a:p>
          <a:p>
            <a:r>
              <a:rPr lang="en-US" dirty="0" smtClean="0"/>
              <a:t>Generic</a:t>
            </a:r>
            <a:r>
              <a:rPr lang="fa-IR" dirty="0" smtClean="0"/>
              <a:t> ها به منظور توسعه ی الگوریتم های قابل استفاده در نوع داده های متفاوت، ایجاد شده است</a:t>
            </a:r>
          </a:p>
          <a:p>
            <a:r>
              <a:rPr lang="en-US" dirty="0" smtClean="0"/>
              <a:t>e23</a:t>
            </a: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2530" y="102790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class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PairOfT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&lt;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T </a:t>
            </a:r>
            <a:r>
              <a:rPr lang="en-US" sz="2400" dirty="0">
                <a:solidFill>
                  <a:srgbClr val="FF0000"/>
                </a:solidFill>
              </a:rPr>
              <a:t>extends </a:t>
            </a:r>
            <a:r>
              <a:rPr lang="en-US" sz="2400" dirty="0" smtClean="0">
                <a:solidFill>
                  <a:srgbClr val="FF0000"/>
                </a:solidFill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{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object1;</a:t>
            </a:r>
          </a:p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object2;</a:t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PairOfT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one, 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two) {</a:t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    object1 = one;</a:t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    object2 = two;</a:t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}</a:t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public 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getFirst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() {</a:t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    return object1;</a:t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}</a:t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public 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getSecond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() {</a:t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    return object2;</a:t>
            </a:r>
            <a:br>
              <a:rPr lang="en-US" sz="2400" dirty="0" smtClean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}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>
                <a:solidFill>
                  <a:srgbClr val="000000"/>
                </a:solidFill>
                <a:latin typeface="+mj-lt"/>
              </a:rPr>
              <a:t>}</a:t>
            </a:r>
            <a:r>
              <a:rPr lang="en-US" sz="2400" dirty="0">
                <a:latin typeface="+mj-lt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9070" y="3013064"/>
            <a:ext cx="7886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TheSansMonoConNormal"/>
              </a:rPr>
              <a:t>PairOfT</a:t>
            </a:r>
            <a:r>
              <a:rPr lang="en-US" dirty="0">
                <a:solidFill>
                  <a:srgbClr val="000000"/>
                </a:solidFill>
                <a:latin typeface="TheSansMonoConNormal"/>
              </a:rPr>
              <a:t>&lt;</a:t>
            </a:r>
            <a:r>
              <a:rPr lang="en-US" dirty="0">
                <a:solidFill>
                  <a:srgbClr val="00B0F0"/>
                </a:solidFill>
                <a:latin typeface="TheSansMonoConNormal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TheSansMonoConNormal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TheSansMonoConNormal"/>
              </a:rPr>
              <a:t>worldCup</a:t>
            </a:r>
            <a:r>
              <a:rPr lang="en-US" dirty="0">
                <a:solidFill>
                  <a:srgbClr val="000000"/>
                </a:solidFill>
                <a:latin typeface="TheSansMonoConNormal"/>
              </a:rPr>
              <a:t> = new </a:t>
            </a:r>
            <a:r>
              <a:rPr lang="en-US" dirty="0" err="1">
                <a:solidFill>
                  <a:srgbClr val="000000"/>
                </a:solidFill>
                <a:latin typeface="TheSansMonoConNormal"/>
              </a:rPr>
              <a:t>PairOfT</a:t>
            </a:r>
            <a:r>
              <a:rPr lang="en-US" dirty="0">
                <a:solidFill>
                  <a:srgbClr val="000000"/>
                </a:solidFill>
                <a:latin typeface="TheSansMonoConNormal"/>
              </a:rPr>
              <a:t>&lt;</a:t>
            </a:r>
            <a:r>
              <a:rPr lang="en-US" dirty="0">
                <a:solidFill>
                  <a:srgbClr val="00B0F0"/>
                </a:solidFill>
                <a:latin typeface="TheSansMonoConNormal"/>
              </a:rPr>
              <a:t>String</a:t>
            </a:r>
            <a:r>
              <a:rPr lang="en-US" dirty="0" smtClean="0">
                <a:solidFill>
                  <a:srgbClr val="000000"/>
                </a:solidFill>
                <a:latin typeface="TheSansMonoConNormal"/>
              </a:rPr>
              <a:t>&gt;(“java", “program");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0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مثال قبل </a:t>
            </a:r>
            <a:r>
              <a:rPr lang="en-US" dirty="0">
                <a:latin typeface="+mj-lt"/>
              </a:rPr>
              <a:t>&lt;T extends String</a:t>
            </a:r>
            <a:r>
              <a:rPr lang="en-US" dirty="0" smtClean="0">
                <a:latin typeface="+mj-lt"/>
              </a:rPr>
              <a:t>&gt;</a:t>
            </a:r>
            <a:r>
              <a:rPr lang="fa-IR" dirty="0" smtClean="0">
                <a:latin typeface="+mj-lt"/>
              </a:rPr>
              <a:t> </a:t>
            </a:r>
            <a:r>
              <a:rPr lang="fa-IR" dirty="0" smtClean="0"/>
              <a:t>به این معناست که نوع داده </a:t>
            </a:r>
            <a:r>
              <a:rPr lang="en-US" dirty="0" smtClean="0"/>
              <a:t>T</a:t>
            </a:r>
            <a:r>
              <a:rPr lang="fa-IR" dirty="0" smtClean="0"/>
              <a:t> باید از فرزندان </a:t>
            </a:r>
            <a:r>
              <a:rPr lang="en-US" dirty="0" smtClean="0">
                <a:latin typeface="+mj-lt"/>
              </a:rPr>
              <a:t>String</a:t>
            </a:r>
            <a:r>
              <a:rPr lang="fa-IR" dirty="0" smtClean="0"/>
              <a:t> باشد، به عبارت دیگر هر کلاسی که از </a:t>
            </a:r>
            <a:r>
              <a:rPr lang="en-US" dirty="0" smtClean="0">
                <a:latin typeface="+mj-lt"/>
              </a:rPr>
              <a:t>String</a:t>
            </a:r>
            <a:r>
              <a:rPr lang="fa-IR" dirty="0" smtClean="0"/>
              <a:t> ارث ببرد شامل این شرایط خواهد بود</a:t>
            </a:r>
          </a:p>
          <a:p>
            <a:r>
              <a:rPr lang="fa-IR" dirty="0" smtClean="0"/>
              <a:t>در برابر این، حالتی را داریم که بخواهیم والدین یک نوع داده را شامل کنیم</a:t>
            </a:r>
          </a:p>
          <a:p>
            <a:r>
              <a:rPr lang="fa-IR" dirty="0" smtClean="0"/>
              <a:t>به عنوان مثال می خواهیم بگوییم نوع داده </a:t>
            </a:r>
            <a:r>
              <a:rPr lang="en-US" dirty="0" smtClean="0">
                <a:latin typeface="+mj-lt"/>
              </a:rPr>
              <a:t>Integer</a:t>
            </a:r>
            <a:r>
              <a:rPr lang="fa-IR" dirty="0" smtClean="0"/>
              <a:t> و والدین آن که در این حالت کلاس </a:t>
            </a:r>
            <a:r>
              <a:rPr lang="en-US" dirty="0" smtClean="0">
                <a:latin typeface="+mj-lt"/>
              </a:rPr>
              <a:t>Number</a:t>
            </a:r>
            <a:r>
              <a:rPr lang="fa-IR" dirty="0" smtClean="0"/>
              <a:t> خواهد بود</a:t>
            </a:r>
          </a:p>
          <a:p>
            <a:r>
              <a:rPr lang="fa-IR" dirty="0" smtClean="0"/>
              <a:t>برای چنین مواقعی از قاعده زیر استفاده می کنیم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&lt;T </a:t>
            </a:r>
            <a:r>
              <a:rPr lang="en-US" dirty="0" smtClean="0">
                <a:latin typeface="+mj-lt"/>
              </a:rPr>
              <a:t>super Integer&gt;</a:t>
            </a:r>
            <a:endParaRPr lang="fa-I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312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method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3044" y="1690688"/>
            <a:ext cx="88209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class Utilities {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public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static &lt;</a:t>
            </a:r>
            <a:r>
              <a:rPr lang="en-US" sz="2400" dirty="0" smtClean="0">
                <a:solidFill>
                  <a:srgbClr val="00B0F0"/>
                </a:solidFill>
                <a:latin typeface="+mj-lt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void fill(List&lt;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&gt; list, </a:t>
            </a:r>
            <a:r>
              <a:rPr lang="en-US" sz="2400" dirty="0">
                <a:solidFill>
                  <a:srgbClr val="00B0F0"/>
                </a:solidFill>
                <a:latin typeface="+mj-lt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) {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    for(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list.size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();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++)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list.set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val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);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   }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>
                <a:solidFill>
                  <a:srgbClr val="000000"/>
                </a:solidFill>
                <a:latin typeface="+mj-lt"/>
              </a:rPr>
              <a:t>}</a:t>
            </a:r>
            <a:r>
              <a:rPr lang="en-US" sz="2400" dirty="0">
                <a:latin typeface="+mj-lt"/>
              </a:rPr>
              <a:t> </a:t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43683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List&lt;Integer&gt;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intList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&lt;Integer&gt;(); 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+mj-lt"/>
              </a:rPr>
              <a:t>Utilities.fill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intList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, 100); 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endParaRPr lang="en-US" sz="24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758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46" y="2753124"/>
            <a:ext cx="6152144" cy="4104876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270455" y="0"/>
            <a:ext cx="7405353" cy="3696237"/>
          </a:xfrm>
          <a:prstGeom prst="cloudCallout">
            <a:avLst>
              <a:gd name="adj1" fmla="val 36732"/>
              <a:gd name="adj2" fmla="val 523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 smtClean="0">
                <a:cs typeface="B Nazanin" panose="00000400000000000000" pitchFamily="2" charset="-78"/>
              </a:rPr>
              <a:t>میدونی </a:t>
            </a:r>
            <a:r>
              <a:rPr lang="en-US" sz="2400" dirty="0" smtClean="0">
                <a:cs typeface="B Nazanin" panose="00000400000000000000" pitchFamily="2" charset="-78"/>
              </a:rPr>
              <a:t>collection</a:t>
            </a:r>
            <a:r>
              <a:rPr lang="fa-IR" sz="2400" dirty="0" smtClean="0">
                <a:cs typeface="B Nazanin" panose="00000400000000000000" pitchFamily="2" charset="-78"/>
              </a:rPr>
              <a:t> گل برنامه نویسیه!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59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" y="0"/>
            <a:ext cx="11745532" cy="66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4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771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 Nazanin</vt:lpstr>
      <vt:lpstr>Calibri</vt:lpstr>
      <vt:lpstr>Calibri Light</vt:lpstr>
      <vt:lpstr>TheSansMonoConNormal</vt:lpstr>
      <vt:lpstr>Office Theme</vt:lpstr>
      <vt:lpstr>PowerPoint Presentation</vt:lpstr>
      <vt:lpstr>PowerPoint Presentation</vt:lpstr>
      <vt:lpstr>PowerPoint Presentation</vt:lpstr>
      <vt:lpstr>Generic</vt:lpstr>
      <vt:lpstr>Generic class</vt:lpstr>
      <vt:lpstr>Generic class</vt:lpstr>
      <vt:lpstr>Generic method</vt:lpstr>
      <vt:lpstr>PowerPoint Presentation</vt:lpstr>
      <vt:lpstr>PowerPoint Presentation</vt:lpstr>
      <vt:lpstr>متدهای موجود در اینترفیس collection </vt:lpstr>
      <vt:lpstr>PowerPoint Presentation</vt:lpstr>
      <vt:lpstr>List</vt:lpstr>
      <vt:lpstr>Iterator</vt:lpstr>
      <vt:lpstr>PowerPoint Presentation</vt:lpstr>
      <vt:lpstr>Comparator / Comparable </vt:lpstr>
      <vt:lpstr>Comparator / Comparable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farzanehfar</dc:creator>
  <cp:lastModifiedBy>farzanehfar</cp:lastModifiedBy>
  <cp:revision>2</cp:revision>
  <dcterms:created xsi:type="dcterms:W3CDTF">2018-04-11T11:34:42Z</dcterms:created>
  <dcterms:modified xsi:type="dcterms:W3CDTF">2018-05-06T12:37:48Z</dcterms:modified>
</cp:coreProperties>
</file>