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7CBF-E736-4452-AD03-7842F61EC0C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2E61E-8246-4AE0-97C9-6D62C78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3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4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D365-D69E-4B5B-A9AA-E223E7BF1FA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6DFA-A630-4993-B3BF-0F731867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smtClean="0">
                <a:cs typeface="B Nazanin" panose="00000400000000000000" pitchFamily="2" charset="-78"/>
              </a:rPr>
              <a:t>جلسه هفتم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55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 تکنیک برای تسهیل مواجه شدن با تغییرات است</a:t>
            </a:r>
          </a:p>
          <a:p>
            <a:r>
              <a:rPr lang="fa-IR" dirty="0" smtClean="0"/>
              <a:t>برای یک متد، این تکنیک با گرفتن یک ورودی با رفتار تغییر انجام می شود</a:t>
            </a:r>
          </a:p>
          <a:p>
            <a:r>
              <a:rPr lang="fa-IR" dirty="0" smtClean="0"/>
              <a:t>مثال : فرض کنید یک کتابخانه داریم و می خواهیم یک مجموعه کتاب با شرط های مختلف انتخاب کنیم: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" y="4422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public class Book {</a:t>
            </a:r>
          </a:p>
          <a:p>
            <a:r>
              <a:rPr lang="en-US" dirty="0">
                <a:latin typeface="+mj-lt"/>
              </a:rPr>
              <a:t>    private String name;</a:t>
            </a:r>
          </a:p>
          <a:p>
            <a:r>
              <a:rPr lang="en-US" dirty="0">
                <a:latin typeface="+mj-lt"/>
              </a:rPr>
              <a:t>    private String category;</a:t>
            </a:r>
          </a:p>
          <a:p>
            <a:r>
              <a:rPr lang="en-US" dirty="0">
                <a:latin typeface="+mj-lt"/>
              </a:rPr>
              <a:t>    private String author;</a:t>
            </a:r>
          </a:p>
          <a:p>
            <a:r>
              <a:rPr lang="en-US" dirty="0">
                <a:latin typeface="+mj-lt"/>
              </a:rPr>
              <a:t>    private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edition;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0960" y="4065061"/>
            <a:ext cx="91363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public static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&lt;Book&gt; filter(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&lt;Book&gt; </a:t>
            </a:r>
            <a:r>
              <a:rPr lang="en-US" dirty="0" err="1">
                <a:latin typeface="+mj-lt"/>
              </a:rPr>
              <a:t>rawList,String</a:t>
            </a:r>
            <a:r>
              <a:rPr lang="en-US" dirty="0">
                <a:latin typeface="+mj-lt"/>
              </a:rPr>
              <a:t> category){</a:t>
            </a:r>
          </a:p>
          <a:p>
            <a:r>
              <a:rPr lang="en-US" dirty="0">
                <a:latin typeface="+mj-lt"/>
              </a:rPr>
              <a:t>   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filteredBooks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&lt;&gt;();</a:t>
            </a:r>
          </a:p>
          <a:p>
            <a:r>
              <a:rPr lang="en-US" dirty="0">
                <a:latin typeface="+mj-lt"/>
              </a:rPr>
              <a:t>    for (Book </a:t>
            </a:r>
            <a:r>
              <a:rPr lang="en-US" dirty="0" err="1">
                <a:latin typeface="+mj-lt"/>
              </a:rPr>
              <a:t>book:rawList</a:t>
            </a:r>
            <a:r>
              <a:rPr lang="en-US" dirty="0">
                <a:latin typeface="+mj-lt"/>
              </a:rPr>
              <a:t>){</a:t>
            </a:r>
          </a:p>
          <a:p>
            <a:r>
              <a:rPr lang="en-US" dirty="0">
                <a:latin typeface="+mj-lt"/>
              </a:rPr>
              <a:t>        if (</a:t>
            </a:r>
            <a:r>
              <a:rPr lang="en-US" dirty="0" err="1">
                <a:latin typeface="+mj-lt"/>
              </a:rPr>
              <a:t>book.getCategory</a:t>
            </a:r>
            <a:r>
              <a:rPr lang="en-US" dirty="0">
                <a:latin typeface="+mj-lt"/>
              </a:rPr>
              <a:t>().equals(category)){</a:t>
            </a:r>
          </a:p>
          <a:p>
            <a:r>
              <a:rPr lang="en-US" dirty="0">
                <a:latin typeface="+mj-lt"/>
              </a:rPr>
              <a:t>            </a:t>
            </a:r>
            <a:r>
              <a:rPr lang="en-US" dirty="0" err="1">
                <a:latin typeface="+mj-lt"/>
              </a:rPr>
              <a:t>filteredBooks.add</a:t>
            </a:r>
            <a:r>
              <a:rPr lang="en-US" dirty="0">
                <a:latin typeface="+mj-lt"/>
              </a:rPr>
              <a:t>(book);</a:t>
            </a:r>
          </a:p>
          <a:p>
            <a:r>
              <a:rPr lang="en-US" dirty="0">
                <a:latin typeface="+mj-lt"/>
              </a:rPr>
              <a:t>        }</a:t>
            </a:r>
          </a:p>
          <a:p>
            <a:r>
              <a:rPr lang="en-US" dirty="0">
                <a:latin typeface="+mj-lt"/>
              </a:rPr>
              <a:t>    }</a:t>
            </a:r>
          </a:p>
          <a:p>
            <a:r>
              <a:rPr lang="en-US" dirty="0">
                <a:latin typeface="+mj-lt"/>
              </a:rPr>
              <a:t>    return </a:t>
            </a:r>
            <a:r>
              <a:rPr lang="en-US" dirty="0" err="1">
                <a:latin typeface="+mj-lt"/>
              </a:rPr>
              <a:t>filteredBooks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7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مثال قبل اگر بخواهیم بر اساس نویسنده هم فیلتر کنیم، باید یک متد جدید بنویسیم و همینطور برای شرایط جدید</a:t>
            </a:r>
          </a:p>
          <a:p>
            <a:r>
              <a:rPr lang="fa-IR" dirty="0" smtClean="0"/>
              <a:t>برای اینکه هر بار نیاز به ایجاد متد نداشته باشیم، یک متد را به عنوان ورودی به این متد می دهیم که بر اساس آن فیلتر صورت گیرد</a:t>
            </a:r>
          </a:p>
          <a:p>
            <a:r>
              <a:rPr lang="fa-IR" dirty="0" smtClean="0"/>
              <a:t>برای این منظور یک اینترفیس ایجاد می شود و کلاس های که آن اینترفیس را پیاده سازی می کند به عنوان ورودی به متد داده می شوند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Parameterization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437" y="13378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public interface </a:t>
            </a:r>
            <a:r>
              <a:rPr lang="en-US" dirty="0" err="1">
                <a:latin typeface="+mj-lt"/>
              </a:rPr>
              <a:t>BookFilter</a:t>
            </a:r>
            <a:r>
              <a:rPr lang="en-US" dirty="0">
                <a:latin typeface="+mj-lt"/>
              </a:rPr>
              <a:t>{</a:t>
            </a:r>
          </a:p>
          <a:p>
            <a:r>
              <a:rPr lang="en-US" dirty="0">
                <a:latin typeface="+mj-lt"/>
              </a:rPr>
              <a:t>    boolean test(Book book);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437" y="22990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static class </a:t>
            </a:r>
            <a:r>
              <a:rPr lang="en-US" dirty="0" err="1"/>
              <a:t>CategoryFilter</a:t>
            </a:r>
            <a:r>
              <a:rPr lang="en-US" dirty="0"/>
              <a:t> implements </a:t>
            </a:r>
            <a:r>
              <a:rPr lang="en-US" dirty="0" err="1"/>
              <a:t>BookFilter</a:t>
            </a:r>
            <a:r>
              <a:rPr lang="en-US" dirty="0"/>
              <a:t>{</a:t>
            </a:r>
          </a:p>
          <a:p>
            <a:r>
              <a:rPr lang="en-US" dirty="0"/>
              <a:t>    public boolean test(Book book){</a:t>
            </a:r>
          </a:p>
          <a:p>
            <a:r>
              <a:rPr lang="en-US" dirty="0"/>
              <a:t>        return (</a:t>
            </a:r>
            <a:r>
              <a:rPr lang="en-US" dirty="0" err="1"/>
              <a:t>book.getCategory</a:t>
            </a:r>
            <a:r>
              <a:rPr lang="en-US" dirty="0"/>
              <a:t>().equals("electronics"));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343437" y="381436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public static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&lt;Book&gt; </a:t>
            </a:r>
            <a:r>
              <a:rPr lang="en-US" dirty="0" err="1">
                <a:latin typeface="+mj-lt"/>
              </a:rPr>
              <a:t>filterTheBooks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&lt;Book&gt; </a:t>
            </a:r>
            <a:r>
              <a:rPr lang="en-US" dirty="0" err="1">
                <a:latin typeface="+mj-lt"/>
              </a:rPr>
              <a:t>rawList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BookFilter</a:t>
            </a:r>
            <a:r>
              <a:rPr lang="en-US" dirty="0">
                <a:latin typeface="+mj-lt"/>
              </a:rPr>
              <a:t> filter){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filteredBooks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&lt;&gt;();</a:t>
            </a:r>
          </a:p>
          <a:p>
            <a:r>
              <a:rPr lang="en-US" dirty="0">
                <a:latin typeface="+mj-lt"/>
              </a:rPr>
              <a:t>    for (Book </a:t>
            </a:r>
            <a:r>
              <a:rPr lang="en-US" dirty="0" err="1">
                <a:latin typeface="+mj-lt"/>
              </a:rPr>
              <a:t>book:rawList</a:t>
            </a:r>
            <a:r>
              <a:rPr lang="en-US" dirty="0">
                <a:latin typeface="+mj-lt"/>
              </a:rPr>
              <a:t>){</a:t>
            </a:r>
          </a:p>
          <a:p>
            <a:r>
              <a:rPr lang="en-US" dirty="0">
                <a:latin typeface="+mj-lt"/>
              </a:rPr>
              <a:t>        if (</a:t>
            </a:r>
            <a:r>
              <a:rPr lang="en-US" dirty="0" err="1">
                <a:latin typeface="+mj-lt"/>
              </a:rPr>
              <a:t>filter.test</a:t>
            </a:r>
            <a:r>
              <a:rPr lang="en-US" dirty="0">
                <a:latin typeface="+mj-lt"/>
              </a:rPr>
              <a:t>(book)){</a:t>
            </a:r>
          </a:p>
          <a:p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filteredBooks.add</a:t>
            </a:r>
            <a:r>
              <a:rPr lang="en-US" dirty="0">
                <a:latin typeface="+mj-lt"/>
              </a:rPr>
              <a:t>(book);</a:t>
            </a:r>
          </a:p>
          <a:p>
            <a:r>
              <a:rPr lang="en-US" dirty="0">
                <a:latin typeface="+mj-lt"/>
              </a:rPr>
              <a:t>        }</a:t>
            </a:r>
          </a:p>
          <a:p>
            <a:r>
              <a:rPr lang="en-US" dirty="0">
                <a:latin typeface="+mj-lt"/>
              </a:rPr>
              <a:t>    }</a:t>
            </a:r>
          </a:p>
          <a:p>
            <a:r>
              <a:rPr lang="en-US" dirty="0">
                <a:latin typeface="+mj-lt"/>
              </a:rPr>
              <a:t>    return </a:t>
            </a:r>
            <a:r>
              <a:rPr lang="en-US" dirty="0" err="1">
                <a:latin typeface="+mj-lt"/>
              </a:rPr>
              <a:t>filteredBooks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>
                <a:latin typeface="+mj-lt"/>
              </a:rPr>
              <a:t>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4827" y="5617215"/>
            <a:ext cx="8942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+mj-lt"/>
              </a:rPr>
              <a:t>ArrayList</a:t>
            </a:r>
            <a:r>
              <a:rPr lang="en-US" b="1" dirty="0">
                <a:latin typeface="+mj-lt"/>
              </a:rPr>
              <a:t>&lt;Book&gt; </a:t>
            </a:r>
            <a:r>
              <a:rPr lang="en-US" b="1" dirty="0" err="1">
                <a:latin typeface="+mj-lt"/>
              </a:rPr>
              <a:t>filteredList</a:t>
            </a:r>
            <a:r>
              <a:rPr lang="en-US" b="1" dirty="0">
                <a:latin typeface="+mj-lt"/>
              </a:rPr>
              <a:t> = </a:t>
            </a:r>
            <a:r>
              <a:rPr lang="en-US" b="1" dirty="0" err="1">
                <a:latin typeface="+mj-lt"/>
              </a:rPr>
              <a:t>filterTheBooks</a:t>
            </a:r>
            <a:r>
              <a:rPr lang="en-US" b="1" dirty="0">
                <a:latin typeface="+mj-lt"/>
              </a:rPr>
              <a:t>(</a:t>
            </a:r>
            <a:r>
              <a:rPr lang="en-US" b="1" dirty="0" err="1">
                <a:latin typeface="+mj-lt"/>
              </a:rPr>
              <a:t>rawList,new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CategoryFilter</a:t>
            </a:r>
            <a:r>
              <a:rPr lang="en-US" b="1" dirty="0">
                <a:latin typeface="+mj-lt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3645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smtClean="0"/>
              <a:t>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روش ذکر شده می توان یک کلاس بدون نام(</a:t>
            </a:r>
            <a:r>
              <a:rPr lang="en-US" dirty="0"/>
              <a:t>anonymous</a:t>
            </a:r>
            <a:r>
              <a:rPr lang="fa-IR" dirty="0" smtClean="0"/>
              <a:t>) نیز ایجاد کرد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مشکل اصلی روش عنوان شده بلند بودن آن است که با استفاده از عبارات لامبدا این مشکل نیز حل شده است</a:t>
            </a:r>
            <a:endParaRPr lang="fa-IR" dirty="0"/>
          </a:p>
        </p:txBody>
      </p:sp>
      <p:sp>
        <p:nvSpPr>
          <p:cNvPr id="5" name="Rectangle 4"/>
          <p:cNvSpPr/>
          <p:nvPr/>
        </p:nvSpPr>
        <p:spPr>
          <a:xfrm>
            <a:off x="565060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+mj-lt"/>
              </a:rPr>
              <a:t>filteredList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filterTheBooks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rawList,new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BookFilter</a:t>
            </a:r>
            <a:r>
              <a:rPr lang="en-US" dirty="0">
                <a:latin typeface="+mj-lt"/>
              </a:rPr>
              <a:t>(){</a:t>
            </a:r>
          </a:p>
          <a:p>
            <a:r>
              <a:rPr lang="en-US" dirty="0">
                <a:latin typeface="+mj-lt"/>
              </a:rPr>
              <a:t>    public boolean test(Book book){</a:t>
            </a:r>
          </a:p>
          <a:p>
            <a:r>
              <a:rPr lang="en-US" dirty="0">
                <a:latin typeface="+mj-lt"/>
              </a:rPr>
              <a:t>        return (</a:t>
            </a:r>
            <a:r>
              <a:rPr lang="en-US" dirty="0" err="1">
                <a:latin typeface="+mj-lt"/>
              </a:rPr>
              <a:t>book.getAuthor</a:t>
            </a:r>
            <a:r>
              <a:rPr lang="en-US" dirty="0">
                <a:latin typeface="+mj-lt"/>
              </a:rPr>
              <a:t>().equals("</a:t>
            </a:r>
            <a:r>
              <a:rPr lang="en-US" dirty="0" err="1">
                <a:latin typeface="+mj-lt"/>
              </a:rPr>
              <a:t>stephen</a:t>
            </a:r>
            <a:r>
              <a:rPr lang="en-US" dirty="0">
                <a:latin typeface="+mj-lt"/>
              </a:rPr>
              <a:t> hawking"));</a:t>
            </a:r>
          </a:p>
          <a:p>
            <a:r>
              <a:rPr lang="en-US" dirty="0">
                <a:latin typeface="+mj-lt"/>
              </a:rPr>
              <a:t>    }</a:t>
            </a:r>
          </a:p>
          <a:p>
            <a:r>
              <a:rPr lang="en-US" dirty="0">
                <a:latin typeface="+mj-lt"/>
              </a:rPr>
              <a:t>});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65060" y="5565700"/>
            <a:ext cx="11061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filteredList</a:t>
            </a:r>
            <a:r>
              <a:rPr lang="en-US" dirty="0"/>
              <a:t> = </a:t>
            </a:r>
            <a:r>
              <a:rPr lang="en-US" dirty="0" err="1"/>
              <a:t>filterTheBooks</a:t>
            </a:r>
            <a:r>
              <a:rPr lang="en-US" dirty="0"/>
              <a:t>(</a:t>
            </a:r>
            <a:r>
              <a:rPr lang="en-US" dirty="0" err="1"/>
              <a:t>rawList</a:t>
            </a:r>
            <a:r>
              <a:rPr lang="en-US" dirty="0" smtClean="0"/>
              <a:t>, (</a:t>
            </a:r>
            <a:r>
              <a:rPr lang="en-US" dirty="0"/>
              <a:t>Book book</a:t>
            </a:r>
            <a:r>
              <a:rPr lang="en-US" dirty="0" smtClean="0"/>
              <a:t>) -&gt; </a:t>
            </a:r>
            <a:r>
              <a:rPr lang="en-US" dirty="0" err="1" smtClean="0"/>
              <a:t>book.getAuthor</a:t>
            </a:r>
            <a:r>
              <a:rPr lang="en-US" dirty="0"/>
              <a:t>().equals("</a:t>
            </a:r>
            <a:r>
              <a:rPr lang="en-US" dirty="0" err="1"/>
              <a:t>stephen</a:t>
            </a:r>
            <a:r>
              <a:rPr lang="en-US" dirty="0"/>
              <a:t> hawking"));</a:t>
            </a:r>
          </a:p>
        </p:txBody>
      </p:sp>
    </p:spTree>
    <p:extLst>
      <p:ext uri="{BB962C8B-B14F-4D97-AF65-F5344CB8AC3E}">
        <p14:creationId xmlns:p14="http://schemas.microsoft.com/office/powerpoint/2010/main" val="13726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15" y="2743200"/>
            <a:ext cx="5796903" cy="3864602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408867" y="57955"/>
            <a:ext cx="7006107" cy="3490175"/>
          </a:xfrm>
          <a:prstGeom prst="cloudCallout">
            <a:avLst>
              <a:gd name="adj1" fmla="val -35355"/>
              <a:gd name="adj2" fmla="val 57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8000" dirty="0" smtClean="0">
                <a:cs typeface="B Nazanin" panose="00000400000000000000" pitchFamily="2" charset="-78"/>
              </a:rPr>
              <a:t>لامبدا؟!</a:t>
            </a:r>
            <a:endParaRPr lang="en-US" sz="8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1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</a:t>
            </a:r>
            <a:r>
              <a:rPr lang="en-US" b="1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اینترفیسی گفته می شود که تنها یک متد پیاده سازی نشده داشته باشد</a:t>
            </a:r>
          </a:p>
          <a:p>
            <a:r>
              <a:rPr lang="fa-IR" dirty="0" smtClean="0"/>
              <a:t>با توجه به تعریف ممکن است در اینترفیس یک یا چند متد </a:t>
            </a:r>
            <a:r>
              <a:rPr lang="en-US" dirty="0" smtClean="0"/>
              <a:t>default</a:t>
            </a:r>
            <a:r>
              <a:rPr lang="fa-IR" dirty="0" smtClean="0"/>
              <a:t> یا </a:t>
            </a:r>
            <a:r>
              <a:rPr lang="en-US" dirty="0" smtClean="0"/>
              <a:t>static</a:t>
            </a:r>
            <a:r>
              <a:rPr lang="fa-IR" dirty="0" smtClean="0"/>
              <a:t> داشته باشیم که پیاده سازی شده باشند</a:t>
            </a:r>
          </a:p>
          <a:p>
            <a:r>
              <a:rPr lang="fa-IR" dirty="0" smtClean="0"/>
              <a:t>از </a:t>
            </a:r>
            <a:r>
              <a:rPr lang="en-US" dirty="0"/>
              <a:t>@</a:t>
            </a:r>
            <a:r>
              <a:rPr lang="en-US" dirty="0" err="1" smtClean="0"/>
              <a:t>FunctionalInterface</a:t>
            </a:r>
            <a:r>
              <a:rPr lang="fa-IR" dirty="0" smtClean="0"/>
              <a:t> می توان جهت اطمینان از صحت تعریف این دسته از اینترفیس ها استفاده نمود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1774" y="40012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</a:rPr>
              <a:t>@</a:t>
            </a:r>
            <a:r>
              <a:rPr lang="en-US" sz="2400" dirty="0" err="1">
                <a:latin typeface="+mj-lt"/>
              </a:rPr>
              <a:t>FunctionalInterface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public interface </a:t>
            </a:r>
            <a:r>
              <a:rPr lang="en-US" sz="2400" dirty="0" err="1" smtClean="0">
                <a:latin typeface="+mj-lt"/>
              </a:rPr>
              <a:t>MyInterface</a:t>
            </a:r>
            <a:r>
              <a:rPr lang="en-US" sz="2400" dirty="0" smtClean="0">
                <a:latin typeface="+mj-lt"/>
              </a:rPr>
              <a:t>{  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   String method();    </a:t>
            </a:r>
          </a:p>
          <a:p>
            <a:r>
              <a:rPr lang="en-US" sz="2400" dirty="0">
                <a:latin typeface="+mj-lt"/>
              </a:rPr>
              <a:t>    default void </a:t>
            </a:r>
            <a:r>
              <a:rPr lang="en-US" sz="2400" dirty="0" err="1" smtClean="0">
                <a:latin typeface="+mj-lt"/>
              </a:rPr>
              <a:t>defaultMethod</a:t>
            </a:r>
            <a:r>
              <a:rPr lang="en-US" sz="2400" dirty="0" smtClean="0">
                <a:latin typeface="+mj-lt"/>
              </a:rPr>
              <a:t>() </a:t>
            </a:r>
            <a:r>
              <a:rPr lang="en-US" sz="2400" dirty="0">
                <a:latin typeface="+mj-lt"/>
              </a:rPr>
              <a:t>{}    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0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عبارت لامبدا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عبارت ساده، عبارت لامبدا یک متد بدون نام است که می تواند ارسال شود</a:t>
            </a:r>
          </a:p>
          <a:p>
            <a:r>
              <a:rPr lang="fa-IR" dirty="0" smtClean="0"/>
              <a:t>ساختار این عبارت دقیقا مانند متد لیست پارامتر، خروجی و بدنه دارد</a:t>
            </a:r>
          </a:p>
          <a:p>
            <a:r>
              <a:rPr lang="fa-IR" dirty="0" smtClean="0"/>
              <a:t>همچنین می تواند لیستی از خطاها را </a:t>
            </a:r>
            <a:r>
              <a:rPr lang="en-US" dirty="0" smtClean="0"/>
              <a:t>throws</a:t>
            </a:r>
            <a:r>
              <a:rPr lang="fa-IR" dirty="0" smtClean="0"/>
              <a:t> کند</a:t>
            </a:r>
          </a:p>
          <a:p>
            <a:r>
              <a:rPr lang="fa-IR" dirty="0" smtClean="0"/>
              <a:t>البته عبارت لامبدا نمی تواند به عنوان یک بخش از یک کلاس باشد (فیلد یا متد)</a:t>
            </a:r>
          </a:p>
          <a:p>
            <a:r>
              <a:rPr lang="fa-IR" dirty="0" smtClean="0"/>
              <a:t>یک عبارت لامبدا می تواند به عنوان یک ورودی به یک متد ارسال شود، در یک متغیر ذخیره شود و یا به عنوان خروجی یک متد دیگر باشد</a:t>
            </a:r>
            <a:endParaRPr lang="en-US" dirty="0" smtClean="0"/>
          </a:p>
          <a:p>
            <a:r>
              <a:rPr lang="fa-IR" dirty="0" smtClean="0"/>
              <a:t>یک لامبدا می تواند جایگزینی برای </a:t>
            </a:r>
            <a:r>
              <a:rPr lang="en-US" dirty="0"/>
              <a:t>Functional </a:t>
            </a:r>
            <a:r>
              <a:rPr lang="en-US" dirty="0" smtClean="0"/>
              <a:t>Interface</a:t>
            </a:r>
            <a:r>
              <a:rPr lang="fa-IR" dirty="0" smtClean="0"/>
              <a:t> باشد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عبارت لامبدا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یک عبارت لامبدا بصورت کلی به شکل زیر می باشد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(parameters) -&gt; { statements;} </a:t>
            </a:r>
            <a:endParaRPr lang="fa-IR" dirty="0" smtClean="0">
              <a:latin typeface="+mj-lt"/>
            </a:endParaRPr>
          </a:p>
          <a:p>
            <a:r>
              <a:rPr lang="fa-IR" dirty="0" smtClean="0"/>
              <a:t>در اکثر موارد با توجه به تعریف </a:t>
            </a:r>
            <a:r>
              <a:rPr lang="en-US" dirty="0" smtClean="0"/>
              <a:t>F.I.</a:t>
            </a:r>
            <a:r>
              <a:rPr lang="fa-IR" dirty="0" smtClean="0"/>
              <a:t> نوع پارامترهای ورودی مشخص است، بنابراین نیازی نیست و بهتر است که نوع پارامترهای ورودی را ذکر نکنید</a:t>
            </a: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(a, b) </a:t>
            </a:r>
            <a:r>
              <a:rPr lang="en-US" dirty="0">
                <a:latin typeface="+mj-lt"/>
              </a:rPr>
              <a:t>-&gt; {</a:t>
            </a:r>
            <a:r>
              <a:rPr lang="en-US" dirty="0" err="1" smtClean="0">
                <a:latin typeface="+mj-lt"/>
              </a:rPr>
              <a:t>System.out.println</a:t>
            </a:r>
            <a:r>
              <a:rPr lang="en-US" dirty="0" smtClean="0">
                <a:latin typeface="+mj-lt"/>
              </a:rPr>
              <a:t>(a + b)}</a:t>
            </a:r>
            <a:endParaRPr lang="fa-IR" dirty="0">
              <a:latin typeface="+mj-lt"/>
            </a:endParaRPr>
          </a:p>
          <a:p>
            <a:r>
              <a:rPr lang="fa-IR" dirty="0" smtClean="0"/>
              <a:t>اگر یک پارامتر داشتیم، نیازی به پرانتز نیست</a:t>
            </a:r>
          </a:p>
          <a:p>
            <a:pPr marL="0" lv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a 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-&gt; {</a:t>
            </a:r>
            <a:r>
              <a:rPr lang="en-US" dirty="0" err="1" smtClean="0">
                <a:solidFill>
                  <a:prstClr val="black"/>
                </a:solidFill>
                <a:latin typeface="Calibri Light" panose="020F0302020204030204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(a)}</a:t>
            </a:r>
            <a:endParaRPr lang="fa-IR" dirty="0">
              <a:solidFill>
                <a:prstClr val="black"/>
              </a:solidFill>
              <a:latin typeface="Calibri Light" panose="020F0302020204030204"/>
            </a:endParaRPr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عبارت لامبدا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اگر تنها یک </a:t>
            </a:r>
            <a:r>
              <a:rPr lang="en-US" dirty="0"/>
              <a:t>statement</a:t>
            </a:r>
            <a:r>
              <a:rPr lang="fa-IR" dirty="0"/>
              <a:t> داشتیم، نیازی به نوشتن </a:t>
            </a:r>
            <a:r>
              <a:rPr lang="en-US" dirty="0"/>
              <a:t>return</a:t>
            </a:r>
            <a:r>
              <a:rPr lang="fa-IR" dirty="0"/>
              <a:t> و گذاشتن </a:t>
            </a:r>
            <a:r>
              <a:rPr lang="en-US" dirty="0"/>
              <a:t>{}</a:t>
            </a:r>
            <a:r>
              <a:rPr lang="fa-IR" dirty="0"/>
              <a:t> نیست</a:t>
            </a:r>
          </a:p>
          <a:p>
            <a:pPr marL="0" lv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(a, b) -&gt; a + 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b</a:t>
            </a:r>
            <a:endParaRPr lang="en-US" dirty="0" smtClean="0"/>
          </a:p>
          <a:p>
            <a:r>
              <a:rPr lang="fa-IR" dirty="0" smtClean="0"/>
              <a:t>اگر پارامتری نداشتیم، باید از </a:t>
            </a:r>
            <a:r>
              <a:rPr lang="en-US" dirty="0" smtClean="0"/>
              <a:t>()</a:t>
            </a:r>
            <a:r>
              <a:rPr lang="fa-IR" dirty="0" smtClean="0"/>
              <a:t> استفاده کرد</a:t>
            </a:r>
          </a:p>
          <a:p>
            <a:pPr marL="0" lv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() 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-&gt; </a:t>
            </a:r>
            <a:r>
              <a:rPr lang="en-US" dirty="0" err="1" smtClean="0">
                <a:solidFill>
                  <a:prstClr val="black"/>
                </a:solidFill>
                <a:latin typeface="Calibri Light" panose="020F0302020204030204"/>
              </a:rPr>
              <a:t>System.out.println</a:t>
            </a:r>
            <a:r>
              <a:rPr lang="en-US" dirty="0" smtClean="0">
                <a:solidFill>
                  <a:prstClr val="black"/>
                </a:solidFill>
                <a:latin typeface="Calibri Light" panose="020F0302020204030204"/>
              </a:rPr>
              <a:t>(“test”)</a:t>
            </a:r>
            <a:endParaRPr lang="fa-IR" dirty="0">
              <a:solidFill>
                <a:prstClr val="black"/>
              </a:solidFill>
              <a:latin typeface="Calibri Light" panose="020F0302020204030204"/>
            </a:endParaRPr>
          </a:p>
          <a:p>
            <a:r>
              <a:rPr lang="fa-IR" dirty="0" smtClean="0"/>
              <a:t>در </a:t>
            </a:r>
            <a:r>
              <a:rPr lang="fa-IR" dirty="0"/>
              <a:t>زمانی که تعداد خطهای متد بسیار زیاد بود، بهتر است یک متد دیگر ایجاد شود و در لامبدا فقط آن متد را فراخوانی کرد</a:t>
            </a:r>
          </a:p>
          <a:p>
            <a:r>
              <a:rPr lang="fa-IR" dirty="0" smtClean="0"/>
              <a:t>متغیرهای </a:t>
            </a:r>
            <a:r>
              <a:rPr lang="fa-IR" dirty="0"/>
              <a:t>بیرون لامبدا که در آن استفاده می شود باید </a:t>
            </a:r>
            <a:r>
              <a:rPr lang="en-US" dirty="0"/>
              <a:t>final</a:t>
            </a:r>
            <a:r>
              <a:rPr lang="fa-IR" dirty="0"/>
              <a:t> باشند</a:t>
            </a:r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3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عبارت لامبدا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متغیرهای </a:t>
            </a:r>
            <a:r>
              <a:rPr lang="en-US" dirty="0"/>
              <a:t>Effectively Final</a:t>
            </a:r>
            <a:r>
              <a:rPr lang="fa-IR" dirty="0"/>
              <a:t> : متغیرهای بیرون از لامبدا که بعد از مقداردهی هیچ تغییری نکنند، توسط کامپایلر </a:t>
            </a:r>
            <a:r>
              <a:rPr lang="en-US" dirty="0"/>
              <a:t>final</a:t>
            </a:r>
            <a:r>
              <a:rPr lang="fa-IR" dirty="0"/>
              <a:t> در نظر گرفته می شوند و نیازی نیست که </a:t>
            </a:r>
            <a:r>
              <a:rPr lang="en-US" dirty="0"/>
              <a:t>final</a:t>
            </a:r>
            <a:r>
              <a:rPr lang="fa-IR" dirty="0"/>
              <a:t> تعریف </a:t>
            </a:r>
            <a:r>
              <a:rPr lang="fa-IR" dirty="0" smtClean="0"/>
              <a:t>شوند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en-US" dirty="0" smtClean="0"/>
              <a:t>Method reference</a:t>
            </a:r>
            <a:r>
              <a:rPr lang="fa-IR" dirty="0" smtClean="0"/>
              <a:t> : ارجاع دادن به نام متد به جای اینکه خود متد را اجرا کرد</a:t>
            </a:r>
          </a:p>
          <a:p>
            <a:pPr marL="0" indent="0" algn="l" rtl="0">
              <a:buNone/>
            </a:pPr>
            <a:r>
              <a:rPr lang="en-US" dirty="0" smtClean="0"/>
              <a:t>o </a:t>
            </a:r>
            <a:r>
              <a:rPr lang="en-US" dirty="0"/>
              <a:t>-&gt; </a:t>
            </a:r>
            <a:r>
              <a:rPr lang="en-US" dirty="0" err="1"/>
              <a:t>o.toString</a:t>
            </a:r>
            <a:r>
              <a:rPr lang="en-US" dirty="0" smtClean="0"/>
              <a:t>()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Object</a:t>
            </a:r>
            <a:r>
              <a:rPr lang="en-US" dirty="0"/>
              <a:t>::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endParaRPr lang="fa-IR" dirty="0" smtClean="0"/>
          </a:p>
          <a:p>
            <a:r>
              <a:rPr lang="fa-IR" dirty="0" smtClean="0"/>
              <a:t>در عبارات لامبدا می توان از </a:t>
            </a:r>
            <a:r>
              <a:rPr lang="en-US" dirty="0" smtClean="0"/>
              <a:t>method reference</a:t>
            </a:r>
            <a:r>
              <a:rPr lang="fa-IR" dirty="0" smtClean="0"/>
              <a:t> به جای فرخوانی آن استفاده کرد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2627289" y="2896404"/>
            <a:ext cx="2586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x = 0;</a:t>
            </a:r>
          </a:p>
          <a:p>
            <a:r>
              <a:rPr lang="en-US" dirty="0" smtClean="0">
                <a:latin typeface="+mj-lt"/>
              </a:rPr>
              <a:t>…</a:t>
            </a:r>
          </a:p>
          <a:p>
            <a:r>
              <a:rPr lang="en-US" dirty="0" smtClean="0">
                <a:latin typeface="+mj-lt"/>
              </a:rPr>
              <a:t>() </a:t>
            </a:r>
            <a:r>
              <a:rPr lang="en-US" dirty="0">
                <a:latin typeface="+mj-lt"/>
              </a:rPr>
              <a:t>-&gt; </a:t>
            </a:r>
            <a:r>
              <a:rPr lang="en-US" dirty="0" err="1" smtClean="0">
                <a:latin typeface="+mj-lt"/>
              </a:rPr>
              <a:t>System.out.println</a:t>
            </a:r>
            <a:r>
              <a:rPr lang="en-US" dirty="0" smtClean="0">
                <a:latin typeface="+mj-lt"/>
              </a:rPr>
              <a:t>(x)</a:t>
            </a:r>
          </a:p>
          <a:p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8274" y="2896404"/>
            <a:ext cx="2586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final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x = 0;</a:t>
            </a:r>
          </a:p>
          <a:p>
            <a:r>
              <a:rPr lang="en-US" dirty="0" smtClean="0">
                <a:latin typeface="+mj-lt"/>
              </a:rPr>
              <a:t>…</a:t>
            </a:r>
          </a:p>
          <a:p>
            <a:r>
              <a:rPr lang="en-US" dirty="0" smtClean="0">
                <a:latin typeface="+mj-lt"/>
              </a:rPr>
              <a:t>() </a:t>
            </a:r>
            <a:r>
              <a:rPr lang="en-US" dirty="0">
                <a:latin typeface="+mj-lt"/>
              </a:rPr>
              <a:t>-&gt; </a:t>
            </a:r>
            <a:r>
              <a:rPr lang="en-US" dirty="0" err="1" smtClean="0">
                <a:latin typeface="+mj-lt"/>
              </a:rPr>
              <a:t>System.out.println</a:t>
            </a:r>
            <a:r>
              <a:rPr lang="en-US" dirty="0" smtClean="0">
                <a:latin typeface="+mj-lt"/>
              </a:rPr>
              <a:t>(x)</a:t>
            </a:r>
          </a:p>
          <a:p>
            <a:r>
              <a:rPr lang="en-US" dirty="0" smtClean="0"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6" name="Equal 5"/>
          <p:cNvSpPr/>
          <p:nvPr/>
        </p:nvSpPr>
        <p:spPr>
          <a:xfrm>
            <a:off x="5373871" y="3250048"/>
            <a:ext cx="734095" cy="4636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>
            <a:off x="3959261" y="4781147"/>
            <a:ext cx="734095" cy="46363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5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40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2949262"/>
            <a:ext cx="6084195" cy="369397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995930" y="553791"/>
            <a:ext cx="6014434" cy="2949262"/>
          </a:xfrm>
          <a:prstGeom prst="cloudCallout">
            <a:avLst>
              <a:gd name="adj1" fmla="val -28328"/>
              <a:gd name="adj2" fmla="val 55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حالا اینا به چه دردی میخوره؟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22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 توالی از عناصر یک منبع را جریان(</a:t>
            </a:r>
            <a:r>
              <a:rPr lang="en-US" dirty="0" smtClean="0"/>
              <a:t>stream</a:t>
            </a:r>
            <a:r>
              <a:rPr lang="fa-IR" dirty="0" smtClean="0"/>
              <a:t>) می گویند که از کارکردهای تجمیعی (</a:t>
            </a:r>
            <a:r>
              <a:rPr lang="en-US" dirty="0"/>
              <a:t>aggregate</a:t>
            </a:r>
            <a:r>
              <a:rPr lang="fa-IR" dirty="0" smtClean="0"/>
              <a:t>) نیز پشتیبانی می کند</a:t>
            </a:r>
          </a:p>
          <a:p>
            <a:r>
              <a:rPr lang="fa-IR" dirty="0" smtClean="0"/>
              <a:t>منبع می تواند یک آرایه، یک لیست و یا منابع </a:t>
            </a:r>
            <a:r>
              <a:rPr lang="en-US" dirty="0" smtClean="0"/>
              <a:t>I/O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عناصر در واقع ذخیره نمی شوند بلکه در هنگام درخواست، عنصری را باز می گرداند</a:t>
            </a:r>
          </a:p>
          <a:p>
            <a:r>
              <a:rPr lang="fa-IR" dirty="0" smtClean="0"/>
              <a:t>برای کلاس های اشیا از </a:t>
            </a:r>
            <a:r>
              <a:rPr lang="en-US" dirty="0"/>
              <a:t>Stream&lt;T</a:t>
            </a:r>
            <a:r>
              <a:rPr lang="en-US" dirty="0" smtClean="0"/>
              <a:t>&gt;</a:t>
            </a:r>
            <a:r>
              <a:rPr lang="fa-IR" dirty="0" smtClean="0"/>
              <a:t> و برای نوع داده های </a:t>
            </a:r>
            <a:r>
              <a:rPr lang="en-US" dirty="0" smtClean="0"/>
              <a:t>Primitive</a:t>
            </a:r>
            <a:r>
              <a:rPr lang="fa-IR" dirty="0" smtClean="0"/>
              <a:t> از</a:t>
            </a:r>
            <a:r>
              <a:rPr lang="en-US" dirty="0" err="1" smtClean="0"/>
              <a:t>IntStream</a:t>
            </a:r>
            <a:r>
              <a:rPr lang="en-US" dirty="0" smtClean="0"/>
              <a:t> </a:t>
            </a:r>
            <a:r>
              <a:rPr lang="fa-IR" dirty="0" smtClean="0"/>
              <a:t>،</a:t>
            </a:r>
            <a:r>
              <a:rPr lang="en-US" dirty="0" err="1" smtClean="0"/>
              <a:t>LongStream</a:t>
            </a:r>
            <a:r>
              <a:rPr lang="en-US" dirty="0" smtClean="0"/>
              <a:t> </a:t>
            </a:r>
            <a:r>
              <a:rPr lang="fa-IR" dirty="0" smtClean="0"/>
              <a:t> و</a:t>
            </a:r>
            <a:r>
              <a:rPr lang="en-US" dirty="0" err="1" smtClean="0"/>
              <a:t>DoubleStream</a:t>
            </a:r>
            <a:r>
              <a:rPr lang="en-US" dirty="0" smtClean="0"/>
              <a:t> </a:t>
            </a:r>
            <a:r>
              <a:rPr lang="fa-IR" dirty="0" smtClean="0"/>
              <a:t> استفاده می شود</a:t>
            </a:r>
          </a:p>
          <a:p>
            <a:r>
              <a:rPr lang="en-US" dirty="0" err="1" smtClean="0"/>
              <a:t>forEach</a:t>
            </a:r>
            <a:r>
              <a:rPr lang="fa-IR" dirty="0" smtClean="0"/>
              <a:t> : می توان بر روی لیست ها و جریان ها از این متد استفاده کرد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5253633"/>
            <a:ext cx="8982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List&lt;String&gt; </a:t>
            </a:r>
            <a:r>
              <a:rPr lang="en-US" sz="2400" dirty="0" smtClean="0">
                <a:latin typeface="+mj-lt"/>
              </a:rPr>
              <a:t>strings = </a:t>
            </a:r>
            <a:r>
              <a:rPr lang="en-US" sz="2400" dirty="0" err="1">
                <a:latin typeface="+mj-lt"/>
              </a:rPr>
              <a:t>Arrays.asList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abc</a:t>
            </a:r>
            <a:r>
              <a:rPr lang="en-US" sz="2400" dirty="0">
                <a:latin typeface="+mj-lt"/>
              </a:rPr>
              <a:t>", "", "</a:t>
            </a:r>
            <a:r>
              <a:rPr lang="en-US" sz="2400" dirty="0" err="1">
                <a:latin typeface="+mj-lt"/>
              </a:rPr>
              <a:t>bc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efg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abcd</a:t>
            </a:r>
            <a:r>
              <a:rPr lang="en-US" sz="2400" dirty="0">
                <a:latin typeface="+mj-lt"/>
              </a:rPr>
              <a:t>","", "</a:t>
            </a:r>
            <a:r>
              <a:rPr lang="en-US" sz="2400" dirty="0" err="1">
                <a:latin typeface="+mj-lt"/>
              </a:rPr>
              <a:t>jkl</a:t>
            </a:r>
            <a:r>
              <a:rPr lang="en-US" sz="2400" dirty="0" smtClean="0">
                <a:latin typeface="+mj-lt"/>
              </a:rPr>
              <a:t>");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strings.forEach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4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a-IR" dirty="0" smtClean="0"/>
              <a:t>جهت ذخیره سازی یک جفت کلید و مقدار استفاده می شود</a:t>
            </a:r>
          </a:p>
          <a:p>
            <a:r>
              <a:rPr lang="en-US" dirty="0" smtClean="0"/>
              <a:t>Map</a:t>
            </a:r>
            <a:r>
              <a:rPr lang="fa-IR" dirty="0" smtClean="0"/>
              <a:t> اینترفیس </a:t>
            </a:r>
            <a:r>
              <a:rPr lang="en-US" dirty="0"/>
              <a:t>Collection </a:t>
            </a:r>
            <a:r>
              <a:rPr lang="fa-IR" dirty="0" smtClean="0"/>
              <a:t> را پیاده سازی نمی کند ولی برخی متدهای مشابه دارند</a:t>
            </a:r>
          </a:p>
          <a:p>
            <a:r>
              <a:rPr lang="fa-IR" dirty="0" smtClean="0"/>
              <a:t>با استفاده از متد </a:t>
            </a:r>
            <a:r>
              <a:rPr lang="en-US" dirty="0" err="1"/>
              <a:t>keySet</a:t>
            </a:r>
            <a:r>
              <a:rPr lang="en-US" dirty="0" smtClean="0"/>
              <a:t>()</a:t>
            </a:r>
            <a:r>
              <a:rPr lang="fa-IR" dirty="0" smtClean="0"/>
              <a:t> می توان لیست کلید های موجود در </a:t>
            </a:r>
            <a:r>
              <a:rPr lang="en-US" dirty="0" smtClean="0"/>
              <a:t>map</a:t>
            </a:r>
            <a:r>
              <a:rPr lang="fa-IR" dirty="0" smtClean="0"/>
              <a:t> را مشاهده کرد</a:t>
            </a:r>
          </a:p>
          <a:p>
            <a:r>
              <a:rPr lang="fa-IR" dirty="0" smtClean="0"/>
              <a:t>کلاس های زیر این اینترفیس را پیاده سازی می کنند</a:t>
            </a:r>
          </a:p>
          <a:p>
            <a:pPr lvl="1"/>
            <a:r>
              <a:rPr lang="en-US" dirty="0" err="1"/>
              <a:t>java.util.HashMap</a:t>
            </a:r>
            <a:endParaRPr lang="en-US" dirty="0"/>
          </a:p>
          <a:p>
            <a:pPr lvl="1"/>
            <a:r>
              <a:rPr lang="en-US" dirty="0" err="1" smtClean="0"/>
              <a:t>java.util.HashTable</a:t>
            </a:r>
            <a:endParaRPr lang="en-US" dirty="0" smtClean="0"/>
          </a:p>
          <a:p>
            <a:pPr lvl="1"/>
            <a:r>
              <a:rPr lang="en-US" dirty="0" err="1" smtClean="0"/>
              <a:t>java.util.EnumMap</a:t>
            </a:r>
            <a:endParaRPr lang="en-US" dirty="0" smtClean="0"/>
          </a:p>
          <a:p>
            <a:pPr lvl="1"/>
            <a:r>
              <a:rPr lang="en-US" dirty="0" err="1" smtClean="0"/>
              <a:t>java.util.IdentityHashMap</a:t>
            </a:r>
            <a:endParaRPr lang="en-US" dirty="0"/>
          </a:p>
          <a:p>
            <a:pPr lvl="1"/>
            <a:r>
              <a:rPr lang="en-US" dirty="0" err="1"/>
              <a:t>java.util.LinkedHashMap</a:t>
            </a:r>
            <a:endParaRPr lang="en-US" dirty="0"/>
          </a:p>
          <a:p>
            <a:pPr lvl="1"/>
            <a:r>
              <a:rPr lang="en-US" dirty="0" err="1"/>
              <a:t>java.util.Properties</a:t>
            </a:r>
            <a:endParaRPr lang="en-US" dirty="0"/>
          </a:p>
          <a:p>
            <a:pPr lvl="1"/>
            <a:r>
              <a:rPr lang="en-US" dirty="0" err="1"/>
              <a:t>java.util.TreeMap</a:t>
            </a:r>
            <a:endParaRPr lang="en-US" dirty="0"/>
          </a:p>
          <a:p>
            <a:pPr lvl="1"/>
            <a:r>
              <a:rPr lang="en-US" dirty="0" err="1"/>
              <a:t>java.util.WeakHashMap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HashMap</a:t>
            </a:r>
            <a:r>
              <a:rPr lang="en-US" dirty="0" smtClean="0"/>
              <a:t> / </a:t>
            </a:r>
            <a:r>
              <a:rPr lang="en-US" dirty="0" err="1" smtClean="0"/>
              <a:t>HashTable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ذخیره سازی در یک </a:t>
            </a:r>
            <a:r>
              <a:rPr lang="en-US" dirty="0" smtClean="0"/>
              <a:t>hash table</a:t>
            </a:r>
            <a:r>
              <a:rPr lang="fa-IR" dirty="0" smtClean="0"/>
              <a:t> با استفاده از مقدار متد </a:t>
            </a:r>
            <a:r>
              <a:rPr lang="en-US" dirty="0" smtClean="0"/>
              <a:t>hash</a:t>
            </a:r>
            <a:r>
              <a:rPr lang="fa-IR" dirty="0" smtClean="0"/>
              <a:t> در </a:t>
            </a:r>
            <a:r>
              <a:rPr lang="en-US" dirty="0" smtClean="0"/>
              <a:t>object</a:t>
            </a:r>
            <a:endParaRPr lang="fa-IR" dirty="0" smtClean="0"/>
          </a:p>
          <a:p>
            <a:r>
              <a:rPr lang="fa-IR" dirty="0" smtClean="0"/>
              <a:t>اگر برای دو </a:t>
            </a:r>
            <a:r>
              <a:rPr lang="en-US" dirty="0" smtClean="0"/>
              <a:t>object</a:t>
            </a:r>
            <a:r>
              <a:rPr lang="fa-IR" dirty="0" smtClean="0"/>
              <a:t> مقدار </a:t>
            </a:r>
            <a:r>
              <a:rPr lang="en-US" dirty="0" smtClean="0"/>
              <a:t>hash</a:t>
            </a:r>
            <a:r>
              <a:rPr lang="fa-IR" dirty="0" smtClean="0"/>
              <a:t> یکسان باشد، از متد </a:t>
            </a:r>
            <a:r>
              <a:rPr lang="en-US" dirty="0" smtClean="0"/>
              <a:t>equals</a:t>
            </a:r>
            <a:r>
              <a:rPr lang="fa-IR" dirty="0" smtClean="0"/>
              <a:t> برای مقایسه یکسان بود استفاده می شود</a:t>
            </a:r>
          </a:p>
          <a:p>
            <a:r>
              <a:rPr lang="fa-IR" dirty="0" smtClean="0"/>
              <a:t>اگر دو </a:t>
            </a:r>
            <a:r>
              <a:rPr lang="en-US" dirty="0" smtClean="0"/>
              <a:t>object</a:t>
            </a:r>
            <a:r>
              <a:rPr lang="fa-IR" dirty="0" smtClean="0"/>
              <a:t> مقدار </a:t>
            </a:r>
            <a:r>
              <a:rPr lang="en-US" dirty="0" smtClean="0"/>
              <a:t>hash</a:t>
            </a:r>
            <a:r>
              <a:rPr lang="fa-IR" dirty="0" smtClean="0"/>
              <a:t> یکسان داشته باشند، می گوییم </a:t>
            </a:r>
            <a:r>
              <a:rPr lang="en-US" dirty="0"/>
              <a:t>Hash </a:t>
            </a:r>
            <a:r>
              <a:rPr lang="en-US" dirty="0" smtClean="0"/>
              <a:t>Collision</a:t>
            </a:r>
            <a:r>
              <a:rPr lang="fa-IR" dirty="0" smtClean="0"/>
              <a:t> رخ داده است</a:t>
            </a:r>
          </a:p>
          <a:p>
            <a:r>
              <a:rPr lang="fa-IR" dirty="0" smtClean="0"/>
              <a:t>در صورتی که عنصر در لیست نبود، در انتهای لیست ذخیره می شود</a:t>
            </a:r>
          </a:p>
          <a:p>
            <a:r>
              <a:rPr lang="fa-IR" dirty="0" smtClean="0"/>
              <a:t>کلاس </a:t>
            </a:r>
            <a:r>
              <a:rPr lang="en-US" dirty="0" err="1" smtClean="0"/>
              <a:t>HashTable</a:t>
            </a:r>
            <a:r>
              <a:rPr lang="fa-IR" dirty="0" smtClean="0"/>
              <a:t> :</a:t>
            </a:r>
          </a:p>
          <a:p>
            <a:pPr lvl="1"/>
            <a:r>
              <a:rPr lang="fa-IR" dirty="0" smtClean="0"/>
              <a:t>بصورت </a:t>
            </a:r>
            <a:r>
              <a:rPr lang="en-US" dirty="0" smtClean="0"/>
              <a:t>thread safe</a:t>
            </a:r>
            <a:r>
              <a:rPr lang="fa-IR" dirty="0" smtClean="0"/>
              <a:t> پیاده سازی شده است و قابلیت درج </a:t>
            </a:r>
            <a:r>
              <a:rPr lang="en-US" dirty="0" smtClean="0"/>
              <a:t>null</a:t>
            </a:r>
            <a:r>
              <a:rPr lang="fa-IR" dirty="0" smtClean="0"/>
              <a:t> را ندارد</a:t>
            </a:r>
          </a:p>
          <a:p>
            <a:pPr lvl="1"/>
            <a:r>
              <a:rPr lang="fa-IR" dirty="0" smtClean="0"/>
              <a:t>توالی درج در آن نگهداری می شود (به ترتیب درج بازیابی می شود)</a:t>
            </a:r>
          </a:p>
          <a:p>
            <a:pPr lvl="1"/>
            <a:r>
              <a:rPr lang="fa-IR" dirty="0" smtClean="0"/>
              <a:t>این کلاس در جاوا منسوخ شده</a:t>
            </a:r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0" y="2288773"/>
            <a:ext cx="6712755" cy="447866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4786647" y="125122"/>
            <a:ext cx="7263685" cy="3078051"/>
          </a:xfrm>
          <a:prstGeom prst="cloudCallout">
            <a:avLst>
              <a:gd name="adj1" fmla="val -33954"/>
              <a:gd name="adj2" fmla="val 54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اگه میدونستیم </a:t>
            </a:r>
            <a:r>
              <a:rPr lang="en-US" sz="3600" dirty="0" smtClean="0">
                <a:cs typeface="B Nazanin" panose="00000400000000000000" pitchFamily="2" charset="-78"/>
              </a:rPr>
              <a:t>Map</a:t>
            </a:r>
            <a:r>
              <a:rPr lang="fa-IR" sz="3600" dirty="0" smtClean="0">
                <a:cs typeface="B Nazanin" panose="00000400000000000000" pitchFamily="2" charset="-78"/>
              </a:rPr>
              <a:t> چیه اینجا گیر نمی افتادیم!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63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/ </a:t>
            </a:r>
            <a:r>
              <a:rPr lang="en-US" dirty="0" err="1"/>
              <a:t>HashTable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9195" y="16906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Map&lt;String, String&gt; map = new </a:t>
            </a:r>
            <a:r>
              <a:rPr lang="en-US" dirty="0" err="1"/>
              <a:t>HashMap</a:t>
            </a:r>
            <a:r>
              <a:rPr lang="en-US" dirty="0"/>
              <a:t>&lt;&gt;();</a:t>
            </a:r>
          </a:p>
          <a:p>
            <a:endParaRPr lang="en-US" dirty="0" smtClean="0"/>
          </a:p>
          <a:p>
            <a:r>
              <a:rPr lang="en-US" dirty="0" err="1" smtClean="0"/>
              <a:t>map.put</a:t>
            </a:r>
            <a:r>
              <a:rPr lang="en-US" dirty="0"/>
              <a:t>("key_1", "value 1</a:t>
            </a:r>
            <a:r>
              <a:rPr lang="en-US" dirty="0" smtClean="0"/>
              <a:t>"); // hash = 1</a:t>
            </a:r>
          </a:p>
          <a:p>
            <a:endParaRPr lang="en-US" dirty="0" smtClean="0"/>
          </a:p>
          <a:p>
            <a:r>
              <a:rPr lang="en-US" dirty="0" err="1" smtClean="0"/>
              <a:t>map.put</a:t>
            </a:r>
            <a:r>
              <a:rPr lang="en-US" dirty="0"/>
              <a:t>("</a:t>
            </a:r>
            <a:r>
              <a:rPr lang="en-US" dirty="0" smtClean="0"/>
              <a:t>key_2", </a:t>
            </a:r>
            <a:r>
              <a:rPr lang="en-US" dirty="0"/>
              <a:t>"value </a:t>
            </a:r>
            <a:r>
              <a:rPr lang="en-US" dirty="0" smtClean="0"/>
              <a:t>2"); </a:t>
            </a:r>
            <a:r>
              <a:rPr lang="en-US" dirty="0"/>
              <a:t>// hash =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map.put</a:t>
            </a:r>
            <a:r>
              <a:rPr lang="en-US" dirty="0"/>
              <a:t>("</a:t>
            </a:r>
            <a:r>
              <a:rPr lang="en-US" dirty="0" smtClean="0"/>
              <a:t>key_3", </a:t>
            </a:r>
            <a:r>
              <a:rPr lang="en-US" dirty="0"/>
              <a:t>"value </a:t>
            </a:r>
            <a:r>
              <a:rPr lang="en-US" dirty="0" smtClean="0"/>
              <a:t>3");</a:t>
            </a:r>
            <a:r>
              <a:rPr lang="en-US" dirty="0"/>
              <a:t> // hash = </a:t>
            </a:r>
            <a:r>
              <a:rPr lang="en-US" dirty="0" smtClean="0"/>
              <a:t>1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172952" y="4768315"/>
          <a:ext cx="8657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7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3189" y="477806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644636" y="4962728"/>
            <a:ext cx="44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875369" y="4808182"/>
          <a:ext cx="8657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45606" y="481792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347053" y="5002595"/>
            <a:ext cx="44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556463" y="4848049"/>
          <a:ext cx="8657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26700" y="485779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7028147" y="5042462"/>
            <a:ext cx="44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10488054" y="4778062"/>
          <a:ext cx="86574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58291" y="478780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9959738" y="4972475"/>
            <a:ext cx="44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Arrow 19"/>
          <p:cNvSpPr/>
          <p:nvPr/>
        </p:nvSpPr>
        <p:spPr>
          <a:xfrm>
            <a:off x="3322749" y="5447763"/>
            <a:ext cx="1024304" cy="450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96000" y="5576552"/>
            <a:ext cx="932147" cy="42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847786" y="5550794"/>
            <a:ext cx="1111952" cy="53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10401479" y="3172008"/>
          <a:ext cx="103317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1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7469888" y="3628172"/>
          <a:ext cx="112332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4891825" y="3813592"/>
          <a:ext cx="981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6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11" idx="0"/>
            <a:endCxn id="25" idx="2"/>
          </p:cNvCxnSpPr>
          <p:nvPr/>
        </p:nvCxnSpPr>
        <p:spPr>
          <a:xfrm flipV="1">
            <a:off x="5308242" y="4184432"/>
            <a:ext cx="74411" cy="62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2"/>
          </p:cNvCxnSpPr>
          <p:nvPr/>
        </p:nvCxnSpPr>
        <p:spPr>
          <a:xfrm flipV="1">
            <a:off x="7891352" y="4369852"/>
            <a:ext cx="140198" cy="44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0"/>
            <a:endCxn id="23" idx="2"/>
          </p:cNvCxnSpPr>
          <p:nvPr/>
        </p:nvCxnSpPr>
        <p:spPr>
          <a:xfrm flipH="1" flipV="1">
            <a:off x="10918065" y="4284528"/>
            <a:ext cx="2862" cy="4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7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java.util.EnumMap</a:t>
            </a:r>
            <a:r>
              <a:rPr lang="fa-IR" dirty="0" smtClean="0"/>
              <a:t> یک </a:t>
            </a:r>
            <a:r>
              <a:rPr lang="en-US" dirty="0" smtClean="0"/>
              <a:t>map</a:t>
            </a:r>
            <a:r>
              <a:rPr lang="fa-IR" dirty="0" smtClean="0"/>
              <a:t> فشرده و بهینه شده برای نوع داده های </a:t>
            </a:r>
            <a:r>
              <a:rPr lang="en-US" dirty="0" err="1" smtClean="0"/>
              <a:t>enum</a:t>
            </a:r>
            <a:r>
              <a:rPr lang="fa-IR" dirty="0" smtClean="0"/>
              <a:t> است</a:t>
            </a:r>
          </a:p>
          <a:p>
            <a:r>
              <a:rPr lang="en-US" dirty="0" err="1" smtClean="0"/>
              <a:t>java.util.IdentityHashMap</a:t>
            </a:r>
            <a:r>
              <a:rPr lang="fa-IR" dirty="0" smtClean="0"/>
              <a:t> برای مواقعی است که از عملگر</a:t>
            </a:r>
            <a:r>
              <a:rPr lang="fa-IR" dirty="0"/>
              <a:t> </a:t>
            </a:r>
            <a:r>
              <a:rPr lang="en-US" dirty="0" smtClean="0"/>
              <a:t>==</a:t>
            </a:r>
            <a:r>
              <a:rPr lang="fa-IR" dirty="0" smtClean="0"/>
              <a:t> به جای </a:t>
            </a:r>
            <a:r>
              <a:rPr lang="en-US" dirty="0" smtClean="0"/>
              <a:t>equals</a:t>
            </a:r>
            <a:r>
              <a:rPr lang="fa-IR" dirty="0" smtClean="0"/>
              <a:t> می خواهیم استفاده کنیم</a:t>
            </a:r>
          </a:p>
          <a:p>
            <a:r>
              <a:rPr lang="en-US" dirty="0" err="1" smtClean="0"/>
              <a:t>java.util.LinkedHashMap</a:t>
            </a:r>
            <a:r>
              <a:rPr lang="fa-IR" dirty="0" smtClean="0"/>
              <a:t> جهت ذخیره سازی با ترتیب درج استفاده می شود</a:t>
            </a:r>
          </a:p>
          <a:p>
            <a:r>
              <a:rPr lang="en-US" dirty="0" err="1" smtClean="0"/>
              <a:t>java.util.TreeMap</a:t>
            </a:r>
            <a:r>
              <a:rPr lang="fa-IR" dirty="0" smtClean="0"/>
              <a:t> جهت ذخیره سازی کلیدها بصورت مرتب (</a:t>
            </a:r>
            <a:r>
              <a:rPr lang="en-US" dirty="0" smtClean="0"/>
              <a:t>sort</a:t>
            </a:r>
            <a:r>
              <a:rPr lang="fa-IR" dirty="0" smtClean="0"/>
              <a:t>) شده</a:t>
            </a:r>
          </a:p>
          <a:p>
            <a:r>
              <a:rPr lang="fa-IR" dirty="0" smtClean="0"/>
              <a:t>در </a:t>
            </a:r>
            <a:r>
              <a:rPr lang="en-US" dirty="0" err="1" smtClean="0"/>
              <a:t>java.util.WeakHashMap</a:t>
            </a:r>
            <a:r>
              <a:rPr lang="fa-IR" dirty="0" smtClean="0"/>
              <a:t> بعد از درج، اگر از عنصری استفاده نشود، توسط </a:t>
            </a:r>
            <a:r>
              <a:rPr lang="en-US" dirty="0" smtClean="0"/>
              <a:t>GC</a:t>
            </a:r>
            <a:r>
              <a:rPr lang="fa-IR" dirty="0" smtClean="0"/>
              <a:t> حذف خواهند شد</a:t>
            </a:r>
          </a:p>
          <a:p>
            <a:pPr lvl="1"/>
            <a:r>
              <a:rPr lang="fa-IR" dirty="0" smtClean="0"/>
              <a:t>مفهوم</a:t>
            </a:r>
            <a:r>
              <a:rPr lang="fa-IR" dirty="0"/>
              <a:t> </a:t>
            </a:r>
            <a:r>
              <a:rPr lang="en-US" dirty="0"/>
              <a:t>Memory </a:t>
            </a:r>
            <a:r>
              <a:rPr lang="en-US" dirty="0" smtClean="0"/>
              <a:t>Leak</a:t>
            </a:r>
            <a:r>
              <a:rPr lang="fa-IR" dirty="0" smtClean="0"/>
              <a:t> </a:t>
            </a:r>
          </a:p>
          <a:p>
            <a:r>
              <a:rPr lang="en-US" dirty="0" err="1" smtClean="0"/>
              <a:t>java.util.Properties</a:t>
            </a:r>
            <a:r>
              <a:rPr lang="fa-IR" dirty="0" smtClean="0"/>
              <a:t> جهت کار با فایل های </a:t>
            </a:r>
            <a:r>
              <a:rPr lang="en-US" dirty="0" smtClean="0"/>
              <a:t>properties</a:t>
            </a:r>
            <a:r>
              <a:rPr lang="fa-IR" dirty="0" smtClean="0"/>
              <a:t> بهینه سازی شده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همانطور که در ریاضی دبیرستان خوانده ایم، مجموعه ای از عناصر غیر تکراری است</a:t>
            </a:r>
          </a:p>
          <a:p>
            <a:r>
              <a:rPr lang="fa-IR" dirty="0" smtClean="0"/>
              <a:t>کلاسهای زیر این اینترفیس را پیاده سازی می کنند</a:t>
            </a:r>
          </a:p>
          <a:p>
            <a:pPr lvl="1"/>
            <a:r>
              <a:rPr lang="en-US" dirty="0" err="1" smtClean="0"/>
              <a:t>java.util.EnumSet</a:t>
            </a:r>
            <a:r>
              <a:rPr lang="fa-IR" dirty="0"/>
              <a:t> </a:t>
            </a:r>
            <a:r>
              <a:rPr lang="fa-IR" dirty="0" smtClean="0"/>
              <a:t>: فشرده </a:t>
            </a:r>
            <a:r>
              <a:rPr lang="fa-IR" dirty="0"/>
              <a:t>و بهینه شده برای نوع داده های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fa-IR" dirty="0" smtClean="0"/>
              <a:t>است</a:t>
            </a:r>
            <a:endParaRPr lang="en-US" dirty="0" smtClean="0"/>
          </a:p>
          <a:p>
            <a:pPr lvl="1"/>
            <a:r>
              <a:rPr lang="en-US" dirty="0" err="1" smtClean="0"/>
              <a:t>java.util.HashSet</a:t>
            </a:r>
            <a:r>
              <a:rPr lang="fa-IR" dirty="0" smtClean="0"/>
              <a:t> : مانند </a:t>
            </a:r>
            <a:r>
              <a:rPr lang="en-US" dirty="0" err="1" smtClean="0"/>
              <a:t>HashMap</a:t>
            </a:r>
            <a:r>
              <a:rPr lang="fa-IR" dirty="0" smtClean="0"/>
              <a:t> عمل می کند ولی برای مقدار همیشه یک </a:t>
            </a:r>
            <a:r>
              <a:rPr lang="en-US" dirty="0" smtClean="0"/>
              <a:t>object</a:t>
            </a:r>
            <a:r>
              <a:rPr lang="fa-IR" dirty="0" smtClean="0"/>
              <a:t> خالی استفاده می کند</a:t>
            </a:r>
            <a:endParaRPr lang="en-US" dirty="0"/>
          </a:p>
          <a:p>
            <a:pPr lvl="1"/>
            <a:r>
              <a:rPr lang="en-US" dirty="0" err="1" smtClean="0"/>
              <a:t>java.util.LinkedHashSet</a:t>
            </a:r>
            <a:r>
              <a:rPr lang="fa-IR" dirty="0" smtClean="0"/>
              <a:t> : </a:t>
            </a:r>
            <a:r>
              <a:rPr lang="fa-IR" dirty="0"/>
              <a:t>جهت ذخیره سازی با ترتیب درج استفاده می </a:t>
            </a:r>
            <a:r>
              <a:rPr lang="fa-IR" dirty="0" smtClean="0"/>
              <a:t>شود</a:t>
            </a:r>
          </a:p>
          <a:p>
            <a:pPr lvl="1"/>
            <a:r>
              <a:rPr lang="en-US" dirty="0" err="1" smtClean="0"/>
              <a:t>java.util.TreeSet</a:t>
            </a:r>
            <a:r>
              <a:rPr lang="fa-IR" dirty="0" smtClean="0"/>
              <a:t> : </a:t>
            </a:r>
            <a:r>
              <a:rPr lang="fa-IR" dirty="0"/>
              <a:t>جهت ذخیره سازی کلیدها بصورت مرتب (</a:t>
            </a:r>
            <a:r>
              <a:rPr lang="en-US" dirty="0"/>
              <a:t>sort</a:t>
            </a:r>
            <a:r>
              <a:rPr lang="fa-IR" dirty="0"/>
              <a:t>) </a:t>
            </a:r>
            <a:r>
              <a:rPr lang="fa-IR" dirty="0" smtClean="0"/>
              <a:t>شده</a:t>
            </a:r>
          </a:p>
          <a:p>
            <a:r>
              <a:rPr lang="en-US" smtClean="0"/>
              <a:t>e26</a:t>
            </a:r>
            <a:endParaRPr lang="en-US" dirty="0"/>
          </a:p>
          <a:p>
            <a:pPr lvl="1"/>
            <a:endParaRPr lang="fa-IR" dirty="0" smtClean="0"/>
          </a:p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8" y="2793430"/>
            <a:ext cx="4064570" cy="4064570"/>
          </a:xfrm>
        </p:spPr>
      </p:pic>
      <p:sp>
        <p:nvSpPr>
          <p:cNvPr id="5" name="Cloud Callout 4"/>
          <p:cNvSpPr/>
          <p:nvPr/>
        </p:nvSpPr>
        <p:spPr>
          <a:xfrm>
            <a:off x="2975019" y="1"/>
            <a:ext cx="8560158" cy="3090930"/>
          </a:xfrm>
          <a:prstGeom prst="cloudCallout">
            <a:avLst>
              <a:gd name="adj1" fmla="val -35276"/>
              <a:gd name="adj2" fmla="val 5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جاوا جاوا که میگفتی همین بود؟! اینا رو که همه بلدن! چارتا چیز جدید یادمون بده!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93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Map</vt:lpstr>
      <vt:lpstr>HashMap / HashTable</vt:lpstr>
      <vt:lpstr>PowerPoint Presentation</vt:lpstr>
      <vt:lpstr>HashMap / HashTable</vt:lpstr>
      <vt:lpstr>Map</vt:lpstr>
      <vt:lpstr>Set</vt:lpstr>
      <vt:lpstr>PowerPoint Presentation</vt:lpstr>
      <vt:lpstr>Behaviour Parameterization</vt:lpstr>
      <vt:lpstr>Behaviour Parameterization</vt:lpstr>
      <vt:lpstr>Behaviour Parameterization</vt:lpstr>
      <vt:lpstr>Behaviour Parameterization</vt:lpstr>
      <vt:lpstr>PowerPoint Presentation</vt:lpstr>
      <vt:lpstr>Functional Interface</vt:lpstr>
      <vt:lpstr>عبارت لامبدا</vt:lpstr>
      <vt:lpstr>عبارت لامبدا</vt:lpstr>
      <vt:lpstr>عبارت لامبدا</vt:lpstr>
      <vt:lpstr>عبارت لامبدا</vt:lpstr>
      <vt:lpstr>PowerPoint Presentation</vt:lpstr>
      <vt:lpstr>Stream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2</cp:revision>
  <dcterms:created xsi:type="dcterms:W3CDTF">2018-04-21T12:39:47Z</dcterms:created>
  <dcterms:modified xsi:type="dcterms:W3CDTF">2018-05-06T12:39:09Z</dcterms:modified>
</cp:coreProperties>
</file>