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5000" autoAdjust="0"/>
    <p:restoredTop sz="94660"/>
  </p:normalViewPr>
  <p:slideViewPr>
    <p:cSldViewPr snapToGrid="0">
      <p:cViewPr varScale="1">
        <p:scale>
          <a:sx n="75" d="100"/>
          <a:sy n="75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8643-82CF-4754-BC36-84A4D630E29A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5800-D6D7-4CB4-BE68-86A9C43D7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53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8643-82CF-4754-BC36-84A4D630E29A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5800-D6D7-4CB4-BE68-86A9C43D7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3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8643-82CF-4754-BC36-84A4D630E29A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5800-D6D7-4CB4-BE68-86A9C43D7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4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8643-82CF-4754-BC36-84A4D630E29A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5800-D6D7-4CB4-BE68-86A9C43D7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002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8643-82CF-4754-BC36-84A4D630E29A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5800-D6D7-4CB4-BE68-86A9C43D7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920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8643-82CF-4754-BC36-84A4D630E29A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5800-D6D7-4CB4-BE68-86A9C43D7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661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8643-82CF-4754-BC36-84A4D630E29A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5800-D6D7-4CB4-BE68-86A9C43D7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833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8643-82CF-4754-BC36-84A4D630E29A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5800-D6D7-4CB4-BE68-86A9C43D7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9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8643-82CF-4754-BC36-84A4D630E29A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5800-D6D7-4CB4-BE68-86A9C43D7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79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8643-82CF-4754-BC36-84A4D630E29A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5800-D6D7-4CB4-BE68-86A9C43D7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706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98643-82CF-4754-BC36-84A4D630E29A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245800-D6D7-4CB4-BE68-86A9C43D7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034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98643-82CF-4754-BC36-84A4D630E29A}" type="datetimeFigureOut">
              <a:rPr lang="en-US" smtClean="0"/>
              <a:t>5/6/2018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245800-D6D7-4CB4-BE68-86A9C43D71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26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B Nazanin" panose="00000400000000000000" pitchFamily="2" charset="-78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B Nazanin" panose="00000400000000000000" pitchFamily="2" charset="-7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1"/>
          <p:cNvSpPr txBox="1">
            <a:spLocks/>
          </p:cNvSpPr>
          <p:nvPr/>
        </p:nvSpPr>
        <p:spPr>
          <a:xfrm>
            <a:off x="1202028" y="2391424"/>
            <a:ext cx="9144000" cy="29790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8000" dirty="0" smtClean="0">
                <a:cs typeface="B Nazanin" panose="00000400000000000000" pitchFamily="2" charset="-78"/>
              </a:rPr>
              <a:t>جاوا سریع</a:t>
            </a:r>
            <a:endParaRPr lang="en-US" sz="8000" dirty="0" smtClean="0">
              <a:cs typeface="B Nazanin" panose="00000400000000000000" pitchFamily="2" charset="-78"/>
            </a:endParaRPr>
          </a:p>
          <a:p>
            <a:endParaRPr lang="en-US" sz="3600" dirty="0" smtClean="0">
              <a:cs typeface="B Nazanin" panose="00000400000000000000" pitchFamily="2" charset="-78"/>
            </a:endParaRPr>
          </a:p>
          <a:p>
            <a:r>
              <a:rPr lang="fa-IR" sz="3600" dirty="0" smtClean="0">
                <a:cs typeface="B Nazanin" panose="00000400000000000000" pitchFamily="2" charset="-78"/>
              </a:rPr>
              <a:t>جلسه هشتم</a:t>
            </a:r>
            <a:endParaRPr lang="en-US" sz="3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36352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اینترفیس های کاربردی در جریان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برای هر سه بخش خط لوله جریان متدهایی معرفی شدند</a:t>
            </a:r>
          </a:p>
          <a:p>
            <a:r>
              <a:rPr lang="fa-IR" dirty="0" smtClean="0"/>
              <a:t>این متدها برای ورودی اینترفیس هایی دریافت می کنند که معرفی می شوند</a:t>
            </a:r>
          </a:p>
          <a:p>
            <a:r>
              <a:rPr lang="fa-IR" dirty="0" smtClean="0"/>
              <a:t>این اینترفیس ها </a:t>
            </a:r>
            <a:r>
              <a:rPr lang="en-US" dirty="0" smtClean="0"/>
              <a:t>Functional</a:t>
            </a:r>
            <a:r>
              <a:rPr lang="fa-IR" dirty="0" smtClean="0"/>
              <a:t> هستند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21973" y="3411350"/>
          <a:ext cx="11487954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64427"/>
                <a:gridCol w="4443211"/>
                <a:gridCol w="1880316"/>
              </a:tblGrid>
              <a:tr h="370840"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کاربرد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شرح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اینترفیس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در متد</a:t>
                      </a:r>
                      <a:r>
                        <a:rPr lang="fa-IR" sz="2000" baseline="0" dirty="0" smtClean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en-US" sz="2000" baseline="0" dirty="0" smtClean="0">
                          <a:cs typeface="B Nazanin" panose="00000400000000000000" pitchFamily="2" charset="-78"/>
                        </a:rPr>
                        <a:t>filter()</a:t>
                      </a:r>
                      <a:r>
                        <a:rPr lang="fa-IR" sz="2000" baseline="0" dirty="0" smtClean="0">
                          <a:cs typeface="B Nazanin" panose="00000400000000000000" pitchFamily="2" charset="-78"/>
                        </a:rPr>
                        <a:t> برای محدود کردن مجموعه عناصر بر اساس یک مجموعه شرط استفاده می شود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یک شرط را چک می کند و یک</a:t>
                      </a:r>
                      <a:r>
                        <a:rPr lang="fa-IR" sz="2000" baseline="0" dirty="0" smtClean="0">
                          <a:cs typeface="B Nazanin" panose="00000400000000000000" pitchFamily="2" charset="-78"/>
                        </a:rPr>
                        <a:t> مقدار بولی بازمی گرداند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cs typeface="B Nazanin" panose="00000400000000000000" pitchFamily="2" charset="-78"/>
                        </a:rPr>
                        <a:t>Predicate&lt;T&gt;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در متد </a:t>
                      </a:r>
                      <a:r>
                        <a:rPr lang="en-US" sz="2000" dirty="0" err="1" smtClean="0">
                          <a:cs typeface="B Nazanin" panose="00000400000000000000" pitchFamily="2" charset="-78"/>
                        </a:rPr>
                        <a:t>forEach</a:t>
                      </a:r>
                      <a:r>
                        <a:rPr lang="en-US" sz="2000" dirty="0" smtClean="0">
                          <a:cs typeface="B Nazanin" panose="00000400000000000000" pitchFamily="2" charset="-78"/>
                        </a:rPr>
                        <a:t>()</a:t>
                      </a:r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 برای انجام یک عمل بر روی تک تک عناصر استفاده می شود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یک ورودی می گیرد ولی چیزی باز نمی گرداند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cs typeface="B Nazanin" panose="00000400000000000000" pitchFamily="2" charset="-78"/>
                        </a:rPr>
                        <a:t>Consumer&lt;T&gt;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در متد </a:t>
                      </a:r>
                      <a:r>
                        <a:rPr lang="en-US" sz="2000" dirty="0" smtClean="0">
                          <a:cs typeface="B Nazanin" panose="00000400000000000000" pitchFamily="2" charset="-78"/>
                        </a:rPr>
                        <a:t>map()</a:t>
                      </a:r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 برای تبدیل و یا تغییر عناصر</a:t>
                      </a:r>
                      <a:r>
                        <a:rPr lang="fa-IR" sz="2000" baseline="0" dirty="0" smtClean="0">
                          <a:cs typeface="B Nazanin" panose="00000400000000000000" pitchFamily="2" charset="-78"/>
                        </a:rPr>
                        <a:t> جریان استفاده می شود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یک ورودی می گیرد و یک خروجی ایجاد می کند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cs typeface="B Nazanin" panose="00000400000000000000" pitchFamily="2" charset="-78"/>
                        </a:rPr>
                        <a:t>Function&lt;T, R&gt;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در متد </a:t>
                      </a:r>
                      <a:r>
                        <a:rPr lang="en-US" sz="2000" dirty="0" smtClean="0">
                          <a:cs typeface="B Nazanin" panose="00000400000000000000" pitchFamily="2" charset="-78"/>
                        </a:rPr>
                        <a:t>generate()</a:t>
                      </a:r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 برای ایجاد بی نهایت عنصر جریان استفاده می شود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عملیاتی که یک مقدار باز می گرداند (مقادیر می توانند یکسان یا متفاوت باشند)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cs typeface="B Nazanin" panose="00000400000000000000" pitchFamily="2" charset="-78"/>
                        </a:rPr>
                        <a:t>Supplier&lt;T&gt;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279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اینترفیس های کاربردی در جریان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206838" y="1793719"/>
            <a:ext cx="2434108" cy="7598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5760" indent="-18288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boolean test(T t)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953036" y="1690688"/>
            <a:ext cx="2369713" cy="991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cs typeface="B Nazanin" panose="00000400000000000000" pitchFamily="2" charset="-78"/>
              </a:rPr>
              <a:t>Predicate&lt;T&gt;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3206838" y="2926892"/>
            <a:ext cx="2434108" cy="7598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5760" indent="-18288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void </a:t>
            </a:r>
            <a:r>
              <a:rPr lang="en-US" sz="2000" dirty="0">
                <a:solidFill>
                  <a:schemeClr val="tx1"/>
                </a:solidFill>
              </a:rPr>
              <a:t>accept(T</a:t>
            </a:r>
            <a:r>
              <a:rPr lang="en-US" sz="2000" dirty="0" smtClean="0">
                <a:solidFill>
                  <a:schemeClr val="tx1"/>
                </a:solidFill>
              </a:rPr>
              <a:t> t)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953036" y="2823861"/>
            <a:ext cx="2369713" cy="991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cs typeface="B Nazanin" panose="00000400000000000000" pitchFamily="2" charset="-78"/>
              </a:rPr>
              <a:t>Consumer&lt;T&gt;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3206838" y="4060063"/>
            <a:ext cx="2434108" cy="7598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5760" indent="-18288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R apply(T t)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953036" y="3957032"/>
            <a:ext cx="2369713" cy="991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cs typeface="B Nazanin" panose="00000400000000000000" pitchFamily="2" charset="-78"/>
              </a:rPr>
              <a:t>Function&lt;T, R&gt;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3206838" y="5167477"/>
            <a:ext cx="2434108" cy="75985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5760" indent="-182880">
              <a:buFont typeface="Arial" panose="020B0604020202020204" pitchFamily="34" charset="0"/>
              <a:buChar char="•"/>
            </a:pPr>
            <a:r>
              <a:rPr lang="en-US" sz="2000" dirty="0" smtClean="0">
                <a:solidFill>
                  <a:schemeClr val="tx1"/>
                </a:solidFill>
              </a:rPr>
              <a:t>T get()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953036" y="5064446"/>
            <a:ext cx="2369713" cy="9916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>
                <a:cs typeface="B Nazanin" panose="00000400000000000000" pitchFamily="2" charset="-78"/>
              </a:rPr>
              <a:t>Supplier&lt;T&gt;</a:t>
            </a:r>
            <a:endParaRPr lang="en-US" sz="2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513788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اینترفیس های کاربردی در جریان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با توجه به تعریف می توان این اینترفیس ها را در یک متغیر و بیرون ایجاد کرد و بارها از آن استفاده نمود</a:t>
            </a:r>
          </a:p>
          <a:p>
            <a:pPr marL="0" indent="0" algn="l" rtl="0">
              <a:buNone/>
            </a:pPr>
            <a:r>
              <a:rPr lang="en-US" sz="2400" dirty="0">
                <a:latin typeface="+mj-lt"/>
              </a:rPr>
              <a:t>List&lt;String&gt; strings = </a:t>
            </a:r>
            <a:r>
              <a:rPr lang="en-US" sz="2400" dirty="0" err="1">
                <a:latin typeface="+mj-lt"/>
              </a:rPr>
              <a:t>Arrays.asList</a:t>
            </a:r>
            <a:r>
              <a:rPr lang="en-US" sz="2400" dirty="0">
                <a:latin typeface="+mj-lt"/>
              </a:rPr>
              <a:t>("</a:t>
            </a:r>
            <a:r>
              <a:rPr lang="en-US" sz="2400" dirty="0" err="1">
                <a:latin typeface="+mj-lt"/>
              </a:rPr>
              <a:t>abc</a:t>
            </a:r>
            <a:r>
              <a:rPr lang="en-US" sz="2400" dirty="0">
                <a:latin typeface="+mj-lt"/>
              </a:rPr>
              <a:t>", "</a:t>
            </a:r>
            <a:r>
              <a:rPr lang="en-US" sz="2400" dirty="0" err="1">
                <a:latin typeface="+mj-lt"/>
              </a:rPr>
              <a:t>bc</a:t>
            </a:r>
            <a:r>
              <a:rPr lang="en-US" sz="2400" dirty="0">
                <a:latin typeface="+mj-lt"/>
              </a:rPr>
              <a:t>", "</a:t>
            </a:r>
            <a:r>
              <a:rPr lang="en-US" sz="2400" dirty="0" err="1">
                <a:latin typeface="+mj-lt"/>
              </a:rPr>
              <a:t>efg</a:t>
            </a:r>
            <a:r>
              <a:rPr lang="en-US" sz="2400" dirty="0">
                <a:latin typeface="+mj-lt"/>
              </a:rPr>
              <a:t>", "</a:t>
            </a:r>
            <a:r>
              <a:rPr lang="en-US" sz="2400" dirty="0" err="1">
                <a:latin typeface="+mj-lt"/>
              </a:rPr>
              <a:t>abcd</a:t>
            </a:r>
            <a:r>
              <a:rPr lang="en-US" sz="2400" dirty="0">
                <a:latin typeface="+mj-lt"/>
              </a:rPr>
              <a:t>", "</a:t>
            </a:r>
            <a:r>
              <a:rPr lang="en-US" sz="2400" dirty="0" err="1">
                <a:latin typeface="+mj-lt"/>
              </a:rPr>
              <a:t>jkl</a:t>
            </a:r>
            <a:r>
              <a:rPr lang="en-US" sz="2400" dirty="0">
                <a:latin typeface="+mj-lt"/>
              </a:rPr>
              <a:t>", " ", "");</a:t>
            </a:r>
            <a:endParaRPr lang="en-US" sz="2400" dirty="0" smtClean="0">
              <a:latin typeface="+mj-lt"/>
            </a:endParaRPr>
          </a:p>
          <a:p>
            <a:pPr marL="0" indent="0" algn="l" rtl="0">
              <a:buNone/>
            </a:pPr>
            <a:r>
              <a:rPr lang="en-US" sz="2400" dirty="0" smtClean="0">
                <a:latin typeface="+mj-lt"/>
              </a:rPr>
              <a:t>Predicate&lt;String</a:t>
            </a:r>
            <a:r>
              <a:rPr lang="en-US" sz="2400" dirty="0">
                <a:latin typeface="+mj-lt"/>
              </a:rPr>
              <a:t>&gt; </a:t>
            </a:r>
            <a:r>
              <a:rPr lang="en-US" sz="2400" dirty="0" err="1">
                <a:latin typeface="+mj-lt"/>
              </a:rPr>
              <a:t>nullOrEmpty</a:t>
            </a:r>
            <a:r>
              <a:rPr lang="en-US" sz="2400" dirty="0">
                <a:latin typeface="+mj-lt"/>
              </a:rPr>
              <a:t> = s -&gt; s == null || </a:t>
            </a:r>
            <a:r>
              <a:rPr lang="en-US" sz="2400" dirty="0" err="1">
                <a:latin typeface="+mj-lt"/>
              </a:rPr>
              <a:t>s.trim</a:t>
            </a:r>
            <a:r>
              <a:rPr lang="en-US" sz="2400" dirty="0">
                <a:latin typeface="+mj-lt"/>
              </a:rPr>
              <a:t>().equals</a:t>
            </a:r>
            <a:r>
              <a:rPr lang="en-US" sz="2400" dirty="0" smtClean="0">
                <a:latin typeface="+mj-lt"/>
              </a:rPr>
              <a:t>("");</a:t>
            </a:r>
          </a:p>
          <a:p>
            <a:pPr marL="0" indent="0" algn="l" rtl="0">
              <a:buNone/>
            </a:pPr>
            <a:r>
              <a:rPr lang="en-US" sz="2400" dirty="0" err="1">
                <a:latin typeface="+mj-lt"/>
              </a:rPr>
              <a:t>strings.stream</a:t>
            </a:r>
            <a:r>
              <a:rPr lang="en-US" sz="2400" dirty="0">
                <a:latin typeface="+mj-lt"/>
              </a:rPr>
              <a:t>().</a:t>
            </a:r>
            <a:r>
              <a:rPr lang="en-US" sz="2400" dirty="0" smtClean="0">
                <a:latin typeface="+mj-lt"/>
              </a:rPr>
              <a:t>filter(</a:t>
            </a:r>
            <a:r>
              <a:rPr lang="en-US" sz="2400" dirty="0" err="1" smtClean="0">
                <a:latin typeface="+mj-lt"/>
              </a:rPr>
              <a:t>nullOrEmpty</a:t>
            </a:r>
            <a:r>
              <a:rPr lang="en-US" sz="2400" dirty="0" smtClean="0">
                <a:latin typeface="+mj-lt"/>
              </a:rPr>
              <a:t>).</a:t>
            </a:r>
            <a:r>
              <a:rPr lang="en-US" sz="2400" dirty="0">
                <a:latin typeface="+mj-lt"/>
              </a:rPr>
              <a:t>count</a:t>
            </a:r>
            <a:r>
              <a:rPr lang="en-US" sz="2400" dirty="0" smtClean="0">
                <a:latin typeface="+mj-lt"/>
              </a:rPr>
              <a:t>();</a:t>
            </a:r>
            <a:endParaRPr lang="fa-IR" sz="2400" dirty="0" smtClean="0">
              <a:latin typeface="+mj-lt"/>
            </a:endParaRPr>
          </a:p>
          <a:p>
            <a:pPr marL="0" indent="0" algn="l" rtl="0">
              <a:buNone/>
            </a:pPr>
            <a:endParaRPr lang="fa-IR" sz="2400" dirty="0">
              <a:latin typeface="+mj-lt"/>
            </a:endParaRPr>
          </a:p>
          <a:p>
            <a:pPr lvl="1"/>
            <a:r>
              <a:rPr lang="fa-IR" dirty="0" smtClean="0"/>
              <a:t>در اینترفیس </a:t>
            </a:r>
            <a:r>
              <a:rPr lang="en-US" dirty="0" smtClean="0"/>
              <a:t>Collection</a:t>
            </a:r>
            <a:r>
              <a:rPr lang="fa-IR" dirty="0" smtClean="0"/>
              <a:t> یک متد به نام </a:t>
            </a:r>
            <a:r>
              <a:rPr lang="en-US" dirty="0" err="1" smtClean="0"/>
              <a:t>removeIf</a:t>
            </a:r>
            <a:r>
              <a:rPr lang="fa-IR" dirty="0" smtClean="0"/>
              <a:t> وجود دارد که این اینترفیس را به عنوان ورودی می گیرد</a:t>
            </a:r>
          </a:p>
          <a:p>
            <a:pPr lvl="1"/>
            <a:r>
              <a:rPr lang="fa-IR" dirty="0" smtClean="0"/>
              <a:t>در صورتی که نتیجه شرط درست بود، عنصر مربوطه حذف می شود</a:t>
            </a:r>
          </a:p>
          <a:p>
            <a:pPr lvl="1"/>
            <a:r>
              <a:rPr lang="fa-IR" dirty="0" smtClean="0"/>
              <a:t>در برخی موارد این متد را می توان جایگزین </a:t>
            </a:r>
            <a:r>
              <a:rPr lang="en-US" dirty="0" smtClean="0"/>
              <a:t>iterator</a:t>
            </a:r>
            <a:r>
              <a:rPr lang="fa-IR" dirty="0" smtClean="0"/>
              <a:t> کرد</a:t>
            </a:r>
          </a:p>
        </p:txBody>
      </p:sp>
    </p:spTree>
    <p:extLst>
      <p:ext uri="{BB962C8B-B14F-4D97-AF65-F5344CB8AC3E}">
        <p14:creationId xmlns:p14="http://schemas.microsoft.com/office/powerpoint/2010/main" val="1575176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اینترفیس های کاربردی در جریان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/>
              <a:t>در اینترفیس </a:t>
            </a:r>
            <a:r>
              <a:rPr lang="en-US" dirty="0"/>
              <a:t>Predicate</a:t>
            </a:r>
            <a:r>
              <a:rPr lang="fa-IR" dirty="0"/>
              <a:t> علاوه بر متد </a:t>
            </a:r>
            <a:r>
              <a:rPr lang="en-US" dirty="0"/>
              <a:t>test</a:t>
            </a:r>
            <a:r>
              <a:rPr lang="fa-IR" dirty="0"/>
              <a:t> ، متدهای کاربردی دیگری جهت کاربردی کردن شرط ها وجود دارد:</a:t>
            </a:r>
          </a:p>
          <a:p>
            <a:pPr lvl="1"/>
            <a:r>
              <a:rPr lang="en-US" dirty="0"/>
              <a:t>negate()</a:t>
            </a:r>
            <a:r>
              <a:rPr lang="fa-IR" dirty="0"/>
              <a:t> : نقیض شرط جاری</a:t>
            </a:r>
            <a:endParaRPr lang="en-US" dirty="0"/>
          </a:p>
          <a:p>
            <a:pPr lvl="1"/>
            <a:r>
              <a:rPr lang="en-US" dirty="0"/>
              <a:t>and(Predicate&lt;? super T&gt; other)</a:t>
            </a:r>
            <a:r>
              <a:rPr lang="fa-IR" dirty="0"/>
              <a:t> : انجام عطف (</a:t>
            </a:r>
            <a:r>
              <a:rPr lang="en-US" dirty="0"/>
              <a:t>and</a:t>
            </a:r>
            <a:r>
              <a:rPr lang="fa-IR" dirty="0"/>
              <a:t>) منطقی با یک شرط دیگر</a:t>
            </a:r>
            <a:endParaRPr lang="en-US" dirty="0"/>
          </a:p>
          <a:p>
            <a:pPr lvl="1"/>
            <a:r>
              <a:rPr lang="en-US" dirty="0"/>
              <a:t>or(Predicate&lt;? super T&gt; other)</a:t>
            </a:r>
            <a:r>
              <a:rPr lang="fa-IR" dirty="0"/>
              <a:t> : انجام فصل (</a:t>
            </a:r>
            <a:r>
              <a:rPr lang="en-US" dirty="0"/>
              <a:t>or</a:t>
            </a:r>
            <a:r>
              <a:rPr lang="fa-IR" dirty="0"/>
              <a:t>) منطقی با یک شرط </a:t>
            </a:r>
            <a:r>
              <a:rPr lang="fa-IR" dirty="0" smtClean="0"/>
              <a:t>دیگر</a:t>
            </a:r>
          </a:p>
          <a:p>
            <a:pPr lvl="1"/>
            <a:endParaRPr lang="fa-IR" sz="2400" dirty="0" smtClean="0">
              <a:latin typeface="+mj-lt"/>
            </a:endParaRPr>
          </a:p>
          <a:p>
            <a:pPr marL="0" indent="0" algn="l" rtl="0">
              <a:buNone/>
            </a:pPr>
            <a:r>
              <a:rPr lang="en-US" sz="2400" dirty="0" smtClean="0">
                <a:latin typeface="+mj-lt"/>
              </a:rPr>
              <a:t>Predicate&lt;String</a:t>
            </a:r>
            <a:r>
              <a:rPr lang="en-US" sz="2400" dirty="0">
                <a:latin typeface="+mj-lt"/>
              </a:rPr>
              <a:t>&gt; </a:t>
            </a:r>
            <a:r>
              <a:rPr lang="en-US" sz="2400" dirty="0" err="1">
                <a:latin typeface="+mj-lt"/>
              </a:rPr>
              <a:t>nullCheck</a:t>
            </a:r>
            <a:r>
              <a:rPr lang="en-US" sz="2400" dirty="0">
                <a:latin typeface="+mj-lt"/>
              </a:rPr>
              <a:t> = s -&gt; s == null;</a:t>
            </a:r>
          </a:p>
          <a:p>
            <a:pPr marL="0" indent="0" algn="l" rtl="0">
              <a:buNone/>
            </a:pPr>
            <a:r>
              <a:rPr lang="en-US" sz="2400" dirty="0" smtClean="0">
                <a:latin typeface="+mj-lt"/>
              </a:rPr>
              <a:t>Predicate&lt;String</a:t>
            </a:r>
            <a:r>
              <a:rPr lang="en-US" sz="2400" dirty="0">
                <a:latin typeface="+mj-lt"/>
              </a:rPr>
              <a:t>&gt; </a:t>
            </a:r>
            <a:r>
              <a:rPr lang="en-US" sz="2400" dirty="0" err="1">
                <a:latin typeface="+mj-lt"/>
              </a:rPr>
              <a:t>emptyCheck</a:t>
            </a:r>
            <a:r>
              <a:rPr lang="en-US" sz="2400" dirty="0">
                <a:latin typeface="+mj-lt"/>
              </a:rPr>
              <a:t> = s -&gt; </a:t>
            </a:r>
            <a:r>
              <a:rPr lang="en-US" sz="2400" dirty="0" err="1">
                <a:latin typeface="+mj-lt"/>
              </a:rPr>
              <a:t>s.trim</a:t>
            </a:r>
            <a:r>
              <a:rPr lang="en-US" sz="2400" dirty="0">
                <a:latin typeface="+mj-lt"/>
              </a:rPr>
              <a:t>().equals</a:t>
            </a:r>
            <a:r>
              <a:rPr lang="en-US" sz="2400" dirty="0" smtClean="0">
                <a:latin typeface="+mj-lt"/>
              </a:rPr>
              <a:t>("");</a:t>
            </a:r>
          </a:p>
          <a:p>
            <a:pPr marL="0" indent="0" algn="l" rtl="0">
              <a:buNone/>
            </a:pPr>
            <a:r>
              <a:rPr lang="en-US" sz="2400" dirty="0" err="1">
                <a:latin typeface="+mj-lt"/>
              </a:rPr>
              <a:t>strings.stream</a:t>
            </a:r>
            <a:r>
              <a:rPr lang="en-US" sz="2400" dirty="0">
                <a:latin typeface="+mj-lt"/>
              </a:rPr>
              <a:t>().filter(</a:t>
            </a:r>
            <a:r>
              <a:rPr lang="en-US" sz="2400" b="1" dirty="0" err="1">
                <a:latin typeface="+mj-lt"/>
              </a:rPr>
              <a:t>nullCheck.or</a:t>
            </a:r>
            <a:r>
              <a:rPr lang="en-US" sz="2400" b="1" dirty="0">
                <a:latin typeface="+mj-lt"/>
              </a:rPr>
              <a:t>(</a:t>
            </a:r>
            <a:r>
              <a:rPr lang="en-US" sz="2400" b="1" dirty="0" err="1">
                <a:latin typeface="+mj-lt"/>
              </a:rPr>
              <a:t>emptyCheck</a:t>
            </a:r>
            <a:r>
              <a:rPr lang="en-US" sz="2400" b="1" dirty="0">
                <a:latin typeface="+mj-lt"/>
              </a:rPr>
              <a:t>).negate()</a:t>
            </a:r>
            <a:r>
              <a:rPr lang="en-US" sz="2400" dirty="0">
                <a:latin typeface="+mj-lt"/>
              </a:rPr>
              <a:t>).count</a:t>
            </a:r>
            <a:r>
              <a:rPr lang="en-US" sz="2400" dirty="0" smtClean="0">
                <a:latin typeface="+mj-lt"/>
              </a:rPr>
              <a:t>();</a:t>
            </a:r>
            <a:endParaRPr lang="fa-IR" sz="2400" dirty="0" smtClean="0">
              <a:latin typeface="+mj-lt"/>
            </a:endParaRPr>
          </a:p>
          <a:p>
            <a:endParaRPr lang="fa-I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6266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عملیات میانی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عملیات میانی عناصر موجود در جریان را تغییر می دهند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38804" y="2432555"/>
          <a:ext cx="11877184" cy="42233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1247"/>
                <a:gridCol w="4365937"/>
              </a:tblGrid>
              <a:tr h="460614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شرح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متد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460614"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عناصری که شرط مقدار </a:t>
                      </a:r>
                      <a:r>
                        <a:rPr lang="en-US" dirty="0" smtClean="0">
                          <a:cs typeface="B Nazanin" panose="00000400000000000000" pitchFamily="2" charset="-78"/>
                        </a:rPr>
                        <a:t>false</a:t>
                      </a:r>
                      <a:r>
                        <a:rPr lang="fa-IR" dirty="0" smtClean="0">
                          <a:cs typeface="B Nazanin" panose="00000400000000000000" pitchFamily="2" charset="-78"/>
                        </a:rPr>
                        <a:t> برمی گرداند را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حذف می کند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cs typeface="B Nazanin" panose="00000400000000000000" pitchFamily="2" charset="-78"/>
                        </a:rPr>
                        <a:t>Stream&lt;T&gt; filter(Predicate&lt;? super T&gt; check)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460614"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متد </a:t>
                      </a:r>
                      <a:r>
                        <a:rPr lang="en-US" dirty="0" smtClean="0">
                          <a:cs typeface="B Nazanin" panose="00000400000000000000" pitchFamily="2" charset="-78"/>
                        </a:rPr>
                        <a:t>transform</a:t>
                      </a:r>
                      <a:r>
                        <a:rPr lang="fa-IR" dirty="0" smtClean="0">
                          <a:cs typeface="B Nazanin" panose="00000400000000000000" pitchFamily="2" charset="-78"/>
                        </a:rPr>
                        <a:t> را برای عناصر جریان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اجرا و حاصل را بازمی گرداند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cs typeface="B Nazanin" panose="00000400000000000000" pitchFamily="2" charset="-78"/>
                        </a:rPr>
                        <a:t>&lt;R&gt; Stream&lt;R&gt; map(Function&lt;? super T,? extends R&gt; transform)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460614"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با استفاده از متد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en-US" baseline="0" dirty="0" smtClean="0">
                          <a:cs typeface="B Nazanin" panose="00000400000000000000" pitchFamily="2" charset="-78"/>
                        </a:rPr>
                        <a:t>equals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موجود در عناصر، موارد تکراری را حذف می کند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cs typeface="B Nazanin" panose="00000400000000000000" pitchFamily="2" charset="-78"/>
                        </a:rPr>
                        <a:t>Stream&lt;T&gt; distinct()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460614"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عناصر را با استفاده از ترتیب طبیعی مرتب می کند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cs typeface="B Nazanin" panose="00000400000000000000" pitchFamily="2" charset="-78"/>
                        </a:rPr>
                        <a:t>Stream&lt;T&gt; sorted()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460614"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با استفاده از عبارت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لامبدای ورودی مرتب سازی عناصر را انجام می دهد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cs typeface="B Nazanin" panose="00000400000000000000" pitchFamily="2" charset="-78"/>
                        </a:rPr>
                        <a:t>Stream&lt;T&gt; sorted(Comparator&lt;? super T&gt; compare)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460614"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همان عنصر جریان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را باز می گرداند و عبارت لامبدا را بر روی آن اجرا می کند. این متد برای </a:t>
                      </a:r>
                      <a:r>
                        <a:rPr lang="en-US" baseline="0" dirty="0" smtClean="0">
                          <a:cs typeface="B Nazanin" panose="00000400000000000000" pitchFamily="2" charset="-78"/>
                        </a:rPr>
                        <a:t>debug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استفاده می شود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cs typeface="B Nazanin" panose="00000400000000000000" pitchFamily="2" charset="-78"/>
                        </a:rPr>
                        <a:t>Stream&lt;T&gt; peek(Consumer&lt;? super T&gt; consume)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460614"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اگر تعداد عناصر بیش از طول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ورودی باشد، آن موارد را حذف می کند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cs typeface="B Nazanin" panose="00000400000000000000" pitchFamily="2" charset="-78"/>
                        </a:rPr>
                        <a:t>Stream&lt;T&gt; limit(long size)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659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عملیات میانی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دقت کنید که کلیه متدهای عملیات میانی نوع داده </a:t>
            </a:r>
            <a:r>
              <a:rPr lang="en-US" dirty="0"/>
              <a:t>Stream&lt;T</a:t>
            </a:r>
            <a:r>
              <a:rPr lang="en-US" dirty="0" smtClean="0"/>
              <a:t>&gt;</a:t>
            </a:r>
            <a:r>
              <a:rPr lang="fa-IR" dirty="0" smtClean="0"/>
              <a:t> را به عنوان حاصل باز می گردانند</a:t>
            </a:r>
          </a:p>
          <a:p>
            <a:r>
              <a:rPr lang="fa-IR" dirty="0" smtClean="0"/>
              <a:t>عملیات میانی اختیاری است، یعنی می توان بعد از دریافت منبع به سراغ عملیات پایانی رفت</a:t>
            </a:r>
          </a:p>
          <a:p>
            <a:r>
              <a:rPr lang="fa-IR" dirty="0" smtClean="0"/>
              <a:t>از متد </a:t>
            </a:r>
            <a:r>
              <a:rPr lang="en-US" dirty="0" smtClean="0"/>
              <a:t>peek</a:t>
            </a:r>
            <a:r>
              <a:rPr lang="fa-IR" dirty="0" smtClean="0"/>
              <a:t> می توان جهت مشاهده عملکرد استفاده کرد</a:t>
            </a:r>
            <a:endParaRPr lang="en-US" dirty="0"/>
          </a:p>
          <a:p>
            <a:r>
              <a:rPr lang="fa-IR" dirty="0" smtClean="0"/>
              <a:t>از این متد در برنامه اصلی به هیچ وجه استفاده نکنید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88134" y="4309002"/>
            <a:ext cx="9946783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err="1">
                <a:latin typeface="+mj-lt"/>
              </a:rPr>
              <a:t>IntStream.range</a:t>
            </a:r>
            <a:r>
              <a:rPr lang="en-US" sz="2800" dirty="0">
                <a:latin typeface="+mj-lt"/>
              </a:rPr>
              <a:t>(1, 5).peek(</a:t>
            </a:r>
            <a:r>
              <a:rPr lang="en-US" sz="2800" dirty="0" err="1">
                <a:latin typeface="+mj-lt"/>
              </a:rPr>
              <a:t>i</a:t>
            </a:r>
            <a:r>
              <a:rPr lang="en-US" sz="2800" dirty="0">
                <a:latin typeface="+mj-lt"/>
              </a:rPr>
              <a:t> -&gt; </a:t>
            </a:r>
            <a:r>
              <a:rPr lang="en-US" sz="2800" dirty="0" err="1">
                <a:latin typeface="+mj-lt"/>
              </a:rPr>
              <a:t>System.out.printf</a:t>
            </a:r>
            <a:r>
              <a:rPr lang="en-US" sz="2800" dirty="0">
                <a:latin typeface="+mj-lt"/>
              </a:rPr>
              <a:t>("%d ", </a:t>
            </a:r>
            <a:r>
              <a:rPr lang="en-US" sz="2800" dirty="0" err="1">
                <a:latin typeface="+mj-lt"/>
              </a:rPr>
              <a:t>i</a:t>
            </a:r>
            <a:r>
              <a:rPr lang="en-US" sz="2800" dirty="0">
                <a:latin typeface="+mj-lt"/>
              </a:rPr>
              <a:t>))</a:t>
            </a:r>
          </a:p>
          <a:p>
            <a:r>
              <a:rPr lang="en-US" sz="2800" dirty="0">
                <a:latin typeface="+mj-lt"/>
              </a:rPr>
              <a:t>                .map(</a:t>
            </a:r>
            <a:r>
              <a:rPr lang="en-US" sz="2800" dirty="0" err="1">
                <a:latin typeface="+mj-lt"/>
              </a:rPr>
              <a:t>i</a:t>
            </a:r>
            <a:r>
              <a:rPr lang="en-US" sz="2800" dirty="0">
                <a:latin typeface="+mj-lt"/>
              </a:rPr>
              <a:t> -&gt; </a:t>
            </a:r>
            <a:r>
              <a:rPr lang="en-US" sz="2800" dirty="0" err="1">
                <a:latin typeface="+mj-lt"/>
              </a:rPr>
              <a:t>i</a:t>
            </a:r>
            <a:r>
              <a:rPr lang="en-US" sz="2800" dirty="0">
                <a:latin typeface="+mj-lt"/>
              </a:rPr>
              <a:t> * </a:t>
            </a:r>
            <a:r>
              <a:rPr lang="en-US" sz="2800" dirty="0" err="1">
                <a:latin typeface="+mj-lt"/>
              </a:rPr>
              <a:t>i</a:t>
            </a:r>
            <a:r>
              <a:rPr lang="en-US" sz="2800" dirty="0">
                <a:latin typeface="+mj-lt"/>
              </a:rPr>
              <a:t>).peek(</a:t>
            </a:r>
            <a:r>
              <a:rPr lang="en-US" sz="2800" dirty="0" err="1">
                <a:latin typeface="+mj-lt"/>
              </a:rPr>
              <a:t>i</a:t>
            </a:r>
            <a:r>
              <a:rPr lang="en-US" sz="2800" dirty="0">
                <a:latin typeface="+mj-lt"/>
              </a:rPr>
              <a:t> -&gt; </a:t>
            </a:r>
            <a:r>
              <a:rPr lang="en-US" sz="2800" dirty="0" err="1">
                <a:latin typeface="+mj-lt"/>
              </a:rPr>
              <a:t>System.out.printf</a:t>
            </a:r>
            <a:r>
              <a:rPr lang="en-US" sz="2800" dirty="0">
                <a:latin typeface="+mj-lt"/>
              </a:rPr>
              <a:t>("%d ", </a:t>
            </a:r>
            <a:r>
              <a:rPr lang="en-US" sz="2800" dirty="0" err="1">
                <a:latin typeface="+mj-lt"/>
              </a:rPr>
              <a:t>i</a:t>
            </a:r>
            <a:r>
              <a:rPr lang="en-US" sz="2800" dirty="0">
                <a:latin typeface="+mj-lt"/>
              </a:rPr>
              <a:t>)).count()</a:t>
            </a:r>
          </a:p>
        </p:txBody>
      </p:sp>
      <p:sp>
        <p:nvSpPr>
          <p:cNvPr id="6" name="Rectangle 5"/>
          <p:cNvSpPr/>
          <p:nvPr/>
        </p:nvSpPr>
        <p:spPr>
          <a:xfrm>
            <a:off x="588134" y="5489203"/>
            <a:ext cx="318067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Output: 1 </a:t>
            </a:r>
            <a:r>
              <a:rPr lang="en-US" sz="2400" dirty="0"/>
              <a:t>1 2 4 3 9 4 16 </a:t>
            </a:r>
          </a:p>
        </p:txBody>
      </p:sp>
    </p:spTree>
    <p:extLst>
      <p:ext uri="{BB962C8B-B14F-4D97-AF65-F5344CB8AC3E}">
        <p14:creationId xmlns:p14="http://schemas.microsoft.com/office/powerpoint/2010/main" val="1502849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فیلتر کردن نتیجه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از متد </a:t>
            </a:r>
            <a:r>
              <a:rPr lang="en-US" dirty="0" smtClean="0"/>
              <a:t>filter</a:t>
            </a:r>
            <a:r>
              <a:rPr lang="fa-IR" dirty="0" smtClean="0"/>
              <a:t> برای محدود کردن نتیجه استفاده می شود</a:t>
            </a:r>
          </a:p>
          <a:p>
            <a:r>
              <a:rPr lang="fa-IR" dirty="0" smtClean="0"/>
              <a:t>این متد پرکاربردترین بخش این مجموعه است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fa-IR" dirty="0" smtClean="0"/>
              <a:t>امضای اینترفیس ورودی این متد بصورت زیر است</a:t>
            </a:r>
          </a:p>
          <a:p>
            <a:pPr marL="0" indent="0" algn="l" rtl="0">
              <a:buNone/>
            </a:pPr>
            <a:r>
              <a:rPr lang="en-US" dirty="0">
                <a:latin typeface="+mj-lt"/>
              </a:rPr>
              <a:t>boolean test(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 value</a:t>
            </a:r>
            <a:r>
              <a:rPr lang="en-US" dirty="0" smtClean="0">
                <a:latin typeface="+mj-lt"/>
              </a:rPr>
              <a:t>);</a:t>
            </a:r>
            <a:endParaRPr lang="fa-IR" dirty="0" smtClean="0">
              <a:latin typeface="+mj-lt"/>
            </a:endParaRPr>
          </a:p>
          <a:p>
            <a:endParaRPr lang="fa-IR" dirty="0">
              <a:latin typeface="+mj-lt"/>
            </a:endParaRP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77035" y="2838022"/>
            <a:ext cx="113457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+mj-lt"/>
              </a:rPr>
              <a:t>IntStream.rangeClosed</a:t>
            </a:r>
            <a:r>
              <a:rPr lang="en-US" sz="2400" dirty="0">
                <a:latin typeface="+mj-lt"/>
              </a:rPr>
              <a:t>(0, 10).filter(</a:t>
            </a:r>
            <a:r>
              <a:rPr lang="en-US" sz="2400" dirty="0" err="1">
                <a:latin typeface="+mj-lt"/>
              </a:rPr>
              <a:t>i</a:t>
            </a:r>
            <a:r>
              <a:rPr lang="en-US" sz="2400" dirty="0">
                <a:latin typeface="+mj-lt"/>
              </a:rPr>
              <a:t> -&gt; (</a:t>
            </a:r>
            <a:r>
              <a:rPr lang="en-US" sz="2400" dirty="0" err="1">
                <a:latin typeface="+mj-lt"/>
              </a:rPr>
              <a:t>i</a:t>
            </a:r>
            <a:r>
              <a:rPr lang="en-US" sz="2400" dirty="0">
                <a:latin typeface="+mj-lt"/>
              </a:rPr>
              <a:t> % 2) == 0).</a:t>
            </a:r>
            <a:r>
              <a:rPr lang="en-US" sz="2400" dirty="0" err="1">
                <a:latin typeface="+mj-lt"/>
              </a:rPr>
              <a:t>forEach</a:t>
            </a:r>
            <a:r>
              <a:rPr lang="en-US" sz="2400" dirty="0">
                <a:latin typeface="+mj-lt"/>
              </a:rPr>
              <a:t>(</a:t>
            </a:r>
            <a:r>
              <a:rPr lang="en-US" sz="2400" dirty="0" err="1">
                <a:latin typeface="+mj-lt"/>
              </a:rPr>
              <a:t>i</a:t>
            </a:r>
            <a:r>
              <a:rPr lang="en-US" sz="2400" dirty="0">
                <a:latin typeface="+mj-lt"/>
              </a:rPr>
              <a:t> -&gt; </a:t>
            </a:r>
            <a:r>
              <a:rPr lang="en-US" sz="2400" dirty="0" err="1">
                <a:latin typeface="+mj-lt"/>
              </a:rPr>
              <a:t>System.out.printf</a:t>
            </a:r>
            <a:r>
              <a:rPr lang="en-US" sz="2400" dirty="0">
                <a:latin typeface="+mj-lt"/>
              </a:rPr>
              <a:t>("%d ", </a:t>
            </a:r>
            <a:r>
              <a:rPr lang="en-US" sz="2400" dirty="0" err="1">
                <a:latin typeface="+mj-lt"/>
              </a:rPr>
              <a:t>i</a:t>
            </a:r>
            <a:r>
              <a:rPr lang="en-US" sz="2400" dirty="0">
                <a:latin typeface="+mj-lt"/>
              </a:rPr>
              <a:t>));</a:t>
            </a:r>
          </a:p>
        </p:txBody>
      </p:sp>
      <p:sp>
        <p:nvSpPr>
          <p:cNvPr id="7" name="Rectangle 6"/>
          <p:cNvSpPr/>
          <p:nvPr/>
        </p:nvSpPr>
        <p:spPr>
          <a:xfrm>
            <a:off x="477035" y="3299687"/>
            <a:ext cx="2800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Output : 0 </a:t>
            </a:r>
            <a:r>
              <a:rPr lang="en-US" sz="2400" dirty="0"/>
              <a:t>2 4 6 8 10 </a:t>
            </a:r>
          </a:p>
        </p:txBody>
      </p:sp>
    </p:spTree>
    <p:extLst>
      <p:ext uri="{BB962C8B-B14F-4D97-AF65-F5344CB8AC3E}">
        <p14:creationId xmlns:p14="http://schemas.microsoft.com/office/powerpoint/2010/main" val="144947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عملیات پایانی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عملیات پایانی جهت ایجاد نتیجه نهایی استفاده می شود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306231" y="2844680"/>
          <a:ext cx="11593848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935"/>
                <a:gridCol w="511291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شرح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متد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یک لامبدا</a:t>
                      </a:r>
                      <a:r>
                        <a:rPr lang="fa-IR" sz="2000" baseline="0" dirty="0" smtClean="0">
                          <a:cs typeface="B Nazanin" panose="00000400000000000000" pitchFamily="2" charset="-78"/>
                        </a:rPr>
                        <a:t> را برای تمامی عناصر اجرا می کند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cs typeface="B Nazanin" panose="00000400000000000000" pitchFamily="2" charset="-78"/>
                        </a:rPr>
                        <a:t>void </a:t>
                      </a:r>
                      <a:r>
                        <a:rPr lang="en-US" sz="2000" dirty="0" err="1" smtClean="0">
                          <a:cs typeface="B Nazanin" panose="00000400000000000000" pitchFamily="2" charset="-78"/>
                        </a:rPr>
                        <a:t>forEach</a:t>
                      </a:r>
                      <a:r>
                        <a:rPr lang="en-US" sz="2000" dirty="0" smtClean="0">
                          <a:cs typeface="B Nazanin" panose="00000400000000000000" pitchFamily="2" charset="-78"/>
                        </a:rPr>
                        <a:t>(Consumer&lt;? super T&gt; action)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عناصر موجود در جریان را بصورت یک آرایه باز می گرداند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cs typeface="B Nazanin" panose="00000400000000000000" pitchFamily="2" charset="-78"/>
                        </a:rPr>
                        <a:t>Object[] </a:t>
                      </a:r>
                      <a:r>
                        <a:rPr lang="en-US" sz="2000" dirty="0" err="1" smtClean="0">
                          <a:cs typeface="B Nazanin" panose="00000400000000000000" pitchFamily="2" charset="-78"/>
                        </a:rPr>
                        <a:t>toArray</a:t>
                      </a:r>
                      <a:r>
                        <a:rPr lang="en-US" sz="2000" dirty="0" smtClean="0">
                          <a:cs typeface="B Nazanin" panose="00000400000000000000" pitchFamily="2" charset="-78"/>
                        </a:rPr>
                        <a:t>()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بر اساس یک اینترفیس</a:t>
                      </a:r>
                      <a:r>
                        <a:rPr lang="fa-IR" sz="2000" baseline="0" dirty="0" smtClean="0">
                          <a:cs typeface="B Nazanin" panose="00000400000000000000" pitchFamily="2" charset="-78"/>
                        </a:rPr>
                        <a:t> مقایسه گر، کوچکترین عنصر را باز می گرداند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 smtClean="0">
                          <a:cs typeface="B Nazanin" panose="00000400000000000000" pitchFamily="2" charset="-78"/>
                        </a:rPr>
                        <a:t>Optional</a:t>
                      </a:r>
                      <a:r>
                        <a:rPr lang="fr-FR" sz="2000" dirty="0" smtClean="0">
                          <a:cs typeface="B Nazanin" panose="00000400000000000000" pitchFamily="2" charset="-78"/>
                        </a:rPr>
                        <a:t>&lt;T&gt; min(</a:t>
                      </a:r>
                      <a:r>
                        <a:rPr lang="fr-FR" sz="2000" dirty="0" err="1" smtClean="0">
                          <a:cs typeface="B Nazanin" panose="00000400000000000000" pitchFamily="2" charset="-78"/>
                        </a:rPr>
                        <a:t>Comparator</a:t>
                      </a:r>
                      <a:r>
                        <a:rPr lang="fr-FR" sz="2000" dirty="0" smtClean="0">
                          <a:cs typeface="B Nazanin" panose="00000400000000000000" pitchFamily="2" charset="-78"/>
                        </a:rPr>
                        <a:t>&lt;? super T&gt; compare)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بر اساس یک اینترفیس مقایسه گر، بزرگترین</a:t>
                      </a:r>
                      <a:r>
                        <a:rPr lang="en-US" sz="2000" dirty="0" smtClean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عنصر را باز می گرداند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 dirty="0" err="1" smtClean="0">
                          <a:cs typeface="B Nazanin" panose="00000400000000000000" pitchFamily="2" charset="-78"/>
                        </a:rPr>
                        <a:t>Optional</a:t>
                      </a:r>
                      <a:r>
                        <a:rPr lang="fr-FR" sz="2000" dirty="0" smtClean="0">
                          <a:cs typeface="B Nazanin" panose="00000400000000000000" pitchFamily="2" charset="-78"/>
                        </a:rPr>
                        <a:t>&lt;T&gt; max(</a:t>
                      </a:r>
                      <a:r>
                        <a:rPr lang="fr-FR" sz="2000" dirty="0" err="1" smtClean="0">
                          <a:cs typeface="B Nazanin" panose="00000400000000000000" pitchFamily="2" charset="-78"/>
                        </a:rPr>
                        <a:t>Comparator</a:t>
                      </a:r>
                      <a:r>
                        <a:rPr lang="fr-FR" sz="2000" dirty="0" smtClean="0">
                          <a:cs typeface="B Nazanin" panose="00000400000000000000" pitchFamily="2" charset="-78"/>
                        </a:rPr>
                        <a:t>&lt;? super T&gt; compare)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000" dirty="0" smtClean="0">
                          <a:cs typeface="B Nazanin" panose="00000400000000000000" pitchFamily="2" charset="-78"/>
                        </a:rPr>
                        <a:t>تعداد عناصر موجود در جریان را بازمی گرداند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cs typeface="B Nazanin" panose="00000400000000000000" pitchFamily="2" charset="-78"/>
                        </a:rPr>
                        <a:t>long count()</a:t>
                      </a:r>
                      <a:endParaRPr lang="en-US" sz="2000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39001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6394" y="2762446"/>
            <a:ext cx="6875347" cy="3792900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579549" y="618186"/>
            <a:ext cx="6452316" cy="2627290"/>
          </a:xfrm>
          <a:prstGeom prst="cloudCallout">
            <a:avLst>
              <a:gd name="adj1" fmla="val 26672"/>
              <a:gd name="adj2" fmla="val 536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2800" dirty="0" smtClean="0">
                <a:cs typeface="B Nazanin" panose="00000400000000000000" pitchFamily="2" charset="-78"/>
              </a:rPr>
              <a:t>دیدی چقدر آسون و کاربردیه!</a:t>
            </a:r>
            <a:endParaRPr lang="en-US" sz="2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36891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اینترفیس های کاربردی در جریان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dirty="0" smtClean="0"/>
              <a:t>همانند مواردی که برای اینترفیس </a:t>
            </a:r>
            <a:r>
              <a:rPr lang="en-US" dirty="0" smtClean="0"/>
              <a:t>Predicate</a:t>
            </a:r>
            <a:r>
              <a:rPr lang="fa-IR" dirty="0" smtClean="0"/>
              <a:t> عنوان شد، برای سایر اینترفیس ها هم می توان متغیری جدید تعریف کرد</a:t>
            </a:r>
          </a:p>
          <a:p>
            <a:pPr marL="0" indent="0" algn="l" rtl="0">
              <a:buNone/>
            </a:pPr>
            <a:r>
              <a:rPr lang="en-US" sz="2400" dirty="0">
                <a:latin typeface="+mj-lt"/>
              </a:rPr>
              <a:t>Consumer&lt;String&gt; </a:t>
            </a:r>
            <a:r>
              <a:rPr lang="en-US" sz="2400" dirty="0" err="1">
                <a:latin typeface="+mj-lt"/>
              </a:rPr>
              <a:t>printUpperCase</a:t>
            </a:r>
            <a:r>
              <a:rPr lang="en-US" sz="2400" dirty="0">
                <a:latin typeface="+mj-lt"/>
              </a:rPr>
              <a:t> = </a:t>
            </a:r>
            <a:r>
              <a:rPr lang="en-US" sz="2400" dirty="0" err="1">
                <a:latin typeface="+mj-lt"/>
              </a:rPr>
              <a:t>str</a:t>
            </a:r>
            <a:r>
              <a:rPr lang="en-US" sz="2400" dirty="0">
                <a:latin typeface="+mj-lt"/>
              </a:rPr>
              <a:t> -&gt; </a:t>
            </a:r>
            <a:r>
              <a:rPr lang="en-US" sz="2400" dirty="0" err="1">
                <a:latin typeface="+mj-lt"/>
              </a:rPr>
              <a:t>System.out.println</a:t>
            </a:r>
            <a:r>
              <a:rPr lang="en-US" sz="2400" dirty="0">
                <a:latin typeface="+mj-lt"/>
              </a:rPr>
              <a:t>(</a:t>
            </a:r>
            <a:r>
              <a:rPr lang="en-US" sz="2400" dirty="0" err="1">
                <a:latin typeface="+mj-lt"/>
              </a:rPr>
              <a:t>str.toUpperCase</a:t>
            </a:r>
            <a:r>
              <a:rPr lang="en-US" sz="2400" dirty="0">
                <a:latin typeface="+mj-lt"/>
              </a:rPr>
              <a:t>());</a:t>
            </a:r>
          </a:p>
          <a:p>
            <a:pPr marL="0" indent="0" algn="l" rtl="0">
              <a:buNone/>
            </a:pPr>
            <a:r>
              <a:rPr lang="en-US" sz="2400" dirty="0" err="1" smtClean="0">
                <a:latin typeface="+mj-lt"/>
              </a:rPr>
              <a:t>strings.stream</a:t>
            </a:r>
            <a:r>
              <a:rPr lang="en-US" sz="2400" dirty="0">
                <a:latin typeface="+mj-lt"/>
              </a:rPr>
              <a:t>().</a:t>
            </a:r>
            <a:r>
              <a:rPr lang="en-US" sz="2400" dirty="0" err="1">
                <a:latin typeface="+mj-lt"/>
              </a:rPr>
              <a:t>forEach</a:t>
            </a:r>
            <a:r>
              <a:rPr lang="en-US" sz="2400" dirty="0">
                <a:latin typeface="+mj-lt"/>
              </a:rPr>
              <a:t>(</a:t>
            </a:r>
            <a:r>
              <a:rPr lang="en-US" sz="2400" dirty="0" err="1">
                <a:latin typeface="+mj-lt"/>
              </a:rPr>
              <a:t>printUpperCase</a:t>
            </a:r>
            <a:r>
              <a:rPr lang="en-US" sz="2400" dirty="0" smtClean="0">
                <a:latin typeface="+mj-lt"/>
              </a:rPr>
              <a:t>);</a:t>
            </a:r>
          </a:p>
          <a:p>
            <a:pPr marL="0" indent="0" algn="l" rtl="0">
              <a:buNone/>
            </a:pPr>
            <a:endParaRPr lang="en-US" sz="2400" dirty="0" smtClean="0">
              <a:latin typeface="+mj-lt"/>
            </a:endParaRPr>
          </a:p>
          <a:p>
            <a:pPr marL="0" indent="0" algn="l" rtl="0">
              <a:buNone/>
            </a:pPr>
            <a:r>
              <a:rPr lang="en-US" sz="2400" dirty="0">
                <a:latin typeface="+mj-lt"/>
              </a:rPr>
              <a:t>Function&lt;String, Integer&gt; </a:t>
            </a:r>
            <a:r>
              <a:rPr lang="en-US" sz="2400" dirty="0" err="1">
                <a:latin typeface="+mj-lt"/>
              </a:rPr>
              <a:t>strLength</a:t>
            </a:r>
            <a:r>
              <a:rPr lang="en-US" sz="2400" dirty="0">
                <a:latin typeface="+mj-lt"/>
              </a:rPr>
              <a:t> = </a:t>
            </a:r>
            <a:r>
              <a:rPr lang="en-US" sz="2400" dirty="0" err="1">
                <a:latin typeface="+mj-lt"/>
              </a:rPr>
              <a:t>str</a:t>
            </a:r>
            <a:r>
              <a:rPr lang="en-US" sz="2400" dirty="0">
                <a:latin typeface="+mj-lt"/>
              </a:rPr>
              <a:t> -&gt; </a:t>
            </a:r>
            <a:r>
              <a:rPr lang="en-US" sz="2400" dirty="0" err="1">
                <a:latin typeface="+mj-lt"/>
              </a:rPr>
              <a:t>str.length</a:t>
            </a:r>
            <a:r>
              <a:rPr lang="en-US" sz="2400" dirty="0">
                <a:latin typeface="+mj-lt"/>
              </a:rPr>
              <a:t>();</a:t>
            </a:r>
          </a:p>
          <a:p>
            <a:pPr marL="0" indent="0" algn="l" rtl="0">
              <a:buNone/>
            </a:pPr>
            <a:r>
              <a:rPr lang="en-US" sz="2400" dirty="0" err="1" smtClean="0">
                <a:latin typeface="+mj-lt"/>
              </a:rPr>
              <a:t>strings.stream</a:t>
            </a:r>
            <a:r>
              <a:rPr lang="en-US" sz="2400" dirty="0">
                <a:latin typeface="+mj-lt"/>
              </a:rPr>
              <a:t>().map(</a:t>
            </a:r>
            <a:r>
              <a:rPr lang="en-US" sz="2400" dirty="0" err="1">
                <a:latin typeface="+mj-lt"/>
              </a:rPr>
              <a:t>strLength</a:t>
            </a:r>
            <a:r>
              <a:rPr lang="en-US" sz="2400" dirty="0">
                <a:latin typeface="+mj-lt"/>
              </a:rPr>
              <a:t>).</a:t>
            </a:r>
            <a:r>
              <a:rPr lang="en-US" sz="2400" dirty="0" err="1">
                <a:latin typeface="+mj-lt"/>
              </a:rPr>
              <a:t>forEach</a:t>
            </a:r>
            <a:r>
              <a:rPr lang="en-US" sz="2400" dirty="0">
                <a:latin typeface="+mj-lt"/>
              </a:rPr>
              <a:t>(</a:t>
            </a:r>
            <a:r>
              <a:rPr lang="en-US" sz="2400" dirty="0" err="1">
                <a:latin typeface="+mj-lt"/>
              </a:rPr>
              <a:t>System.out</a:t>
            </a:r>
            <a:r>
              <a:rPr lang="en-US" sz="2400" dirty="0">
                <a:latin typeface="+mj-lt"/>
              </a:rPr>
              <a:t>::</a:t>
            </a:r>
            <a:r>
              <a:rPr lang="en-US" sz="2400" dirty="0" err="1">
                <a:latin typeface="+mj-lt"/>
              </a:rPr>
              <a:t>println</a:t>
            </a:r>
            <a:r>
              <a:rPr lang="en-US" sz="2400" dirty="0" smtClean="0">
                <a:latin typeface="+mj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819177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415" y="2860921"/>
            <a:ext cx="5312602" cy="3842948"/>
          </a:xfrm>
          <a:prstGeom prst="rect">
            <a:avLst/>
          </a:prstGeom>
        </p:spPr>
      </p:pic>
      <p:sp>
        <p:nvSpPr>
          <p:cNvPr id="4" name="Cloud Callout 3"/>
          <p:cNvSpPr/>
          <p:nvPr/>
        </p:nvSpPr>
        <p:spPr>
          <a:xfrm>
            <a:off x="0" y="0"/>
            <a:ext cx="8512935" cy="3876541"/>
          </a:xfrm>
          <a:prstGeom prst="cloudCallout">
            <a:avLst>
              <a:gd name="adj1" fmla="val 37737"/>
              <a:gd name="adj2" fmla="val 482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4400" dirty="0" smtClean="0">
                <a:cs typeface="B Nazanin" panose="00000400000000000000" pitchFamily="2" charset="-78"/>
              </a:rPr>
              <a:t>جاوا خیلی آسونه! منم میخوام یاد بگیرم!</a:t>
            </a:r>
            <a:endParaRPr lang="en-US" sz="44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32230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اینترفیس های کاربردی در جریان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a-IR" sz="2400" dirty="0"/>
              <a:t>در اینترفیس </a:t>
            </a:r>
            <a:r>
              <a:rPr lang="en-US" sz="2400" dirty="0"/>
              <a:t>Function</a:t>
            </a:r>
            <a:r>
              <a:rPr lang="fa-IR" sz="2400" dirty="0"/>
              <a:t> متدهای کاربردی زیر وجود دارد:</a:t>
            </a:r>
          </a:p>
          <a:p>
            <a:pPr lvl="1"/>
            <a:r>
              <a:rPr lang="en-US" sz="2000" dirty="0"/>
              <a:t>Function&lt;V, R&gt; compose(Function&lt;? super V, ? extends T&gt; before)</a:t>
            </a:r>
            <a:r>
              <a:rPr lang="fa-IR" sz="2000" dirty="0"/>
              <a:t> : یک </a:t>
            </a:r>
            <a:r>
              <a:rPr lang="en-US" sz="2000" dirty="0"/>
              <a:t>Function</a:t>
            </a:r>
            <a:r>
              <a:rPr lang="fa-IR" sz="2000" dirty="0"/>
              <a:t> را قبل از </a:t>
            </a:r>
            <a:r>
              <a:rPr lang="en-US" sz="2000" dirty="0"/>
              <a:t>Function</a:t>
            </a:r>
            <a:r>
              <a:rPr lang="fa-IR" sz="2000" dirty="0"/>
              <a:t> جاری اجرا می کند</a:t>
            </a:r>
          </a:p>
          <a:p>
            <a:pPr lvl="1"/>
            <a:r>
              <a:rPr lang="en-US" sz="2000" dirty="0"/>
              <a:t>Function&lt;T, V&gt; </a:t>
            </a:r>
            <a:r>
              <a:rPr lang="en-US" sz="2000" dirty="0" err="1"/>
              <a:t>andThen</a:t>
            </a:r>
            <a:r>
              <a:rPr lang="en-US" sz="2000" dirty="0"/>
              <a:t>(Function&lt;? super R, ? extends V&gt; after)</a:t>
            </a:r>
            <a:r>
              <a:rPr lang="fa-IR" sz="2000" dirty="0"/>
              <a:t> : یک </a:t>
            </a:r>
            <a:r>
              <a:rPr lang="en-US" sz="2000" dirty="0"/>
              <a:t>Function</a:t>
            </a:r>
            <a:r>
              <a:rPr lang="fa-IR" sz="2000" dirty="0"/>
              <a:t> را بعد از </a:t>
            </a:r>
            <a:r>
              <a:rPr lang="en-US" sz="2000" dirty="0"/>
              <a:t>Function</a:t>
            </a:r>
            <a:r>
              <a:rPr lang="fa-IR" sz="2000" dirty="0"/>
              <a:t> جاری اجرا می کند</a:t>
            </a:r>
          </a:p>
          <a:p>
            <a:pPr marL="0" indent="0" algn="l" rtl="0">
              <a:buNone/>
            </a:pPr>
            <a:r>
              <a:rPr lang="en-US" sz="2400" dirty="0">
                <a:latin typeface="+mj-lt"/>
              </a:rPr>
              <a:t>Function&lt;String, String&gt; </a:t>
            </a:r>
            <a:r>
              <a:rPr lang="en-US" sz="2400" dirty="0" err="1">
                <a:latin typeface="+mj-lt"/>
              </a:rPr>
              <a:t>addA</a:t>
            </a:r>
            <a:r>
              <a:rPr lang="en-US" sz="2400" dirty="0">
                <a:latin typeface="+mj-lt"/>
              </a:rPr>
              <a:t> = </a:t>
            </a:r>
            <a:r>
              <a:rPr lang="en-US" sz="2400" dirty="0" err="1">
                <a:latin typeface="+mj-lt"/>
              </a:rPr>
              <a:t>str</a:t>
            </a:r>
            <a:r>
              <a:rPr lang="en-US" sz="2400" dirty="0">
                <a:latin typeface="+mj-lt"/>
              </a:rPr>
              <a:t> -&gt; </a:t>
            </a:r>
            <a:r>
              <a:rPr lang="en-US" sz="2400" dirty="0" err="1">
                <a:latin typeface="+mj-lt"/>
              </a:rPr>
              <a:t>str</a:t>
            </a:r>
            <a:r>
              <a:rPr lang="en-US" sz="2400" dirty="0">
                <a:latin typeface="+mj-lt"/>
              </a:rPr>
              <a:t> + "A";</a:t>
            </a:r>
          </a:p>
          <a:p>
            <a:pPr marL="0" indent="0" algn="l" rtl="0">
              <a:buNone/>
            </a:pPr>
            <a:r>
              <a:rPr lang="en-US" sz="2400" dirty="0" smtClean="0">
                <a:latin typeface="+mj-lt"/>
              </a:rPr>
              <a:t>Function&lt;String</a:t>
            </a:r>
            <a:r>
              <a:rPr lang="en-US" sz="2400" dirty="0">
                <a:latin typeface="+mj-lt"/>
              </a:rPr>
              <a:t>, String&gt; </a:t>
            </a:r>
            <a:r>
              <a:rPr lang="en-US" sz="2400" dirty="0" err="1">
                <a:latin typeface="+mj-lt"/>
              </a:rPr>
              <a:t>addB</a:t>
            </a:r>
            <a:r>
              <a:rPr lang="en-US" sz="2400" dirty="0">
                <a:latin typeface="+mj-lt"/>
              </a:rPr>
              <a:t> = </a:t>
            </a:r>
            <a:r>
              <a:rPr lang="en-US" sz="2400" dirty="0" err="1">
                <a:latin typeface="+mj-lt"/>
              </a:rPr>
              <a:t>str</a:t>
            </a:r>
            <a:r>
              <a:rPr lang="en-US" sz="2400" dirty="0">
                <a:latin typeface="+mj-lt"/>
              </a:rPr>
              <a:t> -&gt; </a:t>
            </a:r>
            <a:r>
              <a:rPr lang="en-US" sz="2400" dirty="0" err="1">
                <a:latin typeface="+mj-lt"/>
              </a:rPr>
              <a:t>str</a:t>
            </a:r>
            <a:r>
              <a:rPr lang="en-US" sz="2400" dirty="0">
                <a:latin typeface="+mj-lt"/>
              </a:rPr>
              <a:t> + "B</a:t>
            </a:r>
            <a:r>
              <a:rPr lang="en-US" sz="2400" dirty="0" smtClean="0">
                <a:latin typeface="+mj-lt"/>
              </a:rPr>
              <a:t>";</a:t>
            </a:r>
          </a:p>
          <a:p>
            <a:pPr marL="0" indent="0" algn="l" rtl="0">
              <a:buNone/>
            </a:pPr>
            <a:r>
              <a:rPr lang="en-US" sz="2400" dirty="0" err="1">
                <a:latin typeface="+mj-lt"/>
              </a:rPr>
              <a:t>strings.stream</a:t>
            </a:r>
            <a:r>
              <a:rPr lang="en-US" sz="2400" dirty="0">
                <a:latin typeface="+mj-lt"/>
              </a:rPr>
              <a:t>().map(</a:t>
            </a:r>
            <a:r>
              <a:rPr lang="en-US" sz="2400" dirty="0" err="1">
                <a:latin typeface="+mj-lt"/>
              </a:rPr>
              <a:t>addA.andThen</a:t>
            </a:r>
            <a:r>
              <a:rPr lang="en-US" sz="2400" dirty="0">
                <a:latin typeface="+mj-lt"/>
              </a:rPr>
              <a:t>(</a:t>
            </a:r>
            <a:r>
              <a:rPr lang="en-US" sz="2400" dirty="0" err="1">
                <a:latin typeface="+mj-lt"/>
              </a:rPr>
              <a:t>addB</a:t>
            </a:r>
            <a:r>
              <a:rPr lang="en-US" sz="2400" dirty="0">
                <a:latin typeface="+mj-lt"/>
              </a:rPr>
              <a:t>)).</a:t>
            </a:r>
            <a:r>
              <a:rPr lang="en-US" sz="2400" dirty="0" err="1">
                <a:latin typeface="+mj-lt"/>
              </a:rPr>
              <a:t>forEach</a:t>
            </a:r>
            <a:r>
              <a:rPr lang="en-US" sz="2400" dirty="0">
                <a:latin typeface="+mj-lt"/>
              </a:rPr>
              <a:t>(</a:t>
            </a:r>
            <a:r>
              <a:rPr lang="en-US" sz="2400" dirty="0" err="1">
                <a:latin typeface="+mj-lt"/>
              </a:rPr>
              <a:t>System.out</a:t>
            </a:r>
            <a:r>
              <a:rPr lang="en-US" sz="2400" dirty="0">
                <a:latin typeface="+mj-lt"/>
              </a:rPr>
              <a:t>::</a:t>
            </a:r>
            <a:r>
              <a:rPr lang="en-US" sz="2400" dirty="0" err="1">
                <a:latin typeface="+mj-lt"/>
              </a:rPr>
              <a:t>println</a:t>
            </a:r>
            <a:r>
              <a:rPr lang="en-US" sz="2400" dirty="0" smtClean="0">
                <a:latin typeface="+mj-lt"/>
              </a:rPr>
              <a:t>);</a:t>
            </a:r>
          </a:p>
          <a:p>
            <a:pPr marL="0" indent="0" algn="l" rtl="0">
              <a:buNone/>
            </a:pPr>
            <a:r>
              <a:rPr lang="en-US" sz="2400" dirty="0" err="1">
                <a:latin typeface="+mj-lt"/>
              </a:rPr>
              <a:t>strings.stream</a:t>
            </a:r>
            <a:r>
              <a:rPr lang="en-US" sz="2400" dirty="0">
                <a:latin typeface="+mj-lt"/>
              </a:rPr>
              <a:t>().map(</a:t>
            </a:r>
            <a:r>
              <a:rPr lang="en-US" sz="2400" dirty="0" err="1">
                <a:latin typeface="+mj-lt"/>
              </a:rPr>
              <a:t>addA.compose</a:t>
            </a:r>
            <a:r>
              <a:rPr lang="en-US" sz="2400" dirty="0">
                <a:latin typeface="+mj-lt"/>
              </a:rPr>
              <a:t>(</a:t>
            </a:r>
            <a:r>
              <a:rPr lang="en-US" sz="2400" dirty="0" err="1">
                <a:latin typeface="+mj-lt"/>
              </a:rPr>
              <a:t>addB</a:t>
            </a:r>
            <a:r>
              <a:rPr lang="en-US" sz="2400" dirty="0">
                <a:latin typeface="+mj-lt"/>
              </a:rPr>
              <a:t>)).</a:t>
            </a:r>
            <a:r>
              <a:rPr lang="en-US" sz="2400" dirty="0" err="1">
                <a:latin typeface="+mj-lt"/>
              </a:rPr>
              <a:t>forEach</a:t>
            </a:r>
            <a:r>
              <a:rPr lang="en-US" sz="2400" dirty="0">
                <a:latin typeface="+mj-lt"/>
              </a:rPr>
              <a:t>(</a:t>
            </a:r>
            <a:r>
              <a:rPr lang="en-US" sz="2400" dirty="0" err="1">
                <a:latin typeface="+mj-lt"/>
              </a:rPr>
              <a:t>System.out</a:t>
            </a:r>
            <a:r>
              <a:rPr lang="en-US" sz="2400" dirty="0">
                <a:latin typeface="+mj-lt"/>
              </a:rPr>
              <a:t>::</a:t>
            </a:r>
            <a:r>
              <a:rPr lang="en-US" sz="2400" dirty="0" err="1">
                <a:latin typeface="+mj-lt"/>
              </a:rPr>
              <a:t>println</a:t>
            </a:r>
            <a:r>
              <a:rPr lang="en-US" sz="2400" dirty="0">
                <a:latin typeface="+mj-lt"/>
              </a:rPr>
              <a:t>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328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اینترفیس های کاربردی در جریان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sz="2400" dirty="0">
                <a:latin typeface="+mj-lt"/>
              </a:rPr>
              <a:t>Random </a:t>
            </a:r>
            <a:r>
              <a:rPr lang="en-US" sz="2400" dirty="0" err="1">
                <a:latin typeface="+mj-lt"/>
              </a:rPr>
              <a:t>random</a:t>
            </a:r>
            <a:r>
              <a:rPr lang="en-US" sz="2400" dirty="0">
                <a:latin typeface="+mj-lt"/>
              </a:rPr>
              <a:t> = new Random();</a:t>
            </a:r>
          </a:p>
          <a:p>
            <a:pPr marL="0" indent="0" algn="l" rtl="0">
              <a:buNone/>
            </a:pPr>
            <a:r>
              <a:rPr lang="en-US" sz="2400" dirty="0" smtClean="0">
                <a:latin typeface="+mj-lt"/>
              </a:rPr>
              <a:t>Supplier&lt;Integer</a:t>
            </a:r>
            <a:r>
              <a:rPr lang="en-US" sz="2400" dirty="0">
                <a:latin typeface="+mj-lt"/>
              </a:rPr>
              <a:t>&gt; </a:t>
            </a:r>
            <a:r>
              <a:rPr lang="en-US" sz="2400" dirty="0" err="1">
                <a:latin typeface="+mj-lt"/>
              </a:rPr>
              <a:t>randomInt</a:t>
            </a:r>
            <a:r>
              <a:rPr lang="en-US" sz="2400" dirty="0">
                <a:latin typeface="+mj-lt"/>
              </a:rPr>
              <a:t> = () -&gt; </a:t>
            </a:r>
            <a:r>
              <a:rPr lang="en-US" sz="2400" dirty="0" err="1">
                <a:latin typeface="+mj-lt"/>
              </a:rPr>
              <a:t>random.nextInt</a:t>
            </a:r>
            <a:r>
              <a:rPr lang="en-US" sz="2400" dirty="0">
                <a:latin typeface="+mj-lt"/>
              </a:rPr>
              <a:t>(100);</a:t>
            </a:r>
          </a:p>
          <a:p>
            <a:pPr marL="0" indent="0" algn="l" rtl="0">
              <a:buNone/>
            </a:pPr>
            <a:r>
              <a:rPr lang="en-US" sz="2400" dirty="0" err="1" smtClean="0">
                <a:latin typeface="+mj-lt"/>
              </a:rPr>
              <a:t>Stream.generate</a:t>
            </a:r>
            <a:r>
              <a:rPr lang="en-US" sz="2400" dirty="0" smtClean="0">
                <a:latin typeface="+mj-lt"/>
              </a:rPr>
              <a:t>(</a:t>
            </a:r>
            <a:r>
              <a:rPr lang="en-US" sz="2400" dirty="0" err="1" smtClean="0">
                <a:latin typeface="+mj-lt"/>
              </a:rPr>
              <a:t>randomInt</a:t>
            </a:r>
            <a:r>
              <a:rPr lang="en-US" sz="2400" dirty="0">
                <a:latin typeface="+mj-lt"/>
              </a:rPr>
              <a:t>).limit(5).</a:t>
            </a:r>
            <a:r>
              <a:rPr lang="en-US" sz="2400" dirty="0" err="1">
                <a:latin typeface="+mj-lt"/>
              </a:rPr>
              <a:t>forEach</a:t>
            </a:r>
            <a:r>
              <a:rPr lang="en-US" sz="2400" dirty="0">
                <a:latin typeface="+mj-lt"/>
              </a:rPr>
              <a:t>(</a:t>
            </a:r>
            <a:r>
              <a:rPr lang="en-US" sz="2400" dirty="0" err="1">
                <a:latin typeface="+mj-lt"/>
              </a:rPr>
              <a:t>System.out</a:t>
            </a:r>
            <a:r>
              <a:rPr lang="en-US" sz="2400" dirty="0">
                <a:latin typeface="+mj-lt"/>
              </a:rPr>
              <a:t>::</a:t>
            </a:r>
            <a:r>
              <a:rPr lang="en-US" sz="2400" dirty="0" err="1">
                <a:latin typeface="+mj-lt"/>
              </a:rPr>
              <a:t>println</a:t>
            </a:r>
            <a:r>
              <a:rPr lang="en-US" sz="2400" dirty="0" smtClean="0">
                <a:latin typeface="+mj-lt"/>
              </a:rPr>
              <a:t>);</a:t>
            </a:r>
          </a:p>
          <a:p>
            <a:endParaRPr lang="fa-IR" dirty="0" smtClean="0">
              <a:latin typeface="+mj-lt"/>
            </a:endParaRPr>
          </a:p>
          <a:p>
            <a:r>
              <a:rPr lang="fa-IR" dirty="0" smtClean="0">
                <a:latin typeface="+mj-lt"/>
              </a:rPr>
              <a:t>می توان برای عملگر </a:t>
            </a:r>
            <a:r>
              <a:rPr lang="en-US" dirty="0" smtClean="0">
                <a:latin typeface="+mj-lt"/>
              </a:rPr>
              <a:t>new</a:t>
            </a:r>
            <a:r>
              <a:rPr lang="fa-IR" dirty="0" smtClean="0">
                <a:latin typeface="+mj-lt"/>
              </a:rPr>
              <a:t> نیز از همان روش که در </a:t>
            </a:r>
            <a:r>
              <a:rPr lang="fa-IR" dirty="0" smtClean="0"/>
              <a:t>متد </a:t>
            </a:r>
            <a:r>
              <a:rPr lang="en-US" dirty="0"/>
              <a:t>reference</a:t>
            </a:r>
            <a:r>
              <a:rPr lang="fa-IR" dirty="0"/>
              <a:t> گفته </a:t>
            </a:r>
            <a:r>
              <a:rPr lang="fa-IR" dirty="0" smtClean="0"/>
              <a:t>شد استفاده کرد</a:t>
            </a:r>
          </a:p>
          <a:p>
            <a:pPr marL="0" indent="0" algn="l" rtl="0">
              <a:buNone/>
            </a:pPr>
            <a:r>
              <a:rPr lang="en-US" dirty="0">
                <a:latin typeface="+mj-lt"/>
              </a:rPr>
              <a:t>Supplier&lt;String&gt; </a:t>
            </a:r>
            <a:r>
              <a:rPr lang="en-US" dirty="0" err="1">
                <a:latin typeface="+mj-lt"/>
              </a:rPr>
              <a:t>newString</a:t>
            </a:r>
            <a:r>
              <a:rPr lang="en-US" dirty="0">
                <a:latin typeface="+mj-lt"/>
              </a:rPr>
              <a:t> = String::new</a:t>
            </a:r>
            <a:r>
              <a:rPr lang="en-US" dirty="0" smtClean="0">
                <a:latin typeface="+mj-lt"/>
              </a:rPr>
              <a:t>;</a:t>
            </a:r>
            <a:endParaRPr lang="fa-IR" dirty="0" smtClean="0">
              <a:latin typeface="+mj-lt"/>
            </a:endParaRPr>
          </a:p>
          <a:p>
            <a:pPr marL="0" indent="0" algn="l" rtl="0">
              <a:buNone/>
            </a:pPr>
            <a:r>
              <a:rPr lang="en-US" dirty="0">
                <a:latin typeface="+mj-lt"/>
              </a:rPr>
              <a:t>Function&lt;String, Integer&gt; </a:t>
            </a:r>
            <a:r>
              <a:rPr lang="en-US" dirty="0" err="1">
                <a:latin typeface="+mj-lt"/>
              </a:rPr>
              <a:t>anotherInteger</a:t>
            </a:r>
            <a:r>
              <a:rPr lang="en-US" dirty="0">
                <a:latin typeface="+mj-lt"/>
              </a:rPr>
              <a:t> = Integer::new;</a:t>
            </a:r>
            <a:endParaRPr lang="fa-IR" dirty="0" smtClean="0">
              <a:latin typeface="+mj-lt"/>
            </a:endParaRPr>
          </a:p>
          <a:p>
            <a:pPr algn="l" rtl="0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1963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نسخه های </a:t>
            </a:r>
            <a:r>
              <a:rPr lang="en-US" dirty="0" smtClean="0"/>
              <a:t>primitive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برای اینترفیس های گفته شده نسخه </a:t>
            </a:r>
            <a:r>
              <a:rPr lang="en-US" dirty="0" smtClean="0"/>
              <a:t>primitive</a:t>
            </a:r>
            <a:r>
              <a:rPr lang="fa-IR" dirty="0" smtClean="0"/>
              <a:t> معادل نیز وجود دارد که در صورت نیاز می توان استفاده کرد</a:t>
            </a:r>
          </a:p>
          <a:p>
            <a:r>
              <a:rPr lang="fa-IR" dirty="0" smtClean="0"/>
              <a:t>معادل </a:t>
            </a:r>
            <a:r>
              <a:rPr lang="en-US" dirty="0" smtClean="0"/>
              <a:t>Predicate</a:t>
            </a:r>
            <a:r>
              <a:rPr lang="fa-IR" dirty="0" smtClean="0"/>
              <a:t> : </a:t>
            </a:r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r>
              <a:rPr lang="fa-IR" dirty="0" smtClean="0"/>
              <a:t>دقت کنید که در این متدها ورودی از نوع </a:t>
            </a:r>
            <a:r>
              <a:rPr lang="en-US" dirty="0" smtClean="0"/>
              <a:t>primitive</a:t>
            </a:r>
            <a:r>
              <a:rPr lang="fa-IR" dirty="0" smtClean="0"/>
              <a:t> است و نه کلاس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580623" y="2715892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اینترفیس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متد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cs typeface="B Nazanin" panose="00000400000000000000" pitchFamily="2" charset="-78"/>
                        </a:rPr>
                        <a:t>IntPredicate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cs typeface="B Nazanin" panose="00000400000000000000" pitchFamily="2" charset="-78"/>
                        </a:rPr>
                        <a:t>boolean test(</a:t>
                      </a:r>
                      <a:r>
                        <a:rPr lang="en-US" dirty="0" err="1" smtClean="0">
                          <a:cs typeface="B Nazanin" panose="00000400000000000000" pitchFamily="2" charset="-78"/>
                        </a:rPr>
                        <a:t>int</a:t>
                      </a:r>
                      <a:r>
                        <a:rPr lang="en-US" dirty="0" smtClean="0">
                          <a:cs typeface="B Nazanin" panose="00000400000000000000" pitchFamily="2" charset="-78"/>
                        </a:rPr>
                        <a:t> value)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cs typeface="B Nazanin" panose="00000400000000000000" pitchFamily="2" charset="-78"/>
                        </a:rPr>
                        <a:t>LongPredicate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cs typeface="B Nazanin" panose="00000400000000000000" pitchFamily="2" charset="-78"/>
                        </a:rPr>
                        <a:t>boolean test(long value)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>
                          <a:cs typeface="B Nazanin" panose="00000400000000000000" pitchFamily="2" charset="-78"/>
                        </a:rPr>
                        <a:t>DoublePredicate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cs typeface="B Nazanin" panose="00000400000000000000" pitchFamily="2" charset="-78"/>
                        </a:rPr>
                        <a:t>boolean test(double value)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81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نسخه های </a:t>
            </a:r>
            <a:r>
              <a:rPr lang="en-US" dirty="0" smtClean="0"/>
              <a:t>primitive</a:t>
            </a:r>
            <a:r>
              <a:rPr lang="fa-IR" dirty="0" smtClean="0"/>
              <a:t> برای </a:t>
            </a:r>
            <a:r>
              <a:rPr lang="en-US" dirty="0" smtClean="0"/>
              <a:t>Function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96212" y="1825625"/>
          <a:ext cx="117584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413"/>
                <a:gridCol w="3181082"/>
                <a:gridCol w="2601532"/>
                <a:gridCol w="33613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اینترفیس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متد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اینترفیس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متد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IntFunction</a:t>
                      </a:r>
                      <a:r>
                        <a:rPr lang="en-US" dirty="0" smtClean="0"/>
                        <a:t>&lt;R&gt;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 apply(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value)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IntToLongFunction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 </a:t>
                      </a:r>
                      <a:r>
                        <a:rPr lang="en-US" dirty="0" err="1" smtClean="0"/>
                        <a:t>applyAsLong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value)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LongFunction</a:t>
                      </a:r>
                      <a:r>
                        <a:rPr lang="en-US" dirty="0" smtClean="0"/>
                        <a:t>&lt;R&gt;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 apply(long value)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IntToDoubleFunction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 </a:t>
                      </a:r>
                      <a:r>
                        <a:rPr lang="en-US" dirty="0" err="1" smtClean="0"/>
                        <a:t>applyAsDouble</a:t>
                      </a:r>
                      <a:r>
                        <a:rPr lang="en-US" dirty="0" smtClean="0"/>
                        <a:t>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value)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DoubleFunction</a:t>
                      </a:r>
                      <a:r>
                        <a:rPr lang="en-US" dirty="0" smtClean="0"/>
                        <a:t>&lt;R&gt;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 apply(double value)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LongToIntFunction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applyAsInt</a:t>
                      </a:r>
                      <a:r>
                        <a:rPr lang="en-US" dirty="0" smtClean="0"/>
                        <a:t>(long value)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ToIntFunction</a:t>
                      </a:r>
                      <a:r>
                        <a:rPr lang="en-US" dirty="0" smtClean="0"/>
                        <a:t>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applyAsInt</a:t>
                      </a:r>
                      <a:r>
                        <a:rPr lang="en-US" dirty="0" smtClean="0"/>
                        <a:t>(T value)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LongToDoubleFunction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 </a:t>
                      </a:r>
                      <a:r>
                        <a:rPr lang="en-US" dirty="0" err="1" smtClean="0"/>
                        <a:t>applyAsLong</a:t>
                      </a:r>
                      <a:r>
                        <a:rPr lang="en-US" dirty="0" smtClean="0"/>
                        <a:t>(long value)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ToLongFunction</a:t>
                      </a:r>
                      <a:r>
                        <a:rPr lang="en-US" dirty="0" smtClean="0"/>
                        <a:t>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 </a:t>
                      </a:r>
                      <a:r>
                        <a:rPr lang="en-US" dirty="0" err="1" smtClean="0"/>
                        <a:t>applyAsLong</a:t>
                      </a:r>
                      <a:r>
                        <a:rPr lang="en-US" dirty="0" smtClean="0"/>
                        <a:t>(T value)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DoubleToIntFunction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</a:t>
                      </a:r>
                      <a:r>
                        <a:rPr lang="en-US" dirty="0" err="1" smtClean="0"/>
                        <a:t>applyAsInt</a:t>
                      </a:r>
                      <a:r>
                        <a:rPr lang="en-US" dirty="0" smtClean="0"/>
                        <a:t>(double value)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ToDoubleFunction</a:t>
                      </a:r>
                      <a:r>
                        <a:rPr lang="en-US" dirty="0" smtClean="0"/>
                        <a:t>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double </a:t>
                      </a:r>
                      <a:r>
                        <a:rPr lang="en-US" dirty="0" err="1" smtClean="0"/>
                        <a:t>applyAsDouble</a:t>
                      </a:r>
                      <a:r>
                        <a:rPr lang="en-US" dirty="0" smtClean="0"/>
                        <a:t>(T value)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DoubleToLongFunction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long </a:t>
                      </a:r>
                      <a:r>
                        <a:rPr lang="en-US" dirty="0" err="1" smtClean="0"/>
                        <a:t>applyAsLong</a:t>
                      </a:r>
                      <a:r>
                        <a:rPr lang="en-US" dirty="0" smtClean="0"/>
                        <a:t>(double value)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96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نسخه های </a:t>
            </a:r>
            <a:r>
              <a:rPr lang="en-US" dirty="0"/>
              <a:t>primitive</a:t>
            </a:r>
            <a:r>
              <a:rPr lang="fa-IR" dirty="0"/>
              <a:t> </a:t>
            </a:r>
            <a:r>
              <a:rPr lang="fa-IR" dirty="0" smtClean="0"/>
              <a:t>برای </a:t>
            </a:r>
            <a:r>
              <a:rPr lang="en-US" dirty="0" smtClean="0"/>
              <a:t>Consumer</a:t>
            </a:r>
            <a:r>
              <a:rPr lang="fa-IR" dirty="0" smtClean="0"/>
              <a:t> و </a:t>
            </a:r>
            <a:r>
              <a:rPr lang="en-US" dirty="0"/>
              <a:t>Supplier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endParaRPr lang="fa-IR" dirty="0" smtClean="0"/>
          </a:p>
          <a:p>
            <a:endParaRPr lang="fa-IR" dirty="0"/>
          </a:p>
          <a:p>
            <a:r>
              <a:rPr lang="fa-IR" dirty="0" smtClean="0"/>
              <a:t>در موارد عنوان شده اشاره ای به </a:t>
            </a:r>
            <a:r>
              <a:rPr lang="en-US" dirty="0" smtClean="0"/>
              <a:t>char</a:t>
            </a:r>
            <a:r>
              <a:rPr lang="fa-IR" dirty="0" smtClean="0"/>
              <a:t> ،</a:t>
            </a:r>
            <a:r>
              <a:rPr lang="en-US" dirty="0" smtClean="0"/>
              <a:t> byte</a:t>
            </a:r>
            <a:r>
              <a:rPr lang="fa-IR" dirty="0" smtClean="0"/>
              <a:t> ، یا </a:t>
            </a:r>
            <a:r>
              <a:rPr lang="en-US" dirty="0" smtClean="0"/>
              <a:t> short</a:t>
            </a:r>
            <a:r>
              <a:rPr lang="fa-IR" dirty="0" smtClean="0"/>
              <a:t>نشد چون برای اینها اینترفیسی وجود ندارد</a:t>
            </a:r>
          </a:p>
          <a:p>
            <a:r>
              <a:rPr lang="fa-IR" dirty="0" smtClean="0"/>
              <a:t>برای این نوع داده های باید از تبدیل نوع به </a:t>
            </a:r>
            <a:r>
              <a:rPr lang="en-US" dirty="0" err="1" smtClean="0"/>
              <a:t>int</a:t>
            </a:r>
            <a:r>
              <a:rPr lang="fa-IR" dirty="0" smtClean="0"/>
              <a:t> و بازگرداندن نوع استفاده نمود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/>
          </p:nvPr>
        </p:nvGraphicFramePr>
        <p:xfrm>
          <a:off x="296212" y="1503652"/>
          <a:ext cx="1175841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413"/>
                <a:gridCol w="3181082"/>
                <a:gridCol w="2601532"/>
                <a:gridCol w="33613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اینترفیس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متد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اینترفیس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متد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IntConsumer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void accept(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value)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ObjIntConsumer</a:t>
                      </a:r>
                      <a:r>
                        <a:rPr lang="en-US" dirty="0" smtClean="0"/>
                        <a:t>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void accept(T </a:t>
                      </a:r>
                      <a:r>
                        <a:rPr lang="en-US" dirty="0" err="1" smtClean="0"/>
                        <a:t>t</a:t>
                      </a:r>
                      <a:r>
                        <a:rPr lang="en-US" dirty="0" smtClean="0"/>
                        <a:t>, </a:t>
                      </a:r>
                      <a:r>
                        <a:rPr lang="en-US" dirty="0" err="1" smtClean="0"/>
                        <a:t>int</a:t>
                      </a:r>
                      <a:r>
                        <a:rPr lang="en-US" dirty="0" smtClean="0"/>
                        <a:t> value)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LongConsumer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void accept(long value)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ObjLongConsumer</a:t>
                      </a:r>
                      <a:r>
                        <a:rPr lang="en-US" dirty="0" smtClean="0"/>
                        <a:t>&lt;T&gt;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void accept(T </a:t>
                      </a:r>
                      <a:r>
                        <a:rPr lang="en-US" dirty="0" err="1" smtClean="0"/>
                        <a:t>t</a:t>
                      </a:r>
                      <a:r>
                        <a:rPr lang="en-US" dirty="0" smtClean="0"/>
                        <a:t>, long value)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DoubleConsumer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void accept(double value)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ObjDoubleConsumer</a:t>
                      </a:r>
                      <a:r>
                        <a:rPr lang="en-US" dirty="0" smtClean="0"/>
                        <a:t>&lt;T&gt;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 smtClean="0"/>
                        <a:t>void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accept</a:t>
                      </a:r>
                      <a:r>
                        <a:rPr lang="fr-FR" dirty="0" smtClean="0"/>
                        <a:t>(T </a:t>
                      </a:r>
                      <a:r>
                        <a:rPr lang="fr-FR" dirty="0" err="1" smtClean="0"/>
                        <a:t>t</a:t>
                      </a:r>
                      <a:r>
                        <a:rPr lang="fr-FR" dirty="0" smtClean="0"/>
                        <a:t>, double value)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/>
          </p:nvPr>
        </p:nvGraphicFramePr>
        <p:xfrm>
          <a:off x="306944" y="3278791"/>
          <a:ext cx="1175841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4413"/>
                <a:gridCol w="3181082"/>
                <a:gridCol w="2601532"/>
                <a:gridCol w="3361385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اینترفیس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متد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اینترفیس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متد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BooleanSupplier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boolean </a:t>
                      </a:r>
                      <a:r>
                        <a:rPr lang="en-US" dirty="0" err="1" smtClean="0"/>
                        <a:t>getAsBoolean</a:t>
                      </a:r>
                      <a:r>
                        <a:rPr lang="en-US" dirty="0" smtClean="0"/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LongSupplier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getAsLong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IntSupplier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getAsInt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DoubleSupplier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double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getAsDouble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85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نسخه دوتایی اینترفیس های کاربردی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معادل تمامی اینترفیس های ذکر شده، اینترفیسی با پیشوند نام </a:t>
            </a:r>
            <a:r>
              <a:rPr lang="en-US" dirty="0" smtClean="0"/>
              <a:t>Bi</a:t>
            </a:r>
            <a:r>
              <a:rPr lang="fa-IR" dirty="0" smtClean="0"/>
              <a:t> وجود دارد</a:t>
            </a:r>
          </a:p>
          <a:p>
            <a:r>
              <a:rPr lang="fa-IR" dirty="0" smtClean="0"/>
              <a:t>در این اینترفیس ها متدی دارند که به جای یک ورودی دو ورودی می گیرد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77455" y="3256804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اینترفیس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متد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BiPredicate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&lt;T, U&gt;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boolean test(T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U u)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BiConsumer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&lt;T, U&gt;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void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accept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U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fr-FR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BiFunction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&lt;T, U, R&gt;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apply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(T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U </a:t>
                      </a:r>
                      <a:r>
                        <a:rPr lang="fr-FR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fr-FR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2435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4878" y="2478950"/>
            <a:ext cx="5640947" cy="4124159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1030310" y="257578"/>
            <a:ext cx="6375042" cy="3309870"/>
          </a:xfrm>
          <a:prstGeom prst="cloudCallout">
            <a:avLst>
              <a:gd name="adj1" fmla="val 38763"/>
              <a:gd name="adj2" fmla="val 4965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3600" dirty="0" smtClean="0">
                <a:cs typeface="B Nazanin" panose="00000400000000000000" pitchFamily="2" charset="-78"/>
              </a:rPr>
              <a:t>اینقدر زیاد بود گیج شدیم!</a:t>
            </a:r>
            <a:endParaRPr lang="en-US" sz="36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5933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فیلتر کردن نتایج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متدهایی عملیات نهایی که نتایج جستجو را به شما باز می گردانند</a:t>
            </a:r>
          </a:p>
          <a:p>
            <a:r>
              <a:rPr lang="fa-IR" dirty="0" smtClean="0"/>
              <a:t>متد ها در صورتی که به اولین جواب برسند، ادامه پیدا نخواهند کرد(</a:t>
            </a:r>
            <a:r>
              <a:rPr lang="en-US" dirty="0"/>
              <a:t>short-circuiting</a:t>
            </a:r>
            <a:r>
              <a:rPr lang="fa-IR" dirty="0" smtClean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425003" y="3004968"/>
          <a:ext cx="11475076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02322"/>
                <a:gridCol w="41727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شرح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متد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در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صورتی که در عناصر جریان یک مورد مطابق با شرط پیدا کند </a:t>
                      </a:r>
                      <a:r>
                        <a:rPr lang="en-US" baseline="0" dirty="0" smtClean="0">
                          <a:cs typeface="B Nazanin" panose="00000400000000000000" pitchFamily="2" charset="-78"/>
                        </a:rPr>
                        <a:t>true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و اگر پیدا نکند یا جریان خالی باشد </a:t>
                      </a:r>
                      <a:r>
                        <a:rPr lang="en-US" baseline="0" dirty="0" smtClean="0">
                          <a:cs typeface="B Nazanin" panose="00000400000000000000" pitchFamily="2" charset="-78"/>
                        </a:rPr>
                        <a:t>false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باز می گرداند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cs typeface="B Nazanin" panose="00000400000000000000" pitchFamily="2" charset="-78"/>
                        </a:rPr>
                        <a:t>boolean </a:t>
                      </a:r>
                      <a:r>
                        <a:rPr lang="en-US" dirty="0" err="1" smtClean="0">
                          <a:cs typeface="B Nazanin" panose="00000400000000000000" pitchFamily="2" charset="-78"/>
                        </a:rPr>
                        <a:t>anyMatch</a:t>
                      </a:r>
                      <a:r>
                        <a:rPr lang="en-US" dirty="0" smtClean="0">
                          <a:cs typeface="B Nazanin" panose="00000400000000000000" pitchFamily="2" charset="-78"/>
                        </a:rPr>
                        <a:t>(Predicate&lt;? super T&gt; check)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اگر تمامی عناصر موجود در جریان با شرط مطابقت پیدا بکنند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en-US" baseline="0" dirty="0" smtClean="0">
                          <a:cs typeface="B Nazanin" panose="00000400000000000000" pitchFamily="2" charset="-78"/>
                        </a:rPr>
                        <a:t>true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و در غیر اینصورت </a:t>
                      </a:r>
                      <a:r>
                        <a:rPr lang="en-US" baseline="0" dirty="0" smtClean="0">
                          <a:cs typeface="B Nazanin" panose="00000400000000000000" pitchFamily="2" charset="-78"/>
                        </a:rPr>
                        <a:t>false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بازمی گرداند. </a:t>
                      </a:r>
                      <a:r>
                        <a:rPr lang="fa-IR" b="1" baseline="0" dirty="0" smtClean="0">
                          <a:cs typeface="B Nazanin" panose="00000400000000000000" pitchFamily="2" charset="-78"/>
                        </a:rPr>
                        <a:t>دقت کنید اگر جریان خالی باشد، بدون بررسی شرط </a:t>
                      </a:r>
                      <a:r>
                        <a:rPr lang="en-US" b="1" baseline="0" dirty="0" smtClean="0">
                          <a:cs typeface="B Nazanin" panose="00000400000000000000" pitchFamily="2" charset="-78"/>
                        </a:rPr>
                        <a:t>true</a:t>
                      </a:r>
                      <a:r>
                        <a:rPr lang="fa-IR" b="1" baseline="0" dirty="0" smtClean="0">
                          <a:cs typeface="B Nazanin" panose="00000400000000000000" pitchFamily="2" charset="-78"/>
                        </a:rPr>
                        <a:t> برمی گرداند!</a:t>
                      </a:r>
                      <a:endParaRPr lang="en-US" b="1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cs typeface="B Nazanin" panose="00000400000000000000" pitchFamily="2" charset="-78"/>
                        </a:rPr>
                        <a:t>boolean </a:t>
                      </a:r>
                      <a:r>
                        <a:rPr lang="en-US" dirty="0" err="1" smtClean="0">
                          <a:cs typeface="B Nazanin" panose="00000400000000000000" pitchFamily="2" charset="-78"/>
                        </a:rPr>
                        <a:t>allMatch</a:t>
                      </a:r>
                      <a:r>
                        <a:rPr lang="en-US" dirty="0" smtClean="0">
                          <a:cs typeface="B Nazanin" panose="00000400000000000000" pitchFamily="2" charset="-78"/>
                        </a:rPr>
                        <a:t>(Predicate&lt;? super T&gt; check)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 smtClean="0">
                          <a:cs typeface="B Nazanin" panose="00000400000000000000" pitchFamily="2" charset="-78"/>
                        </a:rPr>
                        <a:t>اگر هیچ یک از عناصر موجود در جریان با شرط مطابقت پیدا نکنند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en-US" baseline="0" dirty="0" smtClean="0">
                          <a:cs typeface="B Nazanin" panose="00000400000000000000" pitchFamily="2" charset="-78"/>
                        </a:rPr>
                        <a:t>true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و در غیر اینصورت </a:t>
                      </a:r>
                      <a:r>
                        <a:rPr lang="en-US" baseline="0" dirty="0" smtClean="0">
                          <a:cs typeface="B Nazanin" panose="00000400000000000000" pitchFamily="2" charset="-78"/>
                        </a:rPr>
                        <a:t>false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بازمی گرداند. </a:t>
                      </a:r>
                      <a:r>
                        <a:rPr lang="fa-IR" b="1" baseline="0" dirty="0" smtClean="0">
                          <a:cs typeface="B Nazanin" panose="00000400000000000000" pitchFamily="2" charset="-78"/>
                        </a:rPr>
                        <a:t>دقت کنید اگر جریان خالی باشد، بدون بررسی شرط </a:t>
                      </a:r>
                      <a:r>
                        <a:rPr lang="en-US" b="1" baseline="0" dirty="0" smtClean="0">
                          <a:cs typeface="B Nazanin" panose="00000400000000000000" pitchFamily="2" charset="-78"/>
                        </a:rPr>
                        <a:t>true</a:t>
                      </a:r>
                      <a:r>
                        <a:rPr lang="fa-IR" b="1" baseline="0" dirty="0" smtClean="0">
                          <a:cs typeface="B Nazanin" panose="00000400000000000000" pitchFamily="2" charset="-78"/>
                        </a:rPr>
                        <a:t> برمی گرداند!</a:t>
                      </a:r>
                      <a:endParaRPr lang="en-US" b="1" dirty="0" smtClean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cs typeface="B Nazanin" panose="00000400000000000000" pitchFamily="2" charset="-78"/>
                        </a:rPr>
                        <a:t>boolean </a:t>
                      </a:r>
                      <a:r>
                        <a:rPr lang="en-US" dirty="0" err="1" smtClean="0">
                          <a:cs typeface="B Nazanin" panose="00000400000000000000" pitchFamily="2" charset="-78"/>
                        </a:rPr>
                        <a:t>noneMatch</a:t>
                      </a:r>
                      <a:r>
                        <a:rPr lang="en-US" dirty="0" smtClean="0">
                          <a:cs typeface="B Nazanin" panose="00000400000000000000" pitchFamily="2" charset="-78"/>
                        </a:rPr>
                        <a:t>(Predicate&lt;? super T&gt; check)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اولین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عنصر موجود در جریان را باز می گرداند، اگر هیچ عنصری در جریان نباشد یک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Optional</a:t>
                      </a:r>
                      <a:r>
                        <a:rPr lang="fa-I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 خالی باز می گرداند</a:t>
                      </a:r>
                      <a:endParaRPr lang="en-US" sz="1800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Optional&lt;T&gt;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findFirst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dirty="0" smtClean="0"/>
                        <a:t> 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 smtClean="0">
                          <a:cs typeface="B Nazanin" panose="00000400000000000000" pitchFamily="2" charset="-78"/>
                        </a:rPr>
                        <a:t>یکی از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عنصر موجود در جریان را باز می گرداند، اگر هیچ عنصری در جریان نباشد یک 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Optional</a:t>
                      </a:r>
                      <a:r>
                        <a:rPr lang="fa-IR" sz="1800" kern="1200" baseline="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 خالی باز می گرداند</a:t>
                      </a:r>
                      <a:endParaRPr lang="en-US" sz="1800" kern="1200" baseline="0" dirty="0" smtClean="0">
                        <a:solidFill>
                          <a:schemeClr val="dk1"/>
                        </a:solidFill>
                        <a:latin typeface="+mn-l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Optional&lt;T&gt;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findAny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dirty="0" smtClean="0"/>
                        <a:t> 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064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کلاس </a:t>
            </a:r>
            <a:r>
              <a:rPr lang="en-US" dirty="0" smtClean="0"/>
              <a:t>Optional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این کلاس جهت نگهداشت مقداری است که ممکن است </a:t>
            </a:r>
            <a:r>
              <a:rPr lang="en-US" dirty="0" smtClean="0"/>
              <a:t>null</a:t>
            </a:r>
            <a:r>
              <a:rPr lang="fa-IR" dirty="0" smtClean="0"/>
              <a:t> باشد</a:t>
            </a:r>
          </a:p>
          <a:p>
            <a:r>
              <a:rPr lang="fa-IR" dirty="0" smtClean="0"/>
              <a:t>برای تشخیص اینکه مقدار وجود دارد یا </a:t>
            </a:r>
            <a:r>
              <a:rPr lang="en-US" dirty="0" smtClean="0"/>
              <a:t>null</a:t>
            </a:r>
            <a:r>
              <a:rPr lang="fa-IR" dirty="0" smtClean="0"/>
              <a:t> است از متد </a:t>
            </a:r>
            <a:r>
              <a:rPr lang="en-US" dirty="0" err="1"/>
              <a:t>isPresent</a:t>
            </a:r>
            <a:r>
              <a:rPr lang="en-US" dirty="0" smtClean="0"/>
              <a:t>()</a:t>
            </a:r>
            <a:r>
              <a:rPr lang="fa-IR" dirty="0" smtClean="0"/>
              <a:t> استفاده می شود</a:t>
            </a:r>
          </a:p>
          <a:p>
            <a:r>
              <a:rPr lang="fa-IR" dirty="0" smtClean="0"/>
              <a:t>در صورتی که مقدار وجود داشت، برای گرفتم </a:t>
            </a:r>
            <a:r>
              <a:rPr lang="en-US" dirty="0" smtClean="0"/>
              <a:t>object</a:t>
            </a:r>
            <a:r>
              <a:rPr lang="fa-IR" dirty="0" smtClean="0"/>
              <a:t> از متد </a:t>
            </a:r>
            <a:r>
              <a:rPr lang="en-US" dirty="0" smtClean="0"/>
              <a:t>get()</a:t>
            </a:r>
            <a:r>
              <a:rPr lang="fa-IR" dirty="0" smtClean="0"/>
              <a:t> استفاده می شود</a:t>
            </a:r>
          </a:p>
          <a:p>
            <a:r>
              <a:rPr lang="fa-IR" dirty="0" smtClean="0"/>
              <a:t>برای این کلاس نسخه های </a:t>
            </a:r>
            <a:r>
              <a:rPr lang="en-US" dirty="0" smtClean="0"/>
              <a:t>primitive</a:t>
            </a:r>
            <a:r>
              <a:rPr lang="fa-IR" dirty="0" smtClean="0"/>
              <a:t> هم وجود دارد:</a:t>
            </a:r>
          </a:p>
          <a:p>
            <a:pPr lvl="1"/>
            <a:r>
              <a:rPr lang="en-US" dirty="0" err="1" smtClean="0"/>
              <a:t>OptionalInt</a:t>
            </a:r>
            <a:endParaRPr lang="fa-IR" dirty="0" smtClean="0"/>
          </a:p>
          <a:p>
            <a:pPr lvl="1"/>
            <a:r>
              <a:rPr lang="en-US" dirty="0" err="1" smtClean="0"/>
              <a:t>OptionalLong</a:t>
            </a:r>
            <a:endParaRPr lang="fa-IR" dirty="0" smtClean="0"/>
          </a:p>
          <a:p>
            <a:pPr lvl="1"/>
            <a:r>
              <a:rPr lang="en-US" dirty="0" err="1" smtClean="0"/>
              <a:t>OptionalDouble</a:t>
            </a:r>
            <a:endParaRPr lang="fa-IR" dirty="0" smtClean="0"/>
          </a:p>
          <a:p>
            <a:r>
              <a:rPr lang="fa-IR" dirty="0" smtClean="0"/>
              <a:t>متد </a:t>
            </a:r>
            <a:r>
              <a:rPr lang="en-US" dirty="0" err="1" smtClean="0"/>
              <a:t>orElse</a:t>
            </a:r>
            <a:r>
              <a:rPr lang="en-US" dirty="0" smtClean="0"/>
              <a:t>()</a:t>
            </a:r>
            <a:r>
              <a:rPr lang="fa-IR" dirty="0" smtClean="0"/>
              <a:t> جهت تعیین پیشفرض مقدار هنگامی که </a:t>
            </a:r>
            <a:r>
              <a:rPr lang="en-US" dirty="0" smtClean="0"/>
              <a:t>null</a:t>
            </a:r>
            <a:r>
              <a:rPr lang="fa-IR" dirty="0" smtClean="0"/>
              <a:t> باشد است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784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متدهای محاسباتی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برای جریان های </a:t>
            </a:r>
            <a:r>
              <a:rPr lang="en-US" dirty="0" smtClean="0"/>
              <a:t>primitive</a:t>
            </a:r>
            <a:r>
              <a:rPr lang="fa-IR" dirty="0" smtClean="0"/>
              <a:t> می توان متدهای محاسباتی مانند </a:t>
            </a:r>
            <a:r>
              <a:rPr lang="en-US" dirty="0" smtClean="0"/>
              <a:t>sum</a:t>
            </a:r>
            <a:r>
              <a:rPr lang="fa-IR" dirty="0" smtClean="0"/>
              <a:t> ، </a:t>
            </a:r>
            <a:r>
              <a:rPr lang="en-US" dirty="0" smtClean="0"/>
              <a:t>min</a:t>
            </a:r>
            <a:r>
              <a:rPr lang="fa-IR" dirty="0" smtClean="0"/>
              <a:t> ، </a:t>
            </a:r>
            <a:r>
              <a:rPr lang="en-US" dirty="0" smtClean="0"/>
              <a:t>average</a:t>
            </a:r>
            <a:r>
              <a:rPr lang="fa-IR" dirty="0" smtClean="0"/>
              <a:t> و ... را داشت</a:t>
            </a:r>
          </a:p>
          <a:p>
            <a:r>
              <a:rPr lang="fa-IR" dirty="0" smtClean="0"/>
              <a:t>برای سایر موارد می توان از متد هایی چون </a:t>
            </a:r>
            <a:r>
              <a:rPr lang="en-US" dirty="0" err="1" smtClean="0"/>
              <a:t>mapToDouble</a:t>
            </a:r>
            <a:r>
              <a:rPr lang="fa-IR" dirty="0" smtClean="0"/>
              <a:t> و ... جهت تبدیل استفاده کرد</a:t>
            </a:r>
          </a:p>
          <a:p>
            <a:endParaRPr lang="fa-IR" dirty="0"/>
          </a:p>
          <a:p>
            <a:pPr marL="0" indent="0" algn="l" rtl="0">
              <a:buNone/>
            </a:pPr>
            <a:r>
              <a:rPr lang="en-US" dirty="0"/>
              <a:t>List&lt;Integer&gt; </a:t>
            </a:r>
            <a:r>
              <a:rPr lang="en-US" dirty="0" err="1"/>
              <a:t>ints</a:t>
            </a:r>
            <a:r>
              <a:rPr lang="en-US" dirty="0"/>
              <a:t> = </a:t>
            </a:r>
            <a:r>
              <a:rPr lang="en-US" dirty="0" err="1" smtClean="0"/>
              <a:t>Arrays.asList</a:t>
            </a:r>
            <a:r>
              <a:rPr lang="en-US" dirty="0" smtClean="0"/>
              <a:t>(12</a:t>
            </a:r>
            <a:r>
              <a:rPr lang="en-US" dirty="0"/>
              <a:t>, </a:t>
            </a:r>
            <a:r>
              <a:rPr lang="en-US" dirty="0" smtClean="0"/>
              <a:t>18</a:t>
            </a:r>
            <a:r>
              <a:rPr lang="en-US" dirty="0"/>
              <a:t>, </a:t>
            </a:r>
            <a:r>
              <a:rPr lang="en-US" dirty="0" smtClean="0"/>
              <a:t>63</a:t>
            </a:r>
            <a:r>
              <a:rPr lang="en-US" dirty="0"/>
              <a:t>, 0</a:t>
            </a:r>
            <a:r>
              <a:rPr lang="en-US" dirty="0" smtClean="0"/>
              <a:t>);</a:t>
            </a:r>
          </a:p>
          <a:p>
            <a:pPr marL="0" indent="0" algn="l" rtl="0">
              <a:buNone/>
            </a:pPr>
            <a:r>
              <a:rPr lang="en-US" dirty="0" err="1"/>
              <a:t>ints.stream</a:t>
            </a:r>
            <a:r>
              <a:rPr lang="en-US" dirty="0"/>
              <a:t>().</a:t>
            </a:r>
            <a:r>
              <a:rPr lang="en-US" dirty="0" err="1"/>
              <a:t>mapToInt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 -&gt; </a:t>
            </a:r>
            <a:r>
              <a:rPr lang="en-US" dirty="0" err="1"/>
              <a:t>i</a:t>
            </a:r>
            <a:r>
              <a:rPr lang="en-US" dirty="0"/>
              <a:t>).sum</a:t>
            </a:r>
            <a:r>
              <a:rPr lang="en-US" dirty="0" smtClean="0"/>
              <a:t>();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922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خط لوله جریان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56066" y="1157993"/>
            <a:ext cx="1970467" cy="1194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Stream Source</a:t>
            </a:r>
            <a:endParaRPr lang="en-US" sz="2000" dirty="0"/>
          </a:p>
        </p:txBody>
      </p:sp>
      <p:sp>
        <p:nvSpPr>
          <p:cNvPr id="8" name="Rounded Rectangle 7"/>
          <p:cNvSpPr/>
          <p:nvPr/>
        </p:nvSpPr>
        <p:spPr>
          <a:xfrm>
            <a:off x="3565303" y="3013657"/>
            <a:ext cx="1970467" cy="1194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Intermediate operations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919987" y="4857488"/>
            <a:ext cx="1970467" cy="11941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Terminal operations</a:t>
            </a:r>
          </a:p>
        </p:txBody>
      </p:sp>
      <p:sp>
        <p:nvSpPr>
          <p:cNvPr id="13" name="Bent Arrow 12"/>
          <p:cNvSpPr/>
          <p:nvPr/>
        </p:nvSpPr>
        <p:spPr>
          <a:xfrm rot="5400000">
            <a:off x="3180752" y="1416348"/>
            <a:ext cx="1443091" cy="17515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Circular Arrow 13"/>
          <p:cNvSpPr/>
          <p:nvPr/>
        </p:nvSpPr>
        <p:spPr>
          <a:xfrm rot="10800000">
            <a:off x="3902297" y="3311364"/>
            <a:ext cx="1466046" cy="1815470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70433"/>
              <a:gd name="adj5" fmla="val 1685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Bent Arrow 14"/>
          <p:cNvSpPr/>
          <p:nvPr/>
        </p:nvSpPr>
        <p:spPr>
          <a:xfrm rot="5400000">
            <a:off x="5707163" y="3260178"/>
            <a:ext cx="1443091" cy="1751528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137846" y="1570416"/>
            <a:ext cx="85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720371" y="3426080"/>
            <a:ext cx="85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61986" y="4672822"/>
            <a:ext cx="85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49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متدهای محاسباتی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360607" y="2894572"/>
          <a:ext cx="11578108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9054"/>
                <a:gridCol w="578905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شرح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a-IR" dirty="0" smtClean="0">
                          <a:cs typeface="B Nazanin" panose="00000400000000000000" pitchFamily="2" charset="-78"/>
                        </a:rPr>
                        <a:t>متد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مجموع عناصر موجود در جریان را بر می گرداند. اگر خالی باشد </a:t>
                      </a:r>
                      <a:r>
                        <a:rPr lang="en-US" dirty="0" smtClean="0">
                          <a:cs typeface="B Nazanin" panose="00000400000000000000" pitchFamily="2" charset="-78"/>
                        </a:rPr>
                        <a:t>0</a:t>
                      </a:r>
                      <a:r>
                        <a:rPr lang="fa-IR" dirty="0" smtClean="0">
                          <a:cs typeface="B Nazanin" panose="00000400000000000000" pitchFamily="2" charset="-78"/>
                        </a:rPr>
                        <a:t> بر می گرداند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sum()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 smtClean="0">
                          <a:cs typeface="B Nazanin" panose="00000400000000000000" pitchFamily="2" charset="-78"/>
                        </a:rPr>
                        <a:t>تعداد عناصر موجود در جریان را بر می گرداند. اگر خالی باشد </a:t>
                      </a:r>
                      <a:r>
                        <a:rPr lang="en-US" dirty="0" smtClean="0">
                          <a:cs typeface="B Nazanin" panose="00000400000000000000" pitchFamily="2" charset="-78"/>
                        </a:rPr>
                        <a:t>0</a:t>
                      </a:r>
                      <a:r>
                        <a:rPr lang="fa-IR" dirty="0" smtClean="0">
                          <a:cs typeface="B Nazanin" panose="00000400000000000000" pitchFamily="2" charset="-78"/>
                        </a:rPr>
                        <a:t> بر می گرداند</a:t>
                      </a:r>
                      <a:endParaRPr lang="en-US" dirty="0" smtClean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 count()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میانگین عناصر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موجود در جریان را باز می گرداند. اگر جریان خالی باشد، یک </a:t>
                      </a:r>
                      <a:r>
                        <a:rPr lang="en-US" baseline="0" dirty="0" smtClean="0">
                          <a:cs typeface="B Nazanin" panose="00000400000000000000" pitchFamily="2" charset="-78"/>
                        </a:rPr>
                        <a:t>Optional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خالی باز می گرداند</a:t>
                      </a:r>
                      <a:endParaRPr lang="en-US" dirty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OptionalDouble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average()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 smtClean="0">
                          <a:cs typeface="B Nazanin" panose="00000400000000000000" pitchFamily="2" charset="-78"/>
                        </a:rPr>
                        <a:t>کوچکترین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عنصر از </a:t>
                      </a:r>
                      <a:r>
                        <a:rPr lang="fa-IR" dirty="0" smtClean="0">
                          <a:cs typeface="B Nazanin" panose="00000400000000000000" pitchFamily="2" charset="-78"/>
                        </a:rPr>
                        <a:t>عناصر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موجود در جریان را باز می گرداند. اگر جریان خالی باشد، یک </a:t>
                      </a:r>
                      <a:r>
                        <a:rPr lang="en-US" baseline="0" dirty="0" smtClean="0">
                          <a:cs typeface="B Nazanin" panose="00000400000000000000" pitchFamily="2" charset="-78"/>
                        </a:rPr>
                        <a:t>Optional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خالی باز می گرداند</a:t>
                      </a:r>
                      <a:endParaRPr lang="en-US" dirty="0" smtClean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OptionalInt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min()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a-IR" dirty="0" smtClean="0">
                          <a:cs typeface="B Nazanin" panose="00000400000000000000" pitchFamily="2" charset="-78"/>
                        </a:rPr>
                        <a:t>بزرگترین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عنصر از </a:t>
                      </a:r>
                      <a:r>
                        <a:rPr lang="fa-IR" dirty="0" smtClean="0">
                          <a:cs typeface="B Nazanin" panose="00000400000000000000" pitchFamily="2" charset="-78"/>
                        </a:rPr>
                        <a:t>عناصر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موجود در جریان را باز می گرداند. اگر جریان خالی باشد، یک </a:t>
                      </a:r>
                      <a:r>
                        <a:rPr lang="en-US" baseline="0" dirty="0" smtClean="0">
                          <a:cs typeface="B Nazanin" panose="00000400000000000000" pitchFamily="2" charset="-78"/>
                        </a:rPr>
                        <a:t>Optional</a:t>
                      </a:r>
                      <a:r>
                        <a:rPr lang="fa-IR" baseline="0" dirty="0" smtClean="0">
                          <a:cs typeface="B Nazanin" panose="00000400000000000000" pitchFamily="2" charset="-78"/>
                        </a:rPr>
                        <a:t> خالی باز می گرداند</a:t>
                      </a:r>
                      <a:endParaRPr lang="en-US" dirty="0" smtClean="0"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OptionalInt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max()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dirty="0" smtClean="0">
                          <a:cs typeface="B Nazanin" panose="00000400000000000000" pitchFamily="2" charset="-78"/>
                        </a:rPr>
                        <a:t>یک نمونه از کلاس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ntSummaryStatistics</a:t>
                      </a:r>
                      <a:r>
                        <a:rPr lang="fa-I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 را باز می گرداند که شامل مقادیر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sum </a:t>
                      </a:r>
                      <a:r>
                        <a:rPr lang="fa-I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، count</a:t>
                      </a:r>
                      <a:r>
                        <a:rPr lang="fa-I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،average </a:t>
                      </a:r>
                      <a:r>
                        <a:rPr lang="fa-I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،min </a:t>
                      </a:r>
                      <a:r>
                        <a:rPr lang="fa-I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 و 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max</a:t>
                      </a:r>
                      <a:r>
                        <a:rPr lang="fa-IR" sz="1800" kern="1200" dirty="0" smtClean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B Nazanin" panose="00000400000000000000" pitchFamily="2" charset="-78"/>
                        </a:rPr>
                        <a:t> می باشد</a:t>
                      </a:r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B Nazanin" panose="00000400000000000000" pitchFamily="2" charset="-7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IntSummaryStatistics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b="0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summaryStatistics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r" defTabSz="914400" rtl="1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defRPr>
            </a:lvl1pPr>
            <a:lvl2pPr marL="6858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defRPr>
            </a:lvl2pPr>
            <a:lvl3pPr marL="11430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defRPr>
            </a:lvl3pPr>
            <a:lvl4pPr marL="16002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defRPr>
            </a:lvl4pPr>
            <a:lvl5pPr marL="2057400" indent="-228600" algn="r" defTabSz="914400" rtl="1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B Nazanin" panose="00000400000000000000" pitchFamily="2" charset="-7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dirty="0" smtClean="0"/>
              <a:t>این متد ها برای کلاس </a:t>
            </a:r>
            <a:r>
              <a:rPr lang="en-US" dirty="0" err="1" smtClean="0"/>
              <a:t>IntStream</a:t>
            </a:r>
            <a:r>
              <a:rPr lang="fa-IR" dirty="0" smtClean="0"/>
              <a:t> است و برای </a:t>
            </a:r>
            <a:r>
              <a:rPr lang="en-US" dirty="0" err="1" smtClean="0"/>
              <a:t>LongStream</a:t>
            </a:r>
            <a:r>
              <a:rPr lang="fa-IR" dirty="0" smtClean="0"/>
              <a:t> و </a:t>
            </a:r>
            <a:r>
              <a:rPr lang="en-US" dirty="0" err="1" smtClean="0"/>
              <a:t>DoubleStream</a:t>
            </a:r>
            <a:r>
              <a:rPr lang="fa-IR" dirty="0" smtClean="0"/>
              <a:t> نیز توابع مشابهی وجود دارد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923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5556" y="2266682"/>
            <a:ext cx="6723306" cy="4482204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78548" y="211561"/>
            <a:ext cx="7315200" cy="3374264"/>
          </a:xfrm>
          <a:prstGeom prst="cloudCallout">
            <a:avLst>
              <a:gd name="adj1" fmla="val 42371"/>
              <a:gd name="adj2" fmla="val 4417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4800" dirty="0" smtClean="0">
                <a:cs typeface="B Nazanin" panose="00000400000000000000" pitchFamily="2" charset="-78"/>
              </a:rPr>
              <a:t>جریان چه چیزیه!</a:t>
            </a:r>
            <a:endParaRPr lang="en-US" sz="48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9580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API</a:t>
            </a:r>
            <a:r>
              <a:rPr lang="fa-IR" dirty="0" smtClean="0"/>
              <a:t> جریان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برای مرتب سازی از متد </a:t>
            </a:r>
            <a:r>
              <a:rPr lang="en-US" dirty="0" smtClean="0"/>
              <a:t>sorted()</a:t>
            </a:r>
            <a:r>
              <a:rPr lang="fa-IR" dirty="0" smtClean="0"/>
              <a:t> استفاده می شود</a:t>
            </a:r>
          </a:p>
          <a:p>
            <a:r>
              <a:rPr lang="fa-IR" dirty="0" smtClean="0"/>
              <a:t>در صورتی که اشیا از کلاس ها خودتان هستند می توانید یک نمونه از اینترفیس </a:t>
            </a:r>
            <a:r>
              <a:rPr lang="en-US" dirty="0" smtClean="0"/>
              <a:t>Comparator</a:t>
            </a:r>
            <a:r>
              <a:rPr lang="fa-IR" dirty="0" smtClean="0"/>
              <a:t> را بصورت یک عبارت لامبدا بنویسید و مرتب سازی را بر اساس آن انجام دهید</a:t>
            </a:r>
          </a:p>
          <a:p>
            <a:r>
              <a:rPr lang="fa-IR" dirty="0" smtClean="0"/>
              <a:t>اینترفیس </a:t>
            </a:r>
            <a:r>
              <a:rPr lang="en-US" dirty="0" smtClean="0"/>
              <a:t>Comparator</a:t>
            </a:r>
            <a:r>
              <a:rPr lang="fa-IR" dirty="0" smtClean="0"/>
              <a:t> از نوع </a:t>
            </a:r>
            <a:r>
              <a:rPr lang="en-US" dirty="0"/>
              <a:t>Functional</a:t>
            </a:r>
            <a:r>
              <a:rPr lang="fa-IR" dirty="0"/>
              <a:t> </a:t>
            </a:r>
            <a:r>
              <a:rPr lang="fa-IR" dirty="0" smtClean="0"/>
              <a:t>بوده و همانند اینترفیس های قبلی، قابل ایجاد در یک متغیر می باشد</a:t>
            </a:r>
          </a:p>
          <a:p>
            <a:r>
              <a:rPr lang="fa-IR" dirty="0" smtClean="0"/>
              <a:t>با استفاده از متد </a:t>
            </a:r>
            <a:r>
              <a:rPr lang="en-US" dirty="0" err="1" smtClean="0"/>
              <a:t>thenComparing</a:t>
            </a:r>
            <a:r>
              <a:rPr lang="fa-IR" dirty="0" smtClean="0"/>
              <a:t> می توان چند نمونه را بصورت زنجیره ای با هم استفاده کرد </a:t>
            </a:r>
            <a:endParaRPr lang="fa-IR" dirty="0"/>
          </a:p>
          <a:p>
            <a:r>
              <a:rPr lang="fa-IR" dirty="0" smtClean="0"/>
              <a:t>با استفاده از متد </a:t>
            </a:r>
            <a:r>
              <a:rPr lang="en-US" dirty="0" smtClean="0"/>
              <a:t>reversed</a:t>
            </a:r>
            <a:r>
              <a:rPr lang="fa-IR" dirty="0" smtClean="0"/>
              <a:t> می توان مرتب سازی را معکوس کرد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129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</a:t>
            </a:r>
            <a:r>
              <a:rPr lang="fa-IR" dirty="0"/>
              <a:t> جریان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72603" y="821844"/>
            <a:ext cx="1164679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+mj-lt"/>
              </a:rPr>
              <a:t> class Person {</a:t>
            </a:r>
          </a:p>
          <a:p>
            <a:r>
              <a:rPr lang="en-US" sz="2000" dirty="0">
                <a:latin typeface="+mj-lt"/>
              </a:rPr>
              <a:t>            String name;</a:t>
            </a:r>
          </a:p>
          <a:p>
            <a:r>
              <a:rPr lang="en-US" sz="2000" dirty="0">
                <a:latin typeface="+mj-lt"/>
              </a:rPr>
              <a:t>            </a:t>
            </a:r>
            <a:r>
              <a:rPr lang="en-US" sz="2000" dirty="0" err="1">
                <a:latin typeface="+mj-lt"/>
              </a:rPr>
              <a:t>int</a:t>
            </a:r>
            <a:r>
              <a:rPr lang="en-US" sz="2000" dirty="0">
                <a:latin typeface="+mj-lt"/>
              </a:rPr>
              <a:t> age</a:t>
            </a:r>
            <a:r>
              <a:rPr lang="en-US" sz="2000" dirty="0" smtClean="0">
                <a:latin typeface="+mj-lt"/>
              </a:rPr>
              <a:t>;</a:t>
            </a:r>
            <a:endParaRPr lang="en-US" sz="2000" dirty="0">
              <a:latin typeface="+mj-lt"/>
            </a:endParaRPr>
          </a:p>
          <a:p>
            <a:r>
              <a:rPr lang="en-US" sz="2000" dirty="0">
                <a:latin typeface="+mj-lt"/>
              </a:rPr>
              <a:t>            public Person(String name, </a:t>
            </a:r>
            <a:r>
              <a:rPr lang="en-US" sz="2000" dirty="0" err="1">
                <a:latin typeface="+mj-lt"/>
              </a:rPr>
              <a:t>int</a:t>
            </a:r>
            <a:r>
              <a:rPr lang="en-US" sz="2000" dirty="0">
                <a:latin typeface="+mj-lt"/>
              </a:rPr>
              <a:t> age) {</a:t>
            </a:r>
          </a:p>
          <a:p>
            <a:r>
              <a:rPr lang="en-US" sz="2000" dirty="0">
                <a:latin typeface="+mj-lt"/>
              </a:rPr>
              <a:t>                this.name = name;</a:t>
            </a:r>
          </a:p>
          <a:p>
            <a:r>
              <a:rPr lang="en-US" sz="2000" dirty="0">
                <a:latin typeface="+mj-lt"/>
              </a:rPr>
              <a:t>                </a:t>
            </a:r>
            <a:r>
              <a:rPr lang="en-US" sz="2000" dirty="0" err="1">
                <a:latin typeface="+mj-lt"/>
              </a:rPr>
              <a:t>this.age</a:t>
            </a:r>
            <a:r>
              <a:rPr lang="en-US" sz="2000" dirty="0">
                <a:latin typeface="+mj-lt"/>
              </a:rPr>
              <a:t> = age;</a:t>
            </a:r>
          </a:p>
          <a:p>
            <a:r>
              <a:rPr lang="en-US" sz="2000" dirty="0">
                <a:latin typeface="+mj-lt"/>
              </a:rPr>
              <a:t>            }</a:t>
            </a:r>
          </a:p>
          <a:p>
            <a:r>
              <a:rPr lang="en-US" sz="2000" dirty="0" smtClean="0">
                <a:latin typeface="+mj-lt"/>
              </a:rPr>
              <a:t>}</a:t>
            </a:r>
            <a:endParaRPr lang="fa-IR" sz="2000" dirty="0" smtClean="0">
              <a:latin typeface="+mj-lt"/>
            </a:endParaRPr>
          </a:p>
          <a:p>
            <a:endParaRPr lang="fa-IR" sz="2000" dirty="0" smtClean="0">
              <a:latin typeface="+mj-lt"/>
            </a:endParaRPr>
          </a:p>
          <a:p>
            <a:r>
              <a:rPr lang="en-US" sz="2000" b="1" dirty="0" smtClean="0">
                <a:latin typeface="+mj-lt"/>
              </a:rPr>
              <a:t>Comparator&lt;Person</a:t>
            </a:r>
            <a:r>
              <a:rPr lang="en-US" sz="2000" b="1" dirty="0">
                <a:latin typeface="+mj-lt"/>
              </a:rPr>
              <a:t>&gt; </a:t>
            </a:r>
            <a:r>
              <a:rPr lang="en-US" sz="2000" b="1" dirty="0" err="1">
                <a:latin typeface="+mj-lt"/>
              </a:rPr>
              <a:t>nameCompare</a:t>
            </a:r>
            <a:r>
              <a:rPr lang="en-US" sz="2000" b="1" dirty="0">
                <a:latin typeface="+mj-lt"/>
              </a:rPr>
              <a:t> = (p1, p2) -&gt; </a:t>
            </a:r>
            <a:r>
              <a:rPr lang="en-US" sz="2000" b="1" dirty="0" err="1">
                <a:latin typeface="+mj-lt"/>
              </a:rPr>
              <a:t>Objects.compare</a:t>
            </a:r>
            <a:r>
              <a:rPr lang="en-US" sz="2000" b="1" dirty="0">
                <a:latin typeface="+mj-lt"/>
              </a:rPr>
              <a:t>(p1.name, p2.name, String::</a:t>
            </a:r>
            <a:r>
              <a:rPr lang="en-US" sz="2000" b="1" dirty="0" err="1">
                <a:latin typeface="+mj-lt"/>
              </a:rPr>
              <a:t>compareTo</a:t>
            </a:r>
            <a:r>
              <a:rPr lang="en-US" sz="2000" b="1" dirty="0">
                <a:latin typeface="+mj-lt"/>
              </a:rPr>
              <a:t>);</a:t>
            </a:r>
          </a:p>
          <a:p>
            <a:r>
              <a:rPr lang="en-US" sz="2000" b="1" dirty="0" smtClean="0">
                <a:latin typeface="+mj-lt"/>
              </a:rPr>
              <a:t>Comparator&lt;Person</a:t>
            </a:r>
            <a:r>
              <a:rPr lang="en-US" sz="2000" b="1" dirty="0">
                <a:latin typeface="+mj-lt"/>
              </a:rPr>
              <a:t>&gt; </a:t>
            </a:r>
            <a:r>
              <a:rPr lang="en-US" sz="2000" b="1" dirty="0" err="1">
                <a:latin typeface="+mj-lt"/>
              </a:rPr>
              <a:t>ageCompare</a:t>
            </a:r>
            <a:r>
              <a:rPr lang="en-US" sz="2000" b="1" dirty="0">
                <a:latin typeface="+mj-lt"/>
              </a:rPr>
              <a:t> = (p1, p2) -&gt; </a:t>
            </a:r>
            <a:r>
              <a:rPr lang="en-US" sz="2000" b="1" dirty="0" err="1">
                <a:latin typeface="+mj-lt"/>
              </a:rPr>
              <a:t>Objects.compare</a:t>
            </a:r>
            <a:r>
              <a:rPr lang="en-US" sz="2000" b="1" dirty="0">
                <a:latin typeface="+mj-lt"/>
              </a:rPr>
              <a:t>(p1.age, p2.age, Integer::</a:t>
            </a:r>
            <a:r>
              <a:rPr lang="en-US" sz="2000" b="1" dirty="0" err="1">
                <a:latin typeface="+mj-lt"/>
              </a:rPr>
              <a:t>compareTo</a:t>
            </a:r>
            <a:r>
              <a:rPr lang="en-US" sz="2000" b="1" dirty="0">
                <a:latin typeface="+mj-lt"/>
              </a:rPr>
              <a:t>);</a:t>
            </a:r>
          </a:p>
          <a:p>
            <a:endParaRPr lang="en-US" sz="2000" dirty="0">
              <a:latin typeface="+mj-lt"/>
            </a:endParaRPr>
          </a:p>
          <a:p>
            <a:r>
              <a:rPr lang="en-US" sz="2000" dirty="0" smtClean="0">
                <a:latin typeface="+mj-lt"/>
              </a:rPr>
              <a:t>List&lt;Person</a:t>
            </a:r>
            <a:r>
              <a:rPr lang="en-US" sz="2000" dirty="0">
                <a:latin typeface="+mj-lt"/>
              </a:rPr>
              <a:t>&gt; people = </a:t>
            </a:r>
            <a:r>
              <a:rPr lang="en-US" sz="2000" dirty="0" err="1">
                <a:latin typeface="+mj-lt"/>
              </a:rPr>
              <a:t>Arrays.asList</a:t>
            </a:r>
            <a:r>
              <a:rPr lang="en-US" sz="2000" dirty="0">
                <a:latin typeface="+mj-lt"/>
              </a:rPr>
              <a:t>(</a:t>
            </a:r>
          </a:p>
          <a:p>
            <a:r>
              <a:rPr lang="en-US" sz="2000" dirty="0">
                <a:latin typeface="+mj-lt"/>
              </a:rPr>
              <a:t>                new Person("</a:t>
            </a:r>
            <a:r>
              <a:rPr lang="en-US" sz="2000" dirty="0" err="1">
                <a:latin typeface="+mj-lt"/>
              </a:rPr>
              <a:t>ali</a:t>
            </a:r>
            <a:r>
              <a:rPr lang="en-US" sz="2000" dirty="0">
                <a:latin typeface="+mj-lt"/>
              </a:rPr>
              <a:t>", 18),</a:t>
            </a:r>
          </a:p>
          <a:p>
            <a:r>
              <a:rPr lang="en-US" sz="2000" dirty="0">
                <a:latin typeface="+mj-lt"/>
              </a:rPr>
              <a:t>                new Person("</a:t>
            </a:r>
            <a:r>
              <a:rPr lang="en-US" sz="2000" dirty="0" err="1">
                <a:latin typeface="+mj-lt"/>
              </a:rPr>
              <a:t>reza</a:t>
            </a:r>
            <a:r>
              <a:rPr lang="en-US" sz="2000" dirty="0">
                <a:latin typeface="+mj-lt"/>
              </a:rPr>
              <a:t>", 19),</a:t>
            </a:r>
          </a:p>
          <a:p>
            <a:r>
              <a:rPr lang="en-US" sz="2000" dirty="0">
                <a:latin typeface="+mj-lt"/>
              </a:rPr>
              <a:t>                new Person("</a:t>
            </a:r>
            <a:r>
              <a:rPr lang="en-US" sz="2000" dirty="0" err="1">
                <a:latin typeface="+mj-lt"/>
              </a:rPr>
              <a:t>hasan</a:t>
            </a:r>
            <a:r>
              <a:rPr lang="en-US" sz="2000" dirty="0">
                <a:latin typeface="+mj-lt"/>
              </a:rPr>
              <a:t>", 24</a:t>
            </a:r>
            <a:r>
              <a:rPr lang="en-US" sz="2000" dirty="0" smtClean="0">
                <a:latin typeface="+mj-lt"/>
              </a:rPr>
              <a:t>));</a:t>
            </a:r>
            <a:endParaRPr lang="fa-IR" sz="2000" dirty="0" smtClean="0">
              <a:latin typeface="+mj-lt"/>
            </a:endParaRPr>
          </a:p>
          <a:p>
            <a:endParaRPr lang="fa-IR" sz="2000" dirty="0" smtClean="0">
              <a:latin typeface="+mj-lt"/>
            </a:endParaRPr>
          </a:p>
          <a:p>
            <a:r>
              <a:rPr lang="en-US" sz="2000" dirty="0" err="1" smtClean="0">
                <a:latin typeface="+mj-lt"/>
              </a:rPr>
              <a:t>people.stream</a:t>
            </a:r>
            <a:r>
              <a:rPr lang="en-US" sz="2000" dirty="0">
                <a:latin typeface="+mj-lt"/>
              </a:rPr>
              <a:t>().sorted(</a:t>
            </a:r>
            <a:r>
              <a:rPr lang="en-US" sz="2000" b="1" dirty="0" err="1">
                <a:latin typeface="+mj-lt"/>
              </a:rPr>
              <a:t>nameCompare.thenComparing</a:t>
            </a:r>
            <a:r>
              <a:rPr lang="en-US" sz="2000" b="1" dirty="0">
                <a:latin typeface="+mj-lt"/>
              </a:rPr>
              <a:t>(</a:t>
            </a:r>
            <a:r>
              <a:rPr lang="en-US" sz="2000" b="1" dirty="0" err="1">
                <a:latin typeface="+mj-lt"/>
              </a:rPr>
              <a:t>ageCompare</a:t>
            </a:r>
            <a:r>
              <a:rPr lang="en-US" sz="2000" b="1" dirty="0">
                <a:latin typeface="+mj-lt"/>
              </a:rPr>
              <a:t>)</a:t>
            </a:r>
            <a:r>
              <a:rPr lang="en-US" sz="2000" dirty="0">
                <a:latin typeface="+mj-lt"/>
              </a:rPr>
              <a:t>).</a:t>
            </a:r>
            <a:r>
              <a:rPr lang="en-US" sz="2000" dirty="0" err="1">
                <a:latin typeface="+mj-lt"/>
              </a:rPr>
              <a:t>forEach</a:t>
            </a:r>
            <a:r>
              <a:rPr lang="en-US" sz="2000" dirty="0">
                <a:latin typeface="+mj-lt"/>
              </a:rPr>
              <a:t>(</a:t>
            </a:r>
            <a:r>
              <a:rPr lang="en-US" sz="2000" dirty="0" err="1">
                <a:latin typeface="+mj-lt"/>
              </a:rPr>
              <a:t>System.out</a:t>
            </a:r>
            <a:r>
              <a:rPr lang="en-US" sz="2000" dirty="0">
                <a:latin typeface="+mj-lt"/>
              </a:rPr>
              <a:t>::</a:t>
            </a:r>
            <a:r>
              <a:rPr lang="en-US" sz="2000" dirty="0" err="1">
                <a:latin typeface="+mj-lt"/>
              </a:rPr>
              <a:t>println</a:t>
            </a:r>
            <a:r>
              <a:rPr lang="en-US" sz="2000" dirty="0">
                <a:latin typeface="+mj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905226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ذخیره نتایج در </a:t>
            </a:r>
            <a:r>
              <a:rPr lang="en-US" dirty="0" smtClean="0"/>
              <a:t>collection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a-IR" dirty="0" smtClean="0"/>
              <a:t>کلاس </a:t>
            </a:r>
            <a:r>
              <a:rPr lang="en-US" dirty="0" smtClean="0"/>
              <a:t>Collectors</a:t>
            </a:r>
            <a:r>
              <a:rPr lang="fa-IR" dirty="0" smtClean="0"/>
              <a:t> متدهایی جهت تبدیل یک جریان به یکی از کلاس های </a:t>
            </a:r>
            <a:r>
              <a:rPr lang="en-US" dirty="0" smtClean="0"/>
              <a:t>collection</a:t>
            </a:r>
            <a:r>
              <a:rPr lang="fa-IR" dirty="0" smtClean="0"/>
              <a:t> (مانند </a:t>
            </a:r>
            <a:r>
              <a:rPr lang="en-US" dirty="0" smtClean="0"/>
              <a:t>List</a:t>
            </a:r>
            <a:r>
              <a:rPr lang="fa-IR" dirty="0" smtClean="0"/>
              <a:t> ، </a:t>
            </a:r>
            <a:r>
              <a:rPr lang="en-US" dirty="0" smtClean="0"/>
              <a:t>Map</a:t>
            </a:r>
            <a:r>
              <a:rPr lang="fa-IR" dirty="0" smtClean="0"/>
              <a:t> ، و ...) دارد</a:t>
            </a:r>
          </a:p>
          <a:p>
            <a:r>
              <a:rPr lang="en-US" dirty="0" err="1"/>
              <a:t>toList</a:t>
            </a:r>
            <a:r>
              <a:rPr lang="en-US" dirty="0" smtClean="0"/>
              <a:t>()</a:t>
            </a:r>
            <a:r>
              <a:rPr lang="fa-IR" dirty="0" smtClean="0"/>
              <a:t> ، </a:t>
            </a:r>
            <a:r>
              <a:rPr lang="en-US" dirty="0" smtClean="0"/>
              <a:t> </a:t>
            </a:r>
            <a:r>
              <a:rPr lang="en-US" dirty="0" err="1"/>
              <a:t>toSet</a:t>
            </a:r>
            <a:r>
              <a:rPr lang="en-US" dirty="0" smtClean="0"/>
              <a:t>()</a:t>
            </a:r>
            <a:r>
              <a:rPr lang="fa-IR" dirty="0" smtClean="0"/>
              <a:t> ، </a:t>
            </a:r>
            <a:r>
              <a:rPr lang="en-US" dirty="0" smtClean="0"/>
              <a:t> </a:t>
            </a:r>
            <a:r>
              <a:rPr lang="en-US" dirty="0" err="1"/>
              <a:t>toMap</a:t>
            </a:r>
            <a:r>
              <a:rPr lang="en-US" dirty="0" smtClean="0"/>
              <a:t>()</a:t>
            </a:r>
            <a:r>
              <a:rPr lang="fa-IR" dirty="0" smtClean="0"/>
              <a:t> و </a:t>
            </a:r>
            <a:r>
              <a:rPr lang="en-US" dirty="0" smtClean="0"/>
              <a:t> </a:t>
            </a:r>
            <a:r>
              <a:rPr lang="en-US" dirty="0" err="1"/>
              <a:t>toCollection</a:t>
            </a:r>
            <a:r>
              <a:rPr lang="en-US" dirty="0"/>
              <a:t>()</a:t>
            </a:r>
            <a:r>
              <a:rPr lang="fa-IR" dirty="0" smtClean="0"/>
              <a:t> برخی از این متدها هستند</a:t>
            </a:r>
          </a:p>
          <a:p>
            <a:pPr marL="0" indent="0" algn="l" rtl="0">
              <a:buNone/>
            </a:pPr>
            <a:endParaRPr lang="fa-IR" sz="2400" dirty="0" smtClean="0">
              <a:latin typeface="+mj-lt"/>
            </a:endParaRPr>
          </a:p>
          <a:p>
            <a:pPr marL="0" indent="0" algn="l" rtl="0">
              <a:buNone/>
            </a:pPr>
            <a:r>
              <a:rPr lang="en-US" sz="2400" dirty="0" smtClean="0">
                <a:latin typeface="+mj-lt"/>
              </a:rPr>
              <a:t>List&lt;Integer</a:t>
            </a:r>
            <a:r>
              <a:rPr lang="en-US" sz="2400" dirty="0">
                <a:latin typeface="+mj-lt"/>
              </a:rPr>
              <a:t>&gt; </a:t>
            </a:r>
            <a:r>
              <a:rPr lang="en-US" sz="2400" dirty="0" err="1">
                <a:latin typeface="+mj-lt"/>
              </a:rPr>
              <a:t>collectedInts</a:t>
            </a:r>
            <a:r>
              <a:rPr lang="en-US" sz="2400" dirty="0">
                <a:latin typeface="+mj-lt"/>
              </a:rPr>
              <a:t> = </a:t>
            </a:r>
            <a:r>
              <a:rPr lang="en-US" sz="2400" dirty="0" err="1">
                <a:latin typeface="+mj-lt"/>
              </a:rPr>
              <a:t>Stream.of</a:t>
            </a:r>
            <a:r>
              <a:rPr lang="en-US" sz="2400" dirty="0">
                <a:latin typeface="+mj-lt"/>
              </a:rPr>
              <a:t>(18, 25, 36, -45).collect(</a:t>
            </a:r>
            <a:r>
              <a:rPr lang="en-US" sz="2400" dirty="0" err="1">
                <a:latin typeface="+mj-lt"/>
              </a:rPr>
              <a:t>Collectors.toList</a:t>
            </a:r>
            <a:r>
              <a:rPr lang="en-US" sz="2400" dirty="0" smtClean="0">
                <a:latin typeface="+mj-lt"/>
              </a:rPr>
              <a:t>())</a:t>
            </a:r>
            <a:endParaRPr lang="fa-IR" dirty="0" smtClean="0"/>
          </a:p>
          <a:p>
            <a:pPr marL="0" indent="0" algn="l" rtl="0">
              <a:buNone/>
            </a:pPr>
            <a:endParaRPr lang="fa-IR" sz="2400" dirty="0" smtClean="0">
              <a:latin typeface="+mj-lt"/>
            </a:endParaRPr>
          </a:p>
          <a:p>
            <a:pPr marL="0" indent="0" algn="l" rtl="0">
              <a:buNone/>
            </a:pPr>
            <a:r>
              <a:rPr lang="en-US" sz="2400" dirty="0" smtClean="0">
                <a:latin typeface="+mj-lt"/>
              </a:rPr>
              <a:t>String</a:t>
            </a:r>
            <a:r>
              <a:rPr lang="en-US" sz="2400" dirty="0">
                <a:latin typeface="+mj-lt"/>
              </a:rPr>
              <a:t>[] </a:t>
            </a:r>
            <a:r>
              <a:rPr lang="en-US" sz="2400" dirty="0" err="1">
                <a:latin typeface="+mj-lt"/>
              </a:rPr>
              <a:t>sArray</a:t>
            </a:r>
            <a:r>
              <a:rPr lang="en-US" sz="2400" dirty="0">
                <a:latin typeface="+mj-lt"/>
              </a:rPr>
              <a:t> = "a sample </a:t>
            </a:r>
            <a:r>
              <a:rPr lang="en-US" sz="2400" dirty="0" err="1">
                <a:latin typeface="+mj-lt"/>
              </a:rPr>
              <a:t>text".split</a:t>
            </a:r>
            <a:r>
              <a:rPr lang="en-US" sz="2400" dirty="0">
                <a:latin typeface="+mj-lt"/>
              </a:rPr>
              <a:t>(" ");</a:t>
            </a:r>
          </a:p>
          <a:p>
            <a:pPr marL="0" indent="0" algn="l" rtl="0">
              <a:buNone/>
            </a:pPr>
            <a:r>
              <a:rPr lang="en-US" sz="2400" dirty="0" smtClean="0">
                <a:latin typeface="+mj-lt"/>
              </a:rPr>
              <a:t>Set </a:t>
            </a:r>
            <a:r>
              <a:rPr lang="en-US" sz="2400" dirty="0">
                <a:latin typeface="+mj-lt"/>
              </a:rPr>
              <a:t>words = </a:t>
            </a:r>
            <a:r>
              <a:rPr lang="en-US" sz="2400" dirty="0" err="1">
                <a:latin typeface="+mj-lt"/>
              </a:rPr>
              <a:t>Arrays.stream</a:t>
            </a:r>
            <a:r>
              <a:rPr lang="en-US" sz="2400" dirty="0">
                <a:latin typeface="+mj-lt"/>
              </a:rPr>
              <a:t>(</a:t>
            </a:r>
            <a:r>
              <a:rPr lang="en-US" sz="2400" dirty="0" err="1">
                <a:latin typeface="+mj-lt"/>
              </a:rPr>
              <a:t>sArray</a:t>
            </a:r>
            <a:r>
              <a:rPr lang="en-US" sz="2400" dirty="0">
                <a:latin typeface="+mj-lt"/>
              </a:rPr>
              <a:t>).collect(</a:t>
            </a:r>
            <a:r>
              <a:rPr lang="en-US" sz="2400" dirty="0" err="1">
                <a:latin typeface="+mj-lt"/>
              </a:rPr>
              <a:t>Collectors.toSet</a:t>
            </a:r>
            <a:r>
              <a:rPr lang="en-US" sz="2400" dirty="0" smtClean="0">
                <a:latin typeface="+mj-lt"/>
              </a:rPr>
              <a:t>());</a:t>
            </a:r>
            <a:endParaRPr lang="fa-IR" sz="2400" dirty="0" smtClean="0">
              <a:latin typeface="+mj-lt"/>
            </a:endParaRPr>
          </a:p>
          <a:p>
            <a:pPr marL="0" indent="0" algn="l" rtl="0">
              <a:buNone/>
            </a:pPr>
            <a:endParaRPr lang="fa-IR" sz="2400" dirty="0">
              <a:latin typeface="+mj-lt"/>
            </a:endParaRPr>
          </a:p>
          <a:p>
            <a:pPr marL="0" indent="0" algn="l" rtl="0">
              <a:buNone/>
            </a:pPr>
            <a:r>
              <a:rPr lang="en-US" sz="2400" dirty="0">
                <a:latin typeface="+mj-lt"/>
              </a:rPr>
              <a:t>Map&lt;String, Integer&gt; </a:t>
            </a:r>
            <a:r>
              <a:rPr lang="en-US" sz="2400" dirty="0" err="1">
                <a:latin typeface="+mj-lt"/>
              </a:rPr>
              <a:t>nameLength</a:t>
            </a:r>
            <a:r>
              <a:rPr lang="en-US" sz="2400" dirty="0">
                <a:latin typeface="+mj-lt"/>
              </a:rPr>
              <a:t> = </a:t>
            </a:r>
            <a:r>
              <a:rPr lang="en-US" sz="2400" dirty="0" err="1">
                <a:latin typeface="+mj-lt"/>
              </a:rPr>
              <a:t>Stream.of</a:t>
            </a:r>
            <a:r>
              <a:rPr lang="en-US" sz="2400" dirty="0">
                <a:latin typeface="+mj-lt"/>
              </a:rPr>
              <a:t>("</a:t>
            </a:r>
            <a:r>
              <a:rPr lang="en-US" sz="2400" dirty="0" err="1">
                <a:latin typeface="+mj-lt"/>
              </a:rPr>
              <a:t>ali</a:t>
            </a:r>
            <a:r>
              <a:rPr lang="en-US" sz="2400" dirty="0">
                <a:latin typeface="+mj-lt"/>
              </a:rPr>
              <a:t>", "</a:t>
            </a:r>
            <a:r>
              <a:rPr lang="en-US" sz="2400" dirty="0" err="1">
                <a:latin typeface="+mj-lt"/>
              </a:rPr>
              <a:t>reza</a:t>
            </a:r>
            <a:r>
              <a:rPr lang="en-US" sz="2400" dirty="0">
                <a:latin typeface="+mj-lt"/>
              </a:rPr>
              <a:t>", "</a:t>
            </a:r>
            <a:r>
              <a:rPr lang="en-US" sz="2400" dirty="0" err="1">
                <a:latin typeface="+mj-lt"/>
              </a:rPr>
              <a:t>hosein</a:t>
            </a:r>
            <a:r>
              <a:rPr lang="en-US" sz="2400" dirty="0" smtClean="0">
                <a:latin typeface="+mj-lt"/>
              </a:rPr>
              <a:t>")</a:t>
            </a:r>
            <a:endParaRPr lang="fa-IR" sz="2400" dirty="0" smtClean="0">
              <a:latin typeface="+mj-lt"/>
            </a:endParaRPr>
          </a:p>
          <a:p>
            <a:pPr marL="0" indent="0" algn="l" rtl="0">
              <a:buNone/>
            </a:pPr>
            <a:r>
              <a:rPr lang="en-US" sz="2400" dirty="0" smtClean="0">
                <a:latin typeface="+mj-lt"/>
              </a:rPr>
              <a:t>.</a:t>
            </a:r>
            <a:r>
              <a:rPr lang="en-US" sz="2400" dirty="0">
                <a:latin typeface="+mj-lt"/>
              </a:rPr>
              <a:t>collect(</a:t>
            </a:r>
            <a:r>
              <a:rPr lang="en-US" sz="2400" dirty="0" err="1">
                <a:latin typeface="+mj-lt"/>
              </a:rPr>
              <a:t>Collectors.</a:t>
            </a:r>
            <a:r>
              <a:rPr lang="en-US" sz="2400" b="1" dirty="0" err="1">
                <a:latin typeface="+mj-lt"/>
              </a:rPr>
              <a:t>toMap</a:t>
            </a:r>
            <a:r>
              <a:rPr lang="en-US" sz="2400" b="1" dirty="0">
                <a:latin typeface="+mj-lt"/>
              </a:rPr>
              <a:t>(name -&gt; name, name -&gt; </a:t>
            </a:r>
            <a:r>
              <a:rPr lang="en-US" sz="2400" b="1" dirty="0" err="1">
                <a:latin typeface="+mj-lt"/>
              </a:rPr>
              <a:t>name.length</a:t>
            </a:r>
            <a:r>
              <a:rPr lang="en-US" sz="2400" b="1" dirty="0">
                <a:latin typeface="+mj-lt"/>
              </a:rPr>
              <a:t>())</a:t>
            </a:r>
            <a:r>
              <a:rPr lang="en-US" sz="2400" dirty="0">
                <a:latin typeface="+mj-lt"/>
              </a:rPr>
              <a:t>);</a:t>
            </a:r>
            <a:endParaRPr lang="fa-IR" sz="24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1845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ذخیره نتایج در </a:t>
            </a:r>
            <a:r>
              <a:rPr lang="en-US" dirty="0"/>
              <a:t>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در مثال قبلی، برای </a:t>
            </a:r>
            <a:r>
              <a:rPr lang="en-US" dirty="0" smtClean="0"/>
              <a:t>set</a:t>
            </a:r>
            <a:r>
              <a:rPr lang="fa-IR" dirty="0" smtClean="0"/>
              <a:t> می توان از روش زیر نیز استفاده کرد</a:t>
            </a:r>
          </a:p>
          <a:p>
            <a:pPr marL="0" indent="0" algn="l" rtl="0">
              <a:buNone/>
            </a:pPr>
            <a:r>
              <a:rPr lang="en-US" sz="2400" dirty="0">
                <a:latin typeface="+mj-lt"/>
              </a:rPr>
              <a:t>words = </a:t>
            </a:r>
            <a:r>
              <a:rPr lang="en-US" sz="2400" dirty="0" err="1">
                <a:latin typeface="+mj-lt"/>
              </a:rPr>
              <a:t>Arrays.stream</a:t>
            </a:r>
            <a:r>
              <a:rPr lang="en-US" sz="2400" dirty="0">
                <a:latin typeface="+mj-lt"/>
              </a:rPr>
              <a:t>(</a:t>
            </a:r>
            <a:r>
              <a:rPr lang="en-US" sz="2400" dirty="0" err="1">
                <a:latin typeface="+mj-lt"/>
              </a:rPr>
              <a:t>sArray</a:t>
            </a:r>
            <a:r>
              <a:rPr lang="en-US" sz="2400" dirty="0">
                <a:latin typeface="+mj-lt"/>
              </a:rPr>
              <a:t>).</a:t>
            </a:r>
            <a:r>
              <a:rPr lang="en-US" sz="2400" dirty="0" smtClean="0">
                <a:latin typeface="+mj-lt"/>
              </a:rPr>
              <a:t>collect(</a:t>
            </a:r>
            <a:r>
              <a:rPr lang="en-US" sz="2400" b="1" dirty="0" err="1" smtClean="0">
                <a:latin typeface="+mj-lt"/>
              </a:rPr>
              <a:t>Collectors.toCollection</a:t>
            </a:r>
            <a:r>
              <a:rPr lang="en-US" sz="2400" b="1" dirty="0" smtClean="0">
                <a:latin typeface="+mj-lt"/>
              </a:rPr>
              <a:t>(</a:t>
            </a:r>
            <a:r>
              <a:rPr lang="en-US" sz="2400" b="1" dirty="0" err="1" smtClean="0">
                <a:latin typeface="+mj-lt"/>
              </a:rPr>
              <a:t>TreeSet</a:t>
            </a:r>
            <a:r>
              <a:rPr lang="en-US" sz="2400" b="1" dirty="0">
                <a:latin typeface="+mj-lt"/>
              </a:rPr>
              <a:t>::new</a:t>
            </a:r>
            <a:r>
              <a:rPr lang="en-US" sz="2400" b="1" dirty="0" smtClean="0">
                <a:latin typeface="+mj-lt"/>
              </a:rPr>
              <a:t>)</a:t>
            </a:r>
            <a:r>
              <a:rPr lang="en-US" sz="2400" dirty="0" smtClean="0">
                <a:latin typeface="+mj-lt"/>
              </a:rPr>
              <a:t>);</a:t>
            </a:r>
          </a:p>
          <a:p>
            <a:r>
              <a:rPr lang="fa-IR" sz="2400" dirty="0" smtClean="0">
                <a:latin typeface="+mj-lt"/>
              </a:rPr>
              <a:t>همچنین شما می توانید عناصر را بر اساس یک شرط خاص گروهبندی کنید</a:t>
            </a:r>
          </a:p>
          <a:p>
            <a:pPr marL="0" indent="0" algn="l" rtl="0">
              <a:buNone/>
            </a:pPr>
            <a:r>
              <a:rPr lang="en-US" sz="2400" dirty="0">
                <a:latin typeface="+mj-lt"/>
              </a:rPr>
              <a:t> Map&lt;</a:t>
            </a:r>
            <a:r>
              <a:rPr lang="en-US" sz="2400" b="1" dirty="0">
                <a:latin typeface="+mj-lt"/>
              </a:rPr>
              <a:t>Integer, List&lt;String&gt;</a:t>
            </a:r>
            <a:r>
              <a:rPr lang="en-US" sz="2400" dirty="0">
                <a:latin typeface="+mj-lt"/>
              </a:rPr>
              <a:t>&gt; </a:t>
            </a:r>
            <a:r>
              <a:rPr lang="en-US" sz="2400" dirty="0" err="1">
                <a:latin typeface="+mj-lt"/>
              </a:rPr>
              <a:t>wordGroups</a:t>
            </a:r>
            <a:r>
              <a:rPr lang="en-US" sz="2400" dirty="0">
                <a:latin typeface="+mj-lt"/>
              </a:rPr>
              <a:t> = </a:t>
            </a:r>
            <a:r>
              <a:rPr lang="en-US" sz="2400" dirty="0" err="1">
                <a:latin typeface="+mj-lt"/>
              </a:rPr>
              <a:t>Stream.of</a:t>
            </a:r>
            <a:r>
              <a:rPr lang="en-US" sz="2400" dirty="0">
                <a:latin typeface="+mj-lt"/>
              </a:rPr>
              <a:t>("</a:t>
            </a:r>
            <a:r>
              <a:rPr lang="en-US" sz="2400" dirty="0" err="1">
                <a:latin typeface="+mj-lt"/>
              </a:rPr>
              <a:t>ali</a:t>
            </a:r>
            <a:r>
              <a:rPr lang="en-US" sz="2400" dirty="0">
                <a:latin typeface="+mj-lt"/>
              </a:rPr>
              <a:t>", "</a:t>
            </a:r>
            <a:r>
              <a:rPr lang="en-US" sz="2400" dirty="0" err="1">
                <a:latin typeface="+mj-lt"/>
              </a:rPr>
              <a:t>hasan</a:t>
            </a:r>
            <a:r>
              <a:rPr lang="en-US" sz="2400" dirty="0">
                <a:latin typeface="+mj-lt"/>
              </a:rPr>
              <a:t>", "</a:t>
            </a:r>
            <a:r>
              <a:rPr lang="en-US" sz="2400" dirty="0" err="1">
                <a:latin typeface="+mj-lt"/>
              </a:rPr>
              <a:t>hamed</a:t>
            </a:r>
            <a:r>
              <a:rPr lang="en-US" sz="2400" dirty="0">
                <a:latin typeface="+mj-lt"/>
              </a:rPr>
              <a:t>", "</a:t>
            </a:r>
            <a:r>
              <a:rPr lang="en-US" sz="2400" dirty="0" err="1">
                <a:latin typeface="+mj-lt"/>
              </a:rPr>
              <a:t>reza</a:t>
            </a:r>
            <a:r>
              <a:rPr lang="en-US" sz="2400" dirty="0">
                <a:latin typeface="+mj-lt"/>
              </a:rPr>
              <a:t>", "</a:t>
            </a:r>
            <a:r>
              <a:rPr lang="en-US" sz="2400" dirty="0" err="1">
                <a:latin typeface="+mj-lt"/>
              </a:rPr>
              <a:t>hosein</a:t>
            </a:r>
            <a:r>
              <a:rPr lang="en-US" sz="2400" dirty="0" smtClean="0">
                <a:latin typeface="+mj-lt"/>
              </a:rPr>
              <a:t>").</a:t>
            </a:r>
            <a:r>
              <a:rPr lang="en-US" sz="2400" dirty="0">
                <a:latin typeface="+mj-lt"/>
              </a:rPr>
              <a:t>collect(</a:t>
            </a:r>
            <a:r>
              <a:rPr lang="en-US" sz="2400" b="1" dirty="0" err="1">
                <a:latin typeface="+mj-lt"/>
              </a:rPr>
              <a:t>Collectors.groupingBy</a:t>
            </a:r>
            <a:r>
              <a:rPr lang="en-US" sz="2400" b="1" dirty="0">
                <a:latin typeface="+mj-lt"/>
              </a:rPr>
              <a:t>(String::length</a:t>
            </a:r>
            <a:r>
              <a:rPr lang="en-US" sz="2400" b="1" dirty="0" smtClean="0">
                <a:latin typeface="+mj-lt"/>
              </a:rPr>
              <a:t>)</a:t>
            </a:r>
            <a:r>
              <a:rPr lang="en-US" sz="2400" dirty="0" smtClean="0">
                <a:latin typeface="+mj-lt"/>
              </a:rPr>
              <a:t>);</a:t>
            </a:r>
            <a:endParaRPr lang="fa-IR" sz="2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39362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ذخیره نتایج در </a:t>
            </a:r>
            <a:r>
              <a:rPr lang="en-US" dirty="0"/>
              <a:t>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/>
              <a:t>می توان عناصر را به دو گروه متفاوت مثل طول رشته بیش از 3 و غیره تقسیم کرد</a:t>
            </a:r>
          </a:p>
          <a:p>
            <a:pPr marL="0" indent="0" algn="l" rtl="0">
              <a:buNone/>
            </a:pPr>
            <a:r>
              <a:rPr lang="en-US" sz="2400" dirty="0">
                <a:latin typeface="+mj-lt"/>
              </a:rPr>
              <a:t>Map&lt;</a:t>
            </a:r>
            <a:r>
              <a:rPr lang="en-US" sz="2400" b="1" dirty="0">
                <a:latin typeface="+mj-lt"/>
              </a:rPr>
              <a:t>Boolean, List&lt;String&gt;</a:t>
            </a:r>
            <a:r>
              <a:rPr lang="en-US" sz="2400" dirty="0">
                <a:latin typeface="+mj-lt"/>
              </a:rPr>
              <a:t>&gt; </a:t>
            </a:r>
            <a:r>
              <a:rPr lang="en-US" sz="2400" dirty="0" err="1">
                <a:latin typeface="+mj-lt"/>
              </a:rPr>
              <a:t>wordPartitions</a:t>
            </a:r>
            <a:r>
              <a:rPr lang="en-US" sz="2400" dirty="0">
                <a:latin typeface="+mj-lt"/>
              </a:rPr>
              <a:t> = </a:t>
            </a:r>
            <a:r>
              <a:rPr lang="en-US" sz="2400" dirty="0" err="1">
                <a:latin typeface="+mj-lt"/>
              </a:rPr>
              <a:t>Stream.of</a:t>
            </a:r>
            <a:r>
              <a:rPr lang="en-US" sz="2400" dirty="0">
                <a:latin typeface="+mj-lt"/>
              </a:rPr>
              <a:t>("</a:t>
            </a:r>
            <a:r>
              <a:rPr lang="en-US" sz="2400" dirty="0" err="1">
                <a:latin typeface="+mj-lt"/>
              </a:rPr>
              <a:t>ali</a:t>
            </a:r>
            <a:r>
              <a:rPr lang="en-US" sz="2400" dirty="0">
                <a:latin typeface="+mj-lt"/>
              </a:rPr>
              <a:t>", "</a:t>
            </a:r>
            <a:r>
              <a:rPr lang="en-US" sz="2400" dirty="0" err="1">
                <a:latin typeface="+mj-lt"/>
              </a:rPr>
              <a:t>hasan</a:t>
            </a:r>
            <a:r>
              <a:rPr lang="en-US" sz="2400" dirty="0">
                <a:latin typeface="+mj-lt"/>
              </a:rPr>
              <a:t>", "</a:t>
            </a:r>
            <a:r>
              <a:rPr lang="en-US" sz="2400" dirty="0" err="1">
                <a:latin typeface="+mj-lt"/>
              </a:rPr>
              <a:t>hamed</a:t>
            </a:r>
            <a:r>
              <a:rPr lang="en-US" sz="2400" dirty="0">
                <a:latin typeface="+mj-lt"/>
              </a:rPr>
              <a:t>", "</a:t>
            </a:r>
            <a:r>
              <a:rPr lang="en-US" sz="2400" dirty="0" err="1">
                <a:latin typeface="+mj-lt"/>
              </a:rPr>
              <a:t>reza</a:t>
            </a:r>
            <a:r>
              <a:rPr lang="en-US" sz="2400" dirty="0">
                <a:latin typeface="+mj-lt"/>
              </a:rPr>
              <a:t>", "</a:t>
            </a:r>
            <a:r>
              <a:rPr lang="en-US" sz="2400" dirty="0" err="1">
                <a:latin typeface="+mj-lt"/>
              </a:rPr>
              <a:t>hosein</a:t>
            </a:r>
            <a:r>
              <a:rPr lang="en-US" sz="2400" dirty="0">
                <a:latin typeface="+mj-lt"/>
              </a:rPr>
              <a:t>").collect(</a:t>
            </a:r>
            <a:r>
              <a:rPr lang="en-US" sz="2400" b="1" dirty="0" err="1">
                <a:latin typeface="+mj-lt"/>
              </a:rPr>
              <a:t>Collectors.partitioningBy</a:t>
            </a:r>
            <a:r>
              <a:rPr lang="en-US" sz="2400" b="1" dirty="0">
                <a:latin typeface="+mj-lt"/>
              </a:rPr>
              <a:t>(s -&gt; </a:t>
            </a:r>
            <a:r>
              <a:rPr lang="en-US" sz="2400" b="1" dirty="0" err="1">
                <a:latin typeface="+mj-lt"/>
              </a:rPr>
              <a:t>s.toString</a:t>
            </a:r>
            <a:r>
              <a:rPr lang="en-US" sz="2400" b="1" dirty="0">
                <a:latin typeface="+mj-lt"/>
              </a:rPr>
              <a:t>().length() &gt; 3)</a:t>
            </a:r>
            <a:r>
              <a:rPr lang="en-US" sz="2400" dirty="0">
                <a:latin typeface="+mj-lt"/>
              </a:rPr>
              <a:t>);</a:t>
            </a:r>
            <a:endParaRPr lang="fa-IR" sz="2400" dirty="0">
              <a:latin typeface="+mj-lt"/>
            </a:endParaRPr>
          </a:p>
          <a:p>
            <a:r>
              <a:rPr lang="fa-IR" dirty="0"/>
              <a:t>دقت کنید که ورودی متد </a:t>
            </a:r>
            <a:r>
              <a:rPr lang="en-US" dirty="0" err="1"/>
              <a:t>groupingBy</a:t>
            </a:r>
            <a:r>
              <a:rPr lang="fa-IR" dirty="0"/>
              <a:t> از نوع </a:t>
            </a:r>
            <a:r>
              <a:rPr lang="en-US" dirty="0"/>
              <a:t>function</a:t>
            </a:r>
            <a:r>
              <a:rPr lang="fa-IR" dirty="0"/>
              <a:t> است در حالی که ورودی </a:t>
            </a:r>
            <a:r>
              <a:rPr lang="en-US" dirty="0" err="1"/>
              <a:t>partitioningBy</a:t>
            </a:r>
            <a:r>
              <a:rPr lang="fa-IR" dirty="0"/>
              <a:t> از نوع </a:t>
            </a:r>
            <a:r>
              <a:rPr lang="en-US" dirty="0"/>
              <a:t>predicate</a:t>
            </a:r>
            <a:r>
              <a:rPr lang="fa-IR" dirty="0"/>
              <a:t> می باشد</a:t>
            </a:r>
            <a:endParaRPr lang="en-US" dirty="0"/>
          </a:p>
          <a:p>
            <a:r>
              <a:rPr lang="fa-IR" dirty="0" smtClean="0"/>
              <a:t>در زمانی که لیست ها یا آرایه های تودرتو داشته باشیم، می توان از متد </a:t>
            </a:r>
            <a:r>
              <a:rPr lang="en-US" dirty="0" err="1" smtClean="0"/>
              <a:t>flatMap</a:t>
            </a:r>
            <a:r>
              <a:rPr lang="en-US" dirty="0" smtClean="0"/>
              <a:t>()</a:t>
            </a:r>
            <a:r>
              <a:rPr lang="fa-IR" dirty="0" smtClean="0"/>
              <a:t> برای یکی کردن کلیه لیست ها استفاده کرد</a:t>
            </a:r>
          </a:p>
          <a:p>
            <a:pPr marL="0" indent="0" algn="l" rtl="0">
              <a:buNone/>
            </a:pPr>
            <a:r>
              <a:rPr lang="en-US" sz="2000" b="1" dirty="0">
                <a:latin typeface="+mj-lt"/>
              </a:rPr>
              <a:t>List&lt;List&lt;Integer&gt;&gt;</a:t>
            </a:r>
            <a:r>
              <a:rPr lang="en-US" sz="2000" dirty="0">
                <a:latin typeface="+mj-lt"/>
              </a:rPr>
              <a:t> </a:t>
            </a:r>
            <a:r>
              <a:rPr lang="en-US" sz="2000" dirty="0" err="1">
                <a:latin typeface="+mj-lt"/>
              </a:rPr>
              <a:t>intsOfInts</a:t>
            </a:r>
            <a:r>
              <a:rPr lang="en-US" sz="2000" dirty="0">
                <a:latin typeface="+mj-lt"/>
              </a:rPr>
              <a:t> = </a:t>
            </a:r>
            <a:r>
              <a:rPr lang="en-US" sz="2000" dirty="0" err="1">
                <a:latin typeface="+mj-lt"/>
              </a:rPr>
              <a:t>Arrays.asList</a:t>
            </a:r>
            <a:r>
              <a:rPr lang="en-US" sz="2000" dirty="0">
                <a:latin typeface="+mj-lt"/>
              </a:rPr>
              <a:t>(</a:t>
            </a:r>
            <a:r>
              <a:rPr lang="en-US" sz="2000" dirty="0" err="1">
                <a:latin typeface="+mj-lt"/>
              </a:rPr>
              <a:t>Arrays.asList</a:t>
            </a:r>
            <a:r>
              <a:rPr lang="en-US" sz="2000" dirty="0">
                <a:latin typeface="+mj-lt"/>
              </a:rPr>
              <a:t>(1, 3, 5), </a:t>
            </a:r>
            <a:r>
              <a:rPr lang="en-US" sz="2000" dirty="0" err="1">
                <a:latin typeface="+mj-lt"/>
              </a:rPr>
              <a:t>Arrays.asList</a:t>
            </a:r>
            <a:r>
              <a:rPr lang="en-US" sz="2000" dirty="0">
                <a:latin typeface="+mj-lt"/>
              </a:rPr>
              <a:t>(2, 4</a:t>
            </a:r>
            <a:r>
              <a:rPr lang="en-US" sz="2000" dirty="0" smtClean="0">
                <a:latin typeface="+mj-lt"/>
              </a:rPr>
              <a:t>));</a:t>
            </a:r>
            <a:endParaRPr lang="fa-IR" sz="2000" dirty="0" smtClean="0">
              <a:latin typeface="+mj-lt"/>
            </a:endParaRPr>
          </a:p>
          <a:p>
            <a:pPr marL="0" indent="0" algn="l" rtl="0">
              <a:buNone/>
            </a:pPr>
            <a:r>
              <a:rPr lang="en-US" sz="2000" dirty="0" err="1" smtClean="0">
                <a:latin typeface="+mj-lt"/>
              </a:rPr>
              <a:t>intsOfInts.stream</a:t>
            </a:r>
            <a:r>
              <a:rPr lang="en-US" sz="2000" dirty="0">
                <a:latin typeface="+mj-lt"/>
              </a:rPr>
              <a:t>().</a:t>
            </a:r>
            <a:r>
              <a:rPr lang="en-US" sz="2000" b="1" dirty="0" err="1">
                <a:latin typeface="+mj-lt"/>
              </a:rPr>
              <a:t>flatMap</a:t>
            </a:r>
            <a:r>
              <a:rPr lang="en-US" sz="2000" b="1" dirty="0">
                <a:latin typeface="+mj-lt"/>
              </a:rPr>
              <a:t>(ins -&gt; </a:t>
            </a:r>
            <a:r>
              <a:rPr lang="en-US" sz="2000" b="1" dirty="0" err="1">
                <a:latin typeface="+mj-lt"/>
              </a:rPr>
              <a:t>ins.stream</a:t>
            </a:r>
            <a:r>
              <a:rPr lang="en-US" sz="2000" b="1" dirty="0">
                <a:latin typeface="+mj-lt"/>
              </a:rPr>
              <a:t>())</a:t>
            </a:r>
            <a:r>
              <a:rPr lang="en-US" sz="2000" dirty="0">
                <a:latin typeface="+mj-lt"/>
              </a:rPr>
              <a:t>.sorted().map(</a:t>
            </a:r>
            <a:r>
              <a:rPr lang="en-US" sz="2000" dirty="0" err="1">
                <a:latin typeface="+mj-lt"/>
              </a:rPr>
              <a:t>i</a:t>
            </a:r>
            <a:r>
              <a:rPr lang="en-US" sz="2000" dirty="0">
                <a:latin typeface="+mj-lt"/>
              </a:rPr>
              <a:t> -&gt; </a:t>
            </a:r>
            <a:r>
              <a:rPr lang="en-US" sz="2000" dirty="0" err="1">
                <a:latin typeface="+mj-lt"/>
              </a:rPr>
              <a:t>i</a:t>
            </a:r>
            <a:r>
              <a:rPr lang="en-US" sz="2000" dirty="0">
                <a:latin typeface="+mj-lt"/>
              </a:rPr>
              <a:t> * </a:t>
            </a:r>
            <a:r>
              <a:rPr lang="en-US" sz="2000" dirty="0" err="1">
                <a:latin typeface="+mj-lt"/>
              </a:rPr>
              <a:t>i</a:t>
            </a:r>
            <a:r>
              <a:rPr lang="en-US" sz="2000" dirty="0">
                <a:latin typeface="+mj-lt"/>
              </a:rPr>
              <a:t>).</a:t>
            </a:r>
            <a:r>
              <a:rPr lang="en-US" sz="2000" dirty="0" err="1">
                <a:latin typeface="+mj-lt"/>
              </a:rPr>
              <a:t>forEach</a:t>
            </a:r>
            <a:r>
              <a:rPr lang="en-US" sz="2000" dirty="0">
                <a:latin typeface="+mj-lt"/>
              </a:rPr>
              <a:t>(</a:t>
            </a:r>
            <a:r>
              <a:rPr lang="en-US" sz="2000" dirty="0" err="1">
                <a:latin typeface="+mj-lt"/>
              </a:rPr>
              <a:t>System.out</a:t>
            </a:r>
            <a:r>
              <a:rPr lang="en-US" sz="2000" dirty="0">
                <a:latin typeface="+mj-lt"/>
              </a:rPr>
              <a:t>::</a:t>
            </a:r>
            <a:r>
              <a:rPr lang="en-US" sz="2000" dirty="0" err="1">
                <a:latin typeface="+mj-lt"/>
              </a:rPr>
              <a:t>println</a:t>
            </a:r>
            <a:r>
              <a:rPr lang="en-US" sz="2000" dirty="0" smtClean="0">
                <a:latin typeface="+mj-lt"/>
              </a:rPr>
              <a:t>);</a:t>
            </a:r>
            <a:endParaRPr lang="fa-IR" sz="2000" dirty="0" smtClean="0">
              <a:latin typeface="+mj-lt"/>
            </a:endParaRPr>
          </a:p>
          <a:p>
            <a:r>
              <a:rPr lang="en-US" dirty="0" smtClean="0">
                <a:latin typeface="+mj-lt"/>
              </a:rPr>
              <a:t>e27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357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Stream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یک توالی از عناصر یک منبع را جریان(</a:t>
            </a:r>
            <a:r>
              <a:rPr lang="en-US" dirty="0" smtClean="0"/>
              <a:t>stream</a:t>
            </a:r>
            <a:r>
              <a:rPr lang="fa-IR" dirty="0" smtClean="0"/>
              <a:t>) می گویند که از کارکردهای تجمیعی (</a:t>
            </a:r>
            <a:r>
              <a:rPr lang="en-US" dirty="0"/>
              <a:t>aggregate</a:t>
            </a:r>
            <a:r>
              <a:rPr lang="fa-IR" dirty="0" smtClean="0"/>
              <a:t>) نیز پشتیبانی می کند</a:t>
            </a:r>
          </a:p>
          <a:p>
            <a:r>
              <a:rPr lang="fa-IR" dirty="0" smtClean="0"/>
              <a:t>منبع می تواند یک آرایه، یک لیست و یا منابع </a:t>
            </a:r>
            <a:r>
              <a:rPr lang="en-US" dirty="0" smtClean="0"/>
              <a:t>I/O</a:t>
            </a:r>
            <a:r>
              <a:rPr lang="fa-IR" dirty="0" smtClean="0"/>
              <a:t> باشد</a:t>
            </a:r>
          </a:p>
          <a:p>
            <a:r>
              <a:rPr lang="fa-IR" dirty="0" smtClean="0"/>
              <a:t>عناصر در واقع ذخیره نمی شوند بلکه در هنگام درخواست، عنصری را باز می گرداند</a:t>
            </a:r>
          </a:p>
          <a:p>
            <a:r>
              <a:rPr lang="fa-IR" dirty="0" smtClean="0"/>
              <a:t>برای کلاس های اشیا از </a:t>
            </a:r>
            <a:r>
              <a:rPr lang="en-US" dirty="0"/>
              <a:t>Stream&lt;T</a:t>
            </a:r>
            <a:r>
              <a:rPr lang="en-US" dirty="0" smtClean="0"/>
              <a:t>&gt;</a:t>
            </a:r>
            <a:r>
              <a:rPr lang="fa-IR" dirty="0" smtClean="0"/>
              <a:t> و برای نوع داده های </a:t>
            </a:r>
            <a:r>
              <a:rPr lang="en-US" dirty="0" smtClean="0"/>
              <a:t>Primitive</a:t>
            </a:r>
            <a:r>
              <a:rPr lang="fa-IR" dirty="0" smtClean="0"/>
              <a:t> از</a:t>
            </a:r>
            <a:r>
              <a:rPr lang="en-US" dirty="0" err="1" smtClean="0"/>
              <a:t>IntStream</a:t>
            </a:r>
            <a:r>
              <a:rPr lang="en-US" dirty="0" smtClean="0"/>
              <a:t> </a:t>
            </a:r>
            <a:r>
              <a:rPr lang="fa-IR" dirty="0" smtClean="0"/>
              <a:t>،</a:t>
            </a:r>
            <a:r>
              <a:rPr lang="en-US" dirty="0" err="1" smtClean="0"/>
              <a:t>LongStream</a:t>
            </a:r>
            <a:r>
              <a:rPr lang="en-US" dirty="0" smtClean="0"/>
              <a:t> </a:t>
            </a:r>
            <a:r>
              <a:rPr lang="fa-IR" dirty="0" smtClean="0"/>
              <a:t> و</a:t>
            </a:r>
            <a:r>
              <a:rPr lang="en-US" dirty="0" err="1" smtClean="0"/>
              <a:t>DoubleStream</a:t>
            </a:r>
            <a:r>
              <a:rPr lang="en-US" dirty="0" smtClean="0"/>
              <a:t> </a:t>
            </a:r>
            <a:r>
              <a:rPr lang="fa-IR" dirty="0" smtClean="0"/>
              <a:t> استفاده می شود</a:t>
            </a:r>
          </a:p>
          <a:p>
            <a:r>
              <a:rPr lang="en-US" dirty="0" err="1" smtClean="0"/>
              <a:t>forEach</a:t>
            </a:r>
            <a:r>
              <a:rPr lang="fa-IR" dirty="0" smtClean="0"/>
              <a:t> : می توان بر روی لیست ها و جریان ها از این متد استفاده کرد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0158" y="5253633"/>
            <a:ext cx="89829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+mj-lt"/>
              </a:rPr>
              <a:t>List&lt;String&gt; </a:t>
            </a:r>
            <a:r>
              <a:rPr lang="en-US" sz="2400" dirty="0" smtClean="0">
                <a:latin typeface="+mj-lt"/>
              </a:rPr>
              <a:t>strings = </a:t>
            </a:r>
            <a:r>
              <a:rPr lang="en-US" sz="2400" dirty="0" err="1">
                <a:latin typeface="+mj-lt"/>
              </a:rPr>
              <a:t>Arrays.asList</a:t>
            </a:r>
            <a:r>
              <a:rPr lang="en-US" sz="2400" dirty="0">
                <a:latin typeface="+mj-lt"/>
              </a:rPr>
              <a:t>("</a:t>
            </a:r>
            <a:r>
              <a:rPr lang="en-US" sz="2400" dirty="0" err="1">
                <a:latin typeface="+mj-lt"/>
              </a:rPr>
              <a:t>abc</a:t>
            </a:r>
            <a:r>
              <a:rPr lang="en-US" sz="2400" dirty="0">
                <a:latin typeface="+mj-lt"/>
              </a:rPr>
              <a:t>", "", "</a:t>
            </a:r>
            <a:r>
              <a:rPr lang="en-US" sz="2400" dirty="0" err="1">
                <a:latin typeface="+mj-lt"/>
              </a:rPr>
              <a:t>bc</a:t>
            </a:r>
            <a:r>
              <a:rPr lang="en-US" sz="2400" dirty="0">
                <a:latin typeface="+mj-lt"/>
              </a:rPr>
              <a:t>", "</a:t>
            </a:r>
            <a:r>
              <a:rPr lang="en-US" sz="2400" dirty="0" err="1">
                <a:latin typeface="+mj-lt"/>
              </a:rPr>
              <a:t>efg</a:t>
            </a:r>
            <a:r>
              <a:rPr lang="en-US" sz="2400" dirty="0">
                <a:latin typeface="+mj-lt"/>
              </a:rPr>
              <a:t>", "</a:t>
            </a:r>
            <a:r>
              <a:rPr lang="en-US" sz="2400" dirty="0" err="1">
                <a:latin typeface="+mj-lt"/>
              </a:rPr>
              <a:t>abcd</a:t>
            </a:r>
            <a:r>
              <a:rPr lang="en-US" sz="2400" dirty="0">
                <a:latin typeface="+mj-lt"/>
              </a:rPr>
              <a:t>","", "</a:t>
            </a:r>
            <a:r>
              <a:rPr lang="en-US" sz="2400" dirty="0" err="1">
                <a:latin typeface="+mj-lt"/>
              </a:rPr>
              <a:t>jkl</a:t>
            </a:r>
            <a:r>
              <a:rPr lang="en-US" sz="2400" dirty="0" smtClean="0">
                <a:latin typeface="+mj-lt"/>
              </a:rPr>
              <a:t>");</a:t>
            </a:r>
          </a:p>
          <a:p>
            <a:endParaRPr lang="en-US" sz="2400" dirty="0" smtClean="0">
              <a:latin typeface="+mj-lt"/>
            </a:endParaRPr>
          </a:p>
          <a:p>
            <a:r>
              <a:rPr lang="en-US" sz="2400" dirty="0">
                <a:latin typeface="+mj-lt"/>
              </a:rPr>
              <a:t> </a:t>
            </a:r>
            <a:r>
              <a:rPr lang="en-US" sz="2400" dirty="0" err="1">
                <a:latin typeface="+mj-lt"/>
              </a:rPr>
              <a:t>strings.forEach</a:t>
            </a:r>
            <a:r>
              <a:rPr lang="en-US" sz="2400" dirty="0">
                <a:latin typeface="+mj-lt"/>
              </a:rPr>
              <a:t>(</a:t>
            </a:r>
            <a:r>
              <a:rPr lang="en-US" sz="2400" dirty="0" err="1">
                <a:latin typeface="+mj-lt"/>
              </a:rPr>
              <a:t>System.out</a:t>
            </a:r>
            <a:r>
              <a:rPr lang="en-US" sz="2400" dirty="0">
                <a:latin typeface="+mj-lt"/>
              </a:rPr>
              <a:t>::</a:t>
            </a:r>
            <a:r>
              <a:rPr lang="en-US" sz="2400" dirty="0" err="1">
                <a:latin typeface="+mj-lt"/>
              </a:rPr>
              <a:t>println</a:t>
            </a:r>
            <a:r>
              <a:rPr lang="en-US" sz="2400" dirty="0">
                <a:latin typeface="+mj-lt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583435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خط لوله جریان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a-IR" dirty="0" smtClean="0"/>
              <a:t>عملیات بر روی یک جریان می تواند با استفاده از خط لوله </a:t>
            </a:r>
            <a:r>
              <a:rPr lang="fa-IR" dirty="0"/>
              <a:t>جریان </a:t>
            </a:r>
            <a:r>
              <a:rPr lang="fa-IR" dirty="0" smtClean="0"/>
              <a:t>(</a:t>
            </a:r>
            <a:r>
              <a:rPr lang="en-US" dirty="0" smtClean="0"/>
              <a:t>stream pipeline</a:t>
            </a:r>
            <a:r>
              <a:rPr lang="fa-IR" dirty="0"/>
              <a:t>) </a:t>
            </a:r>
            <a:r>
              <a:rPr lang="fa-IR" dirty="0" smtClean="0"/>
              <a:t>بصورت زنجیره ای(</a:t>
            </a:r>
            <a:r>
              <a:rPr lang="en-US" dirty="0" smtClean="0"/>
              <a:t>chained</a:t>
            </a:r>
            <a:r>
              <a:rPr lang="fa-IR" dirty="0" smtClean="0"/>
              <a:t>) جلو برود</a:t>
            </a:r>
          </a:p>
          <a:p>
            <a:r>
              <a:rPr lang="fa-IR" dirty="0" smtClean="0"/>
              <a:t>سه بخش در خط لوله جریان وجود دارد :</a:t>
            </a:r>
          </a:p>
          <a:p>
            <a:pPr lvl="1"/>
            <a:r>
              <a:rPr lang="fa-IR" b="1" dirty="0" smtClean="0"/>
              <a:t>منبع (</a:t>
            </a:r>
            <a:r>
              <a:rPr lang="en-US" b="1" dirty="0" smtClean="0"/>
              <a:t>Source</a:t>
            </a:r>
            <a:r>
              <a:rPr lang="fa-IR" b="1" dirty="0" smtClean="0"/>
              <a:t>) </a:t>
            </a:r>
            <a:r>
              <a:rPr lang="fa-IR" dirty="0" smtClean="0"/>
              <a:t>: ایجاد یک جریان (از یک لیست یا آرایه یا با استفاده از متد های </a:t>
            </a:r>
            <a:r>
              <a:rPr lang="en-US" dirty="0" smtClean="0"/>
              <a:t>static</a:t>
            </a:r>
            <a:r>
              <a:rPr lang="fa-IR" dirty="0" smtClean="0"/>
              <a:t>  </a:t>
            </a:r>
            <a:r>
              <a:rPr lang="en-US" dirty="0" smtClean="0"/>
              <a:t>of()</a:t>
            </a:r>
            <a:r>
              <a:rPr lang="fa-IR" dirty="0" smtClean="0"/>
              <a:t> یا </a:t>
            </a:r>
            <a:r>
              <a:rPr lang="en-US" dirty="0" smtClean="0"/>
              <a:t>generate()</a:t>
            </a:r>
            <a:r>
              <a:rPr lang="fa-IR" dirty="0" smtClean="0"/>
              <a:t> از کلاس </a:t>
            </a:r>
            <a:r>
              <a:rPr lang="en-US" dirty="0" smtClean="0"/>
              <a:t>Stream</a:t>
            </a:r>
            <a:r>
              <a:rPr lang="fa-IR" dirty="0" smtClean="0"/>
              <a:t>)</a:t>
            </a:r>
          </a:p>
          <a:p>
            <a:pPr lvl="1"/>
            <a:r>
              <a:rPr lang="fa-IR" b="1" dirty="0" smtClean="0"/>
              <a:t>عملیات میانی (</a:t>
            </a:r>
            <a:r>
              <a:rPr lang="en-US" b="1" dirty="0"/>
              <a:t>Intermediate operations</a:t>
            </a:r>
            <a:r>
              <a:rPr lang="fa-IR" b="1" dirty="0" smtClean="0"/>
              <a:t>) </a:t>
            </a:r>
            <a:r>
              <a:rPr lang="fa-IR" dirty="0" smtClean="0"/>
              <a:t>: عملیات میانی اختیاری که بصورت زنجیره ای قابل انجام هستند (مانند متد های </a:t>
            </a:r>
            <a:r>
              <a:rPr lang="en-US" dirty="0"/>
              <a:t>map</a:t>
            </a:r>
            <a:r>
              <a:rPr lang="en-US" dirty="0" smtClean="0"/>
              <a:t>()</a:t>
            </a:r>
            <a:r>
              <a:rPr lang="fa-IR" dirty="0" smtClean="0"/>
              <a:t> ،</a:t>
            </a:r>
            <a:r>
              <a:rPr lang="en-US" dirty="0" smtClean="0"/>
              <a:t> </a:t>
            </a:r>
            <a:r>
              <a:rPr lang="en-US" dirty="0"/>
              <a:t>filter</a:t>
            </a:r>
            <a:r>
              <a:rPr lang="en-US" dirty="0" smtClean="0"/>
              <a:t>()</a:t>
            </a:r>
            <a:r>
              <a:rPr lang="fa-IR" dirty="0" smtClean="0"/>
              <a:t> ،</a:t>
            </a:r>
            <a:r>
              <a:rPr lang="en-US" dirty="0" smtClean="0"/>
              <a:t> </a:t>
            </a:r>
            <a:r>
              <a:rPr lang="en-US" dirty="0"/>
              <a:t>distinct</a:t>
            </a:r>
            <a:r>
              <a:rPr lang="en-US" dirty="0" smtClean="0"/>
              <a:t>()</a:t>
            </a:r>
            <a:r>
              <a:rPr lang="fa-IR" dirty="0" smtClean="0"/>
              <a:t>و</a:t>
            </a:r>
            <a:r>
              <a:rPr lang="en-US" dirty="0" smtClean="0"/>
              <a:t> </a:t>
            </a:r>
            <a:r>
              <a:rPr lang="en-US" dirty="0"/>
              <a:t>sorted</a:t>
            </a:r>
            <a:r>
              <a:rPr lang="en-US" dirty="0" smtClean="0"/>
              <a:t>()</a:t>
            </a:r>
            <a:r>
              <a:rPr lang="fa-IR" dirty="0" smtClean="0"/>
              <a:t>در اینترفیس </a:t>
            </a:r>
            <a:r>
              <a:rPr lang="en-US" dirty="0" smtClean="0"/>
              <a:t>Stream</a:t>
            </a:r>
            <a:r>
              <a:rPr lang="fa-IR" dirty="0" smtClean="0"/>
              <a:t>)</a:t>
            </a:r>
          </a:p>
          <a:p>
            <a:pPr lvl="1"/>
            <a:r>
              <a:rPr lang="fa-IR" b="1" dirty="0" smtClean="0"/>
              <a:t>عملیات پایانی (</a:t>
            </a:r>
            <a:r>
              <a:rPr lang="en-US" b="1" dirty="0"/>
              <a:t>Terminal operations</a:t>
            </a:r>
            <a:r>
              <a:rPr lang="fa-IR" b="1" dirty="0" smtClean="0"/>
              <a:t>) </a:t>
            </a:r>
            <a:r>
              <a:rPr lang="fa-IR" dirty="0" smtClean="0"/>
              <a:t>: ایجاد نتیجه نهایی (مانند متد های </a:t>
            </a:r>
            <a:r>
              <a:rPr lang="en-US" dirty="0" smtClean="0"/>
              <a:t>sum()</a:t>
            </a:r>
            <a:r>
              <a:rPr lang="fa-IR" dirty="0" smtClean="0"/>
              <a:t> ،</a:t>
            </a:r>
            <a:r>
              <a:rPr lang="en-US" dirty="0" smtClean="0"/>
              <a:t> </a:t>
            </a:r>
            <a:r>
              <a:rPr lang="en-US" dirty="0"/>
              <a:t>collect</a:t>
            </a:r>
            <a:r>
              <a:rPr lang="en-US" dirty="0" smtClean="0"/>
              <a:t>()</a:t>
            </a:r>
            <a:r>
              <a:rPr lang="fa-IR" dirty="0" smtClean="0"/>
              <a:t> ،</a:t>
            </a:r>
            <a:r>
              <a:rPr lang="en-US" dirty="0" smtClean="0"/>
              <a:t> </a:t>
            </a:r>
            <a:r>
              <a:rPr lang="en-US" dirty="0" err="1"/>
              <a:t>forEach</a:t>
            </a:r>
            <a:r>
              <a:rPr lang="en-US" dirty="0" smtClean="0"/>
              <a:t>()</a:t>
            </a:r>
            <a:r>
              <a:rPr lang="fa-IR" dirty="0" smtClean="0"/>
              <a:t> و </a:t>
            </a:r>
            <a:r>
              <a:rPr lang="en-US" dirty="0" smtClean="0"/>
              <a:t> </a:t>
            </a:r>
            <a:r>
              <a:rPr lang="en-US" dirty="0"/>
              <a:t>reduce</a:t>
            </a:r>
            <a:r>
              <a:rPr lang="en-US" dirty="0" smtClean="0"/>
              <a:t>()</a:t>
            </a:r>
            <a:r>
              <a:rPr lang="fa-IR" dirty="0" smtClean="0"/>
              <a:t>در </a:t>
            </a:r>
            <a:r>
              <a:rPr lang="fa-IR" dirty="0"/>
              <a:t>اینترفیس </a:t>
            </a:r>
            <a:r>
              <a:rPr lang="en-US" dirty="0"/>
              <a:t>Stream</a:t>
            </a:r>
            <a:r>
              <a:rPr lang="fa-IR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022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 smtClean="0"/>
              <a:t>منبع جریان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a-IR" dirty="0" smtClean="0"/>
              <a:t>موارد متعددی وجود دارد که معمولترین موارد ذکر می شود:</a:t>
            </a:r>
          </a:p>
          <a:p>
            <a:pPr marL="0" indent="0" algn="l" rtl="0">
              <a:buNone/>
            </a:pPr>
            <a:r>
              <a:rPr lang="en-US" dirty="0" err="1">
                <a:latin typeface="+mj-lt"/>
              </a:rPr>
              <a:t>IntStream.range</a:t>
            </a:r>
            <a:r>
              <a:rPr lang="en-US" dirty="0">
                <a:latin typeface="+mj-lt"/>
              </a:rPr>
              <a:t>(1, 6</a:t>
            </a:r>
            <a:r>
              <a:rPr lang="en-US" dirty="0" smtClean="0">
                <a:latin typeface="+mj-lt"/>
              </a:rPr>
              <a:t>)</a:t>
            </a:r>
            <a:endParaRPr lang="fa-IR" dirty="0" smtClean="0">
              <a:latin typeface="+mj-lt"/>
            </a:endParaRPr>
          </a:p>
          <a:p>
            <a:pPr algn="r"/>
            <a:r>
              <a:rPr lang="fa-IR" dirty="0" smtClean="0">
                <a:latin typeface="+mj-lt"/>
              </a:rPr>
              <a:t>جریانی از اعداد از 1 تا 6 را باز می گرداند</a:t>
            </a:r>
          </a:p>
          <a:p>
            <a:pPr marL="0" indent="0" algn="l" rtl="0">
              <a:buNone/>
            </a:pPr>
            <a:r>
              <a:rPr lang="en-US" dirty="0" err="1">
                <a:latin typeface="+mj-lt"/>
              </a:rPr>
              <a:t>IntStream.iterate</a:t>
            </a:r>
            <a:r>
              <a:rPr lang="en-US" dirty="0">
                <a:latin typeface="+mj-lt"/>
              </a:rPr>
              <a:t>(1,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-&gt; </a:t>
            </a:r>
            <a:r>
              <a:rPr lang="en-US" dirty="0" err="1">
                <a:latin typeface="+mj-lt"/>
              </a:rPr>
              <a:t>i</a:t>
            </a:r>
            <a:r>
              <a:rPr lang="en-US" dirty="0">
                <a:latin typeface="+mj-lt"/>
              </a:rPr>
              <a:t> + 1).limit(5)</a:t>
            </a:r>
            <a:endParaRPr lang="fa-IR" dirty="0">
              <a:latin typeface="+mj-lt"/>
            </a:endParaRPr>
          </a:p>
          <a:p>
            <a:pPr algn="r"/>
            <a:r>
              <a:rPr lang="fa-IR" dirty="0" smtClean="0">
                <a:latin typeface="+mj-lt"/>
              </a:rPr>
              <a:t>در یک حلقه که از 1 شروع می کند و یکی یکی جلو می رود، 5 بار تکرار می کند و 5 عدد را باز می گرداند</a:t>
            </a:r>
          </a:p>
          <a:p>
            <a:pPr marL="0" indent="0" algn="l" rtl="0">
              <a:buNone/>
            </a:pPr>
            <a:r>
              <a:rPr lang="en-US" dirty="0" err="1">
                <a:latin typeface="+mj-lt"/>
              </a:rPr>
              <a:t>Arrays.stream</a:t>
            </a:r>
            <a:r>
              <a:rPr lang="en-US" dirty="0">
                <a:latin typeface="+mj-lt"/>
              </a:rPr>
              <a:t>(new </a:t>
            </a:r>
            <a:r>
              <a:rPr lang="en-US" dirty="0" err="1">
                <a:latin typeface="+mj-lt"/>
              </a:rPr>
              <a:t>int</a:t>
            </a:r>
            <a:r>
              <a:rPr lang="en-US" dirty="0">
                <a:latin typeface="+mj-lt"/>
              </a:rPr>
              <a:t>[] {1, 2, 3, 4, 5})</a:t>
            </a:r>
          </a:p>
          <a:p>
            <a:pPr marL="0" indent="0" algn="l" rtl="0">
              <a:buNone/>
            </a:pPr>
            <a:r>
              <a:rPr lang="en-US" dirty="0" err="1">
                <a:latin typeface="+mj-lt"/>
              </a:rPr>
              <a:t>Arrays.stream</a:t>
            </a:r>
            <a:r>
              <a:rPr lang="en-US" dirty="0">
                <a:latin typeface="+mj-lt"/>
              </a:rPr>
              <a:t>(new Integer[] {1, 2, 3, 4, 5})</a:t>
            </a:r>
            <a:endParaRPr lang="fa-IR" dirty="0">
              <a:latin typeface="+mj-lt"/>
            </a:endParaRPr>
          </a:p>
          <a:p>
            <a:pPr algn="r"/>
            <a:r>
              <a:rPr lang="fa-IR" dirty="0" smtClean="0">
                <a:latin typeface="+mj-lt"/>
              </a:rPr>
              <a:t>آرایه ورودی را به جریان تبدیل می کند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21386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منبع جریان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 rtl="0">
              <a:buNone/>
            </a:pPr>
            <a:r>
              <a:rPr lang="en-US" dirty="0" err="1">
                <a:latin typeface="+mj-lt"/>
              </a:rPr>
              <a:t>Stream.of</a:t>
            </a:r>
            <a:r>
              <a:rPr lang="en-US" dirty="0">
                <a:latin typeface="+mj-lt"/>
              </a:rPr>
              <a:t>(1, 2, 3, 4, 5)</a:t>
            </a:r>
          </a:p>
          <a:p>
            <a:pPr marL="0" indent="0" algn="l" rtl="0">
              <a:buNone/>
            </a:pPr>
            <a:r>
              <a:rPr lang="en-US" dirty="0" err="1">
                <a:latin typeface="+mj-lt"/>
              </a:rPr>
              <a:t>Stream.of</a:t>
            </a:r>
            <a:r>
              <a:rPr lang="en-US" dirty="0">
                <a:latin typeface="+mj-lt"/>
              </a:rPr>
              <a:t>(new Integer[]{1, 2, 3, 4, 5})</a:t>
            </a:r>
            <a:endParaRPr lang="fa-IR" dirty="0" smtClean="0">
              <a:latin typeface="+mj-lt"/>
            </a:endParaRPr>
          </a:p>
          <a:p>
            <a:r>
              <a:rPr lang="fa-IR" dirty="0" smtClean="0"/>
              <a:t>از یک مجموعه عدد یا یک آرایه یک جریان ایجاد می کند</a:t>
            </a:r>
          </a:p>
          <a:p>
            <a:pPr marL="0" indent="0" algn="l" rtl="0">
              <a:buNone/>
            </a:pPr>
            <a:r>
              <a:rPr lang="en-US" dirty="0" err="1">
                <a:latin typeface="+mj-lt"/>
              </a:rPr>
              <a:t>Stream.builder</a:t>
            </a:r>
            <a:r>
              <a:rPr lang="en-US" dirty="0">
                <a:latin typeface="+mj-lt"/>
              </a:rPr>
              <a:t>().add(1).add(2).add(3).add(4).add(5).build()</a:t>
            </a:r>
            <a:endParaRPr lang="fa-IR" dirty="0">
              <a:latin typeface="+mj-lt"/>
            </a:endParaRPr>
          </a:p>
          <a:p>
            <a:r>
              <a:rPr lang="fa-IR" dirty="0" smtClean="0"/>
              <a:t>با استفاده از الگوی طراحی </a:t>
            </a:r>
            <a:r>
              <a:rPr lang="en-US" dirty="0" smtClean="0"/>
              <a:t>builder</a:t>
            </a:r>
            <a:r>
              <a:rPr lang="fa-IR" dirty="0" smtClean="0"/>
              <a:t> یک جریان ایجاد می کند</a:t>
            </a:r>
          </a:p>
        </p:txBody>
      </p:sp>
    </p:spTree>
    <p:extLst>
      <p:ext uri="{BB962C8B-B14F-4D97-AF65-F5344CB8AC3E}">
        <p14:creationId xmlns:p14="http://schemas.microsoft.com/office/powerpoint/2010/main" val="317917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a-IR" dirty="0"/>
              <a:t>منبع جریان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a-IR" dirty="0" smtClean="0"/>
              <a:t>متد </a:t>
            </a:r>
            <a:r>
              <a:rPr lang="en-US" dirty="0"/>
              <a:t>lines</a:t>
            </a:r>
            <a:r>
              <a:rPr lang="en-US" dirty="0" smtClean="0"/>
              <a:t>()</a:t>
            </a:r>
            <a:r>
              <a:rPr lang="fa-IR" dirty="0" smtClean="0"/>
              <a:t> در کلاس </a:t>
            </a:r>
            <a:r>
              <a:rPr lang="en-US" dirty="0" err="1" smtClean="0"/>
              <a:t>java.nio.file.Files</a:t>
            </a:r>
            <a:r>
              <a:rPr lang="fa-IR" dirty="0" smtClean="0"/>
              <a:t> برای خواندن خط به خط فایل ها</a:t>
            </a:r>
          </a:p>
          <a:p>
            <a:pPr marL="0" indent="0" algn="l" rtl="0">
              <a:buNone/>
            </a:pPr>
            <a:r>
              <a:rPr lang="en-US" dirty="0" err="1">
                <a:latin typeface="+mj-lt"/>
              </a:rPr>
              <a:t>Files.lines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Paths.get</a:t>
            </a:r>
            <a:r>
              <a:rPr lang="en-US" dirty="0">
                <a:latin typeface="+mj-lt"/>
              </a:rPr>
              <a:t>("./FileRead.java")).</a:t>
            </a:r>
            <a:r>
              <a:rPr lang="en-US" dirty="0" err="1">
                <a:latin typeface="+mj-lt"/>
              </a:rPr>
              <a:t>forEach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System.out</a:t>
            </a:r>
            <a:r>
              <a:rPr lang="en-US" dirty="0">
                <a:latin typeface="+mj-lt"/>
              </a:rPr>
              <a:t>::</a:t>
            </a:r>
            <a:r>
              <a:rPr lang="en-US" dirty="0" err="1">
                <a:latin typeface="+mj-lt"/>
              </a:rPr>
              <a:t>println</a:t>
            </a:r>
            <a:r>
              <a:rPr lang="en-US" dirty="0">
                <a:latin typeface="+mj-lt"/>
              </a:rPr>
              <a:t>);</a:t>
            </a:r>
            <a:endParaRPr lang="fa-IR" dirty="0">
              <a:latin typeface="+mj-lt"/>
            </a:endParaRPr>
          </a:p>
          <a:p>
            <a:r>
              <a:rPr lang="fa-IR" dirty="0" smtClean="0"/>
              <a:t>متد </a:t>
            </a:r>
            <a:r>
              <a:rPr lang="en-US" dirty="0" err="1"/>
              <a:t>splitAsStream</a:t>
            </a:r>
            <a:r>
              <a:rPr lang="en-US" dirty="0" smtClean="0"/>
              <a:t>()</a:t>
            </a:r>
            <a:r>
              <a:rPr lang="fa-IR" dirty="0" smtClean="0"/>
              <a:t> در کلاس </a:t>
            </a:r>
            <a:r>
              <a:rPr lang="en-US" dirty="0" err="1" smtClean="0"/>
              <a:t>java.util.regex.Pattern</a:t>
            </a:r>
            <a:r>
              <a:rPr lang="fa-IR" dirty="0" smtClean="0"/>
              <a:t> برای</a:t>
            </a:r>
            <a:r>
              <a:rPr lang="en-US" dirty="0" smtClean="0"/>
              <a:t>regular expression</a:t>
            </a:r>
            <a:r>
              <a:rPr lang="fa-IR" dirty="0" smtClean="0"/>
              <a:t> ها</a:t>
            </a:r>
          </a:p>
          <a:p>
            <a:pPr marL="0" indent="0" algn="l" rtl="0">
              <a:buNone/>
            </a:pPr>
            <a:r>
              <a:rPr lang="en-US" dirty="0" err="1">
                <a:latin typeface="+mj-lt"/>
              </a:rPr>
              <a:t>Pattern.compile</a:t>
            </a:r>
            <a:r>
              <a:rPr lang="en-US" dirty="0">
                <a:latin typeface="+mj-lt"/>
              </a:rPr>
              <a:t>(" ").</a:t>
            </a:r>
            <a:r>
              <a:rPr lang="en-US" dirty="0" err="1">
                <a:latin typeface="+mj-lt"/>
              </a:rPr>
              <a:t>splitAsStream</a:t>
            </a:r>
            <a:r>
              <a:rPr lang="en-US" dirty="0">
                <a:latin typeface="+mj-lt"/>
              </a:rPr>
              <a:t>("java 8 streams").</a:t>
            </a:r>
            <a:r>
              <a:rPr lang="en-US" dirty="0" err="1" smtClean="0">
                <a:latin typeface="+mj-lt"/>
              </a:rPr>
              <a:t>forEach</a:t>
            </a:r>
            <a:r>
              <a:rPr lang="en-US" dirty="0" smtClean="0">
                <a:latin typeface="+mj-lt"/>
              </a:rPr>
              <a:t/>
            </a:r>
            <a:br>
              <a:rPr lang="en-US" dirty="0" smtClean="0">
                <a:latin typeface="+mj-lt"/>
              </a:rPr>
            </a:br>
            <a:r>
              <a:rPr lang="en-US" dirty="0" smtClean="0">
                <a:latin typeface="+mj-lt"/>
              </a:rPr>
              <a:t>(</a:t>
            </a:r>
            <a:r>
              <a:rPr lang="en-US" dirty="0" err="1" smtClean="0">
                <a:latin typeface="+mj-lt"/>
              </a:rPr>
              <a:t>System.out</a:t>
            </a:r>
            <a:r>
              <a:rPr lang="en-US" dirty="0">
                <a:latin typeface="+mj-lt"/>
              </a:rPr>
              <a:t>::</a:t>
            </a:r>
            <a:r>
              <a:rPr lang="en-US" dirty="0" err="1">
                <a:latin typeface="+mj-lt"/>
              </a:rPr>
              <a:t>println</a:t>
            </a:r>
            <a:r>
              <a:rPr lang="en-US" dirty="0">
                <a:latin typeface="+mj-lt"/>
              </a:rPr>
              <a:t>); </a:t>
            </a:r>
            <a:endParaRPr lang="fa-IR" dirty="0" smtClean="0"/>
          </a:p>
          <a:p>
            <a:r>
              <a:rPr lang="fa-IR" dirty="0" smtClean="0"/>
              <a:t>متد </a:t>
            </a:r>
            <a:r>
              <a:rPr lang="en-US" dirty="0" err="1"/>
              <a:t>ints</a:t>
            </a:r>
            <a:r>
              <a:rPr lang="en-US" dirty="0" smtClean="0"/>
              <a:t>()</a:t>
            </a:r>
            <a:r>
              <a:rPr lang="fa-IR" dirty="0" smtClean="0"/>
              <a:t> در کلاس </a:t>
            </a:r>
            <a:r>
              <a:rPr lang="en-US" dirty="0" err="1" smtClean="0"/>
              <a:t>java.util.Random</a:t>
            </a:r>
            <a:r>
              <a:rPr lang="fa-IR" dirty="0" smtClean="0"/>
              <a:t> برای کار با اعداد تصادفی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>
                <a:latin typeface="+mj-lt"/>
              </a:rPr>
              <a:t>new Random().</a:t>
            </a:r>
            <a:r>
              <a:rPr lang="en-US" dirty="0" err="1">
                <a:latin typeface="+mj-lt"/>
              </a:rPr>
              <a:t>ints</a:t>
            </a:r>
            <a:r>
              <a:rPr lang="en-US" dirty="0">
                <a:latin typeface="+mj-lt"/>
              </a:rPr>
              <a:t>().limit(5).</a:t>
            </a:r>
            <a:r>
              <a:rPr lang="en-US" dirty="0" err="1">
                <a:latin typeface="+mj-lt"/>
              </a:rPr>
              <a:t>forEach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System.out</a:t>
            </a:r>
            <a:r>
              <a:rPr lang="en-US" dirty="0">
                <a:latin typeface="+mj-lt"/>
              </a:rPr>
              <a:t>::</a:t>
            </a:r>
            <a:r>
              <a:rPr lang="en-US" dirty="0" err="1">
                <a:latin typeface="+mj-lt"/>
              </a:rPr>
              <a:t>println</a:t>
            </a:r>
            <a:r>
              <a:rPr lang="en-US" dirty="0">
                <a:latin typeface="+mj-lt"/>
              </a:rPr>
              <a:t>);</a:t>
            </a:r>
            <a:endParaRPr lang="fa-IR" dirty="0" smtClean="0">
              <a:latin typeface="+mj-lt"/>
            </a:endParaRPr>
          </a:p>
          <a:p>
            <a:r>
              <a:rPr lang="fa-IR" dirty="0" smtClean="0"/>
              <a:t>متد </a:t>
            </a:r>
            <a:r>
              <a:rPr lang="en-US" dirty="0"/>
              <a:t>chars</a:t>
            </a:r>
            <a:r>
              <a:rPr lang="en-US" dirty="0" smtClean="0"/>
              <a:t>()</a:t>
            </a:r>
            <a:r>
              <a:rPr lang="fa-IR" dirty="0" smtClean="0"/>
              <a:t> در کلاس </a:t>
            </a:r>
            <a:r>
              <a:rPr lang="en-US" dirty="0" err="1" smtClean="0"/>
              <a:t>java.lang.String</a:t>
            </a:r>
            <a:r>
              <a:rPr lang="fa-IR" dirty="0" smtClean="0"/>
              <a:t> برای کار با کاراکترهای رشته</a:t>
            </a:r>
            <a:endParaRPr lang="en-US" dirty="0" smtClean="0"/>
          </a:p>
          <a:p>
            <a:pPr marL="0" indent="0" algn="l" rtl="0">
              <a:buNone/>
            </a:pPr>
            <a:r>
              <a:rPr lang="en-US" dirty="0">
                <a:latin typeface="+mj-lt"/>
              </a:rPr>
              <a:t>"</a:t>
            </a:r>
            <a:r>
              <a:rPr lang="en-US" dirty="0" err="1">
                <a:latin typeface="+mj-lt"/>
              </a:rPr>
              <a:t>hello".chars</a:t>
            </a:r>
            <a:r>
              <a:rPr lang="en-US" dirty="0">
                <a:latin typeface="+mj-lt"/>
              </a:rPr>
              <a:t>().sorted().</a:t>
            </a:r>
            <a:r>
              <a:rPr lang="en-US" dirty="0" err="1">
                <a:latin typeface="+mj-lt"/>
              </a:rPr>
              <a:t>forEach</a:t>
            </a:r>
            <a:r>
              <a:rPr lang="en-US" dirty="0">
                <a:latin typeface="+mj-lt"/>
              </a:rPr>
              <a:t>(</a:t>
            </a:r>
            <a:r>
              <a:rPr lang="en-US" dirty="0" err="1">
                <a:latin typeface="+mj-lt"/>
              </a:rPr>
              <a:t>ch</a:t>
            </a:r>
            <a:r>
              <a:rPr lang="en-US" dirty="0">
                <a:latin typeface="+mj-lt"/>
              </a:rPr>
              <a:t> -&gt; </a:t>
            </a:r>
            <a:r>
              <a:rPr lang="en-US" dirty="0" err="1">
                <a:latin typeface="+mj-lt"/>
              </a:rPr>
              <a:t>System.out.printf</a:t>
            </a:r>
            <a:r>
              <a:rPr lang="en-US" dirty="0">
                <a:latin typeface="+mj-lt"/>
              </a:rPr>
              <a:t>("%c ", </a:t>
            </a:r>
            <a:r>
              <a:rPr lang="en-US" dirty="0" err="1">
                <a:latin typeface="+mj-lt"/>
              </a:rPr>
              <a:t>ch</a:t>
            </a:r>
            <a:r>
              <a:rPr lang="en-US" dirty="0">
                <a:latin typeface="+mj-lt"/>
              </a:rPr>
              <a:t>));</a:t>
            </a:r>
          </a:p>
        </p:txBody>
      </p:sp>
    </p:spTree>
    <p:extLst>
      <p:ext uri="{BB962C8B-B14F-4D97-AF65-F5344CB8AC3E}">
        <p14:creationId xmlns:p14="http://schemas.microsoft.com/office/powerpoint/2010/main" val="905794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624" y="2768957"/>
            <a:ext cx="5788946" cy="3837905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3335628" y="118604"/>
            <a:ext cx="6787165" cy="2910625"/>
          </a:xfrm>
          <a:prstGeom prst="cloudCallout">
            <a:avLst>
              <a:gd name="adj1" fmla="val -25577"/>
              <a:gd name="adj2" fmla="val 5719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3200" dirty="0" smtClean="0">
                <a:cs typeface="B Nazanin" panose="00000400000000000000" pitchFamily="2" charset="-78"/>
              </a:rPr>
              <a:t>یعنی الان منبع جریان تموم شد؟</a:t>
            </a:r>
            <a:endParaRPr lang="en-US" sz="3200" dirty="0">
              <a:cs typeface="B Nazani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71956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2856</Words>
  <Application>Microsoft Office PowerPoint</Application>
  <PresentationFormat>Widescreen</PresentationFormat>
  <Paragraphs>359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B Nazanin</vt:lpstr>
      <vt:lpstr>Calibri</vt:lpstr>
      <vt:lpstr>Calibri Light</vt:lpstr>
      <vt:lpstr>Office Theme</vt:lpstr>
      <vt:lpstr>PowerPoint Presentation</vt:lpstr>
      <vt:lpstr>PowerPoint Presentation</vt:lpstr>
      <vt:lpstr>خط لوله جریان</vt:lpstr>
      <vt:lpstr>Stream</vt:lpstr>
      <vt:lpstr>خط لوله جریان</vt:lpstr>
      <vt:lpstr>منبع جریان</vt:lpstr>
      <vt:lpstr>منبع جریان</vt:lpstr>
      <vt:lpstr>منبع جریان</vt:lpstr>
      <vt:lpstr>PowerPoint Presentation</vt:lpstr>
      <vt:lpstr>اینترفیس های کاربردی در جریان</vt:lpstr>
      <vt:lpstr>اینترفیس های کاربردی در جریان</vt:lpstr>
      <vt:lpstr>اینترفیس های کاربردی در جریان</vt:lpstr>
      <vt:lpstr>اینترفیس های کاربردی در جریان</vt:lpstr>
      <vt:lpstr>عملیات میانی</vt:lpstr>
      <vt:lpstr>عملیات میانی</vt:lpstr>
      <vt:lpstr>فیلتر کردن نتیجه</vt:lpstr>
      <vt:lpstr>عملیات پایانی</vt:lpstr>
      <vt:lpstr>PowerPoint Presentation</vt:lpstr>
      <vt:lpstr>اینترفیس های کاربردی در جریان</vt:lpstr>
      <vt:lpstr>اینترفیس های کاربردی در جریان</vt:lpstr>
      <vt:lpstr>اینترفیس های کاربردی در جریان</vt:lpstr>
      <vt:lpstr>نسخه های primitive</vt:lpstr>
      <vt:lpstr>نسخه های primitive برای Function</vt:lpstr>
      <vt:lpstr>نسخه های primitive برای Consumer و Supplier</vt:lpstr>
      <vt:lpstr>نسخه دوتایی اینترفیس های کاربردی</vt:lpstr>
      <vt:lpstr>PowerPoint Presentation</vt:lpstr>
      <vt:lpstr>فیلتر کردن نتایج</vt:lpstr>
      <vt:lpstr>کلاس Optional</vt:lpstr>
      <vt:lpstr>متدهای محاسباتی</vt:lpstr>
      <vt:lpstr>متدهای محاسباتی</vt:lpstr>
      <vt:lpstr>PowerPoint Presentation</vt:lpstr>
      <vt:lpstr>API جریان</vt:lpstr>
      <vt:lpstr>API جریان</vt:lpstr>
      <vt:lpstr>ذخیره نتایج در collection</vt:lpstr>
      <vt:lpstr>ذخیره نتایج در collection</vt:lpstr>
      <vt:lpstr>ذخیره نتایج در collection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farzanehfar</dc:creator>
  <cp:lastModifiedBy>farzanehfar</cp:lastModifiedBy>
  <cp:revision>2</cp:revision>
  <dcterms:created xsi:type="dcterms:W3CDTF">2018-04-28T12:07:27Z</dcterms:created>
  <dcterms:modified xsi:type="dcterms:W3CDTF">2018-05-06T12:40:30Z</dcterms:modified>
</cp:coreProperties>
</file>