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320" r:id="rId3"/>
    <p:sldId id="407" r:id="rId4"/>
    <p:sldId id="403" r:id="rId5"/>
    <p:sldId id="404" r:id="rId6"/>
    <p:sldId id="405" r:id="rId7"/>
    <p:sldId id="406" r:id="rId8"/>
    <p:sldId id="401" r:id="rId9"/>
    <p:sldId id="402" r:id="rId10"/>
    <p:sldId id="408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291" r:id="rId19"/>
    <p:sldId id="417" r:id="rId20"/>
    <p:sldId id="418" r:id="rId21"/>
    <p:sldId id="419" r:id="rId22"/>
    <p:sldId id="269" r:id="rId23"/>
    <p:sldId id="420" r:id="rId24"/>
    <p:sldId id="421" r:id="rId25"/>
    <p:sldId id="422" r:id="rId26"/>
    <p:sldId id="423" r:id="rId27"/>
    <p:sldId id="424" r:id="rId28"/>
    <p:sldId id="425" r:id="rId29"/>
    <p:sldId id="426" r:id="rId30"/>
    <p:sldId id="434" r:id="rId31"/>
    <p:sldId id="432" r:id="rId32"/>
    <p:sldId id="427" r:id="rId33"/>
    <p:sldId id="428" r:id="rId34"/>
    <p:sldId id="429" r:id="rId35"/>
    <p:sldId id="430" r:id="rId36"/>
    <p:sldId id="431" r:id="rId37"/>
    <p:sldId id="433" r:id="rId38"/>
    <p:sldId id="435" r:id="rId39"/>
    <p:sldId id="436" r:id="rId40"/>
    <p:sldId id="437" r:id="rId41"/>
    <p:sldId id="438" r:id="rId42"/>
    <p:sldId id="275" r:id="rId43"/>
    <p:sldId id="272" r:id="rId44"/>
    <p:sldId id="273" r:id="rId45"/>
    <p:sldId id="274" r:id="rId46"/>
    <p:sldId id="270" r:id="rId47"/>
    <p:sldId id="292" r:id="rId48"/>
    <p:sldId id="262" r:id="rId49"/>
    <p:sldId id="277" r:id="rId50"/>
    <p:sldId id="27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E75-4E3A-417A-B456-54A7278102F8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9932-082C-42CC-956A-01E707B6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0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E75-4E3A-417A-B456-54A7278102F8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9932-082C-42CC-956A-01E707B6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0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E75-4E3A-417A-B456-54A7278102F8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9932-082C-42CC-956A-01E707B6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1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  <a:lvl2pPr algn="r" rtl="1">
              <a:defRPr>
                <a:cs typeface="B Nazanin" panose="00000400000000000000" pitchFamily="2" charset="-78"/>
              </a:defRPr>
            </a:lvl2pPr>
            <a:lvl3pPr algn="r" rtl="1">
              <a:defRPr>
                <a:cs typeface="B Nazanin" panose="00000400000000000000" pitchFamily="2" charset="-78"/>
              </a:defRPr>
            </a:lvl3pPr>
            <a:lvl4pPr algn="r" rtl="1">
              <a:defRPr>
                <a:cs typeface="B Nazanin" panose="00000400000000000000" pitchFamily="2" charset="-78"/>
              </a:defRPr>
            </a:lvl4pPr>
            <a:lvl5pPr algn="r" rtl="1">
              <a:defRPr>
                <a:cs typeface="B Nazanin" panose="00000400000000000000" pitchFamily="2" charset="-7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E75-4E3A-417A-B456-54A7278102F8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9932-082C-42CC-956A-01E707B6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E75-4E3A-417A-B456-54A7278102F8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9932-082C-42CC-956A-01E707B6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5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E75-4E3A-417A-B456-54A7278102F8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9932-082C-42CC-956A-01E707B6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E75-4E3A-417A-B456-54A7278102F8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9932-082C-42CC-956A-01E707B6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9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E75-4E3A-417A-B456-54A7278102F8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9932-082C-42CC-956A-01E707B6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2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E75-4E3A-417A-B456-54A7278102F8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9932-082C-42CC-956A-01E707B6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3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E75-4E3A-417A-B456-54A7278102F8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9932-082C-42CC-956A-01E707B6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3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E75-4E3A-417A-B456-54A7278102F8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9932-082C-42CC-956A-01E707B6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8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80E75-4E3A-417A-B456-54A7278102F8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F9932-082C-42CC-956A-01E707B6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1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1202028" y="2391424"/>
            <a:ext cx="9144000" cy="2979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8000" dirty="0" smtClean="0">
                <a:cs typeface="B Nazanin" panose="00000400000000000000" pitchFamily="2" charset="-78"/>
              </a:rPr>
              <a:t>جاوا سریع</a:t>
            </a:r>
            <a:endParaRPr lang="en-US" sz="8000" dirty="0" smtClean="0">
              <a:cs typeface="B Nazanin" panose="00000400000000000000" pitchFamily="2" charset="-78"/>
            </a:endParaRPr>
          </a:p>
          <a:p>
            <a:endParaRPr lang="en-US" sz="3600" dirty="0" smtClean="0">
              <a:cs typeface="B Nazanin" panose="00000400000000000000" pitchFamily="2" charset="-78"/>
            </a:endParaRPr>
          </a:p>
          <a:p>
            <a:r>
              <a:rPr lang="fa-IR" sz="3600" dirty="0" smtClean="0">
                <a:cs typeface="B Nazanin" panose="00000400000000000000" pitchFamily="2" charset="-78"/>
              </a:rPr>
              <a:t>جلسه هشتم</a:t>
            </a:r>
            <a:endParaRPr lang="en-US" sz="3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1720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کلاس های جریان ورودی متنی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54686" y="1690688"/>
            <a:ext cx="2103120" cy="5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Reader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05951" y="2850525"/>
            <a:ext cx="2103120" cy="5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BufferedReader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691951" y="2850525"/>
            <a:ext cx="2103120" cy="5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FilterReader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5054686" y="2850525"/>
            <a:ext cx="2103120" cy="5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PipedReader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7417422" y="2850525"/>
            <a:ext cx="2103120" cy="5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InputStreamReader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9780158" y="2850525"/>
            <a:ext cx="2103120" cy="5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StringReader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405951" y="3917325"/>
            <a:ext cx="2103120" cy="5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LineNumberReader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2691951" y="4010362"/>
            <a:ext cx="2103120" cy="5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PushbackReader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7417422" y="3917325"/>
            <a:ext cx="2103120" cy="5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FileReader</a:t>
            </a:r>
            <a:endParaRPr lang="en-US" b="1" dirty="0"/>
          </a:p>
        </p:txBody>
      </p:sp>
      <p:cxnSp>
        <p:nvCxnSpPr>
          <p:cNvPr id="17" name="Elbow Connector 16"/>
          <p:cNvCxnSpPr>
            <a:stCxn id="8" idx="0"/>
            <a:endCxn id="6" idx="2"/>
          </p:cNvCxnSpPr>
          <p:nvPr/>
        </p:nvCxnSpPr>
        <p:spPr>
          <a:xfrm rot="5400000" flipH="1" flipV="1">
            <a:off x="3477078" y="221358"/>
            <a:ext cx="609601" cy="46487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0"/>
            <a:endCxn id="6" idx="2"/>
          </p:cNvCxnSpPr>
          <p:nvPr/>
        </p:nvCxnSpPr>
        <p:spPr>
          <a:xfrm rot="5400000" flipH="1" flipV="1">
            <a:off x="4620078" y="1364358"/>
            <a:ext cx="609601" cy="23627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0"/>
            <a:endCxn id="6" idx="2"/>
          </p:cNvCxnSpPr>
          <p:nvPr/>
        </p:nvCxnSpPr>
        <p:spPr>
          <a:xfrm rot="5400000" flipH="1" flipV="1">
            <a:off x="5801446" y="2545725"/>
            <a:ext cx="60960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1" idx="0"/>
            <a:endCxn id="6" idx="2"/>
          </p:cNvCxnSpPr>
          <p:nvPr/>
        </p:nvCxnSpPr>
        <p:spPr>
          <a:xfrm rot="16200000" flipV="1">
            <a:off x="6982814" y="1364357"/>
            <a:ext cx="609601" cy="23627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2" idx="0"/>
            <a:endCxn id="6" idx="2"/>
          </p:cNvCxnSpPr>
          <p:nvPr/>
        </p:nvCxnSpPr>
        <p:spPr>
          <a:xfrm rot="16200000" flipV="1">
            <a:off x="8164182" y="182989"/>
            <a:ext cx="609601" cy="4725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0"/>
            <a:endCxn id="8" idx="2"/>
          </p:cNvCxnSpPr>
          <p:nvPr/>
        </p:nvCxnSpPr>
        <p:spPr>
          <a:xfrm flipV="1">
            <a:off x="1457511" y="3400761"/>
            <a:ext cx="0" cy="516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0"/>
            <a:endCxn id="9" idx="2"/>
          </p:cNvCxnSpPr>
          <p:nvPr/>
        </p:nvCxnSpPr>
        <p:spPr>
          <a:xfrm flipV="1">
            <a:off x="3743511" y="3400761"/>
            <a:ext cx="0" cy="60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0"/>
            <a:endCxn id="11" idx="2"/>
          </p:cNvCxnSpPr>
          <p:nvPr/>
        </p:nvCxnSpPr>
        <p:spPr>
          <a:xfrm flipV="1">
            <a:off x="8468982" y="3400761"/>
            <a:ext cx="0" cy="516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64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کلاس های جریان خروجی متنی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54686" y="1690688"/>
            <a:ext cx="2103120" cy="5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Writer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05951" y="2850525"/>
            <a:ext cx="2103120" cy="5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BufferedWriter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946962" y="4859629"/>
            <a:ext cx="2103120" cy="5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PrintWriter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315341" y="2850525"/>
            <a:ext cx="2103120" cy="5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PipedWriter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6066158" y="2858149"/>
            <a:ext cx="2103120" cy="5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OuputStreamWriter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9657897" y="2850525"/>
            <a:ext cx="2103120" cy="5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StringWriter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6066158" y="3983273"/>
            <a:ext cx="2103120" cy="5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FileWriter</a:t>
            </a:r>
            <a:endParaRPr lang="en-US" b="1" dirty="0"/>
          </a:p>
        </p:txBody>
      </p:sp>
      <p:cxnSp>
        <p:nvCxnSpPr>
          <p:cNvPr id="17" name="Elbow Connector 16"/>
          <p:cNvCxnSpPr>
            <a:stCxn id="8" idx="0"/>
            <a:endCxn id="6" idx="2"/>
          </p:cNvCxnSpPr>
          <p:nvPr/>
        </p:nvCxnSpPr>
        <p:spPr>
          <a:xfrm rot="5400000" flipH="1" flipV="1">
            <a:off x="3477078" y="221358"/>
            <a:ext cx="609601" cy="46487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0"/>
            <a:endCxn id="6" idx="2"/>
          </p:cNvCxnSpPr>
          <p:nvPr/>
        </p:nvCxnSpPr>
        <p:spPr>
          <a:xfrm rot="5400000" flipH="1" flipV="1">
            <a:off x="3243032" y="1996415"/>
            <a:ext cx="2618705" cy="3107724"/>
          </a:xfrm>
          <a:prstGeom prst="bentConnector3">
            <a:avLst>
              <a:gd name="adj1" fmla="val 883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0"/>
            <a:endCxn id="6" idx="2"/>
          </p:cNvCxnSpPr>
          <p:nvPr/>
        </p:nvCxnSpPr>
        <p:spPr>
          <a:xfrm rot="5400000" flipH="1" flipV="1">
            <a:off x="4931773" y="1676053"/>
            <a:ext cx="609601" cy="17393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1" idx="0"/>
            <a:endCxn id="6" idx="2"/>
          </p:cNvCxnSpPr>
          <p:nvPr/>
        </p:nvCxnSpPr>
        <p:spPr>
          <a:xfrm rot="16200000" flipV="1">
            <a:off x="6303370" y="2043801"/>
            <a:ext cx="617225" cy="1011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2" idx="0"/>
            <a:endCxn id="6" idx="2"/>
          </p:cNvCxnSpPr>
          <p:nvPr/>
        </p:nvCxnSpPr>
        <p:spPr>
          <a:xfrm rot="16200000" flipV="1">
            <a:off x="8103052" y="244119"/>
            <a:ext cx="609601" cy="46032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0"/>
            <a:endCxn id="11" idx="2"/>
          </p:cNvCxnSpPr>
          <p:nvPr/>
        </p:nvCxnSpPr>
        <p:spPr>
          <a:xfrm flipV="1">
            <a:off x="7117718" y="3408385"/>
            <a:ext cx="0" cy="57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156824" y="4859629"/>
            <a:ext cx="2103120" cy="5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FilterWriter</a:t>
            </a:r>
            <a:endParaRPr lang="en-US" b="1" dirty="0"/>
          </a:p>
        </p:txBody>
      </p:sp>
      <p:cxnSp>
        <p:nvCxnSpPr>
          <p:cNvPr id="41" name="Elbow Connector 40"/>
          <p:cNvCxnSpPr>
            <a:stCxn id="40" idx="0"/>
            <a:endCxn id="6" idx="2"/>
          </p:cNvCxnSpPr>
          <p:nvPr/>
        </p:nvCxnSpPr>
        <p:spPr>
          <a:xfrm rot="16200000" flipV="1">
            <a:off x="6347963" y="1999208"/>
            <a:ext cx="2618705" cy="3102138"/>
          </a:xfrm>
          <a:prstGeom prst="bentConnector3">
            <a:avLst>
              <a:gd name="adj1" fmla="val 883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39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خواندن و نوشتن در فایل متنی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3313" y="1825625"/>
            <a:ext cx="108053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 try (</a:t>
            </a:r>
            <a:r>
              <a:rPr lang="en-US" sz="2400" dirty="0" err="1">
                <a:latin typeface="+mj-lt"/>
              </a:rPr>
              <a:t>BufferedWriter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bw</a:t>
            </a:r>
            <a:r>
              <a:rPr lang="en-US" sz="2400" dirty="0">
                <a:latin typeface="+mj-lt"/>
              </a:rPr>
              <a:t> = new </a:t>
            </a:r>
            <a:r>
              <a:rPr lang="en-US" sz="2400" dirty="0" err="1">
                <a:latin typeface="+mj-lt"/>
              </a:rPr>
              <a:t>BufferedWriter</a:t>
            </a:r>
            <a:r>
              <a:rPr lang="en-US" sz="2400" dirty="0">
                <a:latin typeface="+mj-lt"/>
              </a:rPr>
              <a:t>(new </a:t>
            </a:r>
            <a:r>
              <a:rPr lang="en-US" sz="2400" dirty="0" err="1">
                <a:latin typeface="+mj-lt"/>
              </a:rPr>
              <a:t>FileWriter</a:t>
            </a:r>
            <a:r>
              <a:rPr lang="en-US" sz="2400" dirty="0">
                <a:latin typeface="+mj-lt"/>
              </a:rPr>
              <a:t>("d:\\test.txt"))) {</a:t>
            </a:r>
          </a:p>
          <a:p>
            <a:r>
              <a:rPr lang="en-US" sz="2400" dirty="0">
                <a:latin typeface="+mj-lt"/>
              </a:rPr>
              <a:t>            </a:t>
            </a:r>
            <a:r>
              <a:rPr lang="en-US" sz="2400" dirty="0" err="1">
                <a:latin typeface="+mj-lt"/>
              </a:rPr>
              <a:t>bw.write</a:t>
            </a:r>
            <a:r>
              <a:rPr lang="en-US" sz="2400" dirty="0">
                <a:latin typeface="+mj-lt"/>
              </a:rPr>
              <a:t>("this is test content!");</a:t>
            </a:r>
          </a:p>
          <a:p>
            <a:r>
              <a:rPr lang="en-US" sz="2400" dirty="0">
                <a:latin typeface="+mj-lt"/>
              </a:rPr>
              <a:t>        } catch (</a:t>
            </a:r>
            <a:r>
              <a:rPr lang="en-US" sz="2400" dirty="0" err="1">
                <a:latin typeface="+mj-lt"/>
              </a:rPr>
              <a:t>IOException</a:t>
            </a:r>
            <a:r>
              <a:rPr lang="en-US" sz="2400" dirty="0">
                <a:latin typeface="+mj-lt"/>
              </a:rPr>
              <a:t> e) {</a:t>
            </a:r>
          </a:p>
          <a:p>
            <a:r>
              <a:rPr lang="en-US" sz="2400" dirty="0">
                <a:latin typeface="+mj-lt"/>
              </a:rPr>
              <a:t>            </a:t>
            </a:r>
            <a:r>
              <a:rPr lang="en-US" sz="2400" dirty="0" err="1">
                <a:latin typeface="+mj-lt"/>
              </a:rPr>
              <a:t>logger.error</a:t>
            </a:r>
            <a:r>
              <a:rPr lang="en-US" sz="2400" dirty="0">
                <a:latin typeface="+mj-lt"/>
              </a:rPr>
              <a:t>(e);</a:t>
            </a:r>
          </a:p>
          <a:p>
            <a:r>
              <a:rPr lang="en-US" sz="2400" dirty="0">
                <a:latin typeface="+mj-lt"/>
              </a:rPr>
              <a:t>        }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313" y="4045786"/>
            <a:ext cx="108053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try (</a:t>
            </a:r>
            <a:r>
              <a:rPr lang="en-US" sz="2400" dirty="0" err="1">
                <a:latin typeface="+mj-lt"/>
              </a:rPr>
              <a:t>BufferedReader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br</a:t>
            </a:r>
            <a:r>
              <a:rPr lang="en-US" sz="2400" dirty="0">
                <a:latin typeface="+mj-lt"/>
              </a:rPr>
              <a:t> = new </a:t>
            </a:r>
            <a:r>
              <a:rPr lang="en-US" sz="2400" dirty="0" err="1">
                <a:latin typeface="+mj-lt"/>
              </a:rPr>
              <a:t>BufferedReader</a:t>
            </a:r>
            <a:r>
              <a:rPr lang="en-US" sz="2400" dirty="0">
                <a:latin typeface="+mj-lt"/>
              </a:rPr>
              <a:t>(new </a:t>
            </a:r>
            <a:r>
              <a:rPr lang="en-US" sz="2400" dirty="0" err="1">
                <a:latin typeface="+mj-lt"/>
              </a:rPr>
              <a:t>FileReader</a:t>
            </a:r>
            <a:r>
              <a:rPr lang="en-US" sz="2400" dirty="0">
                <a:latin typeface="+mj-lt"/>
              </a:rPr>
              <a:t>("d:\\test.txt"))) {</a:t>
            </a:r>
          </a:p>
          <a:p>
            <a:r>
              <a:rPr lang="en-US" sz="2400" dirty="0">
                <a:latin typeface="+mj-lt"/>
              </a:rPr>
              <a:t>            logger.info(</a:t>
            </a:r>
            <a:r>
              <a:rPr lang="en-US" sz="2400" dirty="0" err="1">
                <a:latin typeface="+mj-lt"/>
              </a:rPr>
              <a:t>br.readLine</a:t>
            </a:r>
            <a:r>
              <a:rPr lang="en-US" sz="2400" dirty="0">
                <a:latin typeface="+mj-lt"/>
              </a:rPr>
              <a:t>());</a:t>
            </a:r>
          </a:p>
          <a:p>
            <a:r>
              <a:rPr lang="en-US" sz="2400" dirty="0">
                <a:latin typeface="+mj-lt"/>
              </a:rPr>
              <a:t>        } catch (</a:t>
            </a:r>
            <a:r>
              <a:rPr lang="en-US" sz="2400" dirty="0" err="1">
                <a:latin typeface="+mj-lt"/>
              </a:rPr>
              <a:t>IOException</a:t>
            </a:r>
            <a:r>
              <a:rPr lang="en-US" sz="2400" dirty="0">
                <a:latin typeface="+mj-lt"/>
              </a:rPr>
              <a:t> e) {</a:t>
            </a:r>
          </a:p>
          <a:p>
            <a:r>
              <a:rPr lang="en-US" sz="2400" dirty="0">
                <a:latin typeface="+mj-lt"/>
              </a:rPr>
              <a:t>            </a:t>
            </a:r>
            <a:r>
              <a:rPr lang="en-US" sz="2400" dirty="0" err="1">
                <a:latin typeface="+mj-lt"/>
              </a:rPr>
              <a:t>logger.error</a:t>
            </a:r>
            <a:r>
              <a:rPr lang="en-US" sz="2400" dirty="0">
                <a:latin typeface="+mj-lt"/>
              </a:rPr>
              <a:t>(e);</a:t>
            </a:r>
          </a:p>
          <a:p>
            <a:r>
              <a:rPr lang="en-US" sz="2400" dirty="0">
                <a:latin typeface="+mj-lt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58757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فایل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در هنگام خواندن یا ایجاد فایل ها به </a:t>
            </a:r>
            <a:r>
              <a:rPr lang="en-US" dirty="0" smtClean="0"/>
              <a:t>encoding</a:t>
            </a:r>
            <a:r>
              <a:rPr lang="fa-IR" dirty="0" smtClean="0"/>
              <a:t> دقت کنید</a:t>
            </a:r>
          </a:p>
          <a:p>
            <a:r>
              <a:rPr lang="fa-IR" dirty="0" smtClean="0"/>
              <a:t>در هنگام خواند فایل ابتدا مطمئن شوید فایل وجود دارد:</a:t>
            </a: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File </a:t>
            </a:r>
            <a:r>
              <a:rPr lang="en-US" sz="2000" dirty="0" err="1">
                <a:latin typeface="+mj-lt"/>
              </a:rPr>
              <a:t>file</a:t>
            </a:r>
            <a:r>
              <a:rPr lang="en-US" sz="2000" dirty="0">
                <a:latin typeface="+mj-lt"/>
              </a:rPr>
              <a:t> = new File("c:\\data\\input-file.txt");</a:t>
            </a:r>
          </a:p>
          <a:p>
            <a:pPr marL="0" indent="0" algn="l" rtl="0">
              <a:buNone/>
            </a:pPr>
            <a:r>
              <a:rPr lang="en-US" sz="2000" dirty="0" err="1" smtClean="0">
                <a:latin typeface="+mj-lt"/>
              </a:rPr>
              <a:t>boolean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fileExists</a:t>
            </a:r>
            <a:r>
              <a:rPr lang="en-US" sz="2000" dirty="0">
                <a:latin typeface="+mj-lt"/>
              </a:rPr>
              <a:t> = </a:t>
            </a:r>
            <a:r>
              <a:rPr lang="en-US" sz="2000" dirty="0" err="1">
                <a:latin typeface="+mj-lt"/>
              </a:rPr>
              <a:t>file.exists</a:t>
            </a:r>
            <a:r>
              <a:rPr lang="en-US" sz="2000" dirty="0">
                <a:latin typeface="+mj-lt"/>
              </a:rPr>
              <a:t>();</a:t>
            </a:r>
            <a:endParaRPr lang="fa-IR" sz="2000" dirty="0">
              <a:latin typeface="+mj-lt"/>
            </a:endParaRPr>
          </a:p>
          <a:p>
            <a:r>
              <a:rPr lang="fa-IR" dirty="0" smtClean="0"/>
              <a:t>در هنگام نوشتن فایل، مطمئن شوید مسیر (</a:t>
            </a:r>
            <a:r>
              <a:rPr lang="en-US" dirty="0" smtClean="0"/>
              <a:t>directory</a:t>
            </a:r>
            <a:r>
              <a:rPr lang="fa-IR" dirty="0" smtClean="0"/>
              <a:t>) پیشنهادی وجود داشته باشد و در صورت عدم وجود، مسر را ایجاد کنید</a:t>
            </a: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File </a:t>
            </a:r>
            <a:r>
              <a:rPr lang="en-US" sz="2000" dirty="0" err="1">
                <a:latin typeface="+mj-lt"/>
              </a:rPr>
              <a:t>file</a:t>
            </a:r>
            <a:r>
              <a:rPr lang="en-US" sz="2000" dirty="0">
                <a:latin typeface="+mj-lt"/>
              </a:rPr>
              <a:t> = new File("c:\\users\\jakobjenkov\\newdir");</a:t>
            </a:r>
          </a:p>
          <a:p>
            <a:pPr marL="0" indent="0" algn="l" rtl="0">
              <a:buNone/>
            </a:pPr>
            <a:r>
              <a:rPr lang="en-US" sz="2000" dirty="0" err="1">
                <a:latin typeface="+mj-lt"/>
              </a:rPr>
              <a:t>boolean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dirCreated</a:t>
            </a:r>
            <a:r>
              <a:rPr lang="en-US" sz="2000" dirty="0">
                <a:latin typeface="+mj-lt"/>
              </a:rPr>
              <a:t> = </a:t>
            </a:r>
            <a:r>
              <a:rPr lang="en-US" sz="2000" dirty="0" err="1">
                <a:latin typeface="+mj-lt"/>
              </a:rPr>
              <a:t>file.mkdirs</a:t>
            </a:r>
            <a:r>
              <a:rPr lang="en-US" sz="2000" dirty="0">
                <a:latin typeface="+mj-lt"/>
              </a:rPr>
              <a:t>();</a:t>
            </a:r>
            <a:endParaRPr lang="fa-IR" sz="2000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5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نکات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در کلاس </a:t>
            </a:r>
            <a:r>
              <a:rPr lang="en-US" dirty="0" smtClean="0"/>
              <a:t>File</a:t>
            </a:r>
            <a:r>
              <a:rPr lang="fa-IR" dirty="0" smtClean="0"/>
              <a:t> علاوه بر موارد قبلی متدهای کاربردی دیگری نیز وجود دارد :</a:t>
            </a:r>
          </a:p>
          <a:p>
            <a:pPr lvl="1"/>
            <a:r>
              <a:rPr lang="en-US" dirty="0"/>
              <a:t>length</a:t>
            </a:r>
            <a:r>
              <a:rPr lang="en-US" dirty="0" smtClean="0"/>
              <a:t>()</a:t>
            </a:r>
            <a:r>
              <a:rPr lang="fa-IR" dirty="0" smtClean="0"/>
              <a:t> : طول فایل را بازمی گرداند</a:t>
            </a:r>
          </a:p>
          <a:p>
            <a:pPr lvl="1"/>
            <a:r>
              <a:rPr lang="en-US" dirty="0" err="1"/>
              <a:t>renameTo</a:t>
            </a:r>
            <a:r>
              <a:rPr lang="en-US" dirty="0" smtClean="0"/>
              <a:t>()</a:t>
            </a:r>
            <a:r>
              <a:rPr lang="fa-IR" dirty="0" smtClean="0"/>
              <a:t> : جهت تغییر نام فایل استفاده می شود</a:t>
            </a:r>
          </a:p>
          <a:p>
            <a:pPr lvl="1"/>
            <a:r>
              <a:rPr lang="en-US" dirty="0"/>
              <a:t>delete</a:t>
            </a:r>
            <a:r>
              <a:rPr lang="en-US" dirty="0" smtClean="0"/>
              <a:t>()</a:t>
            </a:r>
            <a:r>
              <a:rPr lang="fa-IR" dirty="0" smtClean="0"/>
              <a:t> : جهت حذف فایل</a:t>
            </a:r>
          </a:p>
          <a:p>
            <a:pPr lvl="1"/>
            <a:r>
              <a:rPr lang="en-US" dirty="0" err="1"/>
              <a:t>isDirectory</a:t>
            </a:r>
            <a:r>
              <a:rPr lang="en-US" dirty="0" smtClean="0"/>
              <a:t>()</a:t>
            </a:r>
            <a:r>
              <a:rPr lang="fa-IR" dirty="0" smtClean="0"/>
              <a:t> : بررسی اینکه مسیر است یا فایل</a:t>
            </a:r>
          </a:p>
          <a:p>
            <a:pPr lvl="1"/>
            <a:r>
              <a:rPr lang="en-US" dirty="0" err="1"/>
              <a:t>listFiles</a:t>
            </a:r>
            <a:r>
              <a:rPr lang="en-US" dirty="0" smtClean="0"/>
              <a:t>()</a:t>
            </a:r>
            <a:r>
              <a:rPr lang="fa-IR" dirty="0" smtClean="0"/>
              <a:t> : در صورتی که مسیر باشد، لیست فایل های داخل مسیر</a:t>
            </a:r>
            <a:endParaRPr lang="fa-IR" dirty="0"/>
          </a:p>
          <a:p>
            <a:r>
              <a:rPr lang="fa-IR" dirty="0" smtClean="0"/>
              <a:t>در کلاس های </a:t>
            </a:r>
            <a:r>
              <a:rPr lang="en-US" dirty="0" smtClean="0"/>
              <a:t>Buffered</a:t>
            </a:r>
            <a:r>
              <a:rPr lang="fa-IR" dirty="0" smtClean="0"/>
              <a:t> بعد از اتمام نوشتن محتوا باید متد </a:t>
            </a:r>
            <a:r>
              <a:rPr lang="en-US" dirty="0" smtClean="0"/>
              <a:t>flush()</a:t>
            </a:r>
            <a:r>
              <a:rPr lang="fa-IR" dirty="0" smtClean="0"/>
              <a:t> فراخوانی شود تا بافر کامل تخلیه شود و در فایل ذخیره گردد</a:t>
            </a:r>
          </a:p>
          <a:p>
            <a:r>
              <a:rPr lang="fa-IR" dirty="0" smtClean="0"/>
              <a:t>در صورتی که این متد فراخوانی نشود، در زمانی که متد </a:t>
            </a:r>
            <a:r>
              <a:rPr lang="en-US" dirty="0"/>
              <a:t>close</a:t>
            </a:r>
            <a:r>
              <a:rPr lang="en-US" dirty="0" smtClean="0"/>
              <a:t>()</a:t>
            </a:r>
            <a:r>
              <a:rPr lang="fa-IR" dirty="0" smtClean="0"/>
              <a:t> برای جریان فراخوانی شود، این متد بصورت خودکار فراخوانی می شود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5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کلاس های جریان ورودی </a:t>
            </a:r>
            <a:r>
              <a:rPr lang="fa-IR" dirty="0" smtClean="0"/>
              <a:t>باینری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00591" y="1446366"/>
            <a:ext cx="2103120" cy="5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InputStream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5081806" y="2405548"/>
            <a:ext cx="2103120" cy="5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ByteArrayInputStream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7462352" y="2405548"/>
            <a:ext cx="2103120" cy="5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FileInputStream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9855773" y="5394181"/>
            <a:ext cx="2103120" cy="5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LineNumberInputStream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9855776" y="2405548"/>
            <a:ext cx="2103120" cy="5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FilterInputStream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714139" y="2405548"/>
            <a:ext cx="2103120" cy="5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ObjectInputStream</a:t>
            </a:r>
            <a:endParaRPr lang="en-US" sz="1400" dirty="0"/>
          </a:p>
        </p:txBody>
      </p:sp>
      <p:cxnSp>
        <p:nvCxnSpPr>
          <p:cNvPr id="11" name="Elbow Connector 10"/>
          <p:cNvCxnSpPr>
            <a:stCxn id="5" idx="0"/>
            <a:endCxn id="4" idx="2"/>
          </p:cNvCxnSpPr>
          <p:nvPr/>
        </p:nvCxnSpPr>
        <p:spPr>
          <a:xfrm rot="5400000" flipH="1" flipV="1">
            <a:off x="6538285" y="1591683"/>
            <a:ext cx="408946" cy="12187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0"/>
            <a:endCxn id="4" idx="2"/>
          </p:cNvCxnSpPr>
          <p:nvPr/>
        </p:nvCxnSpPr>
        <p:spPr>
          <a:xfrm rot="16200000" flipV="1">
            <a:off x="7728559" y="1620194"/>
            <a:ext cx="408946" cy="11617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0"/>
            <a:endCxn id="4" idx="2"/>
          </p:cNvCxnSpPr>
          <p:nvPr/>
        </p:nvCxnSpPr>
        <p:spPr>
          <a:xfrm rot="16200000" flipV="1">
            <a:off x="8925271" y="423482"/>
            <a:ext cx="408946" cy="35551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0"/>
            <a:endCxn id="4" idx="2"/>
          </p:cNvCxnSpPr>
          <p:nvPr/>
        </p:nvCxnSpPr>
        <p:spPr>
          <a:xfrm rot="5400000" flipH="1" flipV="1">
            <a:off x="5354452" y="407849"/>
            <a:ext cx="408946" cy="35864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300590" y="3189659"/>
            <a:ext cx="2103120" cy="5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StringBufferInputStream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882581" y="3181843"/>
            <a:ext cx="2103120" cy="5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SequenceInputStream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8610402" y="3181843"/>
            <a:ext cx="2103120" cy="5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PipedInputStream</a:t>
            </a:r>
            <a:endParaRPr lang="en-US" sz="1400" dirty="0"/>
          </a:p>
        </p:txBody>
      </p:sp>
      <p:cxnSp>
        <p:nvCxnSpPr>
          <p:cNvPr id="23" name="Elbow Connector 22"/>
          <p:cNvCxnSpPr>
            <a:stCxn id="21" idx="0"/>
            <a:endCxn id="4" idx="2"/>
          </p:cNvCxnSpPr>
          <p:nvPr/>
        </p:nvCxnSpPr>
        <p:spPr>
          <a:xfrm rot="16200000" flipV="1">
            <a:off x="7914437" y="1434317"/>
            <a:ext cx="1185241" cy="2309811"/>
          </a:xfrm>
          <a:prstGeom prst="bentConnector3">
            <a:avLst>
              <a:gd name="adj1" fmla="val 825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0" idx="0"/>
            <a:endCxn id="4" idx="2"/>
          </p:cNvCxnSpPr>
          <p:nvPr/>
        </p:nvCxnSpPr>
        <p:spPr>
          <a:xfrm rot="5400000" flipH="1" flipV="1">
            <a:off x="5550526" y="1380218"/>
            <a:ext cx="1185241" cy="2418010"/>
          </a:xfrm>
          <a:prstGeom prst="bentConnector3">
            <a:avLst>
              <a:gd name="adj1" fmla="val 825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9" idx="0"/>
            <a:endCxn id="4" idx="2"/>
          </p:cNvCxnSpPr>
          <p:nvPr/>
        </p:nvCxnSpPr>
        <p:spPr>
          <a:xfrm rot="5400000" flipH="1" flipV="1">
            <a:off x="6755622" y="2593131"/>
            <a:ext cx="119305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7" idx="0"/>
            <a:endCxn id="8" idx="2"/>
          </p:cNvCxnSpPr>
          <p:nvPr/>
        </p:nvCxnSpPr>
        <p:spPr>
          <a:xfrm rot="5400000" flipH="1" flipV="1">
            <a:off x="9688136" y="4174982"/>
            <a:ext cx="2438397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513763" y="5394181"/>
            <a:ext cx="2103120" cy="5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PushbackInputStream</a:t>
            </a:r>
            <a:endParaRPr lang="en-US" sz="1400" dirty="0"/>
          </a:p>
        </p:txBody>
      </p:sp>
      <p:sp>
        <p:nvSpPr>
          <p:cNvPr id="75" name="Rectangle 74"/>
          <p:cNvSpPr/>
          <p:nvPr/>
        </p:nvSpPr>
        <p:spPr>
          <a:xfrm>
            <a:off x="5171753" y="5394181"/>
            <a:ext cx="2103120" cy="5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BufferedInputStream</a:t>
            </a:r>
            <a:endParaRPr lang="en-US" sz="1400" dirty="0"/>
          </a:p>
        </p:txBody>
      </p:sp>
      <p:sp>
        <p:nvSpPr>
          <p:cNvPr id="76" name="Rectangle 75"/>
          <p:cNvSpPr/>
          <p:nvPr/>
        </p:nvSpPr>
        <p:spPr>
          <a:xfrm>
            <a:off x="2829743" y="5394181"/>
            <a:ext cx="2103120" cy="5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DataInputStream</a:t>
            </a:r>
            <a:endParaRPr lang="en-US" sz="1400" dirty="0"/>
          </a:p>
        </p:txBody>
      </p:sp>
      <p:cxnSp>
        <p:nvCxnSpPr>
          <p:cNvPr id="78" name="Elbow Connector 77"/>
          <p:cNvCxnSpPr>
            <a:stCxn id="76" idx="0"/>
            <a:endCxn id="8" idx="2"/>
          </p:cNvCxnSpPr>
          <p:nvPr/>
        </p:nvCxnSpPr>
        <p:spPr>
          <a:xfrm rot="5400000" flipH="1" flipV="1">
            <a:off x="6175121" y="661967"/>
            <a:ext cx="2438397" cy="70260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74" idx="0"/>
            <a:endCxn id="8" idx="2"/>
          </p:cNvCxnSpPr>
          <p:nvPr/>
        </p:nvCxnSpPr>
        <p:spPr>
          <a:xfrm rot="5400000" flipH="1" flipV="1">
            <a:off x="8517131" y="3003977"/>
            <a:ext cx="2438397" cy="23420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92101" y="3490939"/>
            <a:ext cx="2103120" cy="5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ObjectInputStream</a:t>
            </a:r>
            <a:endParaRPr lang="en-US" sz="1400" dirty="0"/>
          </a:p>
        </p:txBody>
      </p:sp>
      <p:cxnSp>
        <p:nvCxnSpPr>
          <p:cNvPr id="83" name="Elbow Connector 82"/>
          <p:cNvCxnSpPr>
            <a:stCxn id="75" idx="0"/>
            <a:endCxn id="8" idx="2"/>
          </p:cNvCxnSpPr>
          <p:nvPr/>
        </p:nvCxnSpPr>
        <p:spPr>
          <a:xfrm rot="5400000" flipH="1" flipV="1">
            <a:off x="7346126" y="1832972"/>
            <a:ext cx="2438397" cy="46840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92101" y="1498366"/>
            <a:ext cx="2103120" cy="5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DataInput</a:t>
            </a:r>
            <a:r>
              <a:rPr lang="en-US" sz="1400" dirty="0" smtClean="0"/>
              <a:t> (interface)</a:t>
            </a:r>
            <a:endParaRPr lang="en-US" sz="1400" dirty="0"/>
          </a:p>
        </p:txBody>
      </p:sp>
      <p:sp>
        <p:nvSpPr>
          <p:cNvPr id="107" name="Rectangle 106"/>
          <p:cNvSpPr/>
          <p:nvPr/>
        </p:nvSpPr>
        <p:spPr>
          <a:xfrm>
            <a:off x="292101" y="2457064"/>
            <a:ext cx="2103120" cy="5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ObjectInput</a:t>
            </a:r>
            <a:r>
              <a:rPr lang="en-US" sz="1400" dirty="0" smtClean="0"/>
              <a:t> (interface)</a:t>
            </a:r>
            <a:endParaRPr lang="en-US" sz="1400" dirty="0"/>
          </a:p>
        </p:txBody>
      </p:sp>
      <p:cxnSp>
        <p:nvCxnSpPr>
          <p:cNvPr id="109" name="Straight Arrow Connector 108"/>
          <p:cNvCxnSpPr>
            <a:stCxn id="107" idx="0"/>
            <a:endCxn id="106" idx="2"/>
          </p:cNvCxnSpPr>
          <p:nvPr/>
        </p:nvCxnSpPr>
        <p:spPr>
          <a:xfrm flipV="1">
            <a:off x="1343661" y="2048602"/>
            <a:ext cx="0" cy="40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1" idx="0"/>
            <a:endCxn id="107" idx="2"/>
          </p:cNvCxnSpPr>
          <p:nvPr/>
        </p:nvCxnSpPr>
        <p:spPr>
          <a:xfrm flipV="1">
            <a:off x="1343661" y="3007300"/>
            <a:ext cx="0" cy="483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76" idx="1"/>
            <a:endCxn id="106" idx="3"/>
          </p:cNvCxnSpPr>
          <p:nvPr/>
        </p:nvCxnSpPr>
        <p:spPr>
          <a:xfrm rot="10800000">
            <a:off x="2395221" y="1773485"/>
            <a:ext cx="434522" cy="38958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9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کلاس های جریان </a:t>
            </a:r>
            <a:r>
              <a:rPr lang="fa-IR" dirty="0" smtClean="0"/>
              <a:t>خروجی باینری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00591" y="1446366"/>
            <a:ext cx="2103120" cy="5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OutputStream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5081806" y="2405548"/>
            <a:ext cx="2103120" cy="5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ByteArrayOutputStream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7462352" y="2405548"/>
            <a:ext cx="2103120" cy="5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FileOutputStream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9855776" y="2405548"/>
            <a:ext cx="2103120" cy="5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FilterOutputStream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714139" y="2405548"/>
            <a:ext cx="2103120" cy="5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ObjectOutputStream</a:t>
            </a:r>
            <a:endParaRPr lang="en-US" sz="1400" dirty="0"/>
          </a:p>
        </p:txBody>
      </p:sp>
      <p:cxnSp>
        <p:nvCxnSpPr>
          <p:cNvPr id="9" name="Elbow Connector 8"/>
          <p:cNvCxnSpPr>
            <a:stCxn id="5" idx="0"/>
          </p:cNvCxnSpPr>
          <p:nvPr/>
        </p:nvCxnSpPr>
        <p:spPr>
          <a:xfrm rot="5400000" flipH="1" flipV="1">
            <a:off x="6538285" y="1591683"/>
            <a:ext cx="408946" cy="12187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0"/>
          </p:cNvCxnSpPr>
          <p:nvPr/>
        </p:nvCxnSpPr>
        <p:spPr>
          <a:xfrm rot="16200000" flipV="1">
            <a:off x="7728559" y="1620194"/>
            <a:ext cx="408946" cy="11617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</p:cNvCxnSpPr>
          <p:nvPr/>
        </p:nvCxnSpPr>
        <p:spPr>
          <a:xfrm rot="16200000" flipV="1">
            <a:off x="8925271" y="423482"/>
            <a:ext cx="408946" cy="35551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8" idx="0"/>
          </p:cNvCxnSpPr>
          <p:nvPr/>
        </p:nvCxnSpPr>
        <p:spPr>
          <a:xfrm rot="5400000" flipH="1" flipV="1">
            <a:off x="5354452" y="407849"/>
            <a:ext cx="408946" cy="35864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610402" y="3181843"/>
            <a:ext cx="2103120" cy="5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PipedOutputStream</a:t>
            </a:r>
            <a:endParaRPr lang="en-US" sz="1400" dirty="0"/>
          </a:p>
        </p:txBody>
      </p:sp>
      <p:cxnSp>
        <p:nvCxnSpPr>
          <p:cNvPr id="15" name="Elbow Connector 14"/>
          <p:cNvCxnSpPr>
            <a:stCxn id="14" idx="0"/>
          </p:cNvCxnSpPr>
          <p:nvPr/>
        </p:nvCxnSpPr>
        <p:spPr>
          <a:xfrm rot="16200000" flipV="1">
            <a:off x="7914437" y="1434317"/>
            <a:ext cx="1185241" cy="2309811"/>
          </a:xfrm>
          <a:prstGeom prst="bentConnector3">
            <a:avLst>
              <a:gd name="adj1" fmla="val 825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92101" y="3490939"/>
            <a:ext cx="2103120" cy="5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ObjectOutputStream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292101" y="1498366"/>
            <a:ext cx="2103120" cy="5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DataOutput</a:t>
            </a:r>
            <a:r>
              <a:rPr lang="en-US" sz="1400" dirty="0" smtClean="0"/>
              <a:t> (interface)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92101" y="2457064"/>
            <a:ext cx="2103120" cy="5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ObjectOutput</a:t>
            </a:r>
            <a:r>
              <a:rPr lang="en-US" sz="1400" dirty="0" smtClean="0"/>
              <a:t> (interface)</a:t>
            </a:r>
            <a:endParaRPr lang="en-US" sz="1400" dirty="0"/>
          </a:p>
        </p:txBody>
      </p:sp>
      <p:cxnSp>
        <p:nvCxnSpPr>
          <p:cNvPr id="19" name="Straight Arrow Connector 18"/>
          <p:cNvCxnSpPr>
            <a:stCxn id="18" idx="0"/>
            <a:endCxn id="17" idx="2"/>
          </p:cNvCxnSpPr>
          <p:nvPr/>
        </p:nvCxnSpPr>
        <p:spPr>
          <a:xfrm flipV="1">
            <a:off x="1343661" y="2048602"/>
            <a:ext cx="0" cy="40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0"/>
            <a:endCxn id="18" idx="2"/>
          </p:cNvCxnSpPr>
          <p:nvPr/>
        </p:nvCxnSpPr>
        <p:spPr>
          <a:xfrm flipV="1">
            <a:off x="1343661" y="3007300"/>
            <a:ext cx="0" cy="483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513763" y="5394181"/>
            <a:ext cx="2103120" cy="5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BufferedOutputStream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5171753" y="5394181"/>
            <a:ext cx="2103120" cy="5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PrintStream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2829743" y="5394181"/>
            <a:ext cx="2103120" cy="5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DataOutputStream</a:t>
            </a:r>
            <a:endParaRPr lang="en-US" sz="1400" dirty="0"/>
          </a:p>
        </p:txBody>
      </p:sp>
      <p:cxnSp>
        <p:nvCxnSpPr>
          <p:cNvPr id="24" name="Elbow Connector 23"/>
          <p:cNvCxnSpPr>
            <a:stCxn id="23" idx="0"/>
          </p:cNvCxnSpPr>
          <p:nvPr/>
        </p:nvCxnSpPr>
        <p:spPr>
          <a:xfrm rot="5400000" flipH="1" flipV="1">
            <a:off x="6175121" y="661967"/>
            <a:ext cx="2438397" cy="70260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1" idx="0"/>
          </p:cNvCxnSpPr>
          <p:nvPr/>
        </p:nvCxnSpPr>
        <p:spPr>
          <a:xfrm rot="5400000" flipH="1" flipV="1">
            <a:off x="8517131" y="3003977"/>
            <a:ext cx="2438397" cy="23420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2" idx="0"/>
          </p:cNvCxnSpPr>
          <p:nvPr/>
        </p:nvCxnSpPr>
        <p:spPr>
          <a:xfrm rot="5400000" flipH="1" flipV="1">
            <a:off x="7346126" y="1832972"/>
            <a:ext cx="2438397" cy="46840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3" idx="1"/>
          </p:cNvCxnSpPr>
          <p:nvPr/>
        </p:nvCxnSpPr>
        <p:spPr>
          <a:xfrm rot="10800000">
            <a:off x="2395221" y="1773485"/>
            <a:ext cx="434522" cy="38958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20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خواندن و نوشتن در فایل </a:t>
            </a:r>
            <a:r>
              <a:rPr lang="fa-IR" dirty="0" smtClean="0"/>
              <a:t>باینری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7025" y="1564095"/>
            <a:ext cx="1141497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try (</a:t>
            </a:r>
            <a:r>
              <a:rPr lang="en-US" dirty="0" err="1">
                <a:latin typeface="+mj-lt"/>
              </a:rPr>
              <a:t>DataOutputStream</a:t>
            </a:r>
            <a:r>
              <a:rPr lang="en-US" dirty="0">
                <a:latin typeface="+mj-lt"/>
              </a:rPr>
              <a:t> dos = new </a:t>
            </a:r>
            <a:r>
              <a:rPr lang="en-US" dirty="0" err="1">
                <a:latin typeface="+mj-lt"/>
              </a:rPr>
              <a:t>DataOutputStream</a:t>
            </a:r>
            <a:r>
              <a:rPr lang="en-US" dirty="0">
                <a:latin typeface="+mj-lt"/>
              </a:rPr>
              <a:t>(new </a:t>
            </a:r>
            <a:r>
              <a:rPr lang="en-US" dirty="0" err="1">
                <a:latin typeface="+mj-lt"/>
              </a:rPr>
              <a:t>FileOutputStream</a:t>
            </a:r>
            <a:r>
              <a:rPr lang="en-US" dirty="0">
                <a:latin typeface="+mj-lt"/>
              </a:rPr>
              <a:t>("d:\\test.dat"))) {</a:t>
            </a:r>
          </a:p>
          <a:p>
            <a:r>
              <a:rPr lang="en-US" dirty="0">
                <a:latin typeface="+mj-lt"/>
              </a:rPr>
              <a:t>            </a:t>
            </a:r>
            <a:r>
              <a:rPr lang="en-US" b="1" dirty="0" err="1">
                <a:latin typeface="+mj-lt"/>
              </a:rPr>
              <a:t>dos.writeDouble</a:t>
            </a:r>
            <a:r>
              <a:rPr lang="en-US" b="1" dirty="0">
                <a:latin typeface="+mj-lt"/>
              </a:rPr>
              <a:t>(12.58);</a:t>
            </a:r>
          </a:p>
          <a:p>
            <a:r>
              <a:rPr lang="en-US" b="1" dirty="0">
                <a:latin typeface="+mj-lt"/>
              </a:rPr>
              <a:t>            </a:t>
            </a:r>
            <a:r>
              <a:rPr lang="en-US" b="1" dirty="0" err="1">
                <a:latin typeface="+mj-lt"/>
              </a:rPr>
              <a:t>dos.writeLong</a:t>
            </a:r>
            <a:r>
              <a:rPr lang="en-US" b="1" dirty="0">
                <a:latin typeface="+mj-lt"/>
              </a:rPr>
              <a:t>(158798745);</a:t>
            </a:r>
          </a:p>
          <a:p>
            <a:r>
              <a:rPr lang="en-US" b="1" dirty="0">
                <a:latin typeface="+mj-lt"/>
              </a:rPr>
              <a:t>            </a:t>
            </a:r>
            <a:r>
              <a:rPr lang="en-US" b="1" dirty="0" err="1">
                <a:latin typeface="+mj-lt"/>
              </a:rPr>
              <a:t>dos.writeChars</a:t>
            </a:r>
            <a:r>
              <a:rPr lang="en-US" b="1" dirty="0">
                <a:latin typeface="+mj-lt"/>
              </a:rPr>
              <a:t>("this is test content!");</a:t>
            </a:r>
          </a:p>
          <a:p>
            <a:r>
              <a:rPr lang="en-US" dirty="0">
                <a:latin typeface="+mj-lt"/>
              </a:rPr>
              <a:t>        } catch (</a:t>
            </a:r>
            <a:r>
              <a:rPr lang="en-US" dirty="0" err="1">
                <a:latin typeface="+mj-lt"/>
              </a:rPr>
              <a:t>IOException</a:t>
            </a:r>
            <a:r>
              <a:rPr lang="en-US" dirty="0">
                <a:latin typeface="+mj-lt"/>
              </a:rPr>
              <a:t> e) {</a:t>
            </a:r>
          </a:p>
          <a:p>
            <a:r>
              <a:rPr lang="en-US" dirty="0">
                <a:latin typeface="+mj-lt"/>
              </a:rPr>
              <a:t>            </a:t>
            </a:r>
            <a:r>
              <a:rPr lang="en-US" dirty="0" err="1">
                <a:latin typeface="+mj-lt"/>
              </a:rPr>
              <a:t>logger.error</a:t>
            </a:r>
            <a:r>
              <a:rPr lang="en-US" dirty="0">
                <a:latin typeface="+mj-lt"/>
              </a:rPr>
              <a:t>(e);</a:t>
            </a:r>
          </a:p>
          <a:p>
            <a:r>
              <a:rPr lang="en-US" dirty="0">
                <a:latin typeface="+mj-lt"/>
              </a:rPr>
              <a:t>        }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        try (</a:t>
            </a:r>
            <a:r>
              <a:rPr lang="en-US" dirty="0" err="1">
                <a:latin typeface="+mj-lt"/>
              </a:rPr>
              <a:t>DataInputStream</a:t>
            </a:r>
            <a:r>
              <a:rPr lang="en-US" dirty="0">
                <a:latin typeface="+mj-lt"/>
              </a:rPr>
              <a:t> dis = new </a:t>
            </a:r>
            <a:r>
              <a:rPr lang="en-US" dirty="0" err="1">
                <a:latin typeface="+mj-lt"/>
              </a:rPr>
              <a:t>DataInputStream</a:t>
            </a:r>
            <a:r>
              <a:rPr lang="en-US" dirty="0">
                <a:latin typeface="+mj-lt"/>
              </a:rPr>
              <a:t>(new </a:t>
            </a:r>
            <a:r>
              <a:rPr lang="en-US" dirty="0" err="1">
                <a:latin typeface="+mj-lt"/>
              </a:rPr>
              <a:t>FileInputStream</a:t>
            </a:r>
            <a:r>
              <a:rPr lang="en-US" dirty="0">
                <a:latin typeface="+mj-lt"/>
              </a:rPr>
              <a:t>("d:\\test.dat"))) {</a:t>
            </a:r>
          </a:p>
          <a:p>
            <a:r>
              <a:rPr lang="en-US" dirty="0">
                <a:latin typeface="+mj-lt"/>
              </a:rPr>
              <a:t>            logger.info(</a:t>
            </a:r>
            <a:r>
              <a:rPr lang="en-US" b="1" dirty="0" err="1">
                <a:latin typeface="+mj-lt"/>
              </a:rPr>
              <a:t>dis.readDouble</a:t>
            </a:r>
            <a:r>
              <a:rPr lang="en-US" b="1" dirty="0">
                <a:latin typeface="+mj-lt"/>
              </a:rPr>
              <a:t>()</a:t>
            </a:r>
            <a:r>
              <a:rPr lang="en-US" dirty="0">
                <a:latin typeface="+mj-lt"/>
              </a:rPr>
              <a:t>);</a:t>
            </a:r>
          </a:p>
          <a:p>
            <a:r>
              <a:rPr lang="en-US" dirty="0">
                <a:latin typeface="+mj-lt"/>
              </a:rPr>
              <a:t>            logger.info(</a:t>
            </a:r>
            <a:r>
              <a:rPr lang="en-US" b="1" dirty="0" err="1">
                <a:latin typeface="+mj-lt"/>
              </a:rPr>
              <a:t>dis.readLong</a:t>
            </a:r>
            <a:r>
              <a:rPr lang="en-US" b="1" dirty="0">
                <a:latin typeface="+mj-lt"/>
              </a:rPr>
              <a:t>()</a:t>
            </a:r>
            <a:r>
              <a:rPr lang="en-US" dirty="0">
                <a:latin typeface="+mj-lt"/>
              </a:rPr>
              <a:t>);</a:t>
            </a:r>
          </a:p>
          <a:p>
            <a:r>
              <a:rPr lang="en-US" dirty="0">
                <a:latin typeface="+mj-lt"/>
              </a:rPr>
              <a:t>            </a:t>
            </a:r>
            <a:r>
              <a:rPr lang="en-US" dirty="0" err="1">
                <a:latin typeface="+mj-lt"/>
              </a:rPr>
              <a:t>StringBuilder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sb</a:t>
            </a:r>
            <a:r>
              <a:rPr lang="en-US" dirty="0">
                <a:latin typeface="+mj-lt"/>
              </a:rPr>
              <a:t> = new </a:t>
            </a:r>
            <a:r>
              <a:rPr lang="en-US" dirty="0" err="1">
                <a:latin typeface="+mj-lt"/>
              </a:rPr>
              <a:t>StringBuilder</a:t>
            </a:r>
            <a:r>
              <a:rPr lang="en-US" dirty="0">
                <a:latin typeface="+mj-lt"/>
              </a:rPr>
              <a:t>();</a:t>
            </a:r>
          </a:p>
          <a:p>
            <a:r>
              <a:rPr lang="en-US" dirty="0">
                <a:latin typeface="+mj-lt"/>
              </a:rPr>
              <a:t>            while (</a:t>
            </a:r>
            <a:r>
              <a:rPr lang="en-US" dirty="0" err="1">
                <a:latin typeface="+mj-lt"/>
              </a:rPr>
              <a:t>dis.available</a:t>
            </a:r>
            <a:r>
              <a:rPr lang="en-US" dirty="0">
                <a:latin typeface="+mj-lt"/>
              </a:rPr>
              <a:t>() != 0)</a:t>
            </a:r>
          </a:p>
          <a:p>
            <a:r>
              <a:rPr lang="en-US" dirty="0">
                <a:latin typeface="+mj-lt"/>
              </a:rPr>
              <a:t>                </a:t>
            </a:r>
            <a:r>
              <a:rPr lang="en-US" dirty="0" err="1">
                <a:latin typeface="+mj-lt"/>
              </a:rPr>
              <a:t>sb.append</a:t>
            </a:r>
            <a:r>
              <a:rPr lang="en-US" dirty="0">
                <a:latin typeface="+mj-lt"/>
              </a:rPr>
              <a:t>(</a:t>
            </a:r>
            <a:r>
              <a:rPr lang="en-US" b="1" dirty="0" err="1">
                <a:latin typeface="+mj-lt"/>
              </a:rPr>
              <a:t>dis.readChar</a:t>
            </a:r>
            <a:r>
              <a:rPr lang="en-US" b="1" dirty="0">
                <a:latin typeface="+mj-lt"/>
              </a:rPr>
              <a:t>()</a:t>
            </a:r>
            <a:r>
              <a:rPr lang="en-US" dirty="0">
                <a:latin typeface="+mj-lt"/>
              </a:rPr>
              <a:t>);</a:t>
            </a:r>
          </a:p>
          <a:p>
            <a:r>
              <a:rPr lang="en-US" dirty="0">
                <a:latin typeface="+mj-lt"/>
              </a:rPr>
              <a:t>            logger.info(</a:t>
            </a:r>
            <a:r>
              <a:rPr lang="en-US" dirty="0" err="1">
                <a:latin typeface="+mj-lt"/>
              </a:rPr>
              <a:t>sb</a:t>
            </a:r>
            <a:r>
              <a:rPr lang="en-US" dirty="0">
                <a:latin typeface="+mj-lt"/>
              </a:rPr>
              <a:t>);</a:t>
            </a:r>
          </a:p>
          <a:p>
            <a:r>
              <a:rPr lang="en-US" dirty="0">
                <a:latin typeface="+mj-lt"/>
              </a:rPr>
              <a:t>        } catch (</a:t>
            </a:r>
            <a:r>
              <a:rPr lang="en-US" dirty="0" err="1">
                <a:latin typeface="+mj-lt"/>
              </a:rPr>
              <a:t>IOException</a:t>
            </a:r>
            <a:r>
              <a:rPr lang="en-US" dirty="0">
                <a:latin typeface="+mj-lt"/>
              </a:rPr>
              <a:t> e) {</a:t>
            </a:r>
          </a:p>
          <a:p>
            <a:r>
              <a:rPr lang="en-US" dirty="0">
                <a:latin typeface="+mj-lt"/>
              </a:rPr>
              <a:t>            </a:t>
            </a:r>
            <a:r>
              <a:rPr lang="en-US" dirty="0" err="1">
                <a:latin typeface="+mj-lt"/>
              </a:rPr>
              <a:t>logger.error</a:t>
            </a:r>
            <a:r>
              <a:rPr lang="en-US" dirty="0">
                <a:latin typeface="+mj-lt"/>
              </a:rPr>
              <a:t>(e);</a:t>
            </a:r>
          </a:p>
          <a:p>
            <a:r>
              <a:rPr lang="en-US" dirty="0">
                <a:latin typeface="+mj-lt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82264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گاهی لازم می شود یک </a:t>
            </a:r>
            <a:r>
              <a:rPr lang="en-US" dirty="0" smtClean="0"/>
              <a:t>object</a:t>
            </a:r>
            <a:r>
              <a:rPr lang="fa-IR" dirty="0" smtClean="0"/>
              <a:t> را در یک فایل ذخیره کنیم و در زمان نیاز آن را بازیابی کنیم</a:t>
            </a:r>
          </a:p>
          <a:p>
            <a:r>
              <a:rPr lang="fa-IR" dirty="0" smtClean="0"/>
              <a:t>در این زمان از </a:t>
            </a:r>
            <a:r>
              <a:rPr lang="en-US" dirty="0" smtClean="0"/>
              <a:t>Object Streams</a:t>
            </a:r>
            <a:r>
              <a:rPr lang="fa-IR" dirty="0" smtClean="0"/>
              <a:t> استفاده می کنیمپ</a:t>
            </a:r>
          </a:p>
          <a:p>
            <a:r>
              <a:rPr lang="fa-IR" dirty="0" smtClean="0"/>
              <a:t>برای اینکه یک کلاس این قابلیت را داشته باشد باید حتما اینترفیس </a:t>
            </a:r>
            <a:r>
              <a:rPr lang="en-US" dirty="0" err="1" smtClean="0"/>
              <a:t>Serializable</a:t>
            </a:r>
            <a:r>
              <a:rPr lang="fa-IR" dirty="0" smtClean="0"/>
              <a:t> را پیاده سازی کند</a:t>
            </a:r>
          </a:p>
          <a:p>
            <a:r>
              <a:rPr lang="fa-IR" dirty="0" smtClean="0"/>
              <a:t>در زمانی که کلاس فیلدی از جنس کلاس های دیگری دارد، باید تمامی آن کلاس ها هم این اینترفیس را پیاده سازی کنند</a:t>
            </a:r>
          </a:p>
          <a:p>
            <a:r>
              <a:rPr lang="fa-IR" dirty="0" smtClean="0"/>
              <a:t>دقت کنید کلاس ها تشکیل حلقه ندهند که منجر به خطا خواهد شد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8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39145" y="1561899"/>
            <a:ext cx="1185285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class Person implements </a:t>
            </a:r>
            <a:r>
              <a:rPr lang="en-US" sz="2000" dirty="0" err="1">
                <a:latin typeface="+mj-lt"/>
              </a:rPr>
              <a:t>Serializable</a:t>
            </a:r>
            <a:r>
              <a:rPr lang="en-US" sz="2000" dirty="0">
                <a:latin typeface="+mj-lt"/>
              </a:rPr>
              <a:t> {</a:t>
            </a:r>
          </a:p>
          <a:p>
            <a:r>
              <a:rPr lang="en-US" sz="2000" dirty="0">
                <a:latin typeface="+mj-lt"/>
              </a:rPr>
              <a:t>            String name;</a:t>
            </a:r>
          </a:p>
          <a:p>
            <a:r>
              <a:rPr lang="en-US" sz="2000" dirty="0">
                <a:latin typeface="+mj-lt"/>
              </a:rPr>
              <a:t>            </a:t>
            </a:r>
            <a:r>
              <a:rPr lang="en-US" sz="2000" dirty="0" err="1">
                <a:latin typeface="+mj-lt"/>
              </a:rPr>
              <a:t>int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age;</a:t>
            </a:r>
            <a:endParaRPr lang="fa-IR" sz="2000" dirty="0">
              <a:latin typeface="+mj-lt"/>
            </a:endParaRPr>
          </a:p>
          <a:p>
            <a:r>
              <a:rPr lang="fa-IR" sz="2000" dirty="0" smtClean="0">
                <a:latin typeface="+mj-lt"/>
              </a:rPr>
              <a:t>          </a:t>
            </a:r>
            <a:r>
              <a:rPr lang="en-US" sz="2000" dirty="0" smtClean="0">
                <a:latin typeface="+mj-lt"/>
              </a:rPr>
              <a:t>public </a:t>
            </a:r>
            <a:r>
              <a:rPr lang="en-US" sz="2000" dirty="0">
                <a:latin typeface="+mj-lt"/>
              </a:rPr>
              <a:t>Person(String name, </a:t>
            </a:r>
            <a:r>
              <a:rPr lang="en-US" sz="2000" dirty="0" err="1">
                <a:latin typeface="+mj-lt"/>
              </a:rPr>
              <a:t>int</a:t>
            </a:r>
            <a:r>
              <a:rPr lang="en-US" sz="2000" dirty="0">
                <a:latin typeface="+mj-lt"/>
              </a:rPr>
              <a:t> age) {</a:t>
            </a:r>
          </a:p>
          <a:p>
            <a:r>
              <a:rPr lang="en-US" sz="2000" dirty="0">
                <a:latin typeface="+mj-lt"/>
              </a:rPr>
              <a:t>                this.name = name;</a:t>
            </a:r>
          </a:p>
          <a:p>
            <a:r>
              <a:rPr lang="en-US" sz="2000" dirty="0">
                <a:latin typeface="+mj-lt"/>
              </a:rPr>
              <a:t>                </a:t>
            </a:r>
            <a:r>
              <a:rPr lang="en-US" sz="2000" dirty="0" err="1">
                <a:latin typeface="+mj-lt"/>
              </a:rPr>
              <a:t>this.age</a:t>
            </a:r>
            <a:r>
              <a:rPr lang="en-US" sz="2000" dirty="0">
                <a:latin typeface="+mj-lt"/>
              </a:rPr>
              <a:t> = age;</a:t>
            </a:r>
          </a:p>
          <a:p>
            <a:r>
              <a:rPr lang="en-US" sz="2000" dirty="0">
                <a:latin typeface="+mj-lt"/>
              </a:rPr>
              <a:t>            }</a:t>
            </a:r>
          </a:p>
          <a:p>
            <a:r>
              <a:rPr lang="en-US" sz="2000" dirty="0">
                <a:latin typeface="+mj-lt"/>
              </a:rPr>
              <a:t>        </a:t>
            </a:r>
            <a:r>
              <a:rPr lang="en-US" sz="2000" dirty="0" smtClean="0">
                <a:latin typeface="+mj-lt"/>
              </a:rPr>
              <a:t>}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List&lt;Person&gt; </a:t>
            </a:r>
            <a:r>
              <a:rPr lang="en-US" sz="2000" dirty="0" err="1">
                <a:latin typeface="+mj-lt"/>
              </a:rPr>
              <a:t>personList</a:t>
            </a:r>
            <a:r>
              <a:rPr lang="en-US" sz="2000" dirty="0">
                <a:latin typeface="+mj-lt"/>
              </a:rPr>
              <a:t> = </a:t>
            </a:r>
            <a:r>
              <a:rPr lang="en-US" sz="2000" dirty="0" err="1">
                <a:latin typeface="+mj-lt"/>
              </a:rPr>
              <a:t>Arrays.asList</a:t>
            </a:r>
            <a:r>
              <a:rPr lang="en-US" sz="2000" dirty="0">
                <a:latin typeface="+mj-lt"/>
              </a:rPr>
              <a:t>(</a:t>
            </a:r>
          </a:p>
          <a:p>
            <a:r>
              <a:rPr lang="en-US" sz="2000" dirty="0">
                <a:latin typeface="+mj-lt"/>
              </a:rPr>
              <a:t>                new Person("</a:t>
            </a:r>
            <a:r>
              <a:rPr lang="en-US" sz="2000" dirty="0" err="1">
                <a:latin typeface="+mj-lt"/>
              </a:rPr>
              <a:t>ali</a:t>
            </a:r>
            <a:r>
              <a:rPr lang="en-US" sz="2000" dirty="0">
                <a:latin typeface="+mj-lt"/>
              </a:rPr>
              <a:t>", 18),</a:t>
            </a:r>
          </a:p>
          <a:p>
            <a:r>
              <a:rPr lang="en-US" sz="2000" dirty="0">
                <a:latin typeface="+mj-lt"/>
              </a:rPr>
              <a:t>                new Person("</a:t>
            </a:r>
            <a:r>
              <a:rPr lang="en-US" sz="2000" dirty="0" err="1">
                <a:latin typeface="+mj-lt"/>
              </a:rPr>
              <a:t>hasan</a:t>
            </a:r>
            <a:r>
              <a:rPr lang="en-US" sz="2000" dirty="0">
                <a:latin typeface="+mj-lt"/>
              </a:rPr>
              <a:t>", 22),</a:t>
            </a:r>
          </a:p>
          <a:p>
            <a:r>
              <a:rPr lang="en-US" sz="2000" dirty="0">
                <a:latin typeface="+mj-lt"/>
              </a:rPr>
              <a:t>                new Person("</a:t>
            </a:r>
            <a:r>
              <a:rPr lang="en-US" sz="2000" dirty="0" err="1">
                <a:latin typeface="+mj-lt"/>
              </a:rPr>
              <a:t>reza</a:t>
            </a:r>
            <a:r>
              <a:rPr lang="en-US" sz="2000" dirty="0">
                <a:latin typeface="+mj-lt"/>
              </a:rPr>
              <a:t>", 28));</a:t>
            </a:r>
            <a:endParaRPr lang="en-US" sz="2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18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415" y="2860921"/>
            <a:ext cx="5312602" cy="3842948"/>
          </a:xfrm>
          <a:prstGeom prst="rect">
            <a:avLst/>
          </a:prstGeom>
        </p:spPr>
      </p:pic>
      <p:sp>
        <p:nvSpPr>
          <p:cNvPr id="4" name="Cloud Callout 3"/>
          <p:cNvSpPr/>
          <p:nvPr/>
        </p:nvSpPr>
        <p:spPr>
          <a:xfrm>
            <a:off x="0" y="0"/>
            <a:ext cx="8512935" cy="3876541"/>
          </a:xfrm>
          <a:prstGeom prst="cloudCallout">
            <a:avLst>
              <a:gd name="adj1" fmla="val 37737"/>
              <a:gd name="adj2" fmla="val 48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4400" dirty="0" smtClean="0">
                <a:cs typeface="B Nazanin" panose="00000400000000000000" pitchFamily="2" charset="-78"/>
              </a:rPr>
              <a:t>جاوا خیلی آسونه! منم میخوام یاد بگیرم!</a:t>
            </a:r>
            <a:endParaRPr lang="en-US" sz="4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2038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95141" y="1381595"/>
            <a:ext cx="11601718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 try (</a:t>
            </a:r>
            <a:r>
              <a:rPr lang="en-US" sz="2000" dirty="0" err="1">
                <a:latin typeface="+mj-lt"/>
              </a:rPr>
              <a:t>ObjectOutputStream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oos</a:t>
            </a:r>
            <a:r>
              <a:rPr lang="en-US" sz="2000" dirty="0">
                <a:latin typeface="+mj-lt"/>
              </a:rPr>
              <a:t> = new </a:t>
            </a:r>
            <a:r>
              <a:rPr lang="en-US" sz="2000" dirty="0" err="1">
                <a:latin typeface="+mj-lt"/>
              </a:rPr>
              <a:t>ObjectOutputStream</a:t>
            </a:r>
            <a:r>
              <a:rPr lang="en-US" sz="2000" dirty="0">
                <a:latin typeface="+mj-lt"/>
              </a:rPr>
              <a:t>(new </a:t>
            </a:r>
            <a:r>
              <a:rPr lang="en-US" sz="2000" dirty="0" err="1">
                <a:latin typeface="+mj-lt"/>
              </a:rPr>
              <a:t>FileOutputStream</a:t>
            </a:r>
            <a:r>
              <a:rPr lang="en-US" sz="2000" dirty="0">
                <a:latin typeface="+mj-lt"/>
              </a:rPr>
              <a:t>("d:\\persons.dat"))) {</a:t>
            </a:r>
          </a:p>
          <a:p>
            <a:r>
              <a:rPr lang="en-US" sz="2000" dirty="0">
                <a:latin typeface="+mj-lt"/>
              </a:rPr>
              <a:t>            </a:t>
            </a:r>
            <a:r>
              <a:rPr lang="en-US" sz="2000" b="1" dirty="0" err="1">
                <a:latin typeface="+mj-lt"/>
              </a:rPr>
              <a:t>oos.writeObject</a:t>
            </a:r>
            <a:r>
              <a:rPr lang="en-US" sz="2000" b="1" dirty="0">
                <a:latin typeface="+mj-lt"/>
              </a:rPr>
              <a:t>(</a:t>
            </a:r>
            <a:r>
              <a:rPr lang="en-US" sz="2000" b="1" dirty="0" err="1">
                <a:latin typeface="+mj-lt"/>
              </a:rPr>
              <a:t>personList</a:t>
            </a:r>
            <a:r>
              <a:rPr lang="en-US" sz="2000" b="1" dirty="0">
                <a:latin typeface="+mj-lt"/>
              </a:rPr>
              <a:t>);</a:t>
            </a:r>
          </a:p>
          <a:p>
            <a:r>
              <a:rPr lang="en-US" sz="2000" dirty="0">
                <a:latin typeface="+mj-lt"/>
              </a:rPr>
              <a:t>        } catch (</a:t>
            </a:r>
            <a:r>
              <a:rPr lang="en-US" sz="2000" dirty="0" err="1">
                <a:latin typeface="+mj-lt"/>
              </a:rPr>
              <a:t>FileNotFoundException</a:t>
            </a:r>
            <a:r>
              <a:rPr lang="en-US" sz="2000" dirty="0">
                <a:latin typeface="+mj-lt"/>
              </a:rPr>
              <a:t> e) {</a:t>
            </a:r>
          </a:p>
          <a:p>
            <a:r>
              <a:rPr lang="en-US" sz="2000" dirty="0">
                <a:latin typeface="+mj-lt"/>
              </a:rPr>
              <a:t>            </a:t>
            </a:r>
            <a:r>
              <a:rPr lang="en-US" sz="2000" dirty="0" err="1">
                <a:latin typeface="+mj-lt"/>
              </a:rPr>
              <a:t>logger.error</a:t>
            </a:r>
            <a:r>
              <a:rPr lang="en-US" sz="2000" dirty="0">
                <a:latin typeface="+mj-lt"/>
              </a:rPr>
              <a:t>(e);</a:t>
            </a:r>
          </a:p>
          <a:p>
            <a:r>
              <a:rPr lang="en-US" sz="2000" dirty="0">
                <a:latin typeface="+mj-lt"/>
              </a:rPr>
              <a:t>        } catch (</a:t>
            </a:r>
            <a:r>
              <a:rPr lang="en-US" sz="2000" dirty="0" err="1">
                <a:latin typeface="+mj-lt"/>
              </a:rPr>
              <a:t>IOException</a:t>
            </a:r>
            <a:r>
              <a:rPr lang="en-US" sz="2000" dirty="0">
                <a:latin typeface="+mj-lt"/>
              </a:rPr>
              <a:t> e) {</a:t>
            </a:r>
          </a:p>
          <a:p>
            <a:r>
              <a:rPr lang="en-US" sz="2000" dirty="0">
                <a:latin typeface="+mj-lt"/>
              </a:rPr>
              <a:t>            </a:t>
            </a:r>
            <a:r>
              <a:rPr lang="en-US" sz="2000" dirty="0" err="1">
                <a:latin typeface="+mj-lt"/>
              </a:rPr>
              <a:t>logger.error</a:t>
            </a:r>
            <a:r>
              <a:rPr lang="en-US" sz="2000" dirty="0">
                <a:latin typeface="+mj-lt"/>
              </a:rPr>
              <a:t>(e);</a:t>
            </a:r>
          </a:p>
          <a:p>
            <a:r>
              <a:rPr lang="en-US" sz="2000" dirty="0">
                <a:latin typeface="+mj-lt"/>
              </a:rPr>
              <a:t>        </a:t>
            </a:r>
            <a:r>
              <a:rPr lang="en-US" sz="2000" dirty="0" smtClean="0">
                <a:latin typeface="+mj-lt"/>
              </a:rPr>
              <a:t>}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try (</a:t>
            </a:r>
            <a:r>
              <a:rPr lang="en-US" sz="2000" dirty="0" err="1">
                <a:latin typeface="+mj-lt"/>
              </a:rPr>
              <a:t>ObjectInputStream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ois</a:t>
            </a:r>
            <a:r>
              <a:rPr lang="en-US" sz="2000" dirty="0">
                <a:latin typeface="+mj-lt"/>
              </a:rPr>
              <a:t> = new </a:t>
            </a:r>
            <a:r>
              <a:rPr lang="en-US" sz="2000" dirty="0" err="1">
                <a:latin typeface="+mj-lt"/>
              </a:rPr>
              <a:t>ObjectInputStream</a:t>
            </a:r>
            <a:r>
              <a:rPr lang="en-US" sz="2000" dirty="0">
                <a:latin typeface="+mj-lt"/>
              </a:rPr>
              <a:t>(new </a:t>
            </a:r>
            <a:r>
              <a:rPr lang="en-US" sz="2000" dirty="0" err="1">
                <a:latin typeface="+mj-lt"/>
              </a:rPr>
              <a:t>FileInputStream</a:t>
            </a:r>
            <a:r>
              <a:rPr lang="en-US" sz="2000" dirty="0">
                <a:latin typeface="+mj-lt"/>
              </a:rPr>
              <a:t>("d:\\persons.dat"))) {</a:t>
            </a:r>
          </a:p>
          <a:p>
            <a:r>
              <a:rPr lang="en-US" sz="2000" dirty="0">
                <a:latin typeface="+mj-lt"/>
              </a:rPr>
              <a:t>            </a:t>
            </a:r>
            <a:r>
              <a:rPr lang="en-US" sz="2000" dirty="0" err="1">
                <a:latin typeface="+mj-lt"/>
              </a:rPr>
              <a:t>personList</a:t>
            </a:r>
            <a:r>
              <a:rPr lang="en-US" sz="2000" dirty="0">
                <a:latin typeface="+mj-lt"/>
              </a:rPr>
              <a:t> = (List&lt;Person&gt;) </a:t>
            </a:r>
            <a:r>
              <a:rPr lang="en-US" sz="2000" b="1" dirty="0" err="1">
                <a:latin typeface="+mj-lt"/>
              </a:rPr>
              <a:t>ois.readObject</a:t>
            </a:r>
            <a:r>
              <a:rPr lang="en-US" sz="2000" b="1" dirty="0">
                <a:latin typeface="+mj-lt"/>
              </a:rPr>
              <a:t>()</a:t>
            </a:r>
            <a:r>
              <a:rPr lang="en-US" sz="2000" dirty="0">
                <a:latin typeface="+mj-lt"/>
              </a:rPr>
              <a:t>;</a:t>
            </a:r>
          </a:p>
          <a:p>
            <a:r>
              <a:rPr lang="en-US" sz="2000" dirty="0">
                <a:latin typeface="+mj-lt"/>
              </a:rPr>
              <a:t>        } catch (</a:t>
            </a:r>
            <a:r>
              <a:rPr lang="en-US" sz="2000" dirty="0" err="1">
                <a:latin typeface="+mj-lt"/>
              </a:rPr>
              <a:t>FileNotFoundException</a:t>
            </a:r>
            <a:r>
              <a:rPr lang="en-US" sz="2000" dirty="0">
                <a:latin typeface="+mj-lt"/>
              </a:rPr>
              <a:t> e) {</a:t>
            </a:r>
          </a:p>
          <a:p>
            <a:r>
              <a:rPr lang="en-US" sz="2000" dirty="0">
                <a:latin typeface="+mj-lt"/>
              </a:rPr>
              <a:t>            </a:t>
            </a:r>
            <a:r>
              <a:rPr lang="en-US" sz="2000" dirty="0" err="1">
                <a:latin typeface="+mj-lt"/>
              </a:rPr>
              <a:t>logger.error</a:t>
            </a:r>
            <a:r>
              <a:rPr lang="en-US" sz="2000" dirty="0">
                <a:latin typeface="+mj-lt"/>
              </a:rPr>
              <a:t>(e);</a:t>
            </a:r>
          </a:p>
          <a:p>
            <a:r>
              <a:rPr lang="en-US" sz="2000" dirty="0">
                <a:latin typeface="+mj-lt"/>
              </a:rPr>
              <a:t>        } catch (</a:t>
            </a:r>
            <a:r>
              <a:rPr lang="en-US" sz="2000" dirty="0" err="1">
                <a:latin typeface="+mj-lt"/>
              </a:rPr>
              <a:t>IOException</a:t>
            </a:r>
            <a:r>
              <a:rPr lang="en-US" sz="2000" dirty="0">
                <a:latin typeface="+mj-lt"/>
              </a:rPr>
              <a:t> e) {</a:t>
            </a:r>
          </a:p>
          <a:p>
            <a:r>
              <a:rPr lang="en-US" sz="2000" dirty="0">
                <a:latin typeface="+mj-lt"/>
              </a:rPr>
              <a:t>            </a:t>
            </a:r>
            <a:r>
              <a:rPr lang="en-US" sz="2000" dirty="0" err="1">
                <a:latin typeface="+mj-lt"/>
              </a:rPr>
              <a:t>logger.error</a:t>
            </a:r>
            <a:r>
              <a:rPr lang="en-US" sz="2000" dirty="0">
                <a:latin typeface="+mj-lt"/>
              </a:rPr>
              <a:t>(e);</a:t>
            </a:r>
          </a:p>
          <a:p>
            <a:r>
              <a:rPr lang="en-US" sz="2000" dirty="0">
                <a:latin typeface="+mj-lt"/>
              </a:rPr>
              <a:t>        } catch (</a:t>
            </a:r>
            <a:r>
              <a:rPr lang="en-US" sz="2000" dirty="0" err="1">
                <a:latin typeface="+mj-lt"/>
              </a:rPr>
              <a:t>ClassNotFoundException</a:t>
            </a:r>
            <a:r>
              <a:rPr lang="en-US" sz="2000" dirty="0">
                <a:latin typeface="+mj-lt"/>
              </a:rPr>
              <a:t> e) {</a:t>
            </a:r>
          </a:p>
          <a:p>
            <a:r>
              <a:rPr lang="en-US" sz="2000" dirty="0">
                <a:latin typeface="+mj-lt"/>
              </a:rPr>
              <a:t>            </a:t>
            </a:r>
            <a:r>
              <a:rPr lang="en-US" sz="2000" dirty="0" err="1">
                <a:latin typeface="+mj-lt"/>
              </a:rPr>
              <a:t>logger.error</a:t>
            </a:r>
            <a:r>
              <a:rPr lang="en-US" sz="2000" dirty="0">
                <a:latin typeface="+mj-lt"/>
              </a:rPr>
              <a:t>(e);</a:t>
            </a:r>
          </a:p>
          <a:p>
            <a:r>
              <a:rPr lang="en-US" sz="2000" dirty="0">
                <a:latin typeface="+mj-lt"/>
              </a:rPr>
              <a:t>        </a:t>
            </a:r>
            <a:r>
              <a:rPr lang="en-US" sz="2000" dirty="0" smtClean="0">
                <a:latin typeface="+mj-lt"/>
              </a:rPr>
              <a:t>}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06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64" y="2749281"/>
            <a:ext cx="5729824" cy="3819883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4328576" y="154547"/>
            <a:ext cx="5537916" cy="3258355"/>
          </a:xfrm>
          <a:prstGeom prst="cloudCallout">
            <a:avLst>
              <a:gd name="adj1" fmla="val -39438"/>
              <a:gd name="adj2" fmla="val 470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3600" dirty="0" smtClean="0">
                <a:cs typeface="B Nazanin" panose="00000400000000000000" pitchFamily="2" charset="-78"/>
              </a:rPr>
              <a:t>اینا رو که بلد بودم! جدید چی داری؟</a:t>
            </a:r>
            <a:endParaRPr lang="en-US" sz="3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5287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NIO (New IO)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</a:t>
            </a:r>
            <a:r>
              <a:rPr lang="fa-IR" dirty="0" smtClean="0"/>
              <a:t> : کلاسی برای نمایش آدرس یک فایل یا یک مسیر (</a:t>
            </a:r>
            <a:r>
              <a:rPr lang="en-US" dirty="0" smtClean="0"/>
              <a:t>Directory</a:t>
            </a:r>
            <a:r>
              <a:rPr lang="fa-IR" dirty="0" smtClean="0"/>
              <a:t>) خاص</a:t>
            </a:r>
          </a:p>
          <a:p>
            <a:r>
              <a:rPr lang="fa-IR" dirty="0" smtClean="0"/>
              <a:t>مسیر می تواند مستقیم (</a:t>
            </a:r>
            <a:r>
              <a:rPr lang="en-US" dirty="0" smtClean="0"/>
              <a:t>absolute</a:t>
            </a:r>
            <a:r>
              <a:rPr lang="fa-IR" dirty="0" smtClean="0"/>
              <a:t>) یا نسبی (</a:t>
            </a:r>
            <a:r>
              <a:rPr lang="en-US" dirty="0"/>
              <a:t>relative</a:t>
            </a:r>
            <a:r>
              <a:rPr lang="fa-IR" dirty="0" smtClean="0"/>
              <a:t>) نسبت به یک مسیر دیگر باشد</a:t>
            </a:r>
          </a:p>
          <a:p>
            <a:pPr marL="0" indent="0" algn="l" rtl="0">
              <a:buNone/>
            </a:pPr>
            <a:r>
              <a:rPr lang="en-US" sz="2400" dirty="0" smtClean="0">
                <a:latin typeface="+mj-lt"/>
              </a:rPr>
              <a:t>Path </a:t>
            </a:r>
            <a:r>
              <a:rPr lang="en-US" sz="2400" dirty="0" err="1" smtClean="0">
                <a:latin typeface="+mj-lt"/>
              </a:rPr>
              <a:t>path</a:t>
            </a:r>
            <a:r>
              <a:rPr lang="en-US" sz="2400" dirty="0" smtClean="0">
                <a:latin typeface="+mj-lt"/>
              </a:rPr>
              <a:t> = </a:t>
            </a:r>
            <a:r>
              <a:rPr lang="en-US" sz="2400" dirty="0" err="1" smtClean="0">
                <a:latin typeface="+mj-lt"/>
              </a:rPr>
              <a:t>Paths.get</a:t>
            </a:r>
            <a:r>
              <a:rPr lang="en-US" sz="2400" dirty="0" smtClean="0">
                <a:latin typeface="+mj-lt"/>
              </a:rPr>
              <a:t>("d:\\test.txt");</a:t>
            </a:r>
            <a:endParaRPr lang="fa-IR" sz="2400" dirty="0" smtClean="0">
              <a:latin typeface="+mj-lt"/>
            </a:endParaRPr>
          </a:p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Path </a:t>
            </a:r>
            <a:r>
              <a:rPr lang="en-US" sz="2400" dirty="0" err="1">
                <a:latin typeface="+mj-lt"/>
              </a:rPr>
              <a:t>currentDir</a:t>
            </a:r>
            <a:r>
              <a:rPr lang="en-US" sz="2400" dirty="0">
                <a:latin typeface="+mj-lt"/>
              </a:rPr>
              <a:t> = </a:t>
            </a:r>
            <a:r>
              <a:rPr lang="en-US" sz="2400" dirty="0" err="1">
                <a:latin typeface="+mj-lt"/>
              </a:rPr>
              <a:t>Paths.get</a:t>
            </a:r>
            <a:r>
              <a:rPr lang="en-US" sz="2400" dirty="0" smtClean="0">
                <a:latin typeface="+mj-lt"/>
              </a:rPr>
              <a:t>(".");</a:t>
            </a:r>
          </a:p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Path </a:t>
            </a:r>
            <a:r>
              <a:rPr lang="en-US" sz="2400" dirty="0" err="1">
                <a:latin typeface="+mj-lt"/>
              </a:rPr>
              <a:t>parentDir</a:t>
            </a:r>
            <a:r>
              <a:rPr lang="en-US" sz="2400" dirty="0">
                <a:latin typeface="+mj-lt"/>
              </a:rPr>
              <a:t> = </a:t>
            </a:r>
            <a:r>
              <a:rPr lang="en-US" sz="2400" dirty="0" err="1">
                <a:latin typeface="+mj-lt"/>
              </a:rPr>
              <a:t>Paths.get</a:t>
            </a:r>
            <a:r>
              <a:rPr lang="en-US" sz="2400" dirty="0">
                <a:latin typeface="+mj-lt"/>
              </a:rPr>
              <a:t>("..");</a:t>
            </a:r>
            <a:endParaRPr lang="fa-IR" sz="2400" dirty="0" smtClean="0">
              <a:latin typeface="+mj-lt"/>
            </a:endParaRPr>
          </a:p>
          <a:p>
            <a:r>
              <a:rPr lang="en-US" dirty="0" smtClean="0"/>
              <a:t>Files</a:t>
            </a:r>
            <a:r>
              <a:rPr lang="fa-IR" dirty="0" smtClean="0"/>
              <a:t> : یکی دیگر از کلاس های </a:t>
            </a:r>
            <a:r>
              <a:rPr lang="en-US" dirty="0" smtClean="0"/>
              <a:t>NIO</a:t>
            </a:r>
            <a:r>
              <a:rPr lang="fa-IR" dirty="0" smtClean="0"/>
              <a:t> است که متدهایی جهت تسهیل کار با فایل ها دارد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1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+mj-lt"/>
              </a:rPr>
              <a:t>Path </a:t>
            </a:r>
            <a:r>
              <a:rPr lang="en-US" sz="2400" dirty="0" err="1">
                <a:latin typeface="+mj-lt"/>
              </a:rPr>
              <a:t>createDirectory</a:t>
            </a:r>
            <a:r>
              <a:rPr lang="en-US" sz="2400" dirty="0">
                <a:latin typeface="+mj-lt"/>
              </a:rPr>
              <a:t>(Path </a:t>
            </a:r>
            <a:r>
              <a:rPr lang="en-US" sz="2400" dirty="0" err="1">
                <a:latin typeface="+mj-lt"/>
              </a:rPr>
              <a:t>dirPath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FileAttribute</a:t>
            </a:r>
            <a:r>
              <a:rPr lang="en-US" sz="2400" dirty="0">
                <a:latin typeface="+mj-lt"/>
              </a:rPr>
              <a:t>&lt;?&gt;... </a:t>
            </a:r>
            <a:r>
              <a:rPr lang="en-US" sz="2400" dirty="0" err="1">
                <a:latin typeface="+mj-lt"/>
              </a:rPr>
              <a:t>dirAttrs</a:t>
            </a:r>
            <a:r>
              <a:rPr lang="en-US" sz="2400" dirty="0" smtClean="0">
                <a:latin typeface="+mj-lt"/>
              </a:rPr>
              <a:t>)</a:t>
            </a:r>
          </a:p>
          <a:p>
            <a:pPr lvl="1"/>
            <a:r>
              <a:rPr lang="fa-IR" dirty="0" smtClean="0"/>
              <a:t>متدی جهت ایجاد یک مسیر</a:t>
            </a:r>
          </a:p>
          <a:p>
            <a:r>
              <a:rPr lang="en-US" sz="2400" dirty="0">
                <a:latin typeface="+mj-lt"/>
              </a:rPr>
              <a:t>Path </a:t>
            </a:r>
            <a:r>
              <a:rPr lang="en-US" sz="2400" dirty="0" err="1">
                <a:latin typeface="+mj-lt"/>
              </a:rPr>
              <a:t>createDirectories</a:t>
            </a:r>
            <a:r>
              <a:rPr lang="en-US" sz="2400" dirty="0">
                <a:latin typeface="+mj-lt"/>
              </a:rPr>
              <a:t>(Path </a:t>
            </a:r>
            <a:r>
              <a:rPr lang="en-US" sz="2400" dirty="0" err="1">
                <a:latin typeface="+mj-lt"/>
              </a:rPr>
              <a:t>dir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FileAttribute</a:t>
            </a:r>
            <a:r>
              <a:rPr lang="en-US" sz="2400" dirty="0">
                <a:latin typeface="+mj-lt"/>
              </a:rPr>
              <a:t>&lt;?&gt;... </a:t>
            </a:r>
            <a:r>
              <a:rPr lang="en-US" sz="2400" dirty="0" err="1">
                <a:latin typeface="+mj-lt"/>
              </a:rPr>
              <a:t>attrs</a:t>
            </a:r>
            <a:r>
              <a:rPr lang="en-US" sz="2400" dirty="0">
                <a:latin typeface="+mj-lt"/>
              </a:rPr>
              <a:t>)</a:t>
            </a:r>
            <a:endParaRPr lang="fa-IR" sz="2400" dirty="0">
              <a:latin typeface="+mj-lt"/>
            </a:endParaRPr>
          </a:p>
          <a:p>
            <a:pPr lvl="1"/>
            <a:r>
              <a:rPr lang="fa-IR" dirty="0"/>
              <a:t>متدی جهت ایجاد یک </a:t>
            </a:r>
            <a:r>
              <a:rPr lang="fa-IR" dirty="0" smtClean="0"/>
              <a:t>مسیر با این تفاوت که اگر فولدر های میانی وجود نداشته باشد، این متد آن فولدر ها را ایجاد خواهد کرد</a:t>
            </a:r>
          </a:p>
          <a:p>
            <a:r>
              <a:rPr lang="en-US" sz="2400" dirty="0">
                <a:latin typeface="+mj-lt"/>
              </a:rPr>
              <a:t>Path copy(Path source, Path target, </a:t>
            </a:r>
            <a:r>
              <a:rPr lang="en-US" sz="2400" dirty="0" err="1">
                <a:latin typeface="+mj-lt"/>
              </a:rPr>
              <a:t>CopyOption</a:t>
            </a:r>
            <a:r>
              <a:rPr lang="en-US" sz="2400" dirty="0">
                <a:latin typeface="+mj-lt"/>
              </a:rPr>
              <a:t>... options)</a:t>
            </a:r>
            <a:endParaRPr lang="fa-IR" sz="2400" dirty="0">
              <a:latin typeface="+mj-lt"/>
            </a:endParaRPr>
          </a:p>
          <a:p>
            <a:pPr lvl="1"/>
            <a:r>
              <a:rPr lang="fa-IR" dirty="0" smtClean="0"/>
              <a:t>کپی کردن یک فایل در جای دیگر</a:t>
            </a:r>
            <a:endParaRPr lang="fa-IR" dirty="0"/>
          </a:p>
          <a:p>
            <a:r>
              <a:rPr lang="en-US" sz="2400" dirty="0">
                <a:latin typeface="+mj-lt"/>
              </a:rPr>
              <a:t>Path </a:t>
            </a:r>
            <a:r>
              <a:rPr lang="en-US" sz="2400" dirty="0" smtClean="0">
                <a:latin typeface="+mj-lt"/>
              </a:rPr>
              <a:t>move(Path </a:t>
            </a:r>
            <a:r>
              <a:rPr lang="en-US" sz="2400" dirty="0">
                <a:latin typeface="+mj-lt"/>
              </a:rPr>
              <a:t>source, Path target, </a:t>
            </a:r>
            <a:r>
              <a:rPr lang="en-US" sz="2400" dirty="0" err="1">
                <a:latin typeface="+mj-lt"/>
              </a:rPr>
              <a:t>CopyOption</a:t>
            </a:r>
            <a:r>
              <a:rPr lang="en-US" sz="2400" dirty="0">
                <a:latin typeface="+mj-lt"/>
              </a:rPr>
              <a:t>... options)</a:t>
            </a:r>
            <a:endParaRPr lang="fa-IR" sz="2400" dirty="0">
              <a:latin typeface="+mj-lt"/>
            </a:endParaRPr>
          </a:p>
          <a:p>
            <a:pPr lvl="1"/>
            <a:r>
              <a:rPr lang="fa-IR" dirty="0" smtClean="0"/>
              <a:t>جابجا کردن </a:t>
            </a:r>
            <a:r>
              <a:rPr lang="fa-IR" dirty="0"/>
              <a:t>یک فایل </a:t>
            </a:r>
            <a:r>
              <a:rPr lang="fa-IR" dirty="0" smtClean="0"/>
              <a:t>به جای </a:t>
            </a:r>
            <a:r>
              <a:rPr lang="fa-IR" dirty="0"/>
              <a:t>دیگر</a:t>
            </a:r>
          </a:p>
          <a:p>
            <a:r>
              <a:rPr lang="en-US" sz="2400" dirty="0" err="1">
                <a:latin typeface="+mj-lt"/>
              </a:rPr>
              <a:t>boolean</a:t>
            </a:r>
            <a:r>
              <a:rPr lang="en-US" sz="2400" dirty="0">
                <a:latin typeface="+mj-lt"/>
              </a:rPr>
              <a:t> exists(Path </a:t>
            </a:r>
            <a:r>
              <a:rPr lang="en-US" sz="2400" dirty="0" err="1">
                <a:latin typeface="+mj-lt"/>
              </a:rPr>
              <a:t>path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LinkOption</a:t>
            </a:r>
            <a:r>
              <a:rPr lang="en-US" sz="2400" dirty="0">
                <a:latin typeface="+mj-lt"/>
              </a:rPr>
              <a:t>... options)</a:t>
            </a:r>
            <a:r>
              <a:rPr lang="fa-IR" sz="2400" dirty="0">
                <a:latin typeface="+mj-lt"/>
              </a:rPr>
              <a:t> </a:t>
            </a:r>
            <a:r>
              <a:rPr lang="fa-IR" dirty="0" smtClean="0"/>
              <a:t>: فایل وجود دارد یا نه</a:t>
            </a:r>
          </a:p>
          <a:p>
            <a:r>
              <a:rPr lang="en-US" sz="2400" dirty="0">
                <a:latin typeface="+mj-lt"/>
              </a:rPr>
              <a:t>long size(Path path)</a:t>
            </a:r>
            <a:r>
              <a:rPr lang="fa-IR" sz="2400" dirty="0">
                <a:latin typeface="+mj-lt"/>
              </a:rPr>
              <a:t> </a:t>
            </a:r>
            <a:r>
              <a:rPr lang="fa-IR" dirty="0" smtClean="0"/>
              <a:t>: اندازه فایل</a:t>
            </a:r>
          </a:p>
        </p:txBody>
      </p:sp>
    </p:spTree>
    <p:extLst>
      <p:ext uri="{BB962C8B-B14F-4D97-AF65-F5344CB8AC3E}">
        <p14:creationId xmlns:p14="http://schemas.microsoft.com/office/powerpoint/2010/main" val="260474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delete(Path path</a:t>
            </a:r>
            <a:r>
              <a:rPr lang="en-US" dirty="0" smtClean="0"/>
              <a:t>)</a:t>
            </a:r>
            <a:r>
              <a:rPr lang="fa-IR" dirty="0" smtClean="0"/>
              <a:t> : حذف یک فایل یا مسیر</a:t>
            </a:r>
          </a:p>
          <a:p>
            <a:r>
              <a:rPr lang="en-US" dirty="0" err="1"/>
              <a:t>walkFileTree</a:t>
            </a:r>
            <a:r>
              <a:rPr lang="en-US" dirty="0" smtClean="0"/>
              <a:t>()</a:t>
            </a:r>
            <a:r>
              <a:rPr lang="fa-IR" dirty="0" smtClean="0"/>
              <a:t> : یک اینترفیس را برای پیمایش فایل ها و زیر مسیر های یک مسیر به شما می دهد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3254626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interface </a:t>
            </a:r>
            <a:r>
              <a:rPr lang="en-US" dirty="0" err="1"/>
              <a:t>FileVisitor</a:t>
            </a:r>
            <a:r>
              <a:rPr lang="en-US" dirty="0"/>
              <a:t> {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/>
              <a:t>public </a:t>
            </a:r>
            <a:r>
              <a:rPr lang="en-US" dirty="0" err="1"/>
              <a:t>FileVisitResult</a:t>
            </a:r>
            <a:r>
              <a:rPr lang="en-US" dirty="0"/>
              <a:t> </a:t>
            </a:r>
            <a:r>
              <a:rPr lang="en-US" dirty="0" err="1" smtClean="0"/>
              <a:t>preVisitDirectory</a:t>
            </a:r>
            <a:r>
              <a:rPr lang="en-US" dirty="0" smtClean="0"/>
              <a:t>(Path </a:t>
            </a:r>
            <a:r>
              <a:rPr lang="en-US" dirty="0" err="1"/>
              <a:t>dir</a:t>
            </a:r>
            <a:r>
              <a:rPr lang="en-US" dirty="0"/>
              <a:t>, </a:t>
            </a:r>
            <a:r>
              <a:rPr lang="en-US" dirty="0" err="1"/>
              <a:t>BasicFileAttributes</a:t>
            </a:r>
            <a:r>
              <a:rPr lang="en-US" dirty="0"/>
              <a:t> </a:t>
            </a:r>
            <a:r>
              <a:rPr lang="en-US" dirty="0" err="1"/>
              <a:t>attrs</a:t>
            </a:r>
            <a:r>
              <a:rPr lang="en-US" dirty="0"/>
              <a:t>) throws </a:t>
            </a:r>
            <a:r>
              <a:rPr lang="en-US" dirty="0" err="1"/>
              <a:t>IOException</a:t>
            </a:r>
            <a:r>
              <a:rPr lang="en-US" dirty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/>
              <a:t>public </a:t>
            </a:r>
            <a:r>
              <a:rPr lang="en-US" dirty="0" err="1"/>
              <a:t>FileVisitResult</a:t>
            </a:r>
            <a:r>
              <a:rPr lang="en-US" dirty="0"/>
              <a:t> </a:t>
            </a:r>
            <a:r>
              <a:rPr lang="en-US" dirty="0" err="1" smtClean="0"/>
              <a:t>visitFile</a:t>
            </a:r>
            <a:r>
              <a:rPr lang="en-US" dirty="0" smtClean="0"/>
              <a:t>(Path </a:t>
            </a:r>
            <a:r>
              <a:rPr lang="en-US" dirty="0"/>
              <a:t>file, </a:t>
            </a:r>
            <a:r>
              <a:rPr lang="en-US" dirty="0" err="1"/>
              <a:t>BasicFileAttributes</a:t>
            </a:r>
            <a:r>
              <a:rPr lang="en-US" dirty="0"/>
              <a:t> </a:t>
            </a:r>
            <a:r>
              <a:rPr lang="en-US" dirty="0" err="1"/>
              <a:t>attrs</a:t>
            </a:r>
            <a:r>
              <a:rPr lang="en-US" dirty="0"/>
              <a:t>) throws </a:t>
            </a:r>
            <a:r>
              <a:rPr lang="en-US" dirty="0" err="1"/>
              <a:t>IOException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public </a:t>
            </a:r>
            <a:r>
              <a:rPr lang="en-US" dirty="0" err="1"/>
              <a:t>FileVisitResult</a:t>
            </a:r>
            <a:r>
              <a:rPr lang="en-US" dirty="0"/>
              <a:t> </a:t>
            </a:r>
            <a:r>
              <a:rPr lang="en-US" dirty="0" err="1" smtClean="0"/>
              <a:t>visitFileFailed</a:t>
            </a:r>
            <a:r>
              <a:rPr lang="en-US" dirty="0" smtClean="0"/>
              <a:t>(Path </a:t>
            </a:r>
            <a:r>
              <a:rPr lang="en-US" dirty="0"/>
              <a:t>file, </a:t>
            </a:r>
            <a:r>
              <a:rPr lang="en-US" dirty="0" err="1"/>
              <a:t>IOException</a:t>
            </a:r>
            <a:r>
              <a:rPr lang="en-US" dirty="0"/>
              <a:t> </a:t>
            </a:r>
            <a:r>
              <a:rPr lang="en-US" dirty="0" err="1"/>
              <a:t>exc</a:t>
            </a:r>
            <a:r>
              <a:rPr lang="en-US" dirty="0"/>
              <a:t>) throws </a:t>
            </a:r>
            <a:r>
              <a:rPr lang="en-US" dirty="0" err="1"/>
              <a:t>IOException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public </a:t>
            </a:r>
            <a:r>
              <a:rPr lang="en-US" dirty="0" err="1"/>
              <a:t>FileVisitResult</a:t>
            </a:r>
            <a:r>
              <a:rPr lang="en-US" dirty="0"/>
              <a:t> </a:t>
            </a:r>
            <a:r>
              <a:rPr lang="en-US" dirty="0" err="1" smtClean="0"/>
              <a:t>postVisitDirectory</a:t>
            </a:r>
            <a:r>
              <a:rPr lang="en-US" dirty="0" smtClean="0"/>
              <a:t>(Path </a:t>
            </a:r>
            <a:r>
              <a:rPr lang="en-US" dirty="0" err="1"/>
              <a:t>dir</a:t>
            </a:r>
            <a:r>
              <a:rPr lang="en-US" dirty="0"/>
              <a:t>, </a:t>
            </a:r>
            <a:r>
              <a:rPr lang="en-US" dirty="0" err="1"/>
              <a:t>IOException</a:t>
            </a:r>
            <a:r>
              <a:rPr lang="en-US" dirty="0"/>
              <a:t> </a:t>
            </a:r>
            <a:r>
              <a:rPr lang="en-US" dirty="0" err="1"/>
              <a:t>exc</a:t>
            </a:r>
            <a:r>
              <a:rPr lang="en-US" dirty="0"/>
              <a:t>) throws </a:t>
            </a:r>
            <a:r>
              <a:rPr lang="en-US" dirty="0" err="1"/>
              <a:t>IOException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098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FileVisitor</a:t>
            </a:r>
            <a:r>
              <a:rPr lang="en-US" dirty="0"/>
              <a:t> </a:t>
            </a:r>
            <a:r>
              <a:rPr lang="fa-IR" dirty="0" smtClean="0"/>
              <a:t> : از این اینترفیس می توان جهت حذف همه عناصر یک مسیر و یا جستجوی فایل استفاده کرد</a:t>
            </a:r>
          </a:p>
          <a:p>
            <a:r>
              <a:rPr lang="en-US" dirty="0"/>
              <a:t>Stream&lt;Path&gt; list(Path </a:t>
            </a:r>
            <a:r>
              <a:rPr lang="en-US" dirty="0" err="1"/>
              <a:t>dir</a:t>
            </a:r>
            <a:r>
              <a:rPr lang="en-US" dirty="0" smtClean="0"/>
              <a:t>)</a:t>
            </a:r>
            <a:r>
              <a:rPr lang="fa-IR" dirty="0" smtClean="0"/>
              <a:t> : لیست فایل های موجود در یک مسیر را بصورت جریان باز می گرداند</a:t>
            </a:r>
          </a:p>
          <a:p>
            <a:r>
              <a:rPr lang="en-US" dirty="0"/>
              <a:t>Stream&lt;String&gt; lines(Path path</a:t>
            </a:r>
            <a:r>
              <a:rPr lang="en-US" dirty="0" smtClean="0"/>
              <a:t>)</a:t>
            </a:r>
            <a:r>
              <a:rPr lang="fa-IR" dirty="0" smtClean="0"/>
              <a:t> : محتوای موجود در فایل را خط به خط باز می گرداند</a:t>
            </a:r>
          </a:p>
          <a:p>
            <a:r>
              <a:rPr lang="en-US" dirty="0" smtClean="0"/>
              <a:t>e28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" r="1917"/>
          <a:stretch/>
        </p:blipFill>
        <p:spPr>
          <a:xfrm>
            <a:off x="476518" y="2489244"/>
            <a:ext cx="7006107" cy="4171950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4911144" y="0"/>
            <a:ext cx="7134896" cy="3387143"/>
          </a:xfrm>
          <a:prstGeom prst="cloudCallout">
            <a:avLst>
              <a:gd name="adj1" fmla="val -26068"/>
              <a:gd name="adj2" fmla="val 54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3200" dirty="0" smtClean="0">
                <a:cs typeface="B Nazanin" panose="00000400000000000000" pitchFamily="2" charset="-78"/>
              </a:rPr>
              <a:t>خب فکر کردم باید اینو به </a:t>
            </a:r>
            <a:r>
              <a:rPr lang="en-US" sz="3200" dirty="0" smtClean="0">
                <a:cs typeface="B Nazanin" panose="00000400000000000000" pitchFamily="2" charset="-78"/>
              </a:rPr>
              <a:t>database</a:t>
            </a:r>
            <a:r>
              <a:rPr lang="fa-IR" sz="3200" dirty="0" smtClean="0">
                <a:cs typeface="B Nazanin" panose="00000400000000000000" pitchFamily="2" charset="-78"/>
              </a:rPr>
              <a:t> وصل کرد!</a:t>
            </a:r>
            <a:endParaRPr lang="en-US" sz="32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6627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درایور (</a:t>
            </a:r>
            <a:r>
              <a:rPr lang="en-US" dirty="0" smtClean="0"/>
              <a:t>driver</a:t>
            </a:r>
            <a:r>
              <a:rPr lang="fa-IR" dirty="0" smtClean="0"/>
              <a:t>) </a:t>
            </a:r>
            <a:r>
              <a:rPr lang="en-US" dirty="0" err="1" smtClean="0"/>
              <a:t>jdbc</a:t>
            </a:r>
            <a:r>
              <a:rPr lang="fa-IR" dirty="0" smtClean="0"/>
              <a:t> :</a:t>
            </a:r>
          </a:p>
          <a:p>
            <a:pPr lvl="1"/>
            <a:r>
              <a:rPr lang="fa-IR" dirty="0" smtClean="0"/>
              <a:t>برای استفاده از </a:t>
            </a:r>
            <a:r>
              <a:rPr lang="en-US" dirty="0" err="1" smtClean="0"/>
              <a:t>db</a:t>
            </a:r>
            <a:r>
              <a:rPr lang="fa-IR" dirty="0" smtClean="0"/>
              <a:t> در </a:t>
            </a:r>
            <a:r>
              <a:rPr lang="en-US" dirty="0" smtClean="0"/>
              <a:t>java</a:t>
            </a:r>
            <a:r>
              <a:rPr lang="fa-IR" dirty="0" smtClean="0"/>
              <a:t> ، اینترفیس هایی طراحی شده است</a:t>
            </a:r>
          </a:p>
          <a:p>
            <a:pPr lvl="1"/>
            <a:r>
              <a:rPr lang="fa-IR" dirty="0" smtClean="0"/>
              <a:t> برای هر نوع </a:t>
            </a:r>
            <a:r>
              <a:rPr lang="en-US" dirty="0" err="1" smtClean="0"/>
              <a:t>dbms</a:t>
            </a:r>
            <a:r>
              <a:rPr lang="fa-IR" dirty="0" smtClean="0"/>
              <a:t> یک مجموعه پیاده سازی این اینترفیس ها وجود دارد تا بتوان به </a:t>
            </a:r>
            <a:r>
              <a:rPr lang="en-US" dirty="0" err="1" smtClean="0"/>
              <a:t>db</a:t>
            </a:r>
            <a:r>
              <a:rPr lang="fa-IR" dirty="0" smtClean="0"/>
              <a:t> متصل شد</a:t>
            </a:r>
          </a:p>
          <a:p>
            <a:pPr lvl="1"/>
            <a:r>
              <a:rPr lang="fa-IR" dirty="0" smtClean="0"/>
              <a:t>این پیاده سازی ها در یک </a:t>
            </a:r>
            <a:r>
              <a:rPr lang="en-US" dirty="0" smtClean="0"/>
              <a:t>jar</a:t>
            </a:r>
            <a:r>
              <a:rPr lang="fa-IR" dirty="0" smtClean="0"/>
              <a:t> فایل مستقل به شما داده می شود تا در مسیر </a:t>
            </a:r>
            <a:r>
              <a:rPr lang="en-US" dirty="0" smtClean="0"/>
              <a:t>application</a:t>
            </a:r>
            <a:r>
              <a:rPr lang="fa-IR" dirty="0" smtClean="0"/>
              <a:t> قرار داده شود</a:t>
            </a:r>
          </a:p>
          <a:p>
            <a:r>
              <a:rPr lang="fa-IR" dirty="0" smtClean="0"/>
              <a:t>برای اتصال به یک </a:t>
            </a:r>
            <a:r>
              <a:rPr lang="en-US" dirty="0" err="1" smtClean="0"/>
              <a:t>db</a:t>
            </a:r>
            <a:r>
              <a:rPr lang="fa-IR" dirty="0" smtClean="0"/>
              <a:t> دو روش وجود دارد:</a:t>
            </a:r>
          </a:p>
          <a:p>
            <a:pPr lvl="1"/>
            <a:r>
              <a:rPr lang="fa-IR" dirty="0" smtClean="0"/>
              <a:t>ثبت درایور با استفاده از متد </a:t>
            </a:r>
            <a:r>
              <a:rPr lang="en-US" dirty="0" err="1"/>
              <a:t>Class.forName</a:t>
            </a:r>
            <a:r>
              <a:rPr lang="en-US" dirty="0" smtClean="0"/>
              <a:t>()</a:t>
            </a:r>
            <a:r>
              <a:rPr lang="fa-IR" dirty="0" smtClean="0"/>
              <a:t> تا در زمان اجرا کلاس های درایور بارگذاری (</a:t>
            </a:r>
            <a:r>
              <a:rPr lang="en-US" dirty="0" smtClean="0"/>
              <a:t>load</a:t>
            </a:r>
            <a:r>
              <a:rPr lang="fa-IR" dirty="0" smtClean="0"/>
              <a:t>) شوند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471865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+mj-lt"/>
              </a:rPr>
              <a:t>try {</a:t>
            </a:r>
          </a:p>
          <a:p>
            <a:r>
              <a:rPr lang="en-US" dirty="0">
                <a:latin typeface="+mj-lt"/>
              </a:rPr>
              <a:t>   </a:t>
            </a:r>
            <a:r>
              <a:rPr lang="en-US" dirty="0" err="1">
                <a:latin typeface="+mj-lt"/>
              </a:rPr>
              <a:t>Class.forName</a:t>
            </a:r>
            <a:r>
              <a:rPr lang="en-US" dirty="0">
                <a:latin typeface="+mj-lt"/>
              </a:rPr>
              <a:t>("</a:t>
            </a:r>
            <a:r>
              <a:rPr lang="en-US" dirty="0" err="1">
                <a:latin typeface="+mj-lt"/>
              </a:rPr>
              <a:t>oracle.jdbc.driver.OracleDriver</a:t>
            </a:r>
            <a:r>
              <a:rPr lang="en-US" dirty="0">
                <a:latin typeface="+mj-lt"/>
              </a:rPr>
              <a:t>");</a:t>
            </a:r>
          </a:p>
          <a:p>
            <a:r>
              <a:rPr lang="en-US" dirty="0">
                <a:latin typeface="+mj-lt"/>
              </a:rPr>
              <a:t>}</a:t>
            </a:r>
          </a:p>
          <a:p>
            <a:r>
              <a:rPr lang="en-US" dirty="0">
                <a:latin typeface="+mj-lt"/>
              </a:rPr>
              <a:t>catch(</a:t>
            </a:r>
            <a:r>
              <a:rPr lang="en-US" dirty="0" err="1">
                <a:latin typeface="+mj-lt"/>
              </a:rPr>
              <a:t>ClassNotFoundException</a:t>
            </a:r>
            <a:r>
              <a:rPr lang="en-US" dirty="0">
                <a:latin typeface="+mj-lt"/>
              </a:rPr>
              <a:t> ex) {</a:t>
            </a:r>
          </a:p>
          <a:p>
            <a:r>
              <a:rPr lang="en-US" dirty="0">
                <a:latin typeface="+mj-lt"/>
              </a:rPr>
              <a:t>   </a:t>
            </a:r>
            <a:r>
              <a:rPr lang="en-US" dirty="0" err="1">
                <a:latin typeface="+mj-lt"/>
              </a:rPr>
              <a:t>System.out.println</a:t>
            </a:r>
            <a:r>
              <a:rPr lang="en-US" dirty="0">
                <a:latin typeface="+mj-lt"/>
              </a:rPr>
              <a:t>("Error: unable to load driver class!");</a:t>
            </a:r>
          </a:p>
          <a:p>
            <a:r>
              <a:rPr lang="en-US" dirty="0">
                <a:latin typeface="+mj-lt"/>
              </a:rPr>
              <a:t>   </a:t>
            </a:r>
            <a:r>
              <a:rPr lang="en-US" dirty="0" err="1">
                <a:latin typeface="+mj-lt"/>
              </a:rPr>
              <a:t>System.exit</a:t>
            </a:r>
            <a:r>
              <a:rPr lang="en-US" dirty="0">
                <a:latin typeface="+mj-lt"/>
              </a:rPr>
              <a:t>(1);</a:t>
            </a:r>
          </a:p>
          <a:p>
            <a:r>
              <a:rPr lang="en-US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674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برای اتصال به یک </a:t>
            </a:r>
            <a:r>
              <a:rPr lang="en-US" dirty="0" err="1"/>
              <a:t>db</a:t>
            </a:r>
            <a:r>
              <a:rPr lang="fa-IR" dirty="0"/>
              <a:t> دو روش وجود دارد:</a:t>
            </a:r>
          </a:p>
          <a:p>
            <a:pPr lvl="1"/>
            <a:r>
              <a:rPr lang="fa-IR" dirty="0" smtClean="0"/>
              <a:t>استفاده از متد </a:t>
            </a:r>
            <a:r>
              <a:rPr lang="en-US" dirty="0" err="1"/>
              <a:t>DriverManager.registerDriver</a:t>
            </a:r>
            <a:r>
              <a:rPr lang="en-US" dirty="0"/>
              <a:t>() </a:t>
            </a:r>
            <a:r>
              <a:rPr lang="fa-IR" dirty="0" smtClean="0"/>
              <a:t> برای ثبت درایور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در این روش می توان با استفاده از </a:t>
            </a:r>
            <a:r>
              <a:rPr lang="en-US" dirty="0" err="1" smtClean="0"/>
              <a:t>url</a:t>
            </a:r>
            <a:r>
              <a:rPr lang="fa-IR" dirty="0" smtClean="0"/>
              <a:t> نیز درایور را ثبت نمود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641072"/>
            <a:ext cx="77444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try {</a:t>
            </a:r>
          </a:p>
          <a:p>
            <a:r>
              <a:rPr lang="en-US" dirty="0">
                <a:latin typeface="+mj-lt"/>
              </a:rPr>
              <a:t>   Driver </a:t>
            </a:r>
            <a:r>
              <a:rPr lang="en-US" dirty="0" err="1">
                <a:latin typeface="+mj-lt"/>
              </a:rPr>
              <a:t>myDriver</a:t>
            </a:r>
            <a:r>
              <a:rPr lang="en-US" dirty="0">
                <a:latin typeface="+mj-lt"/>
              </a:rPr>
              <a:t> = new </a:t>
            </a:r>
            <a:r>
              <a:rPr lang="en-US" dirty="0" err="1">
                <a:latin typeface="+mj-lt"/>
              </a:rPr>
              <a:t>oracle.jdbc.driver.OracleDriver</a:t>
            </a:r>
            <a:r>
              <a:rPr lang="en-US" dirty="0">
                <a:latin typeface="+mj-lt"/>
              </a:rPr>
              <a:t>();</a:t>
            </a:r>
          </a:p>
          <a:p>
            <a:r>
              <a:rPr lang="en-US" dirty="0">
                <a:latin typeface="+mj-lt"/>
              </a:rPr>
              <a:t>   </a:t>
            </a:r>
            <a:r>
              <a:rPr lang="en-US" dirty="0" err="1">
                <a:latin typeface="+mj-lt"/>
              </a:rPr>
              <a:t>DriverManager.registerDriver</a:t>
            </a:r>
            <a:r>
              <a:rPr lang="en-US" dirty="0">
                <a:latin typeface="+mj-lt"/>
              </a:rPr>
              <a:t>( </a:t>
            </a:r>
            <a:r>
              <a:rPr lang="en-US" dirty="0" err="1">
                <a:latin typeface="+mj-lt"/>
              </a:rPr>
              <a:t>myDriver</a:t>
            </a:r>
            <a:r>
              <a:rPr lang="en-US" dirty="0">
                <a:latin typeface="+mj-lt"/>
              </a:rPr>
              <a:t> );</a:t>
            </a:r>
          </a:p>
          <a:p>
            <a:r>
              <a:rPr lang="en-US" dirty="0">
                <a:latin typeface="+mj-lt"/>
              </a:rPr>
              <a:t>}</a:t>
            </a:r>
          </a:p>
          <a:p>
            <a:r>
              <a:rPr lang="en-US" dirty="0">
                <a:latin typeface="+mj-lt"/>
              </a:rPr>
              <a:t>catch(</a:t>
            </a:r>
            <a:r>
              <a:rPr lang="en-US" dirty="0" err="1">
                <a:latin typeface="+mj-lt"/>
              </a:rPr>
              <a:t>ClassNotFoundException</a:t>
            </a:r>
            <a:r>
              <a:rPr lang="en-US" dirty="0">
                <a:latin typeface="+mj-lt"/>
              </a:rPr>
              <a:t> ex) {</a:t>
            </a:r>
          </a:p>
          <a:p>
            <a:r>
              <a:rPr lang="en-US" dirty="0">
                <a:latin typeface="+mj-lt"/>
              </a:rPr>
              <a:t>   </a:t>
            </a:r>
            <a:r>
              <a:rPr lang="en-US" dirty="0" err="1">
                <a:latin typeface="+mj-lt"/>
              </a:rPr>
              <a:t>System.out.println</a:t>
            </a:r>
            <a:r>
              <a:rPr lang="en-US" dirty="0">
                <a:latin typeface="+mj-lt"/>
              </a:rPr>
              <a:t>("Error: unable to load driver class!");</a:t>
            </a:r>
          </a:p>
          <a:p>
            <a:r>
              <a:rPr lang="en-US" dirty="0">
                <a:latin typeface="+mj-lt"/>
              </a:rPr>
              <a:t>   </a:t>
            </a:r>
            <a:r>
              <a:rPr lang="en-US" dirty="0" err="1">
                <a:latin typeface="+mj-lt"/>
              </a:rPr>
              <a:t>System.exit</a:t>
            </a:r>
            <a:r>
              <a:rPr lang="en-US" dirty="0">
                <a:latin typeface="+mj-lt"/>
              </a:rPr>
              <a:t>(1);</a:t>
            </a:r>
          </a:p>
          <a:p>
            <a:r>
              <a:rPr lang="en-US" dirty="0">
                <a:latin typeface="+mj-lt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199" y="5240014"/>
            <a:ext cx="7744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String </a:t>
            </a:r>
            <a:r>
              <a:rPr lang="en-US" dirty="0" err="1"/>
              <a:t>url</a:t>
            </a:r>
            <a:r>
              <a:rPr lang="en-US" dirty="0"/>
              <a:t> = "</a:t>
            </a:r>
            <a:r>
              <a:rPr lang="en-US" dirty="0" err="1"/>
              <a:t>jdbc:oracle:thin</a:t>
            </a:r>
            <a:r>
              <a:rPr lang="en-US" dirty="0"/>
              <a:t>:@</a:t>
            </a:r>
            <a:r>
              <a:rPr lang="en-US" dirty="0" smtClean="0"/>
              <a:t>127.0.0.1:1521:orcl</a:t>
            </a:r>
            <a:r>
              <a:rPr lang="en-US" dirty="0"/>
              <a:t>";</a:t>
            </a:r>
          </a:p>
          <a:p>
            <a:r>
              <a:rPr lang="en-US" dirty="0" smtClean="0"/>
              <a:t>Connection </a:t>
            </a:r>
            <a:r>
              <a:rPr lang="en-US" dirty="0"/>
              <a:t>conn =</a:t>
            </a:r>
            <a:r>
              <a:rPr lang="en-US" dirty="0" err="1"/>
              <a:t>DriverManager.getConnection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smtClean="0"/>
              <a:t>“username”, “password”);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بعد از اتمام کار با </a:t>
            </a:r>
            <a:r>
              <a:rPr lang="en-US" dirty="0" err="1" smtClean="0"/>
              <a:t>db</a:t>
            </a:r>
            <a:r>
              <a:rPr lang="fa-IR" dirty="0" smtClean="0"/>
              <a:t> باید اتصال را ببندیم</a:t>
            </a: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Connection conn = </a:t>
            </a:r>
            <a:r>
              <a:rPr lang="en-US" sz="2000" dirty="0" err="1">
                <a:latin typeface="+mj-lt"/>
              </a:rPr>
              <a:t>DriverManager.getConnection</a:t>
            </a:r>
            <a:r>
              <a:rPr lang="en-US" sz="2000" dirty="0">
                <a:latin typeface="+mj-lt"/>
              </a:rPr>
              <a:t>(URL, info</a:t>
            </a:r>
            <a:r>
              <a:rPr lang="en-US" sz="2000" dirty="0" smtClean="0">
                <a:latin typeface="+mj-lt"/>
              </a:rPr>
              <a:t>);</a:t>
            </a:r>
          </a:p>
          <a:p>
            <a:pPr marL="0" indent="0" algn="l" rtl="0">
              <a:buNone/>
            </a:pPr>
            <a:r>
              <a:rPr lang="en-US" sz="2000" dirty="0" smtClean="0">
                <a:latin typeface="+mj-lt"/>
              </a:rPr>
              <a:t>…</a:t>
            </a:r>
          </a:p>
          <a:p>
            <a:pPr marL="0" indent="0" algn="l" rtl="0">
              <a:buNone/>
            </a:pPr>
            <a:r>
              <a:rPr lang="en-US" sz="2000" dirty="0" err="1">
                <a:latin typeface="+mj-lt"/>
              </a:rPr>
              <a:t>conn.close</a:t>
            </a:r>
            <a:r>
              <a:rPr lang="en-US" sz="2000" dirty="0">
                <a:latin typeface="+mj-lt"/>
              </a:rPr>
              <a:t>();</a:t>
            </a:r>
            <a:endParaRPr lang="fa-IR" sz="2000" dirty="0">
              <a:latin typeface="+mj-lt"/>
            </a:endParaRPr>
          </a:p>
          <a:p>
            <a:r>
              <a:rPr lang="fa-IR" dirty="0" smtClean="0"/>
              <a:t>بصورت معمول این عمل را در بخش </a:t>
            </a:r>
            <a:r>
              <a:rPr lang="en-US" dirty="0" smtClean="0"/>
              <a:t>finally</a:t>
            </a:r>
            <a:r>
              <a:rPr lang="fa-IR" dirty="0" smtClean="0"/>
              <a:t> انجام می دهند تا در صورت بروز هر گونه خطایی، اتصال </a:t>
            </a:r>
            <a:r>
              <a:rPr lang="en-US" dirty="0" err="1" smtClean="0"/>
              <a:t>db</a:t>
            </a:r>
            <a:r>
              <a:rPr lang="fa-IR" dirty="0" smtClean="0"/>
              <a:t> بسته شود</a:t>
            </a:r>
          </a:p>
          <a:p>
            <a:r>
              <a:rPr lang="fa-IR" dirty="0" smtClean="0"/>
              <a:t>در صورتی که از </a:t>
            </a:r>
            <a:r>
              <a:rPr lang="en-US" dirty="0" smtClean="0"/>
              <a:t>try-with-resource</a:t>
            </a:r>
            <a:r>
              <a:rPr lang="fa-IR" dirty="0" smtClean="0"/>
              <a:t> استفاده شود، نیازی به بستن </a:t>
            </a:r>
            <a:r>
              <a:rPr lang="en-US" dirty="0" err="1" smtClean="0"/>
              <a:t>db</a:t>
            </a:r>
            <a:r>
              <a:rPr lang="fa-IR" dirty="0" smtClean="0"/>
              <a:t> وجود ندارد و به صورت خودکار این بخش افزوده خواهد شد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8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16" y="2600373"/>
            <a:ext cx="6244465" cy="4133836"/>
          </a:xfrm>
        </p:spPr>
      </p:pic>
      <p:sp>
        <p:nvSpPr>
          <p:cNvPr id="5" name="Cloud Callout 4"/>
          <p:cNvSpPr/>
          <p:nvPr/>
        </p:nvSpPr>
        <p:spPr>
          <a:xfrm>
            <a:off x="759853" y="90152"/>
            <a:ext cx="7186411" cy="3335629"/>
          </a:xfrm>
          <a:prstGeom prst="cloudCallout">
            <a:avLst>
              <a:gd name="adj1" fmla="val 40995"/>
              <a:gd name="adj2" fmla="val 393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3200" dirty="0" smtClean="0">
                <a:cs typeface="B Nazanin" panose="00000400000000000000" pitchFamily="2" charset="-78"/>
              </a:rPr>
              <a:t>کاش میشد رشته ها رو قشنگتر کرد!</a:t>
            </a:r>
            <a:endParaRPr lang="en-US" sz="32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5740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245" y="2744980"/>
            <a:ext cx="5560051" cy="3568542"/>
          </a:xfrm>
        </p:spPr>
      </p:pic>
      <p:sp>
        <p:nvSpPr>
          <p:cNvPr id="5" name="Cloud Callout 4"/>
          <p:cNvSpPr/>
          <p:nvPr/>
        </p:nvSpPr>
        <p:spPr>
          <a:xfrm>
            <a:off x="965915" y="540914"/>
            <a:ext cx="7147774" cy="2820473"/>
          </a:xfrm>
          <a:prstGeom prst="cloudCallout">
            <a:avLst>
              <a:gd name="adj1" fmla="val 29437"/>
              <a:gd name="adj2" fmla="val 474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600" dirty="0" smtClean="0">
                <a:cs typeface="B Nazanin" panose="00000400000000000000" pitchFamily="2" charset="-78"/>
              </a:rPr>
              <a:t>حالا چطوری داده ها رو بگیرم؟</a:t>
            </a:r>
            <a:endParaRPr lang="en-US" sz="3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4720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همه موارد اینترفیس هستند</a:t>
            </a:r>
          </a:p>
          <a:p>
            <a:r>
              <a:rPr lang="fa-IR" dirty="0" smtClean="0"/>
              <a:t>برای دریافت نیاز است از کلاس </a:t>
            </a:r>
            <a:r>
              <a:rPr lang="en-US" dirty="0" smtClean="0"/>
              <a:t>Connection</a:t>
            </a:r>
            <a:r>
              <a:rPr lang="fa-IR" dirty="0" smtClean="0"/>
              <a:t> گرفته شوند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1673" y="1825625"/>
            <a:ext cx="2987898" cy="708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Statement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91673" y="3245986"/>
            <a:ext cx="2987898" cy="708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PreparedStatement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991673" y="4666347"/>
            <a:ext cx="2987898" cy="708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CallableStatement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6" idx="0"/>
            <a:endCxn id="5" idx="2"/>
          </p:cNvCxnSpPr>
          <p:nvPr/>
        </p:nvCxnSpPr>
        <p:spPr>
          <a:xfrm flipV="1">
            <a:off x="2485622" y="3954324"/>
            <a:ext cx="0" cy="71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4" idx="2"/>
          </p:cNvCxnSpPr>
          <p:nvPr/>
        </p:nvCxnSpPr>
        <p:spPr>
          <a:xfrm flipV="1">
            <a:off x="2485622" y="2533963"/>
            <a:ext cx="0" cy="71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09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برای اجرای یک دستور </a:t>
            </a:r>
            <a:r>
              <a:rPr lang="en-US" dirty="0" smtClean="0"/>
              <a:t>SQL</a:t>
            </a:r>
            <a:r>
              <a:rPr lang="fa-IR" dirty="0" smtClean="0"/>
              <a:t> در </a:t>
            </a:r>
            <a:r>
              <a:rPr lang="en-US" dirty="0" err="1" smtClean="0"/>
              <a:t>db</a:t>
            </a:r>
            <a:r>
              <a:rPr lang="fa-IR" dirty="0" smtClean="0"/>
              <a:t> از این </a:t>
            </a:r>
            <a:r>
              <a:rPr lang="fa-IR" b="1" dirty="0" smtClean="0"/>
              <a:t>اینترفیس</a:t>
            </a:r>
            <a:r>
              <a:rPr lang="fa-IR" dirty="0" smtClean="0"/>
              <a:t> استفاده می شود</a:t>
            </a:r>
          </a:p>
          <a:p>
            <a:r>
              <a:rPr lang="fa-IR" dirty="0" smtClean="0"/>
              <a:t>متدهای زیر در این کلاس موجود است: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execute(String SQL</a:t>
            </a:r>
            <a:r>
              <a:rPr lang="en-US" dirty="0" smtClean="0"/>
              <a:t>)</a:t>
            </a:r>
            <a:r>
              <a:rPr lang="fa-IR" dirty="0" smtClean="0"/>
              <a:t> : از این متد معمولا در تغییرات در </a:t>
            </a:r>
            <a:r>
              <a:rPr lang="en-US" dirty="0" err="1" smtClean="0"/>
              <a:t>db</a:t>
            </a:r>
            <a:r>
              <a:rPr lang="fa-IR" dirty="0" smtClean="0"/>
              <a:t> (</a:t>
            </a:r>
            <a:r>
              <a:rPr lang="en-US" dirty="0" smtClean="0"/>
              <a:t>DDL</a:t>
            </a:r>
            <a:r>
              <a:rPr lang="fa-IR" dirty="0" smtClean="0"/>
              <a:t>) استفاده می شود و اگر امکان دریافت نتیجه در </a:t>
            </a:r>
            <a:r>
              <a:rPr lang="en-US" dirty="0" err="1" smtClean="0"/>
              <a:t>ResultSet</a:t>
            </a:r>
            <a:r>
              <a:rPr lang="fa-IR" dirty="0" smtClean="0"/>
              <a:t> را داشته باشیم، </a:t>
            </a:r>
            <a:r>
              <a:rPr lang="en-US" dirty="0" smtClean="0"/>
              <a:t>true</a:t>
            </a:r>
            <a:r>
              <a:rPr lang="fa-IR" dirty="0" smtClean="0"/>
              <a:t> باز می گرداند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executeUpdate</a:t>
            </a:r>
            <a:r>
              <a:rPr lang="en-US" dirty="0"/>
              <a:t>(String SQL</a:t>
            </a:r>
            <a:r>
              <a:rPr lang="en-US" dirty="0" smtClean="0"/>
              <a:t>)</a:t>
            </a:r>
            <a:r>
              <a:rPr lang="fa-IR" dirty="0" smtClean="0"/>
              <a:t> : معمولا برای تغییر در داده ها استفاده می شود و تعداد رکوردهایی که تغییر یافته اند به عنوان نتیجه باز می گرداند</a:t>
            </a:r>
          </a:p>
          <a:p>
            <a:pPr lvl="1"/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en-US" dirty="0" err="1"/>
              <a:t>executeQuery</a:t>
            </a:r>
            <a:r>
              <a:rPr lang="en-US" dirty="0"/>
              <a:t>(String SQL</a:t>
            </a:r>
            <a:r>
              <a:rPr lang="en-US" dirty="0" smtClean="0"/>
              <a:t>)</a:t>
            </a:r>
            <a:r>
              <a:rPr lang="fa-IR" dirty="0" smtClean="0"/>
              <a:t> : هنگامی که می خواهیم کوئری نتیجه ای باز گرداند مانند </a:t>
            </a:r>
            <a:r>
              <a:rPr lang="en-US" dirty="0" smtClean="0"/>
              <a:t>SELECT</a:t>
            </a:r>
            <a:r>
              <a:rPr lang="fa-IR" dirty="0" smtClean="0"/>
              <a:t> استفاده می شود و نتیجه را در </a:t>
            </a:r>
            <a:r>
              <a:rPr lang="en-US" dirty="0" err="1"/>
              <a:t>ResultSet</a:t>
            </a:r>
            <a:r>
              <a:rPr lang="fa-IR" dirty="0"/>
              <a:t> </a:t>
            </a:r>
            <a:r>
              <a:rPr lang="fa-IR" dirty="0" smtClean="0"/>
              <a:t>بازمی گرداند</a:t>
            </a:r>
          </a:p>
          <a:p>
            <a:r>
              <a:rPr lang="fa-IR" dirty="0" smtClean="0"/>
              <a:t>بعد از اتمام کار باید مانند </a:t>
            </a:r>
            <a:r>
              <a:rPr lang="en-US" dirty="0" smtClean="0"/>
              <a:t>Connection</a:t>
            </a:r>
            <a:r>
              <a:rPr lang="fa-IR" dirty="0" smtClean="0"/>
              <a:t> این کلاس بسته شود و همان شرایط قبلی اینجا نیز حاکم است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97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4949" y="910013"/>
            <a:ext cx="89164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public class </a:t>
            </a:r>
            <a:r>
              <a:rPr lang="en-US" sz="2000" dirty="0" err="1">
                <a:latin typeface="+mj-lt"/>
              </a:rPr>
              <a:t>DbConnector</a:t>
            </a:r>
            <a:r>
              <a:rPr lang="en-US" sz="2000" dirty="0">
                <a:latin typeface="+mj-lt"/>
              </a:rPr>
              <a:t> {</a:t>
            </a:r>
          </a:p>
          <a:p>
            <a:r>
              <a:rPr lang="en-US" sz="2000" dirty="0">
                <a:latin typeface="+mj-lt"/>
              </a:rPr>
              <a:t>    public static Connection </a:t>
            </a:r>
            <a:r>
              <a:rPr lang="en-US" sz="2000" dirty="0" err="1">
                <a:latin typeface="+mj-lt"/>
              </a:rPr>
              <a:t>connectToDb</a:t>
            </a:r>
            <a:r>
              <a:rPr lang="en-US" sz="2000" dirty="0">
                <a:latin typeface="+mj-lt"/>
              </a:rPr>
              <a:t>() throws </a:t>
            </a:r>
            <a:r>
              <a:rPr lang="en-US" sz="2000" dirty="0" err="1">
                <a:latin typeface="+mj-lt"/>
              </a:rPr>
              <a:t>SQLException</a:t>
            </a:r>
            <a:r>
              <a:rPr lang="en-US" sz="2000" dirty="0">
                <a:latin typeface="+mj-lt"/>
              </a:rPr>
              <a:t> {</a:t>
            </a:r>
          </a:p>
          <a:p>
            <a:r>
              <a:rPr lang="en-US" sz="2000" dirty="0" smtClean="0"/>
              <a:t>        String </a:t>
            </a:r>
            <a:r>
              <a:rPr lang="en-US" sz="2000" dirty="0" err="1"/>
              <a:t>url</a:t>
            </a:r>
            <a:r>
              <a:rPr lang="en-US" sz="2000" dirty="0"/>
              <a:t> = "</a:t>
            </a:r>
            <a:r>
              <a:rPr lang="en-US" sz="2000" dirty="0" err="1"/>
              <a:t>jdbc:oracle:thin</a:t>
            </a:r>
            <a:r>
              <a:rPr lang="en-US" sz="2000" dirty="0"/>
              <a:t>:@127.0.0.1:1521:orcl";</a:t>
            </a:r>
          </a:p>
          <a:p>
            <a:r>
              <a:rPr lang="en-US" sz="2000" dirty="0" smtClean="0">
                <a:latin typeface="+mj-lt"/>
              </a:rPr>
              <a:t>        return </a:t>
            </a:r>
            <a:r>
              <a:rPr lang="en-US" sz="2000" dirty="0" err="1"/>
              <a:t>DriverManager.getConnection</a:t>
            </a:r>
            <a:r>
              <a:rPr lang="en-US" sz="2000" dirty="0"/>
              <a:t>(</a:t>
            </a:r>
            <a:r>
              <a:rPr lang="en-US" sz="2000" dirty="0" err="1"/>
              <a:t>url</a:t>
            </a:r>
            <a:r>
              <a:rPr lang="en-US" sz="2000" dirty="0"/>
              <a:t>, “username”, “password”);</a:t>
            </a:r>
          </a:p>
          <a:p>
            <a:r>
              <a:rPr lang="en-US" sz="2000" dirty="0" smtClean="0">
                <a:latin typeface="+mj-lt"/>
              </a:rPr>
              <a:t>    </a:t>
            </a:r>
            <a:r>
              <a:rPr lang="en-US" sz="2000" dirty="0">
                <a:latin typeface="+mj-lt"/>
              </a:rPr>
              <a:t>}</a:t>
            </a:r>
          </a:p>
          <a:p>
            <a:r>
              <a:rPr lang="en-US" sz="2000" dirty="0">
                <a:latin typeface="+mj-lt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21083" y="2849005"/>
            <a:ext cx="926420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 try (Connection </a:t>
            </a:r>
            <a:r>
              <a:rPr lang="en-US" sz="2000" dirty="0" err="1">
                <a:latin typeface="+mj-lt"/>
              </a:rPr>
              <a:t>connection</a:t>
            </a:r>
            <a:r>
              <a:rPr lang="en-US" sz="2000" dirty="0">
                <a:latin typeface="+mj-lt"/>
              </a:rPr>
              <a:t> = </a:t>
            </a:r>
            <a:r>
              <a:rPr lang="en-US" sz="2000" dirty="0" err="1">
                <a:latin typeface="+mj-lt"/>
              </a:rPr>
              <a:t>DbConnector.connectToDb</a:t>
            </a:r>
            <a:r>
              <a:rPr lang="en-US" sz="2000" dirty="0">
                <a:latin typeface="+mj-lt"/>
              </a:rPr>
              <a:t>();</a:t>
            </a:r>
          </a:p>
          <a:p>
            <a:r>
              <a:rPr lang="en-US" sz="2000" dirty="0">
                <a:latin typeface="+mj-lt"/>
              </a:rPr>
              <a:t>             Statement </a:t>
            </a:r>
            <a:r>
              <a:rPr lang="en-US" sz="2000" dirty="0" err="1">
                <a:latin typeface="+mj-lt"/>
              </a:rPr>
              <a:t>statement</a:t>
            </a:r>
            <a:r>
              <a:rPr lang="en-US" sz="2000" dirty="0">
                <a:latin typeface="+mj-lt"/>
              </a:rPr>
              <a:t> = </a:t>
            </a:r>
            <a:r>
              <a:rPr lang="en-US" sz="2000" dirty="0" err="1">
                <a:latin typeface="+mj-lt"/>
              </a:rPr>
              <a:t>connection.createStatement</a:t>
            </a:r>
            <a:r>
              <a:rPr lang="en-US" sz="2000" dirty="0">
                <a:latin typeface="+mj-lt"/>
              </a:rPr>
              <a:t>();</a:t>
            </a:r>
          </a:p>
          <a:p>
            <a:r>
              <a:rPr lang="en-US" sz="2000" dirty="0">
                <a:latin typeface="+mj-lt"/>
              </a:rPr>
              <a:t>             </a:t>
            </a:r>
            <a:r>
              <a:rPr lang="en-US" sz="2000" dirty="0" err="1">
                <a:latin typeface="+mj-lt"/>
              </a:rPr>
              <a:t>ResultSet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resultSet</a:t>
            </a:r>
            <a:r>
              <a:rPr lang="en-US" sz="2000" dirty="0">
                <a:latin typeface="+mj-lt"/>
              </a:rPr>
              <a:t> = </a:t>
            </a:r>
            <a:r>
              <a:rPr lang="en-US" sz="2000" dirty="0" err="1">
                <a:latin typeface="+mj-lt"/>
              </a:rPr>
              <a:t>statement.executeQuery</a:t>
            </a:r>
            <a:r>
              <a:rPr lang="en-US" sz="2000" dirty="0">
                <a:latin typeface="+mj-lt"/>
              </a:rPr>
              <a:t>(</a:t>
            </a:r>
          </a:p>
          <a:p>
            <a:r>
              <a:rPr lang="en-US" sz="2000" dirty="0">
                <a:latin typeface="+mj-lt"/>
              </a:rPr>
              <a:t>                     "SELECT </a:t>
            </a:r>
            <a:r>
              <a:rPr lang="en-US" sz="2000" dirty="0" err="1">
                <a:latin typeface="+mj-lt"/>
              </a:rPr>
              <a:t>test_cars_id</a:t>
            </a:r>
            <a:r>
              <a:rPr lang="en-US" sz="2000" dirty="0">
                <a:latin typeface="+mj-lt"/>
              </a:rPr>
              <a:t>, name, </a:t>
            </a:r>
            <a:r>
              <a:rPr lang="en-US" sz="2000" dirty="0" err="1">
                <a:latin typeface="+mj-lt"/>
              </a:rPr>
              <a:t>machine_code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karkard</a:t>
            </a:r>
            <a:r>
              <a:rPr lang="en-US" sz="2000" dirty="0">
                <a:latin typeface="+mj-lt"/>
              </a:rPr>
              <a:t> FROM </a:t>
            </a:r>
            <a:r>
              <a:rPr lang="en-US" sz="2000" dirty="0" err="1">
                <a:latin typeface="+mj-lt"/>
              </a:rPr>
              <a:t>test_cars</a:t>
            </a:r>
            <a:r>
              <a:rPr lang="en-US" sz="2000" dirty="0">
                <a:latin typeface="+mj-lt"/>
              </a:rPr>
              <a:t>")) {</a:t>
            </a:r>
          </a:p>
          <a:p>
            <a:r>
              <a:rPr lang="en-US" sz="2000" dirty="0">
                <a:latin typeface="+mj-lt"/>
              </a:rPr>
              <a:t>            while (</a:t>
            </a:r>
            <a:r>
              <a:rPr lang="en-US" sz="2000" dirty="0" err="1">
                <a:latin typeface="+mj-lt"/>
              </a:rPr>
              <a:t>resultSet.next</a:t>
            </a:r>
            <a:r>
              <a:rPr lang="en-US" sz="2000" dirty="0">
                <a:latin typeface="+mj-lt"/>
              </a:rPr>
              <a:t>()) {</a:t>
            </a:r>
          </a:p>
          <a:p>
            <a:r>
              <a:rPr lang="en-US" sz="2000" dirty="0">
                <a:latin typeface="+mj-lt"/>
              </a:rPr>
              <a:t>                Car </a:t>
            </a:r>
            <a:r>
              <a:rPr lang="en-US" sz="2000" dirty="0" err="1">
                <a:latin typeface="+mj-lt"/>
              </a:rPr>
              <a:t>car</a:t>
            </a:r>
            <a:r>
              <a:rPr lang="en-US" sz="2000" dirty="0">
                <a:latin typeface="+mj-lt"/>
              </a:rPr>
              <a:t> = new Car();</a:t>
            </a:r>
          </a:p>
          <a:p>
            <a:r>
              <a:rPr lang="en-US" sz="2000" dirty="0">
                <a:latin typeface="+mj-lt"/>
              </a:rPr>
              <a:t>                car.id = </a:t>
            </a:r>
            <a:r>
              <a:rPr lang="en-US" sz="2000" dirty="0" err="1">
                <a:latin typeface="+mj-lt"/>
              </a:rPr>
              <a:t>resultSet.getInt</a:t>
            </a:r>
            <a:r>
              <a:rPr lang="en-US" sz="2000" dirty="0">
                <a:latin typeface="+mj-lt"/>
              </a:rPr>
              <a:t>(1</a:t>
            </a:r>
            <a:r>
              <a:rPr lang="en-US" sz="2000" dirty="0" smtClean="0">
                <a:latin typeface="+mj-lt"/>
              </a:rPr>
              <a:t>);</a:t>
            </a:r>
          </a:p>
          <a:p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           }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      } catch (</a:t>
            </a:r>
            <a:r>
              <a:rPr lang="en-US" sz="2000" dirty="0" err="1">
                <a:latin typeface="+mj-lt"/>
              </a:rPr>
              <a:t>SQLException</a:t>
            </a:r>
            <a:r>
              <a:rPr lang="en-US" sz="2000" dirty="0">
                <a:latin typeface="+mj-lt"/>
              </a:rPr>
              <a:t> e) {</a:t>
            </a:r>
          </a:p>
          <a:p>
            <a:r>
              <a:rPr lang="en-US" sz="2000" dirty="0">
                <a:latin typeface="+mj-lt"/>
              </a:rPr>
              <a:t>            </a:t>
            </a:r>
            <a:r>
              <a:rPr lang="en-US" sz="2000" dirty="0" err="1">
                <a:latin typeface="+mj-lt"/>
              </a:rPr>
              <a:t>logger.error</a:t>
            </a:r>
            <a:r>
              <a:rPr lang="en-US" sz="2000" dirty="0">
                <a:latin typeface="+mj-lt"/>
              </a:rPr>
              <a:t>(e);</a:t>
            </a:r>
          </a:p>
          <a:p>
            <a:r>
              <a:rPr lang="en-US" sz="2000" dirty="0">
                <a:latin typeface="+mj-lt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8336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PreparedStatement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این اینترفیس، اینترفیس </a:t>
            </a:r>
            <a:r>
              <a:rPr lang="en-US" dirty="0" smtClean="0"/>
              <a:t>Statement</a:t>
            </a:r>
            <a:r>
              <a:rPr lang="fa-IR" dirty="0" smtClean="0"/>
              <a:t> را پیاده سازی می کند</a:t>
            </a:r>
          </a:p>
          <a:p>
            <a:r>
              <a:rPr lang="fa-IR" dirty="0" smtClean="0"/>
              <a:t>چون کوئری تنها یک بار کامپایل می شود، برای</a:t>
            </a:r>
            <a:r>
              <a:rPr lang="fa-IR" dirty="0"/>
              <a:t> </a:t>
            </a:r>
            <a:r>
              <a:rPr lang="fa-IR" dirty="0" smtClean="0"/>
              <a:t>چندین </a:t>
            </a:r>
            <a:r>
              <a:rPr lang="fa-IR" dirty="0"/>
              <a:t>بار</a:t>
            </a:r>
            <a:r>
              <a:rPr lang="fa-IR" dirty="0" smtClean="0"/>
              <a:t> استفاده سریعتر است</a:t>
            </a:r>
          </a:p>
          <a:p>
            <a:r>
              <a:rPr lang="fa-IR" dirty="0" smtClean="0"/>
              <a:t>می توان پارامتر به </a:t>
            </a:r>
            <a:r>
              <a:rPr lang="en-US" dirty="0" smtClean="0"/>
              <a:t>SQL</a:t>
            </a:r>
            <a:r>
              <a:rPr lang="fa-IR" dirty="0" smtClean="0"/>
              <a:t> اضافه کرد تا از اشتباهات اجتناب کرد</a:t>
            </a:r>
          </a:p>
          <a:p>
            <a:r>
              <a:rPr lang="fa-IR" dirty="0" smtClean="0"/>
              <a:t>پارامترها را با استفاه از </a:t>
            </a:r>
            <a:r>
              <a:rPr lang="en-US" dirty="0" smtClean="0"/>
              <a:t>“?”</a:t>
            </a:r>
            <a:r>
              <a:rPr lang="fa-IR" dirty="0" smtClean="0"/>
              <a:t> تعیین می کنند</a:t>
            </a:r>
          </a:p>
          <a:p>
            <a:pPr marL="0" indent="0" algn="l" rtl="0">
              <a:buNone/>
            </a:pPr>
            <a:r>
              <a:rPr lang="en-US" sz="2400" dirty="0" smtClean="0">
                <a:latin typeface="+mj-lt"/>
              </a:rPr>
              <a:t>SELECT * FROM Employees WHERE </a:t>
            </a:r>
            <a:r>
              <a:rPr lang="en-US" sz="2400" dirty="0">
                <a:latin typeface="+mj-lt"/>
              </a:rPr>
              <a:t>id = ?</a:t>
            </a:r>
            <a:endParaRPr lang="fa-IR" sz="2400" dirty="0">
              <a:latin typeface="+mj-lt"/>
            </a:endParaRPr>
          </a:p>
          <a:p>
            <a:r>
              <a:rPr lang="fa-IR" dirty="0" smtClean="0"/>
              <a:t>پارامترها به ترتیب دیده شدن و با آغاز از یک قابل مقداردهی هستند</a:t>
            </a:r>
          </a:p>
          <a:p>
            <a:r>
              <a:rPr lang="fa-IR" dirty="0" smtClean="0"/>
              <a:t>برای مقداردهی پارامترها از متدهای </a:t>
            </a:r>
            <a:r>
              <a:rPr lang="en-US" dirty="0" err="1"/>
              <a:t>setXXX</a:t>
            </a:r>
            <a:r>
              <a:rPr lang="en-US" dirty="0" smtClean="0"/>
              <a:t>()</a:t>
            </a:r>
            <a:r>
              <a:rPr lang="fa-IR" dirty="0" smtClean="0"/>
              <a:t> استفاده می شود که </a:t>
            </a:r>
            <a:r>
              <a:rPr lang="en-US" dirty="0" smtClean="0"/>
              <a:t>XXX</a:t>
            </a:r>
            <a:r>
              <a:rPr lang="fa-IR" dirty="0" smtClean="0"/>
              <a:t> نوع داده </a:t>
            </a:r>
            <a:r>
              <a:rPr lang="en-US" dirty="0" smtClean="0"/>
              <a:t>java</a:t>
            </a:r>
            <a:r>
              <a:rPr lang="fa-IR" dirty="0" smtClean="0"/>
              <a:t> می باشد مثل </a:t>
            </a:r>
            <a:r>
              <a:rPr lang="en-US" dirty="0" err="1" smtClean="0"/>
              <a:t>setInt</a:t>
            </a:r>
            <a:r>
              <a:rPr lang="fa-IR" dirty="0" smtClean="0"/>
              <a:t> ، </a:t>
            </a:r>
            <a:r>
              <a:rPr lang="en-US" dirty="0" err="1" smtClean="0"/>
              <a:t>setString</a:t>
            </a:r>
            <a:r>
              <a:rPr lang="fa-IR" dirty="0" smtClean="0"/>
              <a:t> و 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9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مثال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3893" y="1446952"/>
            <a:ext cx="109642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PreparedStatement</a:t>
            </a:r>
            <a:r>
              <a:rPr lang="en-US" dirty="0" smtClean="0"/>
              <a:t> </a:t>
            </a:r>
            <a:r>
              <a:rPr lang="en-US" dirty="0" err="1"/>
              <a:t>createPreparedStatement</a:t>
            </a:r>
            <a:r>
              <a:rPr lang="en-US" dirty="0"/>
              <a:t>(Connection connection) throws </a:t>
            </a:r>
            <a:r>
              <a:rPr lang="en-US" dirty="0" err="1"/>
              <a:t>SQLException</a:t>
            </a:r>
            <a:r>
              <a:rPr lang="en-US" dirty="0"/>
              <a:t> {</a:t>
            </a:r>
          </a:p>
          <a:p>
            <a:r>
              <a:rPr lang="en-US" dirty="0"/>
              <a:t>        </a:t>
            </a:r>
            <a:r>
              <a:rPr lang="en-US" dirty="0" err="1"/>
              <a:t>PreparedStatement</a:t>
            </a:r>
            <a:r>
              <a:rPr lang="en-US" dirty="0"/>
              <a:t> statement = </a:t>
            </a:r>
            <a:r>
              <a:rPr lang="en-US" dirty="0" err="1"/>
              <a:t>connection.prepareStatement</a:t>
            </a:r>
            <a:endParaRPr lang="en-US" dirty="0"/>
          </a:p>
          <a:p>
            <a:r>
              <a:rPr lang="en-US" dirty="0"/>
              <a:t>                ("SELECT </a:t>
            </a:r>
            <a:r>
              <a:rPr lang="en-US" dirty="0" err="1"/>
              <a:t>test_cars_id</a:t>
            </a:r>
            <a:r>
              <a:rPr lang="en-US" dirty="0"/>
              <a:t>, name, </a:t>
            </a:r>
            <a:r>
              <a:rPr lang="en-US" dirty="0" err="1"/>
              <a:t>machine_code</a:t>
            </a:r>
            <a:r>
              <a:rPr lang="en-US" dirty="0"/>
              <a:t>, </a:t>
            </a:r>
            <a:r>
              <a:rPr lang="en-US" dirty="0" err="1"/>
              <a:t>karkard</a:t>
            </a:r>
            <a:r>
              <a:rPr lang="en-US" dirty="0"/>
              <a:t> FROM </a:t>
            </a:r>
            <a:r>
              <a:rPr lang="en-US" dirty="0" err="1"/>
              <a:t>test_cars</a:t>
            </a:r>
            <a:r>
              <a:rPr lang="en-US" dirty="0"/>
              <a:t> WHERE </a:t>
            </a:r>
            <a:r>
              <a:rPr lang="en-US" b="1" dirty="0" err="1"/>
              <a:t>karkard</a:t>
            </a:r>
            <a:r>
              <a:rPr lang="en-US" b="1" dirty="0"/>
              <a:t> &gt; ?</a:t>
            </a:r>
            <a:r>
              <a:rPr lang="en-US" dirty="0"/>
              <a:t>");</a:t>
            </a:r>
          </a:p>
          <a:p>
            <a:r>
              <a:rPr lang="en-US" dirty="0"/>
              <a:t>        </a:t>
            </a:r>
            <a:r>
              <a:rPr lang="en-US" b="1" dirty="0" err="1"/>
              <a:t>statement.setInt</a:t>
            </a:r>
            <a:r>
              <a:rPr lang="en-US" b="1" dirty="0"/>
              <a:t>(1, 0);</a:t>
            </a:r>
          </a:p>
          <a:p>
            <a:r>
              <a:rPr lang="en-US" dirty="0"/>
              <a:t>        return statement;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  <a:endParaRPr lang="fa-IR" dirty="0" smtClean="0"/>
          </a:p>
          <a:p>
            <a:r>
              <a:rPr lang="fa-IR" dirty="0" smtClean="0"/>
              <a:t>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613893" y="3575604"/>
            <a:ext cx="98695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try (Connection </a:t>
            </a:r>
            <a:r>
              <a:rPr lang="en-US" dirty="0" err="1"/>
              <a:t>connection</a:t>
            </a:r>
            <a:r>
              <a:rPr lang="en-US" dirty="0"/>
              <a:t> = </a:t>
            </a:r>
            <a:r>
              <a:rPr lang="en-US" dirty="0" err="1"/>
              <a:t>DbConnector.connectToDb</a:t>
            </a:r>
            <a:r>
              <a:rPr lang="en-US" dirty="0"/>
              <a:t>();</a:t>
            </a:r>
          </a:p>
          <a:p>
            <a:r>
              <a:rPr lang="en-US" dirty="0"/>
              <a:t>             </a:t>
            </a:r>
            <a:r>
              <a:rPr lang="en-US" b="1" dirty="0" err="1"/>
              <a:t>PreparedStatement</a:t>
            </a:r>
            <a:r>
              <a:rPr lang="en-US" b="1" dirty="0"/>
              <a:t> statement = </a:t>
            </a:r>
            <a:r>
              <a:rPr lang="en-US" b="1" dirty="0" err="1"/>
              <a:t>createPreparedStatement</a:t>
            </a:r>
            <a:r>
              <a:rPr lang="en-US" b="1" dirty="0"/>
              <a:t>(connection);</a:t>
            </a:r>
          </a:p>
          <a:p>
            <a:r>
              <a:rPr lang="en-US" dirty="0"/>
              <a:t>             </a:t>
            </a:r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en-US" dirty="0" err="1"/>
              <a:t>resultSet</a:t>
            </a:r>
            <a:r>
              <a:rPr lang="en-US" dirty="0"/>
              <a:t> = </a:t>
            </a:r>
            <a:r>
              <a:rPr lang="en-US" dirty="0" err="1"/>
              <a:t>statement.executeQuery</a:t>
            </a:r>
            <a:r>
              <a:rPr lang="en-US" dirty="0"/>
              <a:t>()) {</a:t>
            </a:r>
          </a:p>
          <a:p>
            <a:r>
              <a:rPr lang="en-US" dirty="0"/>
              <a:t>            </a:t>
            </a:r>
            <a:r>
              <a:rPr lang="fa-IR" dirty="0" smtClean="0"/>
              <a:t> </a:t>
            </a:r>
            <a:r>
              <a:rPr lang="en-US" dirty="0" smtClean="0"/>
              <a:t>while </a:t>
            </a:r>
            <a:r>
              <a:rPr lang="en-US" dirty="0"/>
              <a:t>(</a:t>
            </a:r>
            <a:r>
              <a:rPr lang="en-US" dirty="0" err="1"/>
              <a:t>resultSet.next</a:t>
            </a:r>
            <a:r>
              <a:rPr lang="en-US" dirty="0"/>
              <a:t>()) {</a:t>
            </a:r>
          </a:p>
          <a:p>
            <a:r>
              <a:rPr lang="en-US" dirty="0"/>
              <a:t>              </a:t>
            </a:r>
            <a:r>
              <a:rPr lang="fa-IR" dirty="0" smtClean="0"/>
              <a:t> </a:t>
            </a:r>
            <a:r>
              <a:rPr lang="en-US" dirty="0" smtClean="0"/>
              <a:t>  </a:t>
            </a:r>
            <a:r>
              <a:rPr lang="en-US" dirty="0"/>
              <a:t>Car </a:t>
            </a:r>
            <a:r>
              <a:rPr lang="en-US" dirty="0" err="1"/>
              <a:t>car</a:t>
            </a:r>
            <a:r>
              <a:rPr lang="en-US" dirty="0"/>
              <a:t> = new Car();</a:t>
            </a:r>
          </a:p>
          <a:p>
            <a:r>
              <a:rPr lang="en-US" dirty="0"/>
              <a:t>               </a:t>
            </a:r>
            <a:r>
              <a:rPr lang="fa-IR" dirty="0" smtClean="0"/>
              <a:t> </a:t>
            </a:r>
            <a:r>
              <a:rPr lang="en-US" dirty="0" smtClean="0"/>
              <a:t> </a:t>
            </a:r>
            <a:r>
              <a:rPr lang="en-US" dirty="0"/>
              <a:t>car.id = </a:t>
            </a:r>
            <a:r>
              <a:rPr lang="en-US" dirty="0" err="1"/>
              <a:t>resultSet.getInt</a:t>
            </a:r>
            <a:r>
              <a:rPr lang="en-US" dirty="0"/>
              <a:t>(1);</a:t>
            </a:r>
          </a:p>
          <a:p>
            <a:r>
              <a:rPr lang="en-US" dirty="0"/>
              <a:t>           </a:t>
            </a:r>
            <a:r>
              <a:rPr lang="fa-IR" dirty="0" smtClean="0"/>
              <a:t> </a:t>
            </a:r>
            <a:r>
              <a:rPr lang="en-US" dirty="0" smtClean="0"/>
              <a:t> </a:t>
            </a:r>
            <a:r>
              <a:rPr lang="en-US" dirty="0"/>
              <a:t>}</a:t>
            </a:r>
          </a:p>
          <a:p>
            <a:r>
              <a:rPr lang="en-US" dirty="0" smtClean="0"/>
              <a:t>        </a:t>
            </a:r>
            <a:r>
              <a:rPr lang="en-US" dirty="0"/>
              <a:t>} catch (</a:t>
            </a:r>
            <a:r>
              <a:rPr lang="en-US" dirty="0" err="1"/>
              <a:t>SQLException</a:t>
            </a:r>
            <a:r>
              <a:rPr lang="en-US" dirty="0"/>
              <a:t> e) {</a:t>
            </a:r>
          </a:p>
          <a:p>
            <a:r>
              <a:rPr lang="en-US" dirty="0"/>
              <a:t>            </a:t>
            </a:r>
            <a:r>
              <a:rPr lang="en-US" dirty="0" err="1"/>
              <a:t>logger.error</a:t>
            </a:r>
            <a:r>
              <a:rPr lang="en-US" dirty="0"/>
              <a:t>(e);</a:t>
            </a:r>
          </a:p>
          <a:p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81183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CallableStatement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این اینترفیس، اینترفیس </a:t>
            </a:r>
            <a:r>
              <a:rPr lang="en-US" dirty="0" err="1" smtClean="0"/>
              <a:t>PreparedStatement</a:t>
            </a:r>
            <a:r>
              <a:rPr lang="fa-IR" dirty="0" smtClean="0"/>
              <a:t> را پیاده سازی می کند</a:t>
            </a:r>
          </a:p>
          <a:p>
            <a:r>
              <a:rPr lang="fa-IR" dirty="0" smtClean="0"/>
              <a:t>از این اینترفیس برای اجرای </a:t>
            </a:r>
            <a:r>
              <a:rPr lang="en-US" dirty="0"/>
              <a:t>stored </a:t>
            </a:r>
            <a:r>
              <a:rPr lang="en-US" dirty="0" smtClean="0"/>
              <a:t>procedure</a:t>
            </a:r>
            <a:r>
              <a:rPr lang="fa-IR" dirty="0" smtClean="0"/>
              <a:t> ها و </a:t>
            </a:r>
            <a:r>
              <a:rPr lang="en-US" dirty="0" smtClean="0"/>
              <a:t>function</a:t>
            </a:r>
            <a:r>
              <a:rPr lang="fa-IR" dirty="0" smtClean="0"/>
              <a:t> ها استفاده می شود</a:t>
            </a:r>
          </a:p>
          <a:p>
            <a:r>
              <a:rPr lang="fa-IR" dirty="0" smtClean="0"/>
              <a:t>با استفاده از روش زیر استفاده می شود</a:t>
            </a:r>
          </a:p>
          <a:p>
            <a:pPr marL="0" indent="0" algn="l" rtl="0">
              <a:buNone/>
            </a:pPr>
            <a:r>
              <a:rPr lang="en-US" sz="2400" dirty="0" err="1">
                <a:latin typeface="+mj-lt"/>
              </a:rPr>
              <a:t>CallableStatement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stmt</a:t>
            </a:r>
            <a:r>
              <a:rPr lang="en-US" sz="2400" dirty="0">
                <a:latin typeface="+mj-lt"/>
              </a:rPr>
              <a:t>=</a:t>
            </a:r>
            <a:r>
              <a:rPr lang="en-US" sz="2400" dirty="0" err="1">
                <a:latin typeface="+mj-lt"/>
              </a:rPr>
              <a:t>con.prepareCall</a:t>
            </a:r>
            <a:r>
              <a:rPr lang="en-US" sz="2400" dirty="0">
                <a:latin typeface="+mj-lt"/>
              </a:rPr>
              <a:t>("{call </a:t>
            </a:r>
            <a:r>
              <a:rPr lang="en-US" sz="2400" dirty="0" err="1" smtClean="0">
                <a:latin typeface="+mj-lt"/>
              </a:rPr>
              <a:t>myprocedure</a:t>
            </a:r>
            <a:r>
              <a:rPr lang="en-US" sz="2400" dirty="0">
                <a:latin typeface="+mj-lt"/>
              </a:rPr>
              <a:t>(?,?)}"); </a:t>
            </a:r>
            <a:endParaRPr lang="fa-IR" sz="2400" dirty="0" smtClean="0">
              <a:latin typeface="+mj-lt"/>
            </a:endParaRPr>
          </a:p>
          <a:p>
            <a:pPr marL="0" indent="0" algn="l" rtl="0">
              <a:buNone/>
            </a:pPr>
            <a:r>
              <a:rPr lang="en-US" sz="2400" dirty="0" err="1">
                <a:latin typeface="+mj-lt"/>
              </a:rPr>
              <a:t>CallableStatement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stmt</a:t>
            </a:r>
            <a:r>
              <a:rPr lang="en-US" sz="2400" dirty="0">
                <a:latin typeface="+mj-lt"/>
              </a:rPr>
              <a:t>=</a:t>
            </a:r>
            <a:r>
              <a:rPr lang="en-US" sz="2400" dirty="0" err="1">
                <a:latin typeface="+mj-lt"/>
              </a:rPr>
              <a:t>con.prepareCall</a:t>
            </a:r>
            <a:r>
              <a:rPr lang="en-US" sz="2400" dirty="0">
                <a:latin typeface="+mj-lt"/>
              </a:rPr>
              <a:t>("{?= call </a:t>
            </a:r>
            <a:r>
              <a:rPr lang="en-US" sz="2400" dirty="0" err="1" smtClean="0">
                <a:latin typeface="+mj-lt"/>
              </a:rPr>
              <a:t>myfunction</a:t>
            </a:r>
            <a:r>
              <a:rPr lang="en-US" sz="2400" dirty="0" smtClean="0">
                <a:latin typeface="+mj-lt"/>
              </a:rPr>
              <a:t>(?,?)}"); </a:t>
            </a:r>
            <a:endParaRPr lang="fa-IR" sz="2400" dirty="0" smtClean="0">
              <a:latin typeface="+mj-lt"/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0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تفاوت </a:t>
            </a:r>
            <a:r>
              <a:rPr lang="en-US" dirty="0" smtClean="0"/>
              <a:t>function</a:t>
            </a:r>
            <a:r>
              <a:rPr lang="fa-IR" dirty="0" smtClean="0"/>
              <a:t> و </a:t>
            </a:r>
            <a:r>
              <a:rPr lang="en-US" dirty="0" smtClean="0"/>
              <a:t>stored procedure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327147"/>
              </p:ext>
            </p:extLst>
          </p:nvPr>
        </p:nvGraphicFramePr>
        <p:xfrm>
          <a:off x="386366" y="1825625"/>
          <a:ext cx="1135916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9583"/>
                <a:gridCol w="56795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Stored Procedure</a:t>
                      </a:r>
                      <a:endParaRPr lang="en-US" sz="2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Function</a:t>
                      </a:r>
                      <a:endParaRPr lang="en-US" sz="2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 smtClean="0">
                          <a:cs typeface="B Nazanin" panose="00000400000000000000" pitchFamily="2" charset="-78"/>
                        </a:rPr>
                        <a:t>برای اعمال</a:t>
                      </a:r>
                      <a:r>
                        <a:rPr lang="fa-IR" sz="2400" baseline="0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en-US" sz="2400" baseline="0" dirty="0" smtClean="0">
                          <a:cs typeface="B Nazanin" panose="00000400000000000000" pitchFamily="2" charset="-78"/>
                        </a:rPr>
                        <a:t>business logic</a:t>
                      </a:r>
                      <a:r>
                        <a:rPr lang="fa-IR" sz="2400" baseline="0" dirty="0" smtClean="0">
                          <a:cs typeface="B Nazanin" panose="00000400000000000000" pitchFamily="2" charset="-78"/>
                        </a:rPr>
                        <a:t> استفاده می شود</a:t>
                      </a:r>
                      <a:endParaRPr lang="en-US" sz="2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 smtClean="0">
                          <a:cs typeface="B Nazanin" panose="00000400000000000000" pitchFamily="2" charset="-78"/>
                        </a:rPr>
                        <a:t>برای</a:t>
                      </a:r>
                      <a:r>
                        <a:rPr lang="fa-IR" sz="2400" baseline="0" dirty="0" smtClean="0">
                          <a:cs typeface="B Nazanin" panose="00000400000000000000" pitchFamily="2" charset="-78"/>
                        </a:rPr>
                        <a:t> انجام محاسبات استفاده می شود</a:t>
                      </a:r>
                      <a:endParaRPr lang="en-US" sz="2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 smtClean="0">
                          <a:cs typeface="B Nazanin" panose="00000400000000000000" pitchFamily="2" charset="-78"/>
                        </a:rPr>
                        <a:t>اجباری</a:t>
                      </a:r>
                      <a:r>
                        <a:rPr lang="fa-IR" sz="2400" baseline="0" dirty="0" smtClean="0">
                          <a:cs typeface="B Nazanin" panose="00000400000000000000" pitchFamily="2" charset="-78"/>
                        </a:rPr>
                        <a:t> برای خروجی داشتن ندارد</a:t>
                      </a:r>
                      <a:endParaRPr lang="en-US" sz="2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 smtClean="0">
                          <a:cs typeface="B Nazanin" panose="00000400000000000000" pitchFamily="2" charset="-78"/>
                        </a:rPr>
                        <a:t>حتما باید یک خروجی داشته باشد</a:t>
                      </a:r>
                      <a:endParaRPr lang="en-US" sz="2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 smtClean="0">
                          <a:cs typeface="B Nazanin" panose="00000400000000000000" pitchFamily="2" charset="-78"/>
                        </a:rPr>
                        <a:t>می تواند </a:t>
                      </a:r>
                      <a:r>
                        <a:rPr lang="en-US" sz="2400" dirty="0" smtClean="0">
                          <a:cs typeface="B Nazanin" panose="00000400000000000000" pitchFamily="2" charset="-78"/>
                        </a:rPr>
                        <a:t>0</a:t>
                      </a:r>
                      <a:r>
                        <a:rPr lang="fa-IR" sz="2400" baseline="0" dirty="0" smtClean="0">
                          <a:cs typeface="B Nazanin" panose="00000400000000000000" pitchFamily="2" charset="-78"/>
                        </a:rPr>
                        <a:t> یا بیشتر خروجی داشته باشد</a:t>
                      </a:r>
                      <a:endParaRPr lang="en-US" sz="2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 smtClean="0">
                          <a:cs typeface="B Nazanin" panose="00000400000000000000" pitchFamily="2" charset="-78"/>
                        </a:rPr>
                        <a:t>می</a:t>
                      </a:r>
                      <a:r>
                        <a:rPr lang="fa-IR" sz="2400" baseline="0" dirty="0" smtClean="0">
                          <a:cs typeface="B Nazanin" panose="00000400000000000000" pitchFamily="2" charset="-78"/>
                        </a:rPr>
                        <a:t> تواند فقط یک خروجی داشته باشد</a:t>
                      </a:r>
                      <a:endParaRPr lang="en-US" sz="2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 smtClean="0">
                          <a:cs typeface="B Nazanin" panose="00000400000000000000" pitchFamily="2" charset="-78"/>
                        </a:rPr>
                        <a:t>می توان </a:t>
                      </a:r>
                      <a:r>
                        <a:rPr lang="en-US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function</a:t>
                      </a:r>
                      <a:r>
                        <a:rPr lang="fa-IR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 ها را در 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Procedure</a:t>
                      </a:r>
                      <a:r>
                        <a:rPr lang="fa-IR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 فراخوانی کرد</a:t>
                      </a:r>
                      <a:endParaRPr lang="en-US" sz="2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Procedure</a:t>
                      </a:r>
                      <a:r>
                        <a:rPr lang="fa-IR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 را نمی توان در </a:t>
                      </a:r>
                      <a:r>
                        <a:rPr lang="en-US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function</a:t>
                      </a:r>
                      <a:r>
                        <a:rPr lang="fa-IR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 فراخوانی کرد</a:t>
                      </a:r>
                      <a:endParaRPr lang="en-US" sz="2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 smtClean="0">
                          <a:cs typeface="B Nazanin" panose="00000400000000000000" pitchFamily="2" charset="-78"/>
                        </a:rPr>
                        <a:t>می توانند پارامترهای</a:t>
                      </a:r>
                      <a:r>
                        <a:rPr lang="fa-IR" sz="2400" baseline="0" dirty="0" smtClean="0">
                          <a:cs typeface="B Nazanin" panose="00000400000000000000" pitchFamily="2" charset="-78"/>
                        </a:rPr>
                        <a:t> ورودی و خروجی داشته باشند</a:t>
                      </a:r>
                      <a:endParaRPr lang="en-US" sz="2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 smtClean="0">
                          <a:cs typeface="B Nazanin" panose="00000400000000000000" pitchFamily="2" charset="-78"/>
                        </a:rPr>
                        <a:t>فقط می توانند پارامترهای ورودی داشته باشند</a:t>
                      </a:r>
                      <a:endParaRPr lang="en-US" sz="24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6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a-IR" dirty="0" smtClean="0"/>
              <a:t>یک نمونه از اینترفیس </a:t>
            </a:r>
            <a:r>
              <a:rPr lang="en-US" dirty="0" err="1" smtClean="0"/>
              <a:t>ResultSet</a:t>
            </a:r>
            <a:r>
              <a:rPr lang="fa-IR" dirty="0" smtClean="0"/>
              <a:t> یک اشاره گر(</a:t>
            </a:r>
            <a:r>
              <a:rPr lang="en-US" dirty="0" smtClean="0"/>
              <a:t>cursor</a:t>
            </a:r>
            <a:r>
              <a:rPr lang="fa-IR" dirty="0" smtClean="0"/>
              <a:t>) به رکورد جاری یک جدول می باشد</a:t>
            </a:r>
          </a:p>
          <a:p>
            <a:r>
              <a:rPr lang="fa-IR" dirty="0" smtClean="0"/>
              <a:t>پس از ایجاد، این اشاره گر به قبل از اولین رکورد اشاره می کند</a:t>
            </a:r>
          </a:p>
          <a:p>
            <a:r>
              <a:rPr lang="fa-IR" dirty="0" smtClean="0"/>
              <a:t>از متدهای </a:t>
            </a:r>
            <a:r>
              <a:rPr lang="en-US" dirty="0" err="1" smtClean="0"/>
              <a:t>getXXX</a:t>
            </a:r>
            <a:r>
              <a:rPr lang="en-US" dirty="0"/>
              <a:t>()</a:t>
            </a:r>
            <a:r>
              <a:rPr lang="fa-IR" dirty="0"/>
              <a:t> </a:t>
            </a:r>
            <a:r>
              <a:rPr lang="fa-IR" dirty="0" smtClean="0"/>
              <a:t>برای دریافت مقادیر </a:t>
            </a:r>
            <a:r>
              <a:rPr lang="fa-IR" dirty="0"/>
              <a:t>استفاده می شود که </a:t>
            </a:r>
            <a:r>
              <a:rPr lang="en-US" dirty="0"/>
              <a:t>XXX</a:t>
            </a:r>
            <a:r>
              <a:rPr lang="fa-IR" dirty="0"/>
              <a:t> نوع داده </a:t>
            </a:r>
            <a:r>
              <a:rPr lang="en-US" dirty="0"/>
              <a:t>java</a:t>
            </a:r>
            <a:r>
              <a:rPr lang="fa-IR" dirty="0"/>
              <a:t> می باشد مثل </a:t>
            </a:r>
            <a:r>
              <a:rPr lang="en-US" dirty="0" err="1" smtClean="0"/>
              <a:t>getInt</a:t>
            </a:r>
            <a:r>
              <a:rPr lang="fa-IR" dirty="0" smtClean="0"/>
              <a:t> </a:t>
            </a:r>
            <a:r>
              <a:rPr lang="fa-IR" dirty="0"/>
              <a:t>، </a:t>
            </a:r>
            <a:r>
              <a:rPr lang="en-US" dirty="0" err="1" smtClean="0"/>
              <a:t>getString</a:t>
            </a:r>
            <a:r>
              <a:rPr lang="fa-IR" dirty="0" smtClean="0"/>
              <a:t> </a:t>
            </a:r>
            <a:r>
              <a:rPr lang="fa-IR" dirty="0"/>
              <a:t>و </a:t>
            </a:r>
            <a:r>
              <a:rPr lang="fa-IR" dirty="0" smtClean="0"/>
              <a:t>...</a:t>
            </a:r>
          </a:p>
          <a:p>
            <a:r>
              <a:rPr lang="fa-IR" dirty="0" smtClean="0"/>
              <a:t>برخی متدهای کاربردی در </a:t>
            </a:r>
            <a:r>
              <a:rPr lang="en-US" dirty="0" err="1" smtClean="0"/>
              <a:t>ResultSet</a:t>
            </a:r>
            <a:r>
              <a:rPr lang="fa-IR" dirty="0" smtClean="0"/>
              <a:t> به شرح زیر می باشد: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/>
              <a:t>next</a:t>
            </a:r>
            <a:r>
              <a:rPr lang="en-US" dirty="0" smtClean="0"/>
              <a:t>()</a:t>
            </a:r>
            <a:r>
              <a:rPr lang="fa-IR" dirty="0" smtClean="0"/>
              <a:t> : اشاره گر را یک رکورد به جلو می برد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/>
              <a:t>previous</a:t>
            </a:r>
            <a:r>
              <a:rPr lang="en-US" dirty="0" smtClean="0"/>
              <a:t>()</a:t>
            </a:r>
            <a:r>
              <a:rPr lang="fa-IR" dirty="0" smtClean="0"/>
              <a:t> : </a:t>
            </a:r>
            <a:r>
              <a:rPr lang="fa-IR" dirty="0"/>
              <a:t>اشاره گر را یک رکورد به </a:t>
            </a:r>
            <a:r>
              <a:rPr lang="fa-IR" dirty="0" smtClean="0"/>
              <a:t>عقب می </a:t>
            </a:r>
            <a:r>
              <a:rPr lang="fa-IR" dirty="0"/>
              <a:t>برد</a:t>
            </a:r>
          </a:p>
          <a:p>
            <a:r>
              <a:rPr lang="en-US" dirty="0" err="1"/>
              <a:t>boolean</a:t>
            </a:r>
            <a:r>
              <a:rPr lang="en-US" dirty="0"/>
              <a:t> first</a:t>
            </a:r>
            <a:r>
              <a:rPr lang="en-US" dirty="0" smtClean="0"/>
              <a:t>()</a:t>
            </a:r>
            <a:r>
              <a:rPr lang="fa-IR" dirty="0" smtClean="0"/>
              <a:t> : اشاره گر را بر روی اولین رکورد جدول می برد</a:t>
            </a:r>
          </a:p>
          <a:p>
            <a:r>
              <a:rPr lang="en-US" dirty="0" err="1"/>
              <a:t>boolean</a:t>
            </a:r>
            <a:r>
              <a:rPr lang="en-US" dirty="0"/>
              <a:t> last</a:t>
            </a:r>
            <a:r>
              <a:rPr lang="en-US" dirty="0" smtClean="0"/>
              <a:t>()</a:t>
            </a:r>
            <a:r>
              <a:rPr lang="fa-IR" dirty="0" smtClean="0"/>
              <a:t> : </a:t>
            </a:r>
            <a:r>
              <a:rPr lang="fa-IR" dirty="0"/>
              <a:t>اشاره گر را بر روی آ</a:t>
            </a:r>
            <a:r>
              <a:rPr lang="fa-IR" dirty="0" smtClean="0"/>
              <a:t>خرین رکورد </a:t>
            </a:r>
            <a:r>
              <a:rPr lang="fa-IR" dirty="0"/>
              <a:t>جدول می </a:t>
            </a:r>
            <a:r>
              <a:rPr lang="fa-IR" dirty="0" smtClean="0"/>
              <a:t>برد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82864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boolean</a:t>
            </a:r>
            <a:r>
              <a:rPr lang="en-US" dirty="0"/>
              <a:t> absolute(</a:t>
            </a:r>
            <a:r>
              <a:rPr lang="en-US" dirty="0" err="1"/>
              <a:t>int</a:t>
            </a:r>
            <a:r>
              <a:rPr lang="en-US" dirty="0"/>
              <a:t> row)</a:t>
            </a:r>
            <a:r>
              <a:rPr lang="fa-IR" dirty="0"/>
              <a:t> : </a:t>
            </a:r>
            <a:r>
              <a:rPr lang="fa-IR" dirty="0" smtClean="0"/>
              <a:t>برای جابجایی اشاره گر در یک نقطه مشخص در جدول</a:t>
            </a:r>
            <a:endParaRPr lang="en-US" dirty="0"/>
          </a:p>
          <a:p>
            <a:r>
              <a:rPr lang="en-US" dirty="0" err="1"/>
              <a:t>boolean</a:t>
            </a:r>
            <a:r>
              <a:rPr lang="en-US" dirty="0"/>
              <a:t> relative(</a:t>
            </a:r>
            <a:r>
              <a:rPr lang="en-US" dirty="0" err="1"/>
              <a:t>int</a:t>
            </a:r>
            <a:r>
              <a:rPr lang="en-US" dirty="0"/>
              <a:t> row</a:t>
            </a:r>
            <a:r>
              <a:rPr lang="en-US" dirty="0" smtClean="0"/>
              <a:t>)</a:t>
            </a:r>
            <a:r>
              <a:rPr lang="fa-IR" dirty="0" smtClean="0"/>
              <a:t> : </a:t>
            </a:r>
            <a:r>
              <a:rPr lang="fa-IR" dirty="0"/>
              <a:t>برای جابجایی اشاره گر در یک نقطه مشخص در </a:t>
            </a:r>
            <a:r>
              <a:rPr lang="fa-IR" dirty="0" smtClean="0"/>
              <a:t>جدول با توجه به رکورد جاری و می توان مقدار مثبت یا منفی به عنوان ورودی داد</a:t>
            </a:r>
          </a:p>
          <a:p>
            <a:r>
              <a:rPr lang="en-US" dirty="0" smtClean="0"/>
              <a:t>xxx </a:t>
            </a:r>
            <a:r>
              <a:rPr lang="en-US" dirty="0" err="1" smtClean="0"/>
              <a:t>getXXX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columnIndex</a:t>
            </a:r>
            <a:r>
              <a:rPr lang="en-US" dirty="0" smtClean="0"/>
              <a:t>)</a:t>
            </a:r>
            <a:r>
              <a:rPr lang="fa-IR" dirty="0" smtClean="0"/>
              <a:t> : دریافت مقدار با توجه به نوع و اندیس ستون که از یک شروع می شود</a:t>
            </a:r>
          </a:p>
          <a:p>
            <a:r>
              <a:rPr lang="en-US" dirty="0"/>
              <a:t>xxx </a:t>
            </a:r>
            <a:r>
              <a:rPr lang="en-US" dirty="0" err="1"/>
              <a:t>getXXX</a:t>
            </a:r>
            <a:r>
              <a:rPr lang="en-US" dirty="0"/>
              <a:t>(String </a:t>
            </a:r>
            <a:r>
              <a:rPr lang="en-US" dirty="0" err="1"/>
              <a:t>columnName</a:t>
            </a:r>
            <a:r>
              <a:rPr lang="en-US" dirty="0"/>
              <a:t>)</a:t>
            </a:r>
            <a:r>
              <a:rPr lang="fa-IR" dirty="0" smtClean="0"/>
              <a:t> </a:t>
            </a:r>
            <a:r>
              <a:rPr lang="fa-IR" dirty="0"/>
              <a:t>: دریافت مقدار با توجه به نوع </a:t>
            </a:r>
            <a:r>
              <a:rPr lang="fa-IR" dirty="0" smtClean="0"/>
              <a:t>و نام ستون</a:t>
            </a:r>
          </a:p>
          <a:p>
            <a:r>
              <a:rPr lang="en-US" dirty="0" smtClean="0"/>
              <a:t>e29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قالب بندی رشته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در برخی مواقع لازم می شود قالب بندی خاصی برای یک رشته ایجاد شود، مثلا اعداد تا 3 رقم کوچکتر از 3 رقمی، با </a:t>
            </a:r>
            <a:r>
              <a:rPr lang="en-US" dirty="0" smtClean="0"/>
              <a:t>0</a:t>
            </a:r>
            <a:r>
              <a:rPr lang="fa-IR" dirty="0" smtClean="0"/>
              <a:t> پر شوند(</a:t>
            </a:r>
            <a:r>
              <a:rPr lang="en-US" dirty="0" smtClean="0"/>
              <a:t>020</a:t>
            </a:r>
            <a:r>
              <a:rPr lang="fa-IR" dirty="0" smtClean="0"/>
              <a:t>) ، یا تعداد ارقام اعشار معین، یا ... در این موارد از قالب بندی استفاده می شود</a:t>
            </a:r>
          </a:p>
          <a:p>
            <a:r>
              <a:rPr lang="fa-IR" dirty="0" smtClean="0"/>
              <a:t>در این موارد معمولا از متد </a:t>
            </a:r>
            <a:r>
              <a:rPr lang="en-US" dirty="0" err="1"/>
              <a:t>String.format</a:t>
            </a:r>
            <a:r>
              <a:rPr lang="en-US" dirty="0" smtClean="0"/>
              <a:t>()</a:t>
            </a:r>
            <a:r>
              <a:rPr lang="fa-IR" dirty="0" smtClean="0"/>
              <a:t> استفاده می شود</a:t>
            </a:r>
          </a:p>
          <a:p>
            <a:r>
              <a:rPr lang="fa-IR" dirty="0" smtClean="0"/>
              <a:t>یک نمونه از این موارد به شکل زیر است</a:t>
            </a:r>
          </a:p>
          <a:p>
            <a:pPr algn="l" rtl="0"/>
            <a:r>
              <a:rPr lang="en-US" dirty="0" err="1"/>
              <a:t>String.format</a:t>
            </a:r>
            <a:r>
              <a:rPr lang="en-US" dirty="0" smtClean="0"/>
              <a:t>("%020d", </a:t>
            </a:r>
            <a:r>
              <a:rPr lang="en-US" dirty="0"/>
              <a:t>93); // prints: </a:t>
            </a:r>
            <a:r>
              <a:rPr lang="en-US" dirty="0" smtClean="0"/>
              <a:t>00000000000000000093</a:t>
            </a:r>
            <a:endParaRPr lang="fa-IR" dirty="0" smtClean="0"/>
          </a:p>
          <a:p>
            <a:pPr algn="r"/>
            <a:r>
              <a:rPr lang="fa-IR" dirty="0" smtClean="0"/>
              <a:t>در این مثال 93 یک پارامتر ورودی است</a:t>
            </a:r>
          </a:p>
          <a:p>
            <a:r>
              <a:rPr lang="en-US" dirty="0"/>
              <a:t>%</a:t>
            </a:r>
            <a:r>
              <a:rPr lang="en-US" dirty="0" smtClean="0"/>
              <a:t>020d</a:t>
            </a:r>
            <a:r>
              <a:rPr lang="fa-IR" dirty="0" smtClean="0"/>
              <a:t> : یعنی یک عدد صحیح در پارامترها می آید، طول رشته خروجی 20 خواهد بود و اگر تعداد ارقام عدد کوچکتر از 20 بود، بقیه با </a:t>
            </a:r>
            <a:r>
              <a:rPr lang="en-US" dirty="0" smtClean="0"/>
              <a:t>0</a:t>
            </a:r>
            <a:r>
              <a:rPr lang="fa-IR" dirty="0" smtClean="0"/>
              <a:t> پر شود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1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20" y="2713794"/>
            <a:ext cx="5679583" cy="3790504"/>
          </a:xfrm>
        </p:spPr>
      </p:pic>
      <p:sp>
        <p:nvSpPr>
          <p:cNvPr id="5" name="Cloud Callout 4"/>
          <p:cNvSpPr/>
          <p:nvPr/>
        </p:nvSpPr>
        <p:spPr>
          <a:xfrm>
            <a:off x="3606342" y="334850"/>
            <a:ext cx="7366715" cy="3168203"/>
          </a:xfrm>
          <a:prstGeom prst="cloudCallout">
            <a:avLst>
              <a:gd name="adj1" fmla="val -37441"/>
              <a:gd name="adj2" fmla="val 438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4800" dirty="0" smtClean="0">
                <a:cs typeface="B Nazanin" panose="00000400000000000000" pitchFamily="2" charset="-78"/>
              </a:rPr>
              <a:t>اینا که آسون بود!</a:t>
            </a:r>
            <a:endParaRPr lang="en-US" sz="4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3074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در تعداد  زیاد عملیات </a:t>
            </a:r>
            <a:r>
              <a:rPr lang="en-US" dirty="0" smtClean="0"/>
              <a:t>insert</a:t>
            </a:r>
            <a:r>
              <a:rPr lang="fa-IR" dirty="0" smtClean="0"/>
              <a:t> ، </a:t>
            </a:r>
            <a:r>
              <a:rPr lang="en-US" dirty="0" smtClean="0"/>
              <a:t>update</a:t>
            </a:r>
            <a:r>
              <a:rPr lang="fa-IR" dirty="0" smtClean="0"/>
              <a:t> ، </a:t>
            </a:r>
            <a:r>
              <a:rPr lang="en-US" dirty="0" smtClean="0"/>
              <a:t>delete</a:t>
            </a:r>
            <a:r>
              <a:rPr lang="fa-IR" dirty="0" smtClean="0"/>
              <a:t> اگر تک به تک صورت بگیرد، زمان بسیار زیادی صرف خواهد شد</a:t>
            </a:r>
          </a:p>
          <a:p>
            <a:r>
              <a:rPr lang="fa-IR" dirty="0" smtClean="0"/>
              <a:t>برای افزایش سرعت از </a:t>
            </a:r>
            <a:r>
              <a:rPr lang="en-US" dirty="0" smtClean="0"/>
              <a:t>batch</a:t>
            </a:r>
            <a:r>
              <a:rPr lang="fa-IR" dirty="0" smtClean="0"/>
              <a:t> استفاده می شود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5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Pessimistic locking</a:t>
            </a:r>
          </a:p>
          <a:p>
            <a:r>
              <a:rPr lang="en-US" dirty="0" smtClean="0"/>
              <a:t>optimistic locking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0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1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3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Bundles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86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Thread/Runnable</a:t>
            </a:r>
          </a:p>
          <a:p>
            <a:r>
              <a:rPr lang="en-US" dirty="0" smtClean="0"/>
              <a:t>Synchronized</a:t>
            </a:r>
          </a:p>
          <a:p>
            <a:r>
              <a:rPr lang="en-US" dirty="0" smtClean="0"/>
              <a:t>Concurrent Collections</a:t>
            </a:r>
          </a:p>
          <a:p>
            <a:r>
              <a:rPr lang="en-US" dirty="0" smtClean="0"/>
              <a:t>executer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87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best practices you follow while </a:t>
            </a:r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over </a:t>
            </a: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7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قالب بندی رشته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ساختار کلی </a:t>
            </a:r>
          </a:p>
          <a:p>
            <a:r>
              <a:rPr lang="fa-IR" dirty="0" smtClean="0"/>
              <a:t>هر معین کننده قالب با </a:t>
            </a:r>
            <a:r>
              <a:rPr lang="en-US" dirty="0" smtClean="0"/>
              <a:t>%</a:t>
            </a:r>
            <a:r>
              <a:rPr lang="fa-IR" dirty="0" smtClean="0"/>
              <a:t> شروع می شود و با نوع داده پایان می یابد</a:t>
            </a:r>
          </a:p>
          <a:p>
            <a:r>
              <a:rPr lang="en-US" dirty="0" smtClean="0"/>
              <a:t>%</a:t>
            </a:r>
            <a:r>
              <a:rPr lang="fa-IR" dirty="0" smtClean="0"/>
              <a:t> و نوع داده الزامی و بقیه موارد اختیاری هستند</a:t>
            </a:r>
          </a:p>
          <a:p>
            <a:r>
              <a:rPr lang="en-US" dirty="0"/>
              <a:t>Argument </a:t>
            </a:r>
            <a:r>
              <a:rPr lang="en-US" dirty="0" smtClean="0"/>
              <a:t>index</a:t>
            </a:r>
            <a:r>
              <a:rPr lang="fa-IR" dirty="0" smtClean="0"/>
              <a:t> : به محل آرگومان ورودی در پارامترهای ورودی اشاره می کند </a:t>
            </a:r>
          </a:p>
          <a:p>
            <a:pPr lvl="1"/>
            <a:r>
              <a:rPr lang="fa-IR" dirty="0" smtClean="0"/>
              <a:t>یک عدد صحیح به همراه </a:t>
            </a:r>
            <a:r>
              <a:rPr lang="en-US" dirty="0" smtClean="0"/>
              <a:t>$</a:t>
            </a:r>
            <a:r>
              <a:rPr lang="fa-IR" dirty="0" smtClean="0"/>
              <a:t> می باشد (</a:t>
            </a:r>
            <a:r>
              <a:rPr lang="en-US" dirty="0" smtClean="0"/>
              <a:t>1$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این عدد از 1 شروع می شود</a:t>
            </a:r>
            <a:endParaRPr lang="fa-IR" dirty="0"/>
          </a:p>
          <a:p>
            <a:r>
              <a:rPr lang="en-US" dirty="0" smtClean="0"/>
              <a:t>Flags</a:t>
            </a:r>
            <a:r>
              <a:rPr lang="fa-IR" dirty="0" smtClean="0"/>
              <a:t> : یک کاراکتر است که مشخصه هایی چون تراز و یا کاراکتر پر کننده را مشخص می کنند</a:t>
            </a:r>
          </a:p>
          <a:p>
            <a:pPr lvl="1"/>
            <a:r>
              <a:rPr lang="fa-IR" dirty="0" smtClean="0"/>
              <a:t>کاراکتر "-" برای تراز از چپ استفاده می شود</a:t>
            </a:r>
          </a:p>
          <a:p>
            <a:pPr lvl="1"/>
            <a:r>
              <a:rPr lang="en-US" dirty="0" smtClean="0"/>
              <a:t>0</a:t>
            </a:r>
            <a:r>
              <a:rPr lang="fa-IR" dirty="0" smtClean="0"/>
              <a:t> برای اعداد و گذاشتن </a:t>
            </a:r>
            <a:r>
              <a:rPr lang="en-US" dirty="0" smtClean="0"/>
              <a:t>0</a:t>
            </a:r>
            <a:r>
              <a:rPr lang="fa-IR" dirty="0" smtClean="0"/>
              <a:t> در ابتدای آنهاست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0793" y="1825625"/>
            <a:ext cx="82579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%[</a:t>
            </a:r>
            <a:r>
              <a:rPr lang="en-US" sz="2400" b="1" dirty="0" err="1"/>
              <a:t>argument_index</a:t>
            </a:r>
            <a:r>
              <a:rPr lang="en-US" sz="2400" b="1" dirty="0"/>
              <a:t>][flags][width][.precision]</a:t>
            </a:r>
            <a:r>
              <a:rPr lang="en-US" sz="2400" b="1" dirty="0" err="1"/>
              <a:t>datatype_specifier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9446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SOLID</a:t>
            </a:r>
          </a:p>
          <a:p>
            <a:r>
              <a:rPr lang="en-US" dirty="0" smtClean="0"/>
              <a:t>Loose coupling and high cohesion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59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قالب بندی رشته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Width</a:t>
            </a:r>
            <a:r>
              <a:rPr lang="fa-IR" dirty="0" smtClean="0"/>
              <a:t> : حداقل تعداد کاراکترهای موجود در رشته را تعیین می کند</a:t>
            </a:r>
          </a:p>
          <a:p>
            <a:pPr lvl="1"/>
            <a:r>
              <a:rPr lang="fa-IR" dirty="0" smtClean="0"/>
              <a:t>اگر طول رشته ورودی از این طول کوچکتر باشد، بقیه فضاها بصورت پیشفرض با فضای خالی(</a:t>
            </a:r>
            <a:r>
              <a:rPr lang="en-US" dirty="0" smtClean="0"/>
              <a:t>space</a:t>
            </a:r>
            <a:r>
              <a:rPr lang="fa-IR" dirty="0" smtClean="0"/>
              <a:t>) پر می شود</a:t>
            </a:r>
          </a:p>
          <a:p>
            <a:pPr lvl="1"/>
            <a:r>
              <a:rPr lang="fa-IR" dirty="0" smtClean="0"/>
              <a:t>اگر طول رشته ورودی از این طول بیشتر باشد، همه ی رشته بدون تغییر نمایش داده می شود</a:t>
            </a:r>
          </a:p>
          <a:p>
            <a:r>
              <a:rPr lang="en-US" dirty="0" smtClean="0"/>
              <a:t>Precision</a:t>
            </a:r>
            <a:r>
              <a:rPr lang="fa-IR" dirty="0" smtClean="0"/>
              <a:t> : دقت نمایش عدد در خروجی را تعیین می کند</a:t>
            </a:r>
          </a:p>
          <a:p>
            <a:pPr lvl="1"/>
            <a:r>
              <a:rPr lang="fa-IR" dirty="0" smtClean="0"/>
              <a:t>این بخش برای اعداد اعشاری کاربرد دارد</a:t>
            </a:r>
            <a:endParaRPr lang="fa-IR" dirty="0"/>
          </a:p>
          <a:p>
            <a:r>
              <a:rPr lang="en-US" dirty="0" smtClean="0"/>
              <a:t>Data </a:t>
            </a:r>
            <a:r>
              <a:rPr lang="en-US" dirty="0"/>
              <a:t>type </a:t>
            </a:r>
            <a:r>
              <a:rPr lang="en-US" dirty="0" err="1" smtClean="0"/>
              <a:t>specifier</a:t>
            </a:r>
            <a:r>
              <a:rPr lang="fa-IR" dirty="0"/>
              <a:t> </a:t>
            </a:r>
            <a:r>
              <a:rPr lang="fa-IR" dirty="0" smtClean="0"/>
              <a:t>: نوع داده پارامتر را معین می کند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33705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قالب بندی رشته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6524"/>
              </p:ext>
            </p:extLst>
          </p:nvPr>
        </p:nvGraphicFramePr>
        <p:xfrm>
          <a:off x="721217" y="1690688"/>
          <a:ext cx="10812888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149"/>
                <a:gridCol w="1043189"/>
                <a:gridCol w="4536214"/>
                <a:gridCol w="9963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توضیحات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cs typeface="B Nazanin" panose="00000400000000000000" pitchFamily="2" charset="-78"/>
                        </a:rPr>
                        <a:t>symbol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توضیحات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cs typeface="B Nazanin" panose="00000400000000000000" pitchFamily="2" charset="-78"/>
                        </a:rPr>
                        <a:t>symbol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Hashcode</a:t>
                      </a:r>
                      <a:r>
                        <a:rPr lang="en-US" dirty="0" smtClean="0"/>
                        <a:t> of the passed argument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Line separator (new line 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Integer formatted as an octal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Decimal integer (signed)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Floating point number in scientific 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Date/time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Floating point number in decimal 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Integer formatted as an hexadecimal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Floating point number in decimal or scientific format (depending on the value passed as argument)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34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840" y="2543349"/>
            <a:ext cx="6660658" cy="4157422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306811" y="90153"/>
            <a:ext cx="7109138" cy="3193960"/>
          </a:xfrm>
          <a:prstGeom prst="cloudCallout">
            <a:avLst>
              <a:gd name="adj1" fmla="val 31522"/>
              <a:gd name="adj2" fmla="val 50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3600" dirty="0" smtClean="0">
                <a:cs typeface="B Nazanin" panose="00000400000000000000" pitchFamily="2" charset="-78"/>
              </a:rPr>
              <a:t>با هر فایلی بگی بلدم کار کنم!</a:t>
            </a:r>
            <a:endParaRPr lang="en-US" sz="3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6208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بصورت کلی دو دسته فایل وجود دارند :</a:t>
            </a:r>
          </a:p>
          <a:p>
            <a:pPr lvl="1"/>
            <a:r>
              <a:rPr lang="fa-IR" dirty="0" smtClean="0"/>
              <a:t>فایلهای متنی : فایل هایی که توسط انسان قابل خواندن هستند (</a:t>
            </a:r>
            <a:r>
              <a:rPr lang="en-US" dirty="0" smtClean="0"/>
              <a:t>html, txt, xml, …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فیال های باینری : فایل هایی که ایجاد شده اند تا توسط کامپیوتر خوانده شوند (</a:t>
            </a:r>
            <a:r>
              <a:rPr lang="en-US" dirty="0" smtClean="0"/>
              <a:t>zip, exe, bmp, …</a:t>
            </a:r>
            <a:r>
              <a:rPr lang="fa-IR" dirty="0" smtClean="0"/>
              <a:t>)</a:t>
            </a:r>
          </a:p>
          <a:p>
            <a:r>
              <a:rPr lang="fa-IR" dirty="0" smtClean="0"/>
              <a:t>برای خواندن هر یک از این دسته فایل ها، کلاس های متفاوتی وجود دارد</a:t>
            </a:r>
          </a:p>
          <a:p>
            <a:r>
              <a:rPr lang="fa-IR" dirty="0" smtClean="0"/>
              <a:t>بدون شک اگر برای خواندن یک فایل متنی از کلاس باینری استفاده شود یا بالعکس، نتیجه قابل قبولی وجود نخواهد داشت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2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6192</TotalTime>
  <Words>2679</Words>
  <Application>Microsoft Office PowerPoint</Application>
  <PresentationFormat>Widescreen</PresentationFormat>
  <Paragraphs>392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B Nazanin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قالب بندی رشته</vt:lpstr>
      <vt:lpstr>قالب بندی رشته</vt:lpstr>
      <vt:lpstr>قالب بندی رشته</vt:lpstr>
      <vt:lpstr>قالب بندی رشته</vt:lpstr>
      <vt:lpstr>PowerPoint Presentation</vt:lpstr>
      <vt:lpstr>I/O</vt:lpstr>
      <vt:lpstr>کلاس های جریان ورودی متنی</vt:lpstr>
      <vt:lpstr>کلاس های جریان خروجی متنی</vt:lpstr>
      <vt:lpstr>خواندن و نوشتن در فایل متنی</vt:lpstr>
      <vt:lpstr>فایل</vt:lpstr>
      <vt:lpstr>نکات</vt:lpstr>
      <vt:lpstr>کلاس های جریان ورودی باینری</vt:lpstr>
      <vt:lpstr>کلاس های جریان خروجی باینری</vt:lpstr>
      <vt:lpstr>خواندن و نوشتن در فایل باینری</vt:lpstr>
      <vt:lpstr>serialization</vt:lpstr>
      <vt:lpstr>serialization</vt:lpstr>
      <vt:lpstr>serialization</vt:lpstr>
      <vt:lpstr>PowerPoint Presentation</vt:lpstr>
      <vt:lpstr>NIO (New IO)</vt:lpstr>
      <vt:lpstr>Files</vt:lpstr>
      <vt:lpstr>Files</vt:lpstr>
      <vt:lpstr>Files</vt:lpstr>
      <vt:lpstr>PowerPoint Presentation</vt:lpstr>
      <vt:lpstr>JDBC</vt:lpstr>
      <vt:lpstr>JDBC</vt:lpstr>
      <vt:lpstr>JDBC</vt:lpstr>
      <vt:lpstr>PowerPoint Presentation</vt:lpstr>
      <vt:lpstr>Statement</vt:lpstr>
      <vt:lpstr>Statement</vt:lpstr>
      <vt:lpstr>مثال</vt:lpstr>
      <vt:lpstr>PreparedStatement</vt:lpstr>
      <vt:lpstr>مثال</vt:lpstr>
      <vt:lpstr>CallableStatement</vt:lpstr>
      <vt:lpstr>تفاوت function و stored procedure</vt:lpstr>
      <vt:lpstr>ResultSet</vt:lpstr>
      <vt:lpstr>ResultSet</vt:lpstr>
      <vt:lpstr>PowerPoint Presentation</vt:lpstr>
      <vt:lpstr>Batch</vt:lpstr>
      <vt:lpstr>Transaction </vt:lpstr>
      <vt:lpstr>Reflection</vt:lpstr>
      <vt:lpstr>Annotation</vt:lpstr>
      <vt:lpstr>Localization</vt:lpstr>
      <vt:lpstr>Concurrency</vt:lpstr>
      <vt:lpstr>What are the best practices you follow while coding</vt:lpstr>
      <vt:lpstr>Composition over inheritance</vt:lpstr>
      <vt:lpstr>Design patterns</vt:lpstr>
      <vt:lpstr>OOP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farzanehfar</dc:creator>
  <cp:lastModifiedBy>farzanehfar</cp:lastModifiedBy>
  <cp:revision>862</cp:revision>
  <dcterms:created xsi:type="dcterms:W3CDTF">2018-02-24T13:55:46Z</dcterms:created>
  <dcterms:modified xsi:type="dcterms:W3CDTF">2018-04-28T12:19:13Z</dcterms:modified>
</cp:coreProperties>
</file>