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542" r:id="rId2"/>
    <p:sldId id="610" r:id="rId3"/>
    <p:sldId id="708" r:id="rId4"/>
    <p:sldId id="773" r:id="rId5"/>
    <p:sldId id="774" r:id="rId6"/>
    <p:sldId id="775" r:id="rId7"/>
    <p:sldId id="776" r:id="rId8"/>
    <p:sldId id="778" r:id="rId9"/>
    <p:sldId id="777" r:id="rId10"/>
    <p:sldId id="779" r:id="rId11"/>
    <p:sldId id="780" r:id="rId12"/>
    <p:sldId id="781" r:id="rId13"/>
    <p:sldId id="782" r:id="rId14"/>
    <p:sldId id="783" r:id="rId15"/>
    <p:sldId id="784" r:id="rId16"/>
    <p:sldId id="787" r:id="rId17"/>
    <p:sldId id="785" r:id="rId18"/>
    <p:sldId id="786" r:id="rId19"/>
    <p:sldId id="789" r:id="rId20"/>
    <p:sldId id="790" r:id="rId21"/>
    <p:sldId id="788" r:id="rId22"/>
  </p:sldIdLst>
  <p:sldSz cx="9144000" cy="6858000" type="screen4x3"/>
  <p:notesSz cx="7302500" cy="9586913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600"/>
    <a:srgbClr val="0000FF"/>
    <a:srgbClr val="CC3300"/>
    <a:srgbClr val="F6F5BD"/>
    <a:srgbClr val="000099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662" autoAdjust="0"/>
    <p:restoredTop sz="94660"/>
  </p:normalViewPr>
  <p:slideViewPr>
    <p:cSldViewPr snapToObjects="1">
      <p:cViewPr varScale="1">
        <p:scale>
          <a:sx n="93" d="100"/>
          <a:sy n="93" d="100"/>
        </p:scale>
        <p:origin x="1176" y="51"/>
      </p:cViewPr>
      <p:guideLst>
        <p:guide orient="horz" pos="25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693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14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2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39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21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1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33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20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6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67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06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2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B8E9D-F7A6-429A-9AEF-BF6C25C85703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FD17-EDA9-45C9-88F6-736B6F28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dirty="0"/>
              <a:t>：数据及操作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教师：史先俊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赋值语句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dirty="0"/>
              <a:t>正常赋值语句：</a:t>
            </a:r>
            <a:r>
              <a:rPr lang="en-US" altLang="zh-CN" dirty="0"/>
              <a:t>mov</a:t>
            </a:r>
          </a:p>
          <a:p>
            <a:r>
              <a:rPr lang="zh-CN" altLang="en-US" dirty="0"/>
              <a:t>扩展或截断</a:t>
            </a:r>
            <a:endParaRPr lang="en-US" altLang="zh-CN" dirty="0"/>
          </a:p>
          <a:p>
            <a:r>
              <a:rPr lang="zh-CN" altLang="en-US" dirty="0"/>
              <a:t>类型转换：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unsigned </a:t>
            </a:r>
            <a:r>
              <a:rPr lang="zh-CN" altLang="en-US" sz="2400" dirty="0"/>
              <a:t>与 </a:t>
            </a:r>
            <a:r>
              <a:rPr lang="en-US" altLang="zh-CN" sz="2400" dirty="0"/>
              <a:t>signed   :    MOV</a:t>
            </a:r>
          </a:p>
          <a:p>
            <a:pPr marL="0" indent="0">
              <a:buNone/>
            </a:pPr>
            <a:r>
              <a:rPr lang="en-US" altLang="zh-CN" sz="2400" dirty="0"/>
              <a:t>      float </a:t>
            </a:r>
            <a:r>
              <a:rPr lang="zh-CN" altLang="en-US" sz="2400" dirty="0"/>
              <a:t>与 </a:t>
            </a:r>
            <a:r>
              <a:rPr lang="en-US" altLang="zh-CN" sz="2400" dirty="0"/>
              <a:t>int : </a:t>
            </a:r>
            <a:r>
              <a:rPr lang="zh-CN" altLang="en-US" sz="2400" dirty="0"/>
              <a:t>浮点指令</a:t>
            </a:r>
            <a:endParaRPr lang="en-US" altLang="zh-CN" sz="2400" dirty="0"/>
          </a:p>
          <a:p>
            <a:r>
              <a:rPr lang="zh-CN" altLang="en-US" dirty="0"/>
              <a:t>存储器变量，如全局变量或堆栈存储的局部变量，或堆栈存储的参数，在访问时，往往在赋值时先获取地址到寄存器，然后用寄存器间接寻址。</a:t>
            </a:r>
            <a:endParaRPr lang="en-US" altLang="zh-CN" dirty="0"/>
          </a:p>
          <a:p>
            <a:r>
              <a:rPr lang="zh-CN" altLang="en-US" dirty="0"/>
              <a:t>两个存储器变量赋值：要通过寄存器倒一下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96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算术运算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dirty="0"/>
              <a:t>+ - </a:t>
            </a:r>
            <a:r>
              <a:rPr lang="zh-CN" altLang="en-US" dirty="0"/>
              <a:t>： </a:t>
            </a:r>
            <a:r>
              <a:rPr lang="en-US" altLang="zh-CN" dirty="0"/>
              <a:t>ADD  SUB</a:t>
            </a:r>
          </a:p>
          <a:p>
            <a:r>
              <a:rPr lang="zh-CN" altLang="en-US" dirty="0"/>
              <a:t>*：考试不做要求  </a:t>
            </a:r>
            <a:r>
              <a:rPr lang="en-US" altLang="zh-CN" dirty="0"/>
              <a:t>MUL IMUL  </a:t>
            </a:r>
            <a:r>
              <a:rPr lang="zh-CN" altLang="en-US" dirty="0"/>
              <a:t>或优化为其他指令</a:t>
            </a:r>
            <a:endParaRPr lang="en-US" altLang="zh-CN" dirty="0"/>
          </a:p>
          <a:p>
            <a:r>
              <a:rPr lang="en-US" altLang="zh-CN" dirty="0"/>
              <a:t>/ </a:t>
            </a:r>
            <a:r>
              <a:rPr lang="zh-CN" altLang="en-US" dirty="0"/>
              <a:t>：考试不做要求 </a:t>
            </a:r>
            <a:r>
              <a:rPr lang="en-US" altLang="zh-CN" dirty="0"/>
              <a:t>DIV IDIV </a:t>
            </a:r>
            <a:r>
              <a:rPr lang="zh-CN" altLang="en-US" dirty="0"/>
              <a:t>或优化为其他指令</a:t>
            </a:r>
            <a:endParaRPr lang="en-US" altLang="zh-CN" dirty="0"/>
          </a:p>
          <a:p>
            <a:r>
              <a:rPr lang="en-US" altLang="zh-CN" dirty="0"/>
              <a:t>% </a:t>
            </a:r>
            <a:r>
              <a:rPr lang="zh-CN" altLang="en-US" dirty="0"/>
              <a:t>：</a:t>
            </a:r>
            <a:r>
              <a:rPr lang="en-US" altLang="zh-CN" dirty="0"/>
              <a:t>DIV</a:t>
            </a:r>
          </a:p>
          <a:p>
            <a:r>
              <a:rPr lang="en-US" altLang="zh-CN" dirty="0"/>
              <a:t>++ </a:t>
            </a:r>
            <a:r>
              <a:rPr lang="zh-CN" altLang="en-US" dirty="0"/>
              <a:t>： </a:t>
            </a:r>
            <a:r>
              <a:rPr lang="en-US" altLang="zh-CN" dirty="0"/>
              <a:t>ADD  </a:t>
            </a:r>
            <a:r>
              <a:rPr lang="zh-CN" altLang="en-US" dirty="0"/>
              <a:t>，</a:t>
            </a:r>
            <a:r>
              <a:rPr lang="en-US" altLang="zh-CN" dirty="0"/>
              <a:t>LEA</a:t>
            </a:r>
          </a:p>
          <a:p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：</a:t>
            </a:r>
            <a:r>
              <a:rPr lang="en-US" altLang="zh-CN" dirty="0"/>
              <a:t>DEC</a:t>
            </a:r>
          </a:p>
          <a:p>
            <a:endParaRPr lang="en-US" altLang="zh-CN" dirty="0"/>
          </a:p>
          <a:p>
            <a:r>
              <a:rPr lang="en-US" altLang="zh-CN" dirty="0"/>
              <a:t>+    -  </a:t>
            </a:r>
            <a:r>
              <a:rPr lang="zh-CN" altLang="en-US" dirty="0"/>
              <a:t>：  </a:t>
            </a:r>
            <a:r>
              <a:rPr lang="en-US" altLang="zh-CN" dirty="0"/>
              <a:t>NEG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565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位操作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dirty="0"/>
              <a:t>&amp;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~</a:t>
            </a:r>
          </a:p>
          <a:p>
            <a:r>
              <a:rPr lang="en-US" altLang="zh-CN" dirty="0"/>
              <a:t>^</a:t>
            </a:r>
          </a:p>
          <a:p>
            <a:endParaRPr lang="en-US" altLang="zh-CN" dirty="0"/>
          </a:p>
          <a:p>
            <a:r>
              <a:rPr lang="en-US" altLang="zh-CN" dirty="0"/>
              <a:t>&gt;&gt;</a:t>
            </a:r>
          </a:p>
          <a:p>
            <a:r>
              <a:rPr lang="en-US" altLang="zh-CN" dirty="0"/>
              <a:t>&lt;&lt;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分有符号数和无符号数</a:t>
            </a:r>
            <a:endParaRPr lang="en-US" altLang="zh-CN" sz="2400" dirty="0"/>
          </a:p>
          <a:p>
            <a:r>
              <a:rPr lang="zh-CN" altLang="en-US" sz="2400" dirty="0"/>
              <a:t>无</a:t>
            </a:r>
            <a:r>
              <a:rPr lang="en-US" altLang="zh-CN" sz="2400" dirty="0"/>
              <a:t>ROL ROR RCL RCR  TEST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505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逻辑操作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sz="2400" dirty="0"/>
              <a:t>&amp;&amp;</a:t>
            </a:r>
          </a:p>
          <a:p>
            <a:r>
              <a:rPr lang="en-US" altLang="zh-CN" sz="2400" dirty="0"/>
              <a:t>||</a:t>
            </a:r>
          </a:p>
          <a:p>
            <a:r>
              <a:rPr lang="zh-CN" altLang="en-US" sz="2400" dirty="0"/>
              <a:t>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变成指令的组合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402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关系操作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</a:p>
          <a:p>
            <a:r>
              <a:rPr lang="en-US" altLang="zh-CN" sz="2400" dirty="0"/>
              <a:t>&gt;=</a:t>
            </a:r>
          </a:p>
          <a:p>
            <a:r>
              <a:rPr lang="en-US" altLang="zh-CN" sz="2400" dirty="0"/>
              <a:t>&lt;=</a:t>
            </a:r>
          </a:p>
          <a:p>
            <a:r>
              <a:rPr lang="en-US" altLang="zh-CN" sz="2400" dirty="0"/>
              <a:t>==</a:t>
            </a:r>
          </a:p>
          <a:p>
            <a:r>
              <a:rPr lang="en-US" altLang="zh-CN" sz="2400" dirty="0"/>
              <a:t>!=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变成指令的组合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55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分支语句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066800"/>
            <a:ext cx="8425961" cy="5134708"/>
          </a:xfrm>
        </p:spPr>
        <p:txBody>
          <a:bodyPr/>
          <a:lstStyle/>
          <a:p>
            <a:r>
              <a:rPr lang="zh-CN" altLang="en-US" dirty="0"/>
              <a:t>单分支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注意：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的判断，经常用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双分支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 err="1"/>
              <a:t>jmp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多分支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jmp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跳转表：全局变量的数组。元素个数：分支个数或更多。 元素内容：分支模块程序的地址。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206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066800"/>
            <a:ext cx="8425961" cy="5134708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实现同分支语句</a:t>
            </a:r>
            <a:endParaRPr lang="en-US" altLang="zh-CN" dirty="0"/>
          </a:p>
          <a:p>
            <a:r>
              <a:rPr lang="zh-CN" altLang="en-US" dirty="0"/>
              <a:t>没有用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LOOP</a:t>
            </a:r>
            <a:r>
              <a:rPr lang="zh-CN" altLang="en-US" dirty="0"/>
              <a:t>：不适合</a:t>
            </a:r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647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子程序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函数调用 </a:t>
            </a:r>
            <a:r>
              <a:rPr lang="en-US" altLang="zh-CN" dirty="0"/>
              <a:t>CALL  </a:t>
            </a:r>
            <a:r>
              <a:rPr lang="zh-CN" altLang="en-US" dirty="0"/>
              <a:t>返回 </a:t>
            </a:r>
            <a:r>
              <a:rPr lang="en-US" altLang="zh-CN" dirty="0"/>
              <a:t>RET</a:t>
            </a:r>
          </a:p>
          <a:p>
            <a:r>
              <a:rPr lang="zh-CN" altLang="en-US" dirty="0"/>
              <a:t>参数传递：  传值、传地址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64</a:t>
            </a:r>
            <a:r>
              <a:rPr lang="zh-CN" altLang="en-US" dirty="0"/>
              <a:t>位模式采用寄存器（</a:t>
            </a:r>
            <a:r>
              <a:rPr lang="en-US" altLang="zh-CN" dirty="0"/>
              <a:t>6</a:t>
            </a:r>
            <a:r>
              <a:rPr lang="zh-CN" altLang="en-US" dirty="0"/>
              <a:t>个）</a:t>
            </a:r>
            <a:r>
              <a:rPr lang="en-US" altLang="zh-CN" dirty="0"/>
              <a:t>+</a:t>
            </a:r>
            <a:r>
              <a:rPr lang="zh-CN" altLang="en-US" dirty="0"/>
              <a:t>堆栈形式</a:t>
            </a:r>
            <a:endParaRPr lang="en-US" altLang="zh-CN" dirty="0"/>
          </a:p>
          <a:p>
            <a:r>
              <a:rPr lang="zh-CN" altLang="en-US" dirty="0"/>
              <a:t>返回值：累加器</a:t>
            </a:r>
            <a:endParaRPr lang="en-US" altLang="zh-CN" dirty="0"/>
          </a:p>
          <a:p>
            <a:r>
              <a:rPr lang="zh-CN" altLang="en-US" dirty="0"/>
              <a:t>局部变量：寄存器</a:t>
            </a:r>
            <a:r>
              <a:rPr lang="en-US" altLang="zh-CN" dirty="0"/>
              <a:t>+</a:t>
            </a:r>
            <a:r>
              <a:rPr lang="zh-CN" altLang="en-US" dirty="0"/>
              <a:t>堆栈形式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参数访问：寄存器直接用。 堆栈 </a:t>
            </a:r>
            <a:r>
              <a:rPr lang="en-US" altLang="zh-CN" dirty="0"/>
              <a:t>[RBP+16+n*8]</a:t>
            </a:r>
          </a:p>
          <a:p>
            <a:r>
              <a:rPr lang="zh-CN" altLang="en-US" dirty="0"/>
              <a:t>局部变量访问：寄存器直接用。局部变量</a:t>
            </a:r>
            <a:r>
              <a:rPr lang="en-US" altLang="zh-CN" dirty="0"/>
              <a:t>[RBP-n*8]</a:t>
            </a:r>
          </a:p>
          <a:p>
            <a:endParaRPr lang="en-US" altLang="zh-CN" dirty="0"/>
          </a:p>
          <a:p>
            <a:r>
              <a:rPr lang="zh-CN" altLang="en-US" dirty="0"/>
              <a:t>堆栈框架：参数</a:t>
            </a:r>
            <a:r>
              <a:rPr lang="en-US" altLang="zh-CN" dirty="0"/>
              <a:t>+RET</a:t>
            </a:r>
            <a:r>
              <a:rPr lang="zh-CN" altLang="en-US" dirty="0"/>
              <a:t>地址</a:t>
            </a:r>
            <a:r>
              <a:rPr lang="en-US" altLang="zh-CN" dirty="0"/>
              <a:t>+RBP+</a:t>
            </a:r>
            <a:r>
              <a:rPr lang="zh-CN" altLang="en-US" dirty="0"/>
              <a:t>局部变量</a:t>
            </a:r>
            <a:r>
              <a:rPr lang="en-US" altLang="zh-CN" dirty="0"/>
              <a:t>+</a:t>
            </a:r>
            <a:r>
              <a:rPr lang="zh-CN" altLang="en-US" dirty="0"/>
              <a:t>现场变量。 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3164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堆栈框架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栈帧：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五大部分：有的部分可以为空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从高地址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低地址：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、参数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地址、主程序</a:t>
            </a:r>
            <a:r>
              <a:rPr lang="en-US" altLang="zh-CN" dirty="0"/>
              <a:t>RBP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局部变量</a:t>
            </a:r>
            <a:r>
              <a:rPr lang="en-US" altLang="zh-CN" dirty="0"/>
              <a:t>1</a:t>
            </a:r>
            <a:r>
              <a:rPr lang="zh-CN" altLang="en-US" dirty="0"/>
              <a:t>、局部变量</a:t>
            </a:r>
            <a:r>
              <a:rPr lang="en-US" altLang="zh-CN" dirty="0"/>
              <a:t>2</a:t>
            </a:r>
            <a:r>
              <a:rPr lang="zh-CN" altLang="en-US" dirty="0"/>
              <a:t>、现场变量</a:t>
            </a:r>
            <a:r>
              <a:rPr lang="en-US" altLang="zh-CN" dirty="0"/>
              <a:t>1</a:t>
            </a:r>
            <a:r>
              <a:rPr lang="zh-CN" altLang="en-US" dirty="0"/>
              <a:t>、现场变量</a:t>
            </a:r>
            <a:r>
              <a:rPr lang="en-US" altLang="zh-CN" dirty="0"/>
              <a:t>2.</a:t>
            </a:r>
          </a:p>
          <a:p>
            <a:r>
              <a:rPr lang="en-US" altLang="zh-CN" dirty="0"/>
              <a:t>PUSH %RBP    MOV %RSP</a:t>
            </a:r>
            <a:r>
              <a:rPr lang="zh-CN" altLang="en-US" dirty="0"/>
              <a:t>，</a:t>
            </a:r>
            <a:r>
              <a:rPr lang="en-US" altLang="zh-CN" dirty="0"/>
              <a:t>%RBP</a:t>
            </a:r>
            <a:r>
              <a:rPr lang="zh-CN" altLang="en-US" dirty="0"/>
              <a:t>的原因</a:t>
            </a:r>
            <a:endParaRPr lang="en-US" altLang="zh-CN" dirty="0"/>
          </a:p>
          <a:p>
            <a:r>
              <a:rPr lang="zh-CN" altLang="en-US" dirty="0"/>
              <a:t>子程序嵌套，每次调用都会产生新的堆栈框架。孙子程序的栈帧在儿子的上面（低地址）。</a:t>
            </a:r>
            <a:endParaRPr lang="en-US" altLang="zh-CN" dirty="0"/>
          </a:p>
          <a:p>
            <a:r>
              <a:rPr lang="zh-CN" altLang="en-US" dirty="0"/>
              <a:t>允许递归：同子程序嵌套。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LEAVE</a:t>
            </a:r>
            <a:r>
              <a:rPr lang="zh-CN" altLang="en-US" dirty="0"/>
              <a:t>指令：</a:t>
            </a:r>
            <a:r>
              <a:rPr lang="en-US" altLang="zh-CN" dirty="0"/>
              <a:t>MOV %RBP</a:t>
            </a:r>
            <a:r>
              <a:rPr lang="zh-CN" altLang="en-US" dirty="0"/>
              <a:t>，</a:t>
            </a:r>
            <a:r>
              <a:rPr lang="en-US" altLang="zh-CN" dirty="0"/>
              <a:t>%RSP             POP %RBP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9120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09FF-7138-4D0F-A2AC-249E7306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DE28E-E0C7-4603-A579-9C55E8CC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892657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7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语言的数据与操作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039" y="1248508"/>
            <a:ext cx="7933592" cy="5134708"/>
          </a:xfrm>
        </p:spPr>
        <p:txBody>
          <a:bodyPr/>
          <a:lstStyle/>
          <a:p>
            <a:r>
              <a:rPr lang="zh-CN" altLang="en-US" sz="2215" dirty="0"/>
              <a:t>数据：常量、变量</a:t>
            </a:r>
            <a:r>
              <a:rPr lang="en-US" altLang="zh-CN" sz="2215" dirty="0"/>
              <a:t>(</a:t>
            </a:r>
            <a:r>
              <a:rPr lang="zh-CN" altLang="en-US" sz="2215" dirty="0"/>
              <a:t>全局</a:t>
            </a:r>
            <a:r>
              <a:rPr lang="en-US" altLang="zh-CN" sz="2215" dirty="0"/>
              <a:t>/</a:t>
            </a:r>
            <a:r>
              <a:rPr lang="zh-CN" altLang="en-US" sz="2215" dirty="0"/>
              <a:t>局部</a:t>
            </a:r>
            <a:r>
              <a:rPr lang="en-US" altLang="zh-CN" sz="2215" dirty="0"/>
              <a:t>/</a:t>
            </a:r>
            <a:r>
              <a:rPr lang="zh-CN" altLang="en-US" sz="2215" dirty="0"/>
              <a:t>静态</a:t>
            </a:r>
            <a:r>
              <a:rPr lang="en-US" altLang="zh-CN" sz="2215" dirty="0"/>
              <a:t>)</a:t>
            </a:r>
            <a:r>
              <a:rPr lang="zh-CN" altLang="en-US" sz="2215" dirty="0"/>
              <a:t>、表达式、类型、宏    </a:t>
            </a:r>
            <a:endParaRPr lang="en-US" altLang="zh-CN" sz="2215" dirty="0"/>
          </a:p>
          <a:p>
            <a:r>
              <a:rPr lang="zh-CN" altLang="en-US" sz="2215" dirty="0"/>
              <a:t>赋值 </a:t>
            </a:r>
            <a:r>
              <a:rPr lang="en-US" altLang="zh-CN" sz="2215" dirty="0"/>
              <a:t>=</a:t>
            </a:r>
            <a:r>
              <a:rPr lang="zh-CN" altLang="en-US" sz="2215" dirty="0"/>
              <a:t> </a:t>
            </a:r>
            <a:r>
              <a:rPr lang="en-US" altLang="zh-CN" sz="2215" dirty="0"/>
              <a:t>  ,</a:t>
            </a:r>
            <a:r>
              <a:rPr lang="zh-CN" altLang="en-US" sz="2215" dirty="0"/>
              <a:t>逗号操作符，赋初值</a:t>
            </a:r>
            <a:r>
              <a:rPr lang="en-US" altLang="zh-CN" sz="2215" dirty="0"/>
              <a:t>/</a:t>
            </a:r>
            <a:r>
              <a:rPr lang="zh-CN" altLang="en-US" sz="2215" dirty="0"/>
              <a:t>不赋初值</a:t>
            </a:r>
            <a:endParaRPr lang="en-US" altLang="zh-CN" sz="2215" dirty="0"/>
          </a:p>
          <a:p>
            <a:r>
              <a:rPr lang="zh-CN" altLang="en-US" sz="2215" dirty="0"/>
              <a:t>类型转换</a:t>
            </a:r>
            <a:r>
              <a:rPr lang="en-US" altLang="zh-CN" sz="2215" dirty="0"/>
              <a:t>(</a:t>
            </a:r>
            <a:r>
              <a:rPr lang="zh-CN" altLang="en-US" sz="2215" dirty="0"/>
              <a:t>隐式或显式</a:t>
            </a:r>
            <a:r>
              <a:rPr lang="en-US" altLang="zh-CN" sz="2215" dirty="0"/>
              <a:t>) </a:t>
            </a:r>
            <a:r>
              <a:rPr lang="en-US" altLang="zh-CN" sz="1846" dirty="0"/>
              <a:t>unsigned/char/int/long/float/double</a:t>
            </a:r>
            <a:endParaRPr lang="en-US" altLang="zh-CN" sz="2215" dirty="0"/>
          </a:p>
          <a:p>
            <a:r>
              <a:rPr lang="en-US" altLang="zh-CN" sz="2215" dirty="0" err="1"/>
              <a:t>Sizeof</a:t>
            </a:r>
            <a:endParaRPr lang="en-US" altLang="zh-CN" sz="2215" dirty="0"/>
          </a:p>
          <a:p>
            <a:r>
              <a:rPr lang="zh-CN" altLang="en-US" sz="2215" dirty="0"/>
              <a:t>算术操作：</a:t>
            </a:r>
            <a:r>
              <a:rPr lang="en-US" altLang="zh-CN" sz="2215" dirty="0"/>
              <a:t>+ - * / %  ++  --      </a:t>
            </a:r>
            <a:r>
              <a:rPr lang="zh-CN" altLang="en-US" sz="2215" dirty="0"/>
              <a:t>取正</a:t>
            </a:r>
            <a:r>
              <a:rPr lang="en-US" altLang="zh-CN" sz="2215" dirty="0"/>
              <a:t>/</a:t>
            </a:r>
            <a:r>
              <a:rPr lang="zh-CN" altLang="en-US" sz="2215" dirty="0"/>
              <a:t>负</a:t>
            </a:r>
            <a:r>
              <a:rPr lang="en-US" altLang="zh-CN" sz="2215" dirty="0"/>
              <a:t>+-     </a:t>
            </a:r>
            <a:r>
              <a:rPr lang="zh-CN" altLang="en-US" sz="2215" dirty="0"/>
              <a:t>复合“</a:t>
            </a:r>
            <a:r>
              <a:rPr lang="en-US" altLang="zh-CN" sz="2215" dirty="0"/>
              <a:t>+=</a:t>
            </a:r>
            <a:r>
              <a:rPr lang="zh-CN" altLang="en-US" sz="2215" dirty="0"/>
              <a:t>”等</a:t>
            </a:r>
            <a:endParaRPr lang="en-US" altLang="zh-CN" sz="2215" dirty="0"/>
          </a:p>
          <a:p>
            <a:r>
              <a:rPr lang="zh-CN" altLang="en-US" sz="2215" dirty="0"/>
              <a:t>逻辑</a:t>
            </a:r>
            <a:r>
              <a:rPr lang="en-US" altLang="zh-CN" sz="2215" dirty="0"/>
              <a:t>/</a:t>
            </a:r>
            <a:r>
              <a:rPr lang="zh-CN" altLang="en-US" sz="2215" dirty="0"/>
              <a:t>位操作：逻辑</a:t>
            </a:r>
            <a:r>
              <a:rPr lang="en-US" altLang="zh-CN" sz="2215" dirty="0"/>
              <a:t>&amp;&amp; ||  !    </a:t>
            </a:r>
            <a:r>
              <a:rPr lang="zh-CN" altLang="en-US" sz="2215" dirty="0"/>
              <a:t>位</a:t>
            </a:r>
            <a:r>
              <a:rPr lang="en-US" altLang="zh-CN" sz="2215" dirty="0"/>
              <a:t> &amp; | ~ ^    </a:t>
            </a:r>
            <a:r>
              <a:rPr lang="zh-CN" altLang="en-US" sz="2215" dirty="0"/>
              <a:t>移位</a:t>
            </a:r>
            <a:r>
              <a:rPr lang="en-US" altLang="zh-CN" sz="2215" dirty="0"/>
              <a:t>&gt;&gt;   &lt;&lt;    </a:t>
            </a:r>
            <a:r>
              <a:rPr lang="zh-CN" altLang="en-US" sz="2215" dirty="0"/>
              <a:t>复合操作如 </a:t>
            </a:r>
            <a:r>
              <a:rPr lang="en-US" altLang="zh-CN" sz="2215" dirty="0"/>
              <a:t>“|=</a:t>
            </a:r>
            <a:r>
              <a:rPr lang="zh-CN" altLang="en-US" sz="2215" dirty="0"/>
              <a:t>”</a:t>
            </a:r>
            <a:r>
              <a:rPr lang="en-US" altLang="zh-CN" sz="2215" dirty="0"/>
              <a:t> </a:t>
            </a:r>
            <a:r>
              <a:rPr lang="zh-CN" altLang="en-US" sz="2215" dirty="0"/>
              <a:t>或“</a:t>
            </a:r>
            <a:r>
              <a:rPr lang="en-US" altLang="zh-CN" sz="2215" dirty="0"/>
              <a:t>&lt;&lt;=</a:t>
            </a:r>
            <a:r>
              <a:rPr lang="zh-CN" altLang="en-US" sz="2215" dirty="0"/>
              <a:t>”等</a:t>
            </a:r>
            <a:endParaRPr lang="en-US" altLang="zh-CN" sz="2215" dirty="0"/>
          </a:p>
          <a:p>
            <a:r>
              <a:rPr lang="zh-CN" altLang="en-US" sz="2215" dirty="0"/>
              <a:t>关系操作：</a:t>
            </a:r>
            <a:r>
              <a:rPr lang="en-US" altLang="zh-CN" sz="2215" dirty="0"/>
              <a:t>==   </a:t>
            </a:r>
            <a:r>
              <a:rPr lang="zh-CN" altLang="en-US" sz="2215" dirty="0"/>
              <a:t> </a:t>
            </a:r>
            <a:r>
              <a:rPr lang="en-US" altLang="zh-CN" sz="2215" dirty="0"/>
              <a:t>!=      &gt;    &lt;      &gt;=     &lt;=</a:t>
            </a:r>
          </a:p>
          <a:p>
            <a:r>
              <a:rPr lang="zh-CN" altLang="en-US" sz="2215" dirty="0"/>
              <a:t>数组</a:t>
            </a:r>
            <a:r>
              <a:rPr lang="en-US" altLang="zh-CN" sz="2215" dirty="0"/>
              <a:t>/</a:t>
            </a:r>
            <a:r>
              <a:rPr lang="zh-CN" altLang="en-US" sz="2215" dirty="0"/>
              <a:t>指针</a:t>
            </a:r>
            <a:r>
              <a:rPr lang="en-US" altLang="zh-CN" sz="2215" dirty="0"/>
              <a:t>/</a:t>
            </a:r>
            <a:r>
              <a:rPr lang="zh-CN" altLang="en-US" sz="2215" dirty="0"/>
              <a:t>结构操作：</a:t>
            </a:r>
            <a:r>
              <a:rPr lang="en-US" altLang="zh-CN" sz="2215" dirty="0"/>
              <a:t>A[</a:t>
            </a:r>
            <a:r>
              <a:rPr lang="en-US" altLang="zh-CN" sz="2215" dirty="0" err="1"/>
              <a:t>i</a:t>
            </a:r>
            <a:r>
              <a:rPr lang="en-US" altLang="zh-CN" sz="2215" dirty="0"/>
              <a:t>]    &amp;v   *p    s.id    p-&gt;id</a:t>
            </a:r>
          </a:p>
          <a:p>
            <a:r>
              <a:rPr lang="zh-CN" altLang="en-US" sz="2215" dirty="0"/>
              <a:t>控制转移：</a:t>
            </a:r>
            <a:r>
              <a:rPr lang="en-US" altLang="zh-CN" sz="1662" dirty="0"/>
              <a:t>if/else switch for while  do/while  ?:	continue  break</a:t>
            </a:r>
          </a:p>
          <a:p>
            <a:r>
              <a:rPr lang="zh-CN" altLang="en-US" sz="2215" dirty="0"/>
              <a:t>函数操作：</a:t>
            </a:r>
            <a:r>
              <a:rPr lang="zh-CN" altLang="en-US" sz="1846" dirty="0"/>
              <a:t>参数传递</a:t>
            </a:r>
            <a:r>
              <a:rPr lang="en-US" altLang="zh-CN" sz="1846" dirty="0"/>
              <a:t>(</a:t>
            </a:r>
            <a:r>
              <a:rPr lang="zh-CN" altLang="en-US" sz="1846" dirty="0"/>
              <a:t>地址</a:t>
            </a:r>
            <a:r>
              <a:rPr lang="en-US" altLang="zh-CN" sz="1846" dirty="0"/>
              <a:t>/</a:t>
            </a:r>
            <a:r>
              <a:rPr lang="zh-CN" altLang="en-US" sz="1846" dirty="0"/>
              <a:t>值</a:t>
            </a:r>
            <a:r>
              <a:rPr lang="en-US" altLang="zh-CN" sz="1846" dirty="0"/>
              <a:t>)</a:t>
            </a:r>
            <a:r>
              <a:rPr lang="zh-CN" altLang="en-US" sz="1846" dirty="0"/>
              <a:t>、函数调用</a:t>
            </a:r>
            <a:r>
              <a:rPr lang="en-US" altLang="zh-CN" sz="1846" dirty="0"/>
              <a:t>()</a:t>
            </a:r>
            <a:r>
              <a:rPr lang="zh-CN" altLang="en-US" sz="1846" dirty="0"/>
              <a:t>、函数返回</a:t>
            </a:r>
            <a:r>
              <a:rPr lang="en-US" altLang="zh-CN" sz="1846" dirty="0"/>
              <a:t> return</a:t>
            </a:r>
            <a:endParaRPr lang="zh-CN" altLang="en-US" sz="1846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EF6A-BE98-4A58-A16D-7EBA4E9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617F0-9BBF-4F88-8861-113A0386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57"/>
            <a:ext cx="9144000" cy="56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数组、指针、传值、传地址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数组的访问：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全局变量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指针的访问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函数传值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函数传地址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562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缺省编译链接模式：考试</a:t>
            </a:r>
            <a:r>
              <a:rPr lang="en-US" altLang="zh-CN" dirty="0"/>
              <a:t>/</a:t>
            </a:r>
            <a:r>
              <a:rPr lang="zh-CN" altLang="en-US" dirty="0"/>
              <a:t>实验模式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5419725"/>
          </a:xfrm>
        </p:spPr>
        <p:txBody>
          <a:bodyPr/>
          <a:lstStyle/>
          <a:p>
            <a:r>
              <a:rPr lang="en-US" altLang="zh-CN" dirty="0"/>
              <a:t>-m64</a:t>
            </a:r>
            <a:r>
              <a:rPr lang="zh-CN" altLang="en-US" dirty="0"/>
              <a:t>   除非特指 </a:t>
            </a:r>
            <a:r>
              <a:rPr lang="en-US" altLang="zh-CN" dirty="0"/>
              <a:t>–m32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Og</a:t>
            </a:r>
            <a:r>
              <a:rPr lang="en-US" altLang="zh-CN" dirty="0"/>
              <a:t> </a:t>
            </a:r>
            <a:r>
              <a:rPr lang="zh-CN" altLang="en-US" dirty="0"/>
              <a:t>编译器使用符合原始</a:t>
            </a:r>
            <a:r>
              <a:rPr lang="en-US" altLang="zh-CN" dirty="0"/>
              <a:t>C</a:t>
            </a:r>
            <a:r>
              <a:rPr lang="zh-CN" altLang="en-US" dirty="0"/>
              <a:t>代码整体结构的机器代码的优化等级，代码可能变形</a:t>
            </a:r>
            <a:endParaRPr lang="en-US" altLang="zh-CN" dirty="0"/>
          </a:p>
          <a:p>
            <a:r>
              <a:rPr lang="en-US" altLang="zh-CN" dirty="0"/>
              <a:t>-no-pie </a:t>
            </a:r>
            <a:r>
              <a:rPr lang="zh-CN" altLang="en-US" dirty="0"/>
              <a:t>固定地址的代码 </a:t>
            </a:r>
            <a:r>
              <a:rPr lang="en-US" altLang="zh-CN" dirty="0"/>
              <a:t>0x400000</a:t>
            </a:r>
            <a:r>
              <a:rPr lang="zh-CN" altLang="en-US" dirty="0"/>
              <a:t>开始 放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-PIC </a:t>
            </a:r>
            <a:r>
              <a:rPr lang="zh-CN" altLang="en-US" dirty="0"/>
              <a:t>不生成位置无关代码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-stack-protector </a:t>
            </a:r>
            <a:r>
              <a:rPr lang="zh-CN" altLang="en-US" dirty="0"/>
              <a:t>代码中不保护堆栈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 </a:t>
            </a:r>
            <a:r>
              <a:rPr lang="zh-CN" altLang="en-US" dirty="0"/>
              <a:t>不省掉栈帧指针 </a:t>
            </a:r>
            <a:r>
              <a:rPr lang="en-US" altLang="zh-CN" dirty="0"/>
              <a:t>BP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教材上不用这个选项。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ggdb</a:t>
            </a:r>
            <a:r>
              <a:rPr lang="en-US" altLang="zh-CN" dirty="0"/>
              <a:t> </a:t>
            </a:r>
            <a:r>
              <a:rPr lang="zh-CN" altLang="en-US" dirty="0"/>
              <a:t>生成</a:t>
            </a:r>
            <a:r>
              <a:rPr lang="en-US" altLang="zh-CN" dirty="0" err="1"/>
              <a:t>gdb</a:t>
            </a:r>
            <a:r>
              <a:rPr lang="zh-CN" altLang="en-US" dirty="0"/>
              <a:t>用的调试符号</a:t>
            </a:r>
            <a:endParaRPr lang="en-US" altLang="zh-CN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Og</a:t>
            </a:r>
            <a:r>
              <a:rPr lang="en-US" altLang="zh-CN" sz="2400" dirty="0"/>
              <a:t> -no-pie 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-PIC  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-omit-frame-pointer</a:t>
            </a:r>
          </a:p>
          <a:p>
            <a:pPr marL="0" indent="0">
              <a:buNone/>
            </a:pPr>
            <a:r>
              <a:rPr lang="en-US" altLang="zh-CN" sz="2400" dirty="0"/>
              <a:t>            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-stack-protector -</a:t>
            </a:r>
            <a:r>
              <a:rPr lang="en-US" altLang="zh-CN" sz="2400" dirty="0" err="1"/>
              <a:t>ggdb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–o  test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C7293-7262-419B-A0FC-AB58723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CodeBlocks</a:t>
            </a:r>
            <a:r>
              <a:rPr lang="zh-CN" altLang="en-US" dirty="0"/>
              <a:t>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35E54D-9C26-428F-8EF8-9A908FC5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6" y="1157013"/>
            <a:ext cx="8153400" cy="3166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AFFA17-9E2C-44B1-ABF5-CB1F1FBE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3" y="4572000"/>
            <a:ext cx="87859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/>
              <a:t>的整数寄存器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381000"/>
          </a:xfrm>
          <a:ln/>
        </p:spPr>
        <p:txBody>
          <a:bodyPr/>
          <a:lstStyle/>
          <a:p>
            <a:pPr lvl="1"/>
            <a:r>
              <a:rPr lang="zh-CN" altLang="en-US" dirty="0"/>
              <a:t>可使用低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rcx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23285938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  <a:r>
              <a:rPr lang="en-US" dirty="0"/>
              <a:t>: IA32</a:t>
            </a:r>
            <a:r>
              <a:rPr lang="zh-CN" altLang="en-US" dirty="0"/>
              <a:t>的寄存器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1391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97543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254129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313178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370801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9000" y="428722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48576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9000" y="544357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909" y="6172200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</a:t>
            </a:r>
            <a:r>
              <a:rPr lang="zh-CN" altLang="en-US" dirty="0">
                <a:latin typeface="Calibri" pitchFamily="34" charset="0"/>
              </a:rPr>
              <a:t>位虚拟寄存器</a:t>
            </a:r>
            <a:r>
              <a:rPr lang="en-US" dirty="0">
                <a:latin typeface="Calibri" pitchFamily="34" charset="0"/>
              </a:rPr>
              <a:t> (</a:t>
            </a:r>
            <a:r>
              <a:rPr lang="zh-CN" altLang="en-US" dirty="0">
                <a:latin typeface="Calibri" pitchFamily="34" charset="0"/>
              </a:rPr>
              <a:t>向后兼容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145" y="2263313"/>
            <a:ext cx="4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6600" y="1391622"/>
            <a:ext cx="180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6600" y="1975438"/>
            <a:ext cx="12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86600" y="2541296"/>
            <a:ext cx="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6600" y="3131786"/>
            <a:ext cx="83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6600" y="3714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599" y="4204648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3273" y="4781490"/>
            <a:ext cx="20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 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391090"/>
            <a:ext cx="19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11699" y="649069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来源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zh-CN" altLang="en-US" dirty="0">
                <a:latin typeface="Calibri" pitchFamily="34" charset="0"/>
              </a:rPr>
              <a:t>大多过时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6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54B441-8A8A-45B8-8C01-90B0D1C7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26" y="175758"/>
            <a:ext cx="6211167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dirty="0"/>
              <a:t>整数、浮点数常量，字符串常量，常量表达式</a:t>
            </a:r>
            <a:endParaRPr lang="en-US" altLang="zh-CN" dirty="0"/>
          </a:p>
          <a:p>
            <a:r>
              <a:rPr lang="zh-CN" altLang="en-US" dirty="0"/>
              <a:t>整数、浮点数的编码、常量表达式计算：编译器</a:t>
            </a:r>
          </a:p>
          <a:p>
            <a:r>
              <a:rPr lang="zh-CN" altLang="en-US" dirty="0"/>
              <a:t>串常量：其地址</a:t>
            </a:r>
            <a:r>
              <a:rPr lang="en-US" altLang="zh-CN" dirty="0"/>
              <a:t>-</a:t>
            </a:r>
            <a:r>
              <a:rPr lang="zh-CN" altLang="en-US" dirty="0"/>
              <a:t>全局变量</a:t>
            </a:r>
            <a:endParaRPr lang="en-US" altLang="zh-CN" dirty="0"/>
          </a:p>
          <a:p>
            <a:r>
              <a:rPr lang="zh-CN" altLang="en-US" dirty="0"/>
              <a:t>全局变量中作为初值：数据段存储，无指令操作</a:t>
            </a:r>
            <a:endParaRPr lang="en-US" altLang="zh-CN" dirty="0"/>
          </a:p>
          <a:p>
            <a:r>
              <a:rPr lang="zh-CN" altLang="en-US" dirty="0"/>
              <a:t>局部变量中作为初值：语句中赋值或传递</a:t>
            </a:r>
            <a:endParaRPr lang="en-US" altLang="zh-CN" dirty="0"/>
          </a:p>
          <a:p>
            <a:r>
              <a:rPr lang="zh-CN" altLang="en-US" dirty="0"/>
              <a:t>赋值语句：指令中的操作数，操作码后面</a:t>
            </a:r>
            <a:endParaRPr lang="en-US" altLang="zh-CN" dirty="0"/>
          </a:p>
          <a:p>
            <a:r>
              <a:rPr lang="zh-CN" altLang="en-US" dirty="0"/>
              <a:t>算术、逻辑语句：指令中的操作数，操作码后面</a:t>
            </a:r>
            <a:endParaRPr lang="en-US" altLang="zh-CN" dirty="0"/>
          </a:p>
          <a:p>
            <a:r>
              <a:rPr lang="zh-CN" altLang="en-US" dirty="0"/>
              <a:t>关系操作：一般为指令中的操作数</a:t>
            </a:r>
            <a:endParaRPr lang="en-US" altLang="zh-CN" dirty="0"/>
          </a:p>
          <a:p>
            <a:r>
              <a:rPr lang="zh-CN" altLang="en-US" dirty="0"/>
              <a:t>函数调用中作为参数：参数寄存器的初值</a:t>
            </a:r>
            <a:endParaRPr lang="en-US" altLang="zh-CN" dirty="0"/>
          </a:p>
          <a:p>
            <a:r>
              <a:rPr lang="zh-CN" altLang="en-US" dirty="0"/>
              <a:t>特殊常量：真（非</a:t>
            </a:r>
            <a:r>
              <a:rPr lang="en-US" altLang="zh-CN" dirty="0"/>
              <a:t>0</a:t>
            </a:r>
            <a:r>
              <a:rPr lang="zh-CN" altLang="en-US" dirty="0"/>
              <a:t>）、假（</a:t>
            </a:r>
            <a:r>
              <a:rPr lang="en-US" altLang="zh-CN" dirty="0"/>
              <a:t>0</a:t>
            </a:r>
            <a:r>
              <a:rPr lang="zh-CN" altLang="en-US" dirty="0"/>
              <a:t>）。  很少会赋值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623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变量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sz="2400" dirty="0"/>
              <a:t>变量空间</a:t>
            </a:r>
            <a:r>
              <a:rPr lang="en-US" altLang="zh-CN" sz="2400" dirty="0"/>
              <a:t>:</a:t>
            </a:r>
            <a:r>
              <a:rPr lang="en-US" altLang="zh-CN" sz="2400" dirty="0" err="1"/>
              <a:t>sizeof</a:t>
            </a:r>
            <a:endParaRPr lang="en-US" altLang="zh-CN" sz="2400" dirty="0"/>
          </a:p>
          <a:p>
            <a:r>
              <a:rPr lang="zh-CN" altLang="en-US" sz="2400" dirty="0"/>
              <a:t>全局变量：全生命周期存在。寻址  </a:t>
            </a:r>
            <a:r>
              <a:rPr lang="en-US" altLang="zh-CN" sz="2400" dirty="0"/>
              <a:t>$n(%RIP)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</a:t>
            </a:r>
            <a:r>
              <a:rPr lang="zh-CN" altLang="en-US" sz="2400" dirty="0"/>
              <a:t>其实其地址就是一个常数。 </a:t>
            </a:r>
            <a:r>
              <a:rPr lang="en-US" altLang="zh-CN" sz="2400" dirty="0"/>
              <a:t>RIP</a:t>
            </a:r>
            <a:r>
              <a:rPr lang="zh-CN" altLang="en-US" sz="2400" dirty="0"/>
              <a:t>下一条指令地址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在数据区</a:t>
            </a:r>
            <a:endParaRPr lang="en-US" altLang="zh-CN" sz="2400" dirty="0"/>
          </a:p>
          <a:p>
            <a:r>
              <a:rPr lang="zh-CN" altLang="en-US" sz="2400" dirty="0"/>
              <a:t>  静态局部变量：同全局变量，但只能在子程序访问</a:t>
            </a:r>
            <a:endParaRPr lang="en-US" altLang="zh-CN" sz="2400" dirty="0"/>
          </a:p>
          <a:p>
            <a:r>
              <a:rPr lang="zh-CN" altLang="en-US" sz="2400" dirty="0"/>
              <a:t>不能出现全局变量的表达式，因为变量内容不固定</a:t>
            </a:r>
            <a:endParaRPr lang="en-US" altLang="zh-CN" sz="2400" dirty="0"/>
          </a:p>
          <a:p>
            <a:r>
              <a:rPr lang="zh-CN" altLang="en-US" sz="2400" dirty="0"/>
              <a:t>局部变量：寄存器（一般），堆栈（数组、结构等或太多）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只在子程序存在。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寻址：寄存器寻址、堆栈寻址（</a:t>
            </a:r>
            <a:r>
              <a:rPr lang="en-US" altLang="zh-CN" sz="2400" dirty="0" err="1"/>
              <a:t>RSP+n</a:t>
            </a:r>
            <a:r>
              <a:rPr lang="en-US" altLang="zh-CN" sz="2400" dirty="0"/>
              <a:t>  RBP-n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可以有局部变量的表达式：转成指令操作</a:t>
            </a:r>
            <a:endParaRPr lang="en-US" altLang="zh-CN" sz="2400" dirty="0"/>
          </a:p>
          <a:p>
            <a:r>
              <a:rPr lang="zh-CN" altLang="en-US" sz="2400" dirty="0"/>
              <a:t>参数：寄存器（</a:t>
            </a:r>
            <a:r>
              <a:rPr lang="en-US" altLang="zh-CN" sz="2400" dirty="0"/>
              <a:t>6</a:t>
            </a:r>
            <a:r>
              <a:rPr lang="zh-CN" altLang="en-US" sz="2400" dirty="0"/>
              <a:t>个）或堆栈（超过</a:t>
            </a:r>
            <a:r>
              <a:rPr lang="en-US" altLang="zh-CN" sz="2400" dirty="0"/>
              <a:t>6</a:t>
            </a:r>
            <a:r>
              <a:rPr lang="zh-CN" altLang="en-US" sz="2400" dirty="0"/>
              <a:t>个）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2087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21906</TotalTime>
  <Words>1126</Words>
  <Application>Microsoft Office PowerPoint</Application>
  <PresentationFormat>全屏显示(4:3)</PresentationFormat>
  <Paragraphs>237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ＭＳ Ｐゴシック</vt:lpstr>
      <vt:lpstr>黑体</vt:lpstr>
      <vt:lpstr>宋体</vt:lpstr>
      <vt:lpstr>Arial</vt:lpstr>
      <vt:lpstr>Arial Narrow</vt:lpstr>
      <vt:lpstr>Calibri</vt:lpstr>
      <vt:lpstr>Calibri Bold</vt:lpstr>
      <vt:lpstr>Courier New Bold</vt:lpstr>
      <vt:lpstr>Helvetica</vt:lpstr>
      <vt:lpstr>Times New Roman</vt:lpstr>
      <vt:lpstr>Wingdings</vt:lpstr>
      <vt:lpstr>Wingdings 2</vt:lpstr>
      <vt:lpstr>template2007</vt:lpstr>
      <vt:lpstr>程序的机器级表示 II：数据及操作 Machine-Level Programming</vt:lpstr>
      <vt:lpstr>C语言的数据与操作</vt:lpstr>
      <vt:lpstr>缺省编译链接模式：考试/实验模式</vt:lpstr>
      <vt:lpstr>CodeBlocks设置</vt:lpstr>
      <vt:lpstr>x86-64 的整数寄存器</vt:lpstr>
      <vt:lpstr>历史: IA32的寄存器</vt:lpstr>
      <vt:lpstr>PowerPoint 演示文稿</vt:lpstr>
      <vt:lpstr>常量</vt:lpstr>
      <vt:lpstr>变量</vt:lpstr>
      <vt:lpstr>赋值语句  =</vt:lpstr>
      <vt:lpstr>算术运算</vt:lpstr>
      <vt:lpstr>位操作</vt:lpstr>
      <vt:lpstr>逻辑操作</vt:lpstr>
      <vt:lpstr>关系操作</vt:lpstr>
      <vt:lpstr>分支语句</vt:lpstr>
      <vt:lpstr>循环</vt:lpstr>
      <vt:lpstr>子程序/函数</vt:lpstr>
      <vt:lpstr>堆栈框架/栈帧：Frame</vt:lpstr>
      <vt:lpstr>PowerPoint 演示文稿</vt:lpstr>
      <vt:lpstr>PowerPoint 演示文稿</vt:lpstr>
      <vt:lpstr>数组、指针、传值、传地址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hlbc</cp:lastModifiedBy>
  <cp:revision>878</cp:revision>
  <cp:lastPrinted>2011-09-12T20:37:42Z</cp:lastPrinted>
  <dcterms:created xsi:type="dcterms:W3CDTF">2012-09-11T15:51:41Z</dcterms:created>
  <dcterms:modified xsi:type="dcterms:W3CDTF">2022-03-15T09:02:02Z</dcterms:modified>
</cp:coreProperties>
</file>