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handoutMasterIdLst>
    <p:handoutMasterId r:id="rId35"/>
  </p:handoutMasterIdLst>
  <p:sldIdLst>
    <p:sldId id="817" r:id="rId2"/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721" r:id="rId14"/>
    <p:sldId id="722" r:id="rId15"/>
    <p:sldId id="723" r:id="rId16"/>
    <p:sldId id="724" r:id="rId17"/>
    <p:sldId id="725" r:id="rId18"/>
    <p:sldId id="726" r:id="rId19"/>
    <p:sldId id="727" r:id="rId20"/>
    <p:sldId id="728" r:id="rId21"/>
    <p:sldId id="729" r:id="rId22"/>
    <p:sldId id="730" r:id="rId23"/>
    <p:sldId id="731" r:id="rId24"/>
    <p:sldId id="732" r:id="rId25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7" autoAdjust="0"/>
  </p:normalViewPr>
  <p:slideViewPr>
    <p:cSldViewPr>
      <p:cViewPr varScale="1">
        <p:scale>
          <a:sx n="71" d="100"/>
          <a:sy n="71" d="100"/>
        </p:scale>
        <p:origin x="195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0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这个</a:t>
            </a:r>
            <a:r>
              <a:rPr lang="en-US" altLang="zh-CN" dirty="0"/>
              <a:t>CPU</a:t>
            </a:r>
            <a:r>
              <a:rPr lang="zh-CN" altLang="en-US" dirty="0"/>
              <a:t>中的反馈回路。就是方向从上到下的信号。包括：</a:t>
            </a:r>
          </a:p>
          <a:p>
            <a:pPr eaLnBrk="1" hangingPunct="1"/>
            <a:r>
              <a:rPr lang="zh-CN" altLang="en-US" dirty="0"/>
              <a:t>预测</a:t>
            </a:r>
            <a:r>
              <a:rPr lang="en-US" altLang="zh-CN" dirty="0"/>
              <a:t>PC</a:t>
            </a:r>
            <a:r>
              <a:rPr lang="zh-CN" altLang="en-US" dirty="0"/>
              <a:t>到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跳转与否（不是预测）信号到</a:t>
            </a:r>
            <a:r>
              <a:rPr lang="en-US" altLang="zh-CN" dirty="0"/>
              <a:t>PC</a:t>
            </a:r>
            <a:r>
              <a:rPr lang="zh-CN" altLang="en-US" dirty="0"/>
              <a:t>选择。</a:t>
            </a:r>
          </a:p>
          <a:p>
            <a:pPr eaLnBrk="1" hangingPunct="1"/>
            <a:r>
              <a:rPr lang="zh-CN" altLang="en-US" dirty="0"/>
              <a:t>读内存结果到</a:t>
            </a:r>
            <a:r>
              <a:rPr lang="en-US" altLang="zh-CN" dirty="0"/>
              <a:t>PC</a:t>
            </a:r>
            <a:r>
              <a:rPr lang="zh-CN" altLang="en-US" dirty="0"/>
              <a:t>选择（这出现在</a:t>
            </a:r>
            <a:r>
              <a:rPr lang="en-US" altLang="zh-CN" dirty="0"/>
              <a:t>ret</a:t>
            </a:r>
            <a:r>
              <a:rPr lang="zh-CN" altLang="en-US" dirty="0"/>
              <a:t>指令的场合）和寄存器存储。</a:t>
            </a:r>
          </a:p>
          <a:p>
            <a:pPr eaLnBrk="1" hangingPunct="1"/>
            <a:r>
              <a:rPr lang="zh-CN" altLang="en-US" dirty="0"/>
              <a:t>计算结果到寄存器存储。</a:t>
            </a:r>
          </a:p>
          <a:p>
            <a:pPr eaLnBrk="1" hangingPunct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7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之所以要</a:t>
            </a:r>
            <a:r>
              <a:rPr lang="en-US" altLang="zh-CN" dirty="0"/>
              <a:t>Predict PC</a:t>
            </a:r>
            <a:r>
              <a:rPr lang="zh-CN" altLang="en-US" dirty="0"/>
              <a:t>是因为我们在有些时候没有办法在指令刚完成</a:t>
            </a:r>
            <a:r>
              <a:rPr lang="en-US" altLang="zh-CN" dirty="0"/>
              <a:t>fetch</a:t>
            </a:r>
            <a:r>
              <a:rPr lang="zh-CN" altLang="en-US" dirty="0"/>
              <a:t>就知道他的下一条指令在哪里。</a:t>
            </a:r>
          </a:p>
          <a:p>
            <a:pPr eaLnBrk="1" hangingPunct="1"/>
            <a:r>
              <a:rPr lang="zh-CN" altLang="en-US" dirty="0"/>
              <a:t>这种情况出现在我们碰到条件跳转和</a:t>
            </a:r>
            <a:r>
              <a:rPr lang="en-US" altLang="zh-CN" dirty="0"/>
              <a:t>ret</a:t>
            </a:r>
            <a:r>
              <a:rPr lang="zh-CN" altLang="en-US" dirty="0"/>
              <a:t>指令时。条件跳转必须到</a:t>
            </a:r>
            <a:r>
              <a:rPr lang="en-US" altLang="zh-CN" dirty="0"/>
              <a:t>execute</a:t>
            </a:r>
            <a:r>
              <a:rPr lang="zh-CN" altLang="en-US" dirty="0"/>
              <a:t>阶段执行完才能知道是否跳转。</a:t>
            </a:r>
            <a:r>
              <a:rPr lang="en-US" altLang="zh-CN" dirty="0"/>
              <a:t>Ret</a:t>
            </a:r>
            <a:r>
              <a:rPr lang="zh-CN" altLang="en-US" dirty="0"/>
              <a:t>必须等到</a:t>
            </a:r>
            <a:r>
              <a:rPr lang="en-US" altLang="zh-CN" dirty="0"/>
              <a:t>memory</a:t>
            </a:r>
            <a:r>
              <a:rPr lang="zh-CN" altLang="en-US" dirty="0"/>
              <a:t>阶段完成才能知道下一条指令的地址。</a:t>
            </a:r>
          </a:p>
          <a:p>
            <a:pPr eaLnBrk="1" hangingPunct="1"/>
            <a:r>
              <a:rPr lang="zh-CN" altLang="en-US" dirty="0"/>
              <a:t>其他情况，我们可以在</a:t>
            </a:r>
            <a:r>
              <a:rPr lang="en-US" altLang="zh-CN" dirty="0"/>
              <a:t>fetch</a:t>
            </a:r>
            <a:r>
              <a:rPr lang="zh-CN" altLang="en-US" dirty="0"/>
              <a:t>阶段结束时就知道下一条指令的地址。对于</a:t>
            </a: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 err="1"/>
              <a:t>jmp</a:t>
            </a:r>
            <a:r>
              <a:rPr lang="zh-CN" altLang="en-US" dirty="0"/>
              <a:t>来说，下一条地址就是</a:t>
            </a:r>
            <a:r>
              <a:rPr lang="en-US" altLang="zh-CN" dirty="0" err="1"/>
              <a:t>valC</a:t>
            </a:r>
            <a:r>
              <a:rPr lang="zh-CN" altLang="en-US" dirty="0"/>
              <a:t>。对于其他指令来说，就是</a:t>
            </a:r>
            <a:r>
              <a:rPr lang="en-US" altLang="zh-CN" dirty="0" err="1"/>
              <a:t>valP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但我们又希望每个周期处理一条指令，所以就必须在下一条指令地址还没能完全确定的时候就进行取指令。所以需要对下一条指令的地址进行猜测。</a:t>
            </a:r>
          </a:p>
          <a:p>
            <a:pPr eaLnBrk="1" hangingPunct="1"/>
            <a:r>
              <a:rPr lang="zh-CN" altLang="en-US" dirty="0"/>
              <a:t>具体的实现在</a:t>
            </a:r>
            <a:r>
              <a:rPr lang="en-US" altLang="zh-CN" dirty="0"/>
              <a:t>Section 5.12. </a:t>
            </a:r>
            <a:r>
              <a:rPr lang="zh-CN" altLang="en-US" dirty="0"/>
              <a:t>这里先不介绍。</a:t>
            </a:r>
          </a:p>
          <a:p>
            <a:pPr eaLnBrk="1" hangingPunct="1"/>
            <a:r>
              <a:rPr lang="zh-CN" altLang="en-US" dirty="0"/>
              <a:t>因为</a:t>
            </a:r>
            <a:r>
              <a:rPr lang="en-US" altLang="zh-CN" dirty="0"/>
              <a:t>Predict PC</a:t>
            </a:r>
            <a:r>
              <a:rPr lang="zh-CN" altLang="en-US" dirty="0"/>
              <a:t>只是根据前一条指令预测下一条指令的地址，所以它只需要从</a:t>
            </a:r>
            <a:r>
              <a:rPr lang="en-US" altLang="zh-CN" dirty="0"/>
              <a:t>fetch</a:t>
            </a:r>
            <a:r>
              <a:rPr lang="zh-CN" altLang="en-US" dirty="0"/>
              <a:t>阶段取得信号就可以了。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37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</a:t>
            </a:r>
            <a:r>
              <a:rPr lang="en-US" altLang="zh-CN" dirty="0"/>
              <a:t>conditional jump</a:t>
            </a:r>
            <a:r>
              <a:rPr lang="zh-CN" altLang="en-US" dirty="0"/>
              <a:t>，我们总是预测他会跳转。</a:t>
            </a:r>
          </a:p>
          <a:p>
            <a:pPr eaLnBrk="1" hangingPunct="1"/>
            <a:r>
              <a:rPr lang="zh-CN" altLang="en-US" dirty="0"/>
              <a:t>对于</a:t>
            </a:r>
            <a:r>
              <a:rPr lang="en-US" altLang="zh-CN" dirty="0"/>
              <a:t>ret, </a:t>
            </a:r>
            <a:r>
              <a:rPr lang="zh-CN" altLang="en-US" dirty="0"/>
              <a:t>可能的情况太多，所以我们就不预测。 （实际上有些策略可以解决）</a:t>
            </a:r>
          </a:p>
          <a:p>
            <a:pPr eaLnBrk="1" hangingPunct="1"/>
            <a:r>
              <a:rPr lang="zh-CN" altLang="en-US" dirty="0"/>
              <a:t>对于预测，我们必须保留它另一个分支的地址。因为预测不一定准确，所以我们需要在预测错误时恢复到另一个入口执行。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预测分为两步：</a:t>
            </a:r>
          </a:p>
          <a:p>
            <a:pPr eaLnBrk="1" hangingPunct="1"/>
            <a:r>
              <a:rPr lang="zh-CN" altLang="en-US" dirty="0"/>
              <a:t>分支的预测</a:t>
            </a:r>
          </a:p>
          <a:p>
            <a:pPr eaLnBrk="1" hangingPunct="1"/>
            <a:r>
              <a:rPr lang="zh-CN" altLang="en-US" dirty="0"/>
              <a:t>预测错误时的恢复。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Clock Cycle</a:t>
            </a:r>
            <a:r>
              <a:rPr lang="zh-CN" altLang="en-US" dirty="0"/>
              <a:t>是</a:t>
            </a:r>
            <a:r>
              <a:rPr lang="en-US" altLang="zh-CN" dirty="0"/>
              <a:t>120ps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之所以要增加阶段寄存器是因为</a:t>
            </a:r>
            <a:r>
              <a:rPr lang="en-US" altLang="zh-CN" dirty="0"/>
              <a:t>B</a:t>
            </a:r>
            <a:r>
              <a:rPr lang="zh-CN" altLang="en-US" dirty="0"/>
              <a:t>要用</a:t>
            </a:r>
            <a:r>
              <a:rPr lang="en-US" altLang="zh-CN" dirty="0"/>
              <a:t>A</a:t>
            </a:r>
            <a:r>
              <a:rPr lang="zh-CN" altLang="en-US" dirty="0"/>
              <a:t>的结果，原来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执行的是同一条指令，所以内容都是属于同一条指令的。</a:t>
            </a:r>
          </a:p>
          <a:p>
            <a:pPr eaLnBrk="1" hangingPunct="1"/>
            <a:r>
              <a:rPr lang="zh-CN" altLang="en-US" dirty="0"/>
              <a:t>现在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在一个</a:t>
            </a:r>
            <a:r>
              <a:rPr lang="en-US" altLang="zh-CN" dirty="0"/>
              <a:t>clock cycle</a:t>
            </a:r>
            <a:r>
              <a:rPr lang="zh-CN" altLang="en-US" dirty="0"/>
              <a:t>里执行的是两条指令的内容，而</a:t>
            </a:r>
            <a:r>
              <a:rPr lang="en-US" altLang="zh-CN" dirty="0"/>
              <a:t>B</a:t>
            </a:r>
            <a:r>
              <a:rPr lang="zh-CN" altLang="en-US" dirty="0"/>
              <a:t>所需要的</a:t>
            </a:r>
            <a:r>
              <a:rPr lang="en-US" altLang="zh-CN" dirty="0"/>
              <a:t>A</a:t>
            </a:r>
            <a:r>
              <a:rPr lang="zh-CN" altLang="en-US" dirty="0"/>
              <a:t>的内容是上个周期中</a:t>
            </a:r>
            <a:r>
              <a:rPr lang="en-US" altLang="zh-CN" dirty="0"/>
              <a:t>A</a:t>
            </a:r>
            <a:r>
              <a:rPr lang="zh-CN" altLang="en-US" dirty="0"/>
              <a:t>产生的。所以必须保留下来给</a:t>
            </a:r>
            <a:r>
              <a:rPr lang="en-US" altLang="zh-CN" dirty="0"/>
              <a:t>B</a:t>
            </a:r>
            <a:r>
              <a:rPr lang="zh-CN" altLang="en-US" dirty="0"/>
              <a:t>用。所以要增加阶段间的寄存器。用以存放中间结果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指令流水线中“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three-way”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表示指令流水线中最多只能有三条指令同时执行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1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这就是时空图。</a:t>
            </a:r>
          </a:p>
          <a:p>
            <a:pPr eaLnBrk="1" hangingPunct="1"/>
            <a:r>
              <a:rPr lang="en-US" altLang="zh-CN" dirty="0"/>
              <a:t>OP</a:t>
            </a:r>
            <a:r>
              <a:rPr lang="zh-CN" altLang="en-US" dirty="0"/>
              <a:t>表示一条指令。</a:t>
            </a:r>
          </a:p>
          <a:p>
            <a:pPr eaLnBrk="1" hangingPunct="1"/>
            <a:r>
              <a:rPr lang="zh-CN" altLang="en-US" dirty="0"/>
              <a:t>原来</a:t>
            </a:r>
            <a:r>
              <a:rPr lang="en-US" altLang="zh-CN" dirty="0" err="1"/>
              <a:t>Unpipelined</a:t>
            </a:r>
            <a:r>
              <a:rPr lang="zh-CN" altLang="en-US" dirty="0"/>
              <a:t>时候一条指令执行完了，才能执行另外一条指令。现在几条指令可以</a:t>
            </a:r>
            <a:r>
              <a:rPr lang="en-US" altLang="zh-CN" dirty="0"/>
              <a:t>overlap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9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Clock cycle</a:t>
            </a:r>
            <a:r>
              <a:rPr lang="zh-CN" altLang="en-US" dirty="0"/>
              <a:t>是</a:t>
            </a:r>
            <a:r>
              <a:rPr lang="en-US" altLang="zh-CN" dirty="0"/>
              <a:t>170ps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1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时钟周期</a:t>
            </a:r>
            <a:r>
              <a:rPr lang="en-US" altLang="zh-CN" dirty="0"/>
              <a:t>70ps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0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9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可能初看上去非常古怪。明明计算下条指令地址</a:t>
            </a:r>
            <a:r>
              <a:rPr lang="en-US" altLang="zh-CN" dirty="0"/>
              <a:t>PC</a:t>
            </a:r>
            <a:r>
              <a:rPr lang="zh-CN" altLang="en-US" dirty="0"/>
              <a:t>应该是在本指令快结束时才能进行的。为什么放到了指令的开始呢。</a:t>
            </a:r>
          </a:p>
          <a:p>
            <a:pPr eaLnBrk="1" hangingPunct="1"/>
            <a:r>
              <a:rPr lang="zh-CN" altLang="en-US" dirty="0"/>
              <a:t>因为我们把计算下条指令地址变成了计算本条指令地址。也就是说算出来的</a:t>
            </a:r>
            <a:r>
              <a:rPr lang="en-US" altLang="zh-CN" dirty="0"/>
              <a:t>PC(</a:t>
            </a:r>
            <a:r>
              <a:rPr lang="zh-CN" altLang="en-US" dirty="0"/>
              <a:t>圆圈中的那个</a:t>
            </a:r>
            <a:r>
              <a:rPr lang="en-US" altLang="zh-CN" dirty="0"/>
              <a:t>)</a:t>
            </a:r>
            <a:r>
              <a:rPr lang="zh-CN" altLang="en-US" dirty="0"/>
              <a:t>不是下条指令的地址，而是本条指令的地址。</a:t>
            </a:r>
          </a:p>
          <a:p>
            <a:pPr eaLnBrk="1" hangingPunct="1"/>
            <a:r>
              <a:rPr lang="zh-CN" altLang="en-US" dirty="0"/>
              <a:t>相当于对时序进行切分时向前移动了一点。</a:t>
            </a:r>
          </a:p>
          <a:p>
            <a:pPr eaLnBrk="1" hangingPunct="1"/>
            <a:r>
              <a:rPr lang="zh-CN" altLang="en-US" dirty="0"/>
              <a:t>在这种情况下，虽然</a:t>
            </a:r>
            <a:r>
              <a:rPr lang="en-US" altLang="zh-CN" dirty="0" err="1"/>
              <a:t>lSA</a:t>
            </a:r>
            <a:r>
              <a:rPr lang="zh-CN" altLang="en-US" dirty="0"/>
              <a:t>说存在一个</a:t>
            </a:r>
            <a:r>
              <a:rPr lang="en-US" altLang="zh-CN" dirty="0"/>
              <a:t>PC</a:t>
            </a:r>
            <a:r>
              <a:rPr lang="zh-CN" altLang="en-US" dirty="0"/>
              <a:t>寄存器。但实际上并不存在这个寄存器。相反，存在其他几个寄存器</a:t>
            </a:r>
            <a:r>
              <a:rPr lang="en-US" altLang="zh-CN" dirty="0" err="1"/>
              <a:t>pIcode</a:t>
            </a:r>
            <a:r>
              <a:rPr lang="en-US" altLang="zh-CN" dirty="0"/>
              <a:t>, </a:t>
            </a:r>
            <a:r>
              <a:rPr lang="en-US" altLang="zh-CN" dirty="0" err="1"/>
              <a:t>pBch</a:t>
            </a:r>
            <a:r>
              <a:rPr lang="en-US" altLang="zh-CN" dirty="0"/>
              <a:t>, </a:t>
            </a:r>
            <a:r>
              <a:rPr lang="en-US" altLang="zh-CN" dirty="0" err="1"/>
              <a:t>pValM</a:t>
            </a:r>
            <a:r>
              <a:rPr lang="en-US" altLang="zh-CN" dirty="0"/>
              <a:t>, </a:t>
            </a:r>
            <a:r>
              <a:rPr lang="en-US" altLang="zh-CN" dirty="0" err="1"/>
              <a:t>pValC</a:t>
            </a:r>
            <a:r>
              <a:rPr lang="en-US" altLang="zh-CN" dirty="0"/>
              <a:t>, </a:t>
            </a:r>
            <a:r>
              <a:rPr lang="en-US" altLang="zh-CN" dirty="0" err="1"/>
              <a:t>pValP</a:t>
            </a:r>
            <a:r>
              <a:rPr lang="zh-CN" altLang="en-US" dirty="0"/>
              <a:t>。（但程序员不可见）</a:t>
            </a:r>
          </a:p>
          <a:p>
            <a:pPr eaLnBrk="1" hangingPunct="1"/>
            <a:r>
              <a:rPr lang="zh-CN" altLang="en-US" dirty="0"/>
              <a:t>另外，这种变换也没有引起问题。例如相对跳转</a:t>
            </a:r>
            <a:r>
              <a:rPr lang="en-US" altLang="zh-CN" dirty="0"/>
              <a:t>(PC-relative</a:t>
            </a:r>
            <a:r>
              <a:rPr lang="zh-CN" altLang="en-US" dirty="0"/>
              <a:t>寻址</a:t>
            </a:r>
            <a:r>
              <a:rPr lang="en-US" altLang="zh-CN" dirty="0"/>
              <a:t>)(</a:t>
            </a:r>
            <a:r>
              <a:rPr lang="zh-CN" altLang="en-US" dirty="0"/>
              <a:t>虽然</a:t>
            </a:r>
            <a:r>
              <a:rPr lang="en-US" altLang="zh-CN" dirty="0"/>
              <a:t>Y86</a:t>
            </a:r>
            <a:r>
              <a:rPr lang="zh-CN" altLang="en-US" dirty="0"/>
              <a:t>不存在这种寻址方式</a:t>
            </a:r>
            <a:r>
              <a:rPr lang="en-US" altLang="zh-CN" dirty="0"/>
              <a:t>)</a:t>
            </a:r>
            <a:r>
              <a:rPr lang="zh-CN" altLang="en-US" dirty="0"/>
              <a:t>，这种寻址方式实际上是在</a:t>
            </a:r>
            <a:r>
              <a:rPr lang="en-US" altLang="zh-CN" dirty="0"/>
              <a:t>Execute</a:t>
            </a:r>
            <a:r>
              <a:rPr lang="zh-CN" altLang="en-US" dirty="0"/>
              <a:t>阶段将</a:t>
            </a:r>
            <a:r>
              <a:rPr lang="en-US" altLang="zh-CN" dirty="0" err="1"/>
              <a:t>valP</a:t>
            </a:r>
            <a:r>
              <a:rPr lang="zh-CN" altLang="en-US" dirty="0"/>
              <a:t>的值</a:t>
            </a:r>
            <a:r>
              <a:rPr lang="en-US" altLang="zh-CN" dirty="0"/>
              <a:t>+</a:t>
            </a:r>
            <a:r>
              <a:rPr lang="zh-CN" altLang="en-US" dirty="0"/>
              <a:t>偏移量。所以没有使用</a:t>
            </a:r>
            <a:r>
              <a:rPr lang="en-US" altLang="zh-CN" dirty="0"/>
              <a:t>PC</a:t>
            </a:r>
            <a:r>
              <a:rPr lang="zh-CN" altLang="en-US" dirty="0"/>
              <a:t>的值，即使用了在</a:t>
            </a:r>
            <a:r>
              <a:rPr lang="en-US" altLang="zh-CN" dirty="0"/>
              <a:t>Fetch</a:t>
            </a:r>
            <a:r>
              <a:rPr lang="zh-CN" altLang="en-US" dirty="0"/>
              <a:t>之前新的</a:t>
            </a:r>
            <a:r>
              <a:rPr lang="en-US" altLang="zh-CN" dirty="0"/>
              <a:t>PC</a:t>
            </a:r>
            <a:r>
              <a:rPr lang="zh-CN" altLang="en-US" dirty="0"/>
              <a:t>也已经有了，所以对于其后的各个阶段来说</a:t>
            </a:r>
            <a:r>
              <a:rPr lang="en-US" altLang="zh-CN" dirty="0"/>
              <a:t>PC</a:t>
            </a:r>
            <a:r>
              <a:rPr lang="zh-CN" altLang="en-US" dirty="0"/>
              <a:t>和</a:t>
            </a:r>
            <a:r>
              <a:rPr lang="en-US" altLang="zh-CN" dirty="0"/>
              <a:t>SEQ</a:t>
            </a:r>
            <a:r>
              <a:rPr lang="zh-CN" altLang="en-US" dirty="0"/>
              <a:t>中的是一样的。</a:t>
            </a:r>
          </a:p>
          <a:p>
            <a:pPr eaLnBrk="1" hangingPunct="1"/>
            <a:r>
              <a:rPr lang="zh-CN" altLang="en-US" dirty="0"/>
              <a:t>这种变换的主要目的是要说明</a:t>
            </a:r>
            <a:r>
              <a:rPr lang="en-US" altLang="zh-CN" dirty="0"/>
              <a:t>ISA</a:t>
            </a:r>
            <a:r>
              <a:rPr lang="zh-CN" altLang="en-US" dirty="0"/>
              <a:t>和实现之间并不需要一一对应，只要语义一致就可以了。</a:t>
            </a:r>
          </a:p>
          <a:p>
            <a:pPr eaLnBrk="1" hangingPunct="1"/>
            <a:r>
              <a:rPr lang="zh-CN" altLang="en-US" dirty="0"/>
              <a:t>这种变换也方便了我们下面要实现的</a:t>
            </a:r>
            <a:r>
              <a:rPr lang="en-US" altLang="zh-CN" dirty="0"/>
              <a:t>PIPE</a:t>
            </a:r>
            <a:r>
              <a:rPr lang="zh-CN" altLang="en-US" dirty="0"/>
              <a:t>。因为</a:t>
            </a:r>
            <a:r>
              <a:rPr lang="en-US" altLang="zh-CN" dirty="0"/>
              <a:t>PIPE</a:t>
            </a:r>
            <a:r>
              <a:rPr lang="zh-CN" altLang="en-US" dirty="0"/>
              <a:t>的地址预测是在</a:t>
            </a:r>
            <a:r>
              <a:rPr lang="en-US" altLang="zh-CN" dirty="0"/>
              <a:t>fetch</a:t>
            </a:r>
            <a:r>
              <a:rPr lang="zh-CN" altLang="en-US" dirty="0"/>
              <a:t>阶段就做的。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9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我们希望能够设计一个每条指令只用一个周期完成的</a:t>
            </a:r>
            <a:r>
              <a:rPr lang="en-US" altLang="zh-CN" dirty="0" err="1"/>
              <a:t>Pipleline</a:t>
            </a:r>
            <a:r>
              <a:rPr lang="en-US" altLang="zh-CN" dirty="0"/>
              <a:t> CPU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1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zh-CN" altLang="en-US" dirty="0"/>
              <a:t>整个硬件框图。实际上大部分内容与</a:t>
            </a:r>
            <a:r>
              <a:rPr lang="en-US" altLang="zh-CN" dirty="0"/>
              <a:t>SEQ+</a:t>
            </a:r>
            <a:r>
              <a:rPr lang="zh-CN" altLang="en-US" dirty="0"/>
              <a:t>相比，是相当类似或者说相同的。</a:t>
            </a:r>
          </a:p>
          <a:p>
            <a:pPr marL="228600" indent="-228600" eaLnBrk="1" hangingPunct="1"/>
            <a:r>
              <a:rPr lang="zh-CN" altLang="en-US" dirty="0"/>
              <a:t>变化有：</a:t>
            </a:r>
          </a:p>
          <a:p>
            <a:pPr marL="228600" indent="-228600" eaLnBrk="1" hangingPunct="1"/>
            <a:r>
              <a:rPr lang="zh-CN" altLang="en-US" dirty="0"/>
              <a:t>信号的重新组织与命名。在原有输入信号前面加上流水线寄存器名称（大写）以区分各自用到的信号。因为例如</a:t>
            </a:r>
            <a:r>
              <a:rPr lang="en-US" altLang="zh-CN" dirty="0" err="1"/>
              <a:t>icode</a:t>
            </a:r>
            <a:r>
              <a:rPr lang="zh-CN" altLang="en-US" dirty="0"/>
              <a:t>就在</a:t>
            </a:r>
            <a:r>
              <a:rPr lang="en-US" altLang="zh-CN" dirty="0"/>
              <a:t>Decode</a:t>
            </a:r>
            <a:r>
              <a:rPr lang="zh-CN" altLang="en-US" dirty="0"/>
              <a:t>、</a:t>
            </a:r>
            <a:r>
              <a:rPr lang="en-US" altLang="zh-CN" dirty="0"/>
              <a:t>Execute</a:t>
            </a:r>
            <a:r>
              <a:rPr lang="zh-CN" altLang="en-US" dirty="0"/>
              <a:t>、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/>
              <a:t>Write back</a:t>
            </a:r>
            <a:r>
              <a:rPr lang="zh-CN" altLang="en-US" dirty="0"/>
              <a:t>阶段都存在，而且这些信号的内容还不同</a:t>
            </a:r>
            <a:r>
              <a:rPr lang="en-US" altLang="zh-CN" dirty="0"/>
              <a:t>(</a:t>
            </a:r>
            <a:r>
              <a:rPr lang="zh-CN" altLang="en-US" dirty="0"/>
              <a:t>因为属于不同的指令</a:t>
            </a:r>
            <a:r>
              <a:rPr lang="en-US" altLang="zh-CN" dirty="0"/>
              <a:t>)</a:t>
            </a:r>
            <a:r>
              <a:rPr lang="zh-CN" altLang="en-US" dirty="0"/>
              <a:t>，所以用流水线寄存器来加以区分。</a:t>
            </a:r>
            <a:r>
              <a:rPr lang="en-US" altLang="zh-CN" dirty="0" err="1"/>
              <a:t>D_icode</a:t>
            </a:r>
            <a:r>
              <a:rPr lang="en-US" altLang="zh-CN" dirty="0"/>
              <a:t>, </a:t>
            </a:r>
            <a:r>
              <a:rPr lang="en-US" altLang="zh-CN" dirty="0" err="1"/>
              <a:t>E_icode</a:t>
            </a:r>
            <a:r>
              <a:rPr lang="en-US" altLang="zh-CN" dirty="0"/>
              <a:t>, </a:t>
            </a:r>
            <a:r>
              <a:rPr lang="en-US" altLang="zh-CN" dirty="0" err="1"/>
              <a:t>M_icode</a:t>
            </a:r>
            <a:r>
              <a:rPr lang="en-US" altLang="zh-CN" dirty="0"/>
              <a:t>, and </a:t>
            </a:r>
            <a:r>
              <a:rPr lang="en-US" altLang="zh-CN" dirty="0" err="1"/>
              <a:t>W_icode</a:t>
            </a:r>
            <a:r>
              <a:rPr lang="en-US" altLang="zh-CN" dirty="0"/>
              <a:t>.  </a:t>
            </a:r>
          </a:p>
          <a:p>
            <a:pPr marL="228600" indent="-228600" eaLnBrk="1" hangingPunct="1"/>
            <a:r>
              <a:rPr lang="zh-CN" altLang="en-US" dirty="0"/>
              <a:t>如果这些信号是某一阶段产生的，则以小写字母作前缀。例如</a:t>
            </a:r>
            <a:r>
              <a:rPr lang="en-US" altLang="zh-CN" dirty="0" err="1"/>
              <a:t>valE</a:t>
            </a:r>
            <a:r>
              <a:rPr lang="zh-CN" altLang="en-US" dirty="0"/>
              <a:t>是由</a:t>
            </a:r>
            <a:r>
              <a:rPr lang="en-US" altLang="zh-CN" dirty="0"/>
              <a:t>Execute</a:t>
            </a:r>
            <a:r>
              <a:rPr lang="zh-CN" altLang="en-US" dirty="0"/>
              <a:t>阶段产生的，所以在</a:t>
            </a:r>
            <a:r>
              <a:rPr lang="en-US" altLang="zh-CN" dirty="0"/>
              <a:t>Execute</a:t>
            </a:r>
            <a:r>
              <a:rPr lang="zh-CN" altLang="en-US" dirty="0"/>
              <a:t>阶段，他的名字叫</a:t>
            </a:r>
            <a:r>
              <a:rPr lang="en-US" altLang="zh-CN" dirty="0" err="1"/>
              <a:t>e_valE</a:t>
            </a:r>
            <a:r>
              <a:rPr lang="en-US" altLang="zh-CN" dirty="0"/>
              <a:t>.</a:t>
            </a:r>
          </a:p>
          <a:p>
            <a:pPr marL="228600" indent="-228600" eaLnBrk="1" hangingPunct="1"/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Fetch</a:t>
            </a:r>
            <a:r>
              <a:rPr lang="zh-CN" altLang="en-US" dirty="0"/>
              <a:t>阶段增加了</a:t>
            </a:r>
            <a:r>
              <a:rPr lang="en-US" altLang="zh-CN" dirty="0"/>
              <a:t>Predict PC</a:t>
            </a:r>
            <a:r>
              <a:rPr lang="zh-CN" altLang="en-US" dirty="0"/>
              <a:t>部件来预测下一条指令的地址。</a:t>
            </a:r>
          </a:p>
          <a:p>
            <a:pPr marL="228600" indent="-228600" eaLnBrk="1" hangingPunct="1"/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 err="1"/>
              <a:t>valP</a:t>
            </a:r>
            <a:r>
              <a:rPr lang="zh-CN" altLang="en-US" dirty="0"/>
              <a:t>和</a:t>
            </a:r>
            <a:r>
              <a:rPr lang="en-US" altLang="zh-CN" dirty="0" err="1"/>
              <a:t>valA</a:t>
            </a:r>
            <a:r>
              <a:rPr lang="zh-CN" altLang="en-US" dirty="0"/>
              <a:t>在</a:t>
            </a:r>
            <a:r>
              <a:rPr lang="en-US" altLang="zh-CN" dirty="0"/>
              <a:t>Decode</a:t>
            </a:r>
            <a:r>
              <a:rPr lang="zh-CN" altLang="en-US" dirty="0"/>
              <a:t>阶段合并为一个信号，所以多了一个</a:t>
            </a:r>
            <a:r>
              <a:rPr lang="en-US" altLang="zh-CN" dirty="0"/>
              <a:t>Select A</a:t>
            </a:r>
            <a:r>
              <a:rPr lang="zh-CN" altLang="en-US" dirty="0"/>
              <a:t>部件。书上</a:t>
            </a:r>
            <a:r>
              <a:rPr lang="en-US" altLang="zh-CN" dirty="0"/>
              <a:t>P321</a:t>
            </a:r>
            <a:r>
              <a:rPr lang="zh-CN" altLang="en-US" dirty="0"/>
              <a:t>。主要用处是减少控制信号和寄存器的数目。因为只有</a:t>
            </a:r>
            <a:r>
              <a:rPr lang="en-US" altLang="zh-CN" dirty="0"/>
              <a:t>call</a:t>
            </a:r>
            <a:r>
              <a:rPr lang="zh-CN" altLang="en-US" dirty="0"/>
              <a:t>指令会在</a:t>
            </a:r>
            <a:r>
              <a:rPr lang="en-US" altLang="zh-CN" dirty="0"/>
              <a:t>memory</a:t>
            </a:r>
            <a:r>
              <a:rPr lang="zh-CN" altLang="en-US" dirty="0"/>
              <a:t>阶段用到</a:t>
            </a:r>
            <a:r>
              <a:rPr lang="en-US" altLang="zh-CN" dirty="0" err="1"/>
              <a:t>valP</a:t>
            </a:r>
            <a:r>
              <a:rPr lang="zh-CN" altLang="en-US" dirty="0"/>
              <a:t>，</a:t>
            </a:r>
          </a:p>
          <a:p>
            <a:pPr marL="228600" indent="-228600" eaLnBrk="1" hangingPunct="1"/>
            <a:r>
              <a:rPr lang="zh-CN" altLang="en-US" dirty="0"/>
              <a:t>只有</a:t>
            </a:r>
            <a:r>
              <a:rPr lang="en-US" altLang="zh-CN" dirty="0"/>
              <a:t>jump</a:t>
            </a:r>
            <a:r>
              <a:rPr lang="zh-CN" altLang="en-US" dirty="0"/>
              <a:t>指令会在</a:t>
            </a:r>
            <a:r>
              <a:rPr lang="en-US" altLang="zh-CN" dirty="0"/>
              <a:t>execute</a:t>
            </a:r>
            <a:r>
              <a:rPr lang="zh-CN" altLang="en-US" dirty="0"/>
              <a:t>阶段用到</a:t>
            </a:r>
            <a:r>
              <a:rPr lang="en-US" altLang="zh-CN" dirty="0" err="1"/>
              <a:t>valP</a:t>
            </a:r>
            <a:r>
              <a:rPr lang="zh-CN" altLang="en-US" dirty="0"/>
              <a:t>。这两种指令都不需要用到寄存器</a:t>
            </a:r>
            <a:r>
              <a:rPr lang="en-US" altLang="zh-CN" dirty="0"/>
              <a:t>A</a:t>
            </a:r>
            <a:r>
              <a:rPr lang="zh-CN" altLang="en-US" dirty="0"/>
              <a:t>。所以我们可以将这两个控制信号合并。这样，</a:t>
            </a:r>
            <a:r>
              <a:rPr lang="en-US" altLang="zh-CN" dirty="0"/>
              <a:t>SEQ</a:t>
            </a:r>
            <a:r>
              <a:rPr lang="zh-CN" altLang="en-US" dirty="0"/>
              <a:t>中的</a:t>
            </a:r>
            <a:r>
              <a:rPr lang="en-US" altLang="zh-CN" dirty="0"/>
              <a:t>data</a:t>
            </a:r>
            <a:r>
              <a:rPr lang="zh-CN" altLang="en-US" dirty="0"/>
              <a:t>部件就不需要了。</a:t>
            </a:r>
          </a:p>
          <a:p>
            <a:pPr marL="228600" indent="-228600" eaLnBrk="1" hangingPunct="1"/>
            <a:r>
              <a:rPr lang="zh-CN" altLang="en-US" dirty="0"/>
              <a:t>因为在</a:t>
            </a:r>
            <a:r>
              <a:rPr lang="en-US" altLang="zh-CN" dirty="0"/>
              <a:t>Fetch</a:t>
            </a:r>
            <a:r>
              <a:rPr lang="zh-CN" altLang="en-US" dirty="0"/>
              <a:t>阶段本身就有</a:t>
            </a:r>
            <a:r>
              <a:rPr lang="en-US" altLang="zh-CN" dirty="0"/>
              <a:t>Predict PC</a:t>
            </a:r>
            <a:r>
              <a:rPr lang="zh-CN" altLang="en-US" dirty="0"/>
              <a:t>部件。这样</a:t>
            </a:r>
            <a:r>
              <a:rPr lang="en-US" altLang="zh-CN" dirty="0" err="1"/>
              <a:t>valP</a:t>
            </a:r>
            <a:r>
              <a:rPr lang="zh-CN" altLang="en-US" dirty="0"/>
              <a:t>在其他场合也不需要传播到</a:t>
            </a:r>
            <a:r>
              <a:rPr lang="en-US" altLang="zh-CN" dirty="0"/>
              <a:t>Fetch</a:t>
            </a:r>
            <a:r>
              <a:rPr lang="zh-CN" altLang="en-US" dirty="0"/>
              <a:t>阶段之外的场合去。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2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1333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134672" cy="2178050"/>
          </a:xfrm>
        </p:spPr>
        <p:txBody>
          <a:bodyPr/>
          <a:lstStyle/>
          <a:p>
            <a:pPr marL="0" indent="0"/>
            <a:r>
              <a:rPr lang="zh-CN" altLang="en-US" dirty="0">
                <a:effectLst/>
              </a:rPr>
              <a:t>第四章  处理器体系结构</a:t>
            </a:r>
            <a:r>
              <a:rPr lang="en-US" altLang="zh-CN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                        ——</a:t>
            </a:r>
            <a:r>
              <a:rPr lang="zh-CN" altLang="en-US" dirty="0">
                <a:effectLst/>
              </a:rPr>
              <a:t>流水线的实现</a:t>
            </a:r>
            <a:r>
              <a:rPr lang="zh-CN" altLang="zh-CN" dirty="0">
                <a:effectLst/>
              </a:rPr>
              <a:t>基础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                    </a:t>
            </a:r>
            <a:endParaRPr lang="en-US" sz="2000" b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27584" y="4267200"/>
            <a:ext cx="7536954" cy="1752600"/>
          </a:xfrm>
        </p:spPr>
        <p:txBody>
          <a:bodyPr/>
          <a:lstStyle/>
          <a:p>
            <a:r>
              <a:rPr lang="zh-CN" altLang="en-US" sz="2400" dirty="0"/>
              <a:t>教   师： 史先俊</a:t>
            </a:r>
            <a:endParaRPr lang="en-US" altLang="zh-CN" sz="2400" dirty="0"/>
          </a:p>
          <a:p>
            <a:r>
              <a:rPr lang="zh-CN" altLang="en-US" sz="2400" dirty="0"/>
              <a:t>计算机科学与技术学院</a:t>
            </a:r>
            <a:endParaRPr lang="en-US" altLang="zh-CN" sz="2400" dirty="0"/>
          </a:p>
          <a:p>
            <a:r>
              <a:rPr lang="zh-CN" altLang="en-US" sz="2400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0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+mn-ea"/>
                <a:ea typeface="+mn-ea"/>
              </a:rPr>
              <a:t>数据相关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9714" y="5495992"/>
            <a:ext cx="6232922" cy="949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  <a:ea typeface="+mn-ea"/>
              </a:rPr>
              <a:t>分析</a:t>
            </a:r>
            <a:endParaRPr lang="en-US" altLang="zh-CN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>
                <a:latin typeface="+mn-ea"/>
                <a:ea typeface="+mn-ea"/>
              </a:rPr>
              <a:t>每个操作依赖于前一个操作的结果</a:t>
            </a:r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14340" name="Group 24"/>
          <p:cNvGrpSpPr>
            <a:grpSpLocks/>
          </p:cNvGrpSpPr>
          <p:nvPr/>
        </p:nvGrpSpPr>
        <p:grpSpPr bwMode="auto">
          <a:xfrm>
            <a:off x="2515814" y="1144610"/>
            <a:ext cx="3286273" cy="2645006"/>
            <a:chOff x="1152" y="720"/>
            <a:chExt cx="2755" cy="1663"/>
          </a:xfrm>
        </p:grpSpPr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237" y="2094"/>
              <a:ext cx="67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sz="24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>
                  <a:solidFill>
                    <a:srgbClr val="000066"/>
                  </a:solidFill>
                  <a:latin typeface="+mn-ea"/>
                </a:rPr>
                <a:t>组合逻辑</a:t>
              </a:r>
              <a:endParaRPr lang="en-US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9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217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0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1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4" name="Freeform 18"/>
            <p:cNvSpPr>
              <a:spLocks/>
            </p:cNvSpPr>
            <p:nvPr/>
          </p:nvSpPr>
          <p:spPr bwMode="auto">
            <a:xfrm>
              <a:off x="1152" y="720"/>
              <a:ext cx="2755" cy="480"/>
            </a:xfrm>
            <a:custGeom>
              <a:avLst/>
              <a:gdLst/>
              <a:ahLst/>
              <a:cxnLst>
                <a:cxn ang="0">
                  <a:pos x="2496" y="432"/>
                </a:cxn>
                <a:cxn ang="0">
                  <a:pos x="2688" y="432"/>
                </a:cxn>
                <a:cxn ang="0">
                  <a:pos x="268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336" y="480"/>
                </a:cxn>
              </a:cxnLst>
              <a:rect l="0" t="0" r="r" b="b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  <a:latin typeface="+mn-ea"/>
              </a:endParaRPr>
            </a:p>
          </p:txBody>
        </p:sp>
      </p:grpSp>
      <p:grpSp>
        <p:nvGrpSpPr>
          <p:cNvPr id="14341" name="Group 23"/>
          <p:cNvGrpSpPr>
            <a:grpSpLocks/>
          </p:cNvGrpSpPr>
          <p:nvPr/>
        </p:nvGrpSpPr>
        <p:grpSpPr bwMode="auto">
          <a:xfrm>
            <a:off x="1714508" y="3740151"/>
            <a:ext cx="4808935" cy="1258883"/>
            <a:chOff x="912" y="2483"/>
            <a:chExt cx="4032" cy="791"/>
          </a:xfrm>
        </p:grpSpPr>
        <p:sp>
          <p:nvSpPr>
            <p:cNvPr id="408580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2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5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6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7" name="Freeform 21"/>
            <p:cNvSpPr>
              <a:spLocks/>
            </p:cNvSpPr>
            <p:nvPr/>
          </p:nvSpPr>
          <p:spPr bwMode="auto">
            <a:xfrm>
              <a:off x="3648" y="2784"/>
              <a:ext cx="264" cy="20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4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" y="1474387"/>
            <a:ext cx="713146" cy="2638041"/>
          </a:xfrm>
        </p:spPr>
        <p:txBody>
          <a:bodyPr/>
          <a:lstStyle/>
          <a:p>
            <a:pPr indent="-30163" algn="ctr" eaLnBrk="1" hangingPunct="1"/>
            <a:r>
              <a:rPr lang="zh-CN" altLang="en-US" dirty="0">
                <a:latin typeface="+mn-ea"/>
                <a:ea typeface="+mn-ea"/>
              </a:rPr>
              <a:t>数据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冒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险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9184" y="5310680"/>
            <a:ext cx="4463412" cy="1254109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结果没有被及时的反馈给下一个操作</a:t>
            </a:r>
            <a:r>
              <a:rPr lang="en-US" altLang="zh-CN" dirty="0">
                <a:ea typeface="宋体" charset="-122"/>
              </a:rPr>
              <a:t> </a:t>
            </a:r>
          </a:p>
          <a:p>
            <a:r>
              <a:rPr lang="zh-CN" altLang="en-US" dirty="0">
                <a:ea typeface="宋体" charset="-122"/>
              </a:rPr>
              <a:t>流水线改变了系统的行为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1101250" y="574935"/>
            <a:ext cx="7298518" cy="4373479"/>
            <a:chOff x="288" y="2712"/>
            <a:chExt cx="4176" cy="1624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1444" y="3066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24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>
              <a:off x="1152" y="3446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3846" y="4143"/>
              <a:ext cx="516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Arial" charset="0"/>
                </a:rPr>
                <a:t>时钟</a:t>
              </a:r>
              <a:endParaRPr lang="en-US" sz="28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580" y="3066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28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altLang="zh-CN" sz="28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740" y="3066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24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11" name="Line 11"/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4" name="Rectangle 14"/>
            <p:cNvSpPr>
              <a:spLocks noChangeArrowheads="1"/>
            </p:cNvSpPr>
            <p:nvPr/>
          </p:nvSpPr>
          <p:spPr bwMode="auto">
            <a:xfrm>
              <a:off x="1876" y="3066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28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altLang="zh-CN" sz="28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4036" y="3066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24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16" name="Line 16"/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7" name="Line 17"/>
            <p:cNvSpPr>
              <a:spLocks noChangeShapeType="1"/>
            </p:cNvSpPr>
            <p:nvPr/>
          </p:nvSpPr>
          <p:spPr bwMode="auto">
            <a:xfrm>
              <a:off x="3744" y="3446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8" name="Line 18"/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3172" y="3066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28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altLang="zh-CN" sz="28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409620" name="Line 20"/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21" name="Freeform 21"/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/>
              <a:ahLst/>
              <a:cxnLst>
                <a:cxn ang="0">
                  <a:pos x="3840" y="480"/>
                </a:cxn>
                <a:cxn ang="0">
                  <a:pos x="4128" y="480"/>
                </a:cxn>
                <a:cxn ang="0">
                  <a:pos x="412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240" y="480"/>
                </a:cxn>
              </a:cxnLst>
              <a:rect l="0" t="0" r="r" b="b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5365" name="Group 46"/>
          <p:cNvGrpSpPr>
            <a:grpSpLocks/>
          </p:cNvGrpSpPr>
          <p:nvPr/>
        </p:nvGrpSpPr>
        <p:grpSpPr bwMode="auto">
          <a:xfrm>
            <a:off x="241059" y="4420514"/>
            <a:ext cx="3884189" cy="2144275"/>
            <a:chOff x="144" y="3332"/>
            <a:chExt cx="2880" cy="983"/>
          </a:xfrm>
        </p:grpSpPr>
        <p:sp>
          <p:nvSpPr>
            <p:cNvPr id="409623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15371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409629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30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0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31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15372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409633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34" name="Rectangle 34"/>
              <p:cNvSpPr>
                <a:spLocks noChangeArrowheads="1"/>
              </p:cNvSpPr>
              <p:nvPr/>
            </p:nvSpPr>
            <p:spPr bwMode="auto">
              <a:xfrm>
                <a:off x="1156" y="2400"/>
                <a:ext cx="380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35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15373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38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0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39" name="Rectangle 39"/>
              <p:cNvSpPr>
                <a:spLocks noChangeArrowheads="1"/>
              </p:cNvSpPr>
              <p:nvPr/>
            </p:nvSpPr>
            <p:spPr bwMode="auto">
              <a:xfrm>
                <a:off x="153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OP4</a:t>
              </a:r>
            </a:p>
          </p:txBody>
        </p:sp>
        <p:grpSp>
          <p:nvGrpSpPr>
            <p:cNvPr id="15375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409642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43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0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44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40964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2584444" y="308659"/>
            <a:ext cx="6532712" cy="81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zh-CN" altLang="en-US" kern="0" dirty="0">
                <a:latin typeface="+mn-ea"/>
                <a:ea typeface="+mn-ea"/>
              </a:rPr>
              <a:t>带反馈的流水线</a:t>
            </a:r>
            <a:r>
              <a:rPr lang="en-US" altLang="zh-CN" kern="0" dirty="0">
                <a:latin typeface="+mn-ea"/>
                <a:ea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796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08" y="435678"/>
            <a:ext cx="9087392" cy="81861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处理器中的数据相关</a:t>
            </a:r>
            <a:r>
              <a:rPr lang="en-US" altLang="zh-CN" dirty="0">
                <a:latin typeface="+mn-ea"/>
                <a:ea typeface="+mn-ea"/>
              </a:rPr>
              <a:t>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428926"/>
            <a:ext cx="8712968" cy="3240434"/>
          </a:xfrm>
        </p:spPr>
        <p:txBody>
          <a:bodyPr/>
          <a:lstStyle/>
          <a:p>
            <a:r>
              <a:rPr lang="zh-CN" altLang="en-US" sz="3200" dirty="0">
                <a:latin typeface="+mn-ea"/>
                <a:ea typeface="+mn-ea"/>
              </a:rPr>
              <a:t>一条指令的结果作为另一条指令的操作数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2800" dirty="0">
                <a:latin typeface="+mn-ea"/>
                <a:ea typeface="+mn-ea"/>
              </a:rPr>
              <a:t>读后写数据相关</a:t>
            </a:r>
            <a:r>
              <a:rPr lang="en-US" altLang="zh-CN" sz="2800" dirty="0">
                <a:latin typeface="+mn-ea"/>
                <a:ea typeface="+mn-ea"/>
              </a:rPr>
              <a:t>  </a:t>
            </a:r>
          </a:p>
          <a:p>
            <a:r>
              <a:rPr lang="zh-CN" altLang="en-US" sz="3200" dirty="0">
                <a:latin typeface="+mn-ea"/>
                <a:ea typeface="+mn-ea"/>
              </a:rPr>
              <a:t>这些现象在实际程序中很常见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r>
              <a:rPr lang="zh-CN" altLang="en-US" sz="3200" dirty="0">
                <a:latin typeface="+mn-ea"/>
                <a:ea typeface="+mn-ea"/>
              </a:rPr>
              <a:t>必须保证我们的流水线可以正确处理：</a:t>
            </a:r>
            <a:endParaRPr lang="en-US" altLang="zh-CN" sz="3200" dirty="0">
              <a:latin typeface="+mn-ea"/>
              <a:ea typeface="+mn-ea"/>
            </a:endParaRPr>
          </a:p>
          <a:p>
            <a:pPr lvl="1"/>
            <a:r>
              <a:rPr lang="zh-CN" altLang="en-US" sz="2800" dirty="0">
                <a:latin typeface="+mn-ea"/>
                <a:ea typeface="+mn-ea"/>
              </a:rPr>
              <a:t>得到正确的结果</a:t>
            </a:r>
            <a:endParaRPr lang="en-US" altLang="zh-CN" sz="2800" dirty="0">
              <a:latin typeface="+mn-ea"/>
              <a:ea typeface="+mn-ea"/>
            </a:endParaRPr>
          </a:p>
          <a:p>
            <a:pPr lvl="1"/>
            <a:r>
              <a:rPr lang="zh-CN" altLang="en-US" sz="2800" dirty="0">
                <a:latin typeface="+mn-ea"/>
                <a:ea typeface="+mn-ea"/>
              </a:rPr>
              <a:t>最小化对性能的的影响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883601" y="1617499"/>
            <a:ext cx="3931065" cy="2481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260" tIns="45620" rIns="91260" bIns="45620" anchor="ctr"/>
          <a:lstStyle/>
          <a:p>
            <a:pPr defTabSz="91426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$50, 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endParaRPr lang="en-US" sz="32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883601" y="2082289"/>
            <a:ext cx="2405063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260" tIns="45620" rIns="91260" bIns="45620" anchor="ctr"/>
          <a:lstStyle/>
          <a:p>
            <a:pPr defTabSz="91426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addq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,  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rbx</a:t>
            </a:r>
            <a:endParaRPr lang="en-US" sz="32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883601" y="2685886"/>
            <a:ext cx="4840527" cy="3103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260" tIns="45620" rIns="91260" bIns="45620" anchor="ctr"/>
          <a:lstStyle/>
          <a:p>
            <a:pPr defTabSz="91426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mrmovq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100(%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rbx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),  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rdx</a:t>
            </a:r>
            <a:endParaRPr lang="en-US" sz="32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3288665" y="1524439"/>
            <a:ext cx="2926566" cy="880489"/>
            <a:chOff x="2288" y="960"/>
            <a:chExt cx="688" cy="480"/>
          </a:xfrm>
        </p:grpSpPr>
        <p:sp>
          <p:nvSpPr>
            <p:cNvPr id="410631" name="Oval 7"/>
            <p:cNvSpPr>
              <a:spLocks noChangeArrowheads="1"/>
            </p:cNvSpPr>
            <p:nvPr/>
          </p:nvSpPr>
          <p:spPr bwMode="auto">
            <a:xfrm>
              <a:off x="2688" y="960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10632" name="Oval 8"/>
            <p:cNvSpPr>
              <a:spLocks noChangeArrowheads="1"/>
            </p:cNvSpPr>
            <p:nvPr/>
          </p:nvSpPr>
          <p:spPr bwMode="auto">
            <a:xfrm>
              <a:off x="2288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 flipH="1">
              <a:off x="2552" y="1116"/>
              <a:ext cx="176" cy="1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4644008" y="2077972"/>
            <a:ext cx="1756694" cy="918266"/>
            <a:chOff x="2688" y="1248"/>
            <a:chExt cx="344" cy="480"/>
          </a:xfrm>
        </p:grpSpPr>
        <p:sp>
          <p:nvSpPr>
            <p:cNvPr id="410633" name="Oval 9"/>
            <p:cNvSpPr>
              <a:spLocks noChangeArrowheads="1"/>
            </p:cNvSpPr>
            <p:nvPr/>
          </p:nvSpPr>
          <p:spPr bwMode="auto">
            <a:xfrm>
              <a:off x="2744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10634" name="Oval 10"/>
            <p:cNvSpPr>
              <a:spLocks noChangeArrowheads="1"/>
            </p:cNvSpPr>
            <p:nvPr/>
          </p:nvSpPr>
          <p:spPr bwMode="auto">
            <a:xfrm>
              <a:off x="2688" y="1536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 flipH="1">
              <a:off x="2832" y="1440"/>
              <a:ext cx="56" cy="1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15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14" y="383704"/>
            <a:ext cx="8786982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ea"/>
                <a:ea typeface="+mn-ea"/>
              </a:rPr>
              <a:t>SEQ </a:t>
            </a:r>
            <a:r>
              <a:rPr lang="zh-CN" altLang="en-US" dirty="0">
                <a:latin typeface="+mn-ea"/>
                <a:ea typeface="+mn-ea"/>
              </a:rPr>
              <a:t>的硬件结构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288419"/>
            <a:ext cx="3240360" cy="1852549"/>
          </a:xfrm>
        </p:spPr>
        <p:txBody>
          <a:bodyPr/>
          <a:lstStyle/>
          <a:p>
            <a:r>
              <a:rPr lang="zh-CN" altLang="en-US" sz="3200" dirty="0">
                <a:latin typeface="+mn-ea"/>
                <a:ea typeface="+mn-ea"/>
              </a:rPr>
              <a:t>阶段顺序发生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r>
              <a:rPr lang="zh-CN" altLang="en-US" sz="3200" dirty="0">
                <a:latin typeface="+mn-ea"/>
                <a:ea typeface="+mn-ea"/>
              </a:rPr>
              <a:t>一次只能处理一个操作</a:t>
            </a:r>
            <a:endParaRPr lang="en-US" altLang="zh-CN" sz="3200" dirty="0">
              <a:latin typeface="+mn-ea"/>
              <a:ea typeface="+mn-ea"/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64704"/>
            <a:ext cx="5184576" cy="575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38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9" y="332656"/>
            <a:ext cx="4125103" cy="762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+mn-ea"/>
                <a:ea typeface="+mn-ea"/>
              </a:rPr>
              <a:t>SEQ+ </a:t>
            </a:r>
            <a:r>
              <a:rPr lang="zh-CN" altLang="en-US" sz="4000" dirty="0">
                <a:latin typeface="+mn-ea"/>
                <a:ea typeface="+mn-ea"/>
              </a:rPr>
              <a:t>的硬件结构</a:t>
            </a:r>
            <a:endParaRPr lang="en-US" altLang="zh-CN" sz="4000" dirty="0">
              <a:latin typeface="+mn-ea"/>
              <a:ea typeface="+mn-ea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18" y="1197678"/>
            <a:ext cx="3350886" cy="5224462"/>
          </a:xfrm>
        </p:spPr>
        <p:txBody>
          <a:bodyPr/>
          <a:lstStyle/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顺序实现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重启动</a:t>
            </a:r>
            <a:r>
              <a:rPr lang="en-US" altLang="zh-CN" dirty="0">
                <a:latin typeface="+mn-ea"/>
                <a:ea typeface="+mn-ea"/>
              </a:rPr>
              <a:t>PC</a:t>
            </a:r>
            <a:r>
              <a:rPr lang="zh-CN" altLang="en-US" dirty="0">
                <a:latin typeface="+mn-ea"/>
                <a:ea typeface="+mn-ea"/>
              </a:rPr>
              <a:t>阶段放在开始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n-ea"/>
                <a:ea typeface="+mn-ea"/>
              </a:rPr>
              <a:t>PC </a:t>
            </a:r>
            <a:r>
              <a:rPr lang="zh-CN" altLang="en-US" sz="2400" dirty="0">
                <a:latin typeface="+mn-ea"/>
                <a:ea typeface="+mn-ea"/>
              </a:rPr>
              <a:t>阶段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选择</a:t>
            </a:r>
            <a:r>
              <a:rPr lang="en-US" altLang="zh-CN" dirty="0">
                <a:latin typeface="+mn-ea"/>
                <a:ea typeface="+mn-ea"/>
              </a:rPr>
              <a:t>PC</a:t>
            </a:r>
            <a:r>
              <a:rPr lang="zh-CN" altLang="en-US" dirty="0">
                <a:latin typeface="+mn-ea"/>
                <a:ea typeface="+mn-ea"/>
              </a:rPr>
              <a:t>执行当前指令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根据前一条指令的计算结果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处理器状态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PC</a:t>
            </a:r>
            <a:r>
              <a:rPr lang="zh-CN" altLang="en-US" dirty="0">
                <a:latin typeface="+mn-ea"/>
                <a:ea typeface="+mn-ea"/>
              </a:rPr>
              <a:t>不再保存在寄存器中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但是，可以根据其他信息决定</a:t>
            </a:r>
            <a:r>
              <a:rPr lang="en-US" altLang="zh-CN" dirty="0">
                <a:latin typeface="+mn-ea"/>
                <a:ea typeface="+mn-ea"/>
              </a:rPr>
              <a:t>PC </a:t>
            </a:r>
          </a:p>
        </p:txBody>
      </p:sp>
      <p:pic>
        <p:nvPicPr>
          <p:cNvPr id="5" name="Picture 318" descr="Z:\3.Teaching\sjtu\ICS\site-ics\slides\SEQ+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2656"/>
            <a:ext cx="5616624" cy="626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36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152" y="166852"/>
            <a:ext cx="4163840" cy="66986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添加流水线寄存器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1238869" y="763588"/>
            <a:ext cx="3261123" cy="6024562"/>
            <a:chOff x="4953000" y="152400"/>
            <a:chExt cx="3854450" cy="6538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91932" y="5712630"/>
              <a:ext cx="253288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1023" y="5712630"/>
              <a:ext cx="256734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0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0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3285" y="322980"/>
              <a:ext cx="170582" cy="505193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08683" y="5445560"/>
              <a:ext cx="60083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Instruction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974498" y="5564449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5326" y="5386977"/>
              <a:ext cx="1150994" cy="3446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23264" y="5373193"/>
              <a:ext cx="1147548" cy="341161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894898" y="5430052"/>
              <a:ext cx="60083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Instruction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959853" y="5550665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32999" y="5445560"/>
              <a:ext cx="17862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34390" y="5564449"/>
              <a:ext cx="57067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increment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65579" y="5386977"/>
              <a:ext cx="516913" cy="3446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55241" y="5373193"/>
              <a:ext cx="510021" cy="341161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18354" y="5430052"/>
              <a:ext cx="17862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20606" y="5550665"/>
              <a:ext cx="57067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increment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11617" y="2893746"/>
              <a:ext cx="18558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CC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55368" y="2838609"/>
              <a:ext cx="301532" cy="2171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41584" y="2826549"/>
              <a:ext cx="299810" cy="213656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696111" y="2879962"/>
              <a:ext cx="18558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CC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30514" y="2957499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grpSp>
          <p:nvGrpSpPr>
            <p:cNvPr id="19481" name="Group 25"/>
            <p:cNvGrpSpPr>
              <a:grpSpLocks/>
            </p:cNvGrpSpPr>
            <p:nvPr/>
          </p:nvGrpSpPr>
          <p:grpSpPr bwMode="auto">
            <a:xfrm>
              <a:off x="6981834" y="2870200"/>
              <a:ext cx="736601" cy="268288"/>
              <a:chOff x="4398" y="1808"/>
              <a:chExt cx="464" cy="169"/>
            </a:xfrm>
          </p:grpSpPr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4404" y="1814"/>
                <a:ext cx="458" cy="163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4394" y="1808"/>
                <a:ext cx="459" cy="163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215869" y="2943715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900153" y="1518765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Data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801562" y="1635932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739797" y="1437783"/>
              <a:ext cx="599619" cy="3876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6727736" y="1425721"/>
              <a:ext cx="596173" cy="384237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886364" y="1504981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Data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788636" y="1622147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grpSp>
          <p:nvGrpSpPr>
            <p:cNvPr id="19489" name="Group 35"/>
            <p:cNvGrpSpPr>
              <a:grpSpLocks/>
            </p:cNvGrpSpPr>
            <p:nvPr/>
          </p:nvGrpSpPr>
          <p:grpSpPr bwMode="auto">
            <a:xfrm>
              <a:off x="6940586" y="2883605"/>
              <a:ext cx="196851" cy="55545"/>
              <a:chOff x="4372" y="1817"/>
              <a:chExt cx="124" cy="35"/>
            </a:xfrm>
          </p:grpSpPr>
          <p:sp>
            <p:nvSpPr>
              <p:cNvPr id="176" name="Line 36"/>
              <p:cNvSpPr>
                <a:spLocks noChangeShapeType="1"/>
              </p:cNvSpPr>
              <p:nvPr/>
            </p:nvSpPr>
            <p:spPr bwMode="auto">
              <a:xfrm flipH="1">
                <a:off x="4405" y="1834"/>
                <a:ext cx="91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4376" y="1817"/>
                <a:ext cx="35" cy="3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35"/>
                  </a:cxn>
                  <a:cxn ang="0">
                    <a:pos x="70" y="70"/>
                  </a:cxn>
                  <a:cxn ang="0">
                    <a:pos x="70" y="0"/>
                  </a:cxn>
                </a:cxnLst>
                <a:rect l="0" t="0" r="r" b="b"/>
                <a:pathLst>
                  <a:path w="70" h="70">
                    <a:moveTo>
                      <a:pt x="70" y="0"/>
                    </a:moveTo>
                    <a:lnTo>
                      <a:pt x="0" y="35"/>
                    </a:lnTo>
                    <a:lnTo>
                      <a:pt x="70" y="7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5028814" y="5502420"/>
              <a:ext cx="404915" cy="18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953000" y="5562726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000066"/>
                  </a:solidFill>
                </a:rPr>
                <a:t>取址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5028814" y="4356603"/>
              <a:ext cx="511744" cy="18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953000" y="4342818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000066"/>
                  </a:solidFill>
                </a:rPr>
                <a:t>译码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028814" y="2910977"/>
              <a:ext cx="537590" cy="189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953000" y="2971283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000066"/>
                  </a:solidFill>
                </a:rPr>
                <a:t>执行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028814" y="1554950"/>
              <a:ext cx="537590" cy="18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953000" y="1599748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000066"/>
                  </a:solidFill>
                </a:rPr>
                <a:t>访存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5028814" y="746846"/>
              <a:ext cx="677156" cy="18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953000" y="762354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000066"/>
                  </a:solidFill>
                </a:rPr>
                <a:t>写回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495758" y="4906250"/>
              <a:ext cx="596173" cy="408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9501" name="Rectangle 49"/>
            <p:cNvSpPr>
              <a:spLocks noChangeArrowheads="1"/>
            </p:cNvSpPr>
            <p:nvPr/>
          </p:nvSpPr>
          <p:spPr bwMode="auto">
            <a:xfrm>
              <a:off x="5638800" y="4938713"/>
              <a:ext cx="308538" cy="10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11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>
                  <a:solidFill>
                    <a:srgbClr val="000000"/>
                  </a:solidFill>
                </a:rPr>
                <a:t>icode</a:t>
              </a:r>
              <a:endParaRPr lang="en-US" altLang="zh-CN" sz="700" b="1">
                <a:solidFill>
                  <a:srgbClr val="000066"/>
                </a:solidFill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817969" y="4938988"/>
              <a:ext cx="143829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, </a:t>
              </a:r>
              <a:endParaRPr lang="en-US" sz="1400" b="1">
                <a:solidFill>
                  <a:srgbClr val="000066"/>
                </a:solidFill>
              </a:endParaRP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6404" y="4938988"/>
              <a:ext cx="20878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ifun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9504" name="Rectangle 52"/>
            <p:cNvSpPr>
              <a:spLocks noChangeArrowheads="1"/>
            </p:cNvSpPr>
            <p:nvPr/>
          </p:nvSpPr>
          <p:spPr bwMode="auto">
            <a:xfrm>
              <a:off x="5757863" y="5057775"/>
              <a:ext cx="129910" cy="10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11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>
                  <a:solidFill>
                    <a:srgbClr val="000000"/>
                  </a:solidFill>
                </a:rPr>
                <a:t>rA</a:t>
              </a:r>
              <a:endParaRPr lang="en-US" altLang="zh-CN" sz="700" b="1">
                <a:solidFill>
                  <a:srgbClr val="000066"/>
                </a:solidFill>
              </a:endParaRPr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5875618" y="5057877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946858" y="5057877"/>
              <a:ext cx="12991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832229" y="5175043"/>
              <a:ext cx="25750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7241168" y="4490999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7401800" y="4608166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7205019" y="4410016"/>
              <a:ext cx="558266" cy="3876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7194680" y="4397955"/>
              <a:ext cx="553098" cy="384236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7226521" y="4477215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386291" y="4594381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280833" y="4389340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333084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491044" y="4389340"/>
              <a:ext cx="172304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545017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7620273" y="4441031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664710" y="4472045"/>
              <a:ext cx="76556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7620273" y="4652964"/>
              <a:ext cx="168858" cy="13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7672522" y="4683979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7241168" y="4490999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7401800" y="4608166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7205019" y="4410016"/>
              <a:ext cx="558266" cy="3876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7194680" y="4397955"/>
              <a:ext cx="553098" cy="384236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7226521" y="4477215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386291" y="4594381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280833" y="4389340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333084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7491044" y="4389340"/>
              <a:ext cx="172304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7545017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7620273" y="4441031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7664710" y="4472045"/>
              <a:ext cx="76556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7620273" y="4652964"/>
              <a:ext cx="168858" cy="13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7672522" y="4683979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6005780" y="6138220"/>
              <a:ext cx="425593" cy="2136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6140007" y="6198525"/>
              <a:ext cx="155430" cy="9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00">
                  <a:solidFill>
                    <a:srgbClr val="000000"/>
                  </a:solidFill>
                </a:rPr>
                <a:t>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grpSp>
          <p:nvGrpSpPr>
            <p:cNvPr id="19538" name="Group 86"/>
            <p:cNvGrpSpPr>
              <a:grpSpLocks/>
            </p:cNvGrpSpPr>
            <p:nvPr/>
          </p:nvGrpSpPr>
          <p:grpSpPr bwMode="auto">
            <a:xfrm>
              <a:off x="6302573" y="2890771"/>
              <a:ext cx="346086" cy="42861"/>
              <a:chOff x="3970" y="1821"/>
              <a:chExt cx="218" cy="27"/>
            </a:xfrm>
          </p:grpSpPr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4181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4168" y="1827"/>
                <a:ext cx="2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4154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141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4128" y="1827"/>
                <a:ext cx="2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4114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4101" y="1827"/>
                <a:ext cx="3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4087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4074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4061" y="1827"/>
                <a:ext cx="5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4047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4034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4021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4007" y="1827"/>
                <a:ext cx="8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4" name="Freeform 101"/>
              <p:cNvSpPr>
                <a:spLocks/>
              </p:cNvSpPr>
              <p:nvPr/>
            </p:nvSpPr>
            <p:spPr bwMode="auto">
              <a:xfrm>
                <a:off x="3994" y="1827"/>
                <a:ext cx="9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5" name="Freeform 102"/>
              <p:cNvSpPr>
                <a:spLocks/>
              </p:cNvSpPr>
              <p:nvPr/>
            </p:nvSpPr>
            <p:spPr bwMode="auto">
              <a:xfrm>
                <a:off x="3970" y="1821"/>
                <a:ext cx="28" cy="2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27"/>
                  </a:cxn>
                  <a:cxn ang="0">
                    <a:pos x="55" y="55"/>
                  </a:cxn>
                  <a:cxn ang="0">
                    <a:pos x="55" y="0"/>
                  </a:cxn>
                </a:cxnLst>
                <a:rect l="0" t="0" r="r" b="b"/>
                <a:pathLst>
                  <a:path w="55" h="55">
                    <a:moveTo>
                      <a:pt x="55" y="0"/>
                    </a:moveTo>
                    <a:lnTo>
                      <a:pt x="0" y="27"/>
                    </a:lnTo>
                    <a:lnTo>
                      <a:pt x="55" y="5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7067175" y="5076831"/>
              <a:ext cx="86152" cy="29808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6388296" y="5076831"/>
              <a:ext cx="765032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6302143" y="4992402"/>
              <a:ext cx="170582" cy="255009"/>
            </a:xfrm>
            <a:custGeom>
              <a:avLst/>
              <a:gdLst/>
              <a:ahLst/>
              <a:cxnLst>
                <a:cxn ang="0">
                  <a:pos x="214" y="320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0"/>
                </a:cxn>
              </a:cxnLst>
              <a:rect l="0" t="0" r="r" b="b"/>
              <a:pathLst>
                <a:path w="214" h="320">
                  <a:moveTo>
                    <a:pt x="214" y="320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6472725" y="4906250"/>
              <a:ext cx="637526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8" name="Rectangle 107"/>
            <p:cNvSpPr>
              <a:spLocks noChangeArrowheads="1"/>
            </p:cNvSpPr>
            <p:nvPr/>
          </p:nvSpPr>
          <p:spPr bwMode="auto">
            <a:xfrm>
              <a:off x="6854889" y="4938988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valP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9" name="Rectangle 108"/>
            <p:cNvSpPr>
              <a:spLocks noChangeArrowheads="1"/>
            </p:cNvSpPr>
            <p:nvPr/>
          </p:nvSpPr>
          <p:spPr bwMode="auto">
            <a:xfrm>
              <a:off x="6302143" y="4566813"/>
              <a:ext cx="765032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7024099" y="4482384"/>
              <a:ext cx="170581" cy="255009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14" y="160"/>
                </a:cxn>
                <a:cxn ang="0">
                  <a:pos x="0" y="0"/>
                </a:cxn>
                <a:cxn ang="0">
                  <a:pos x="0" y="321"/>
                </a:cxn>
              </a:cxnLst>
              <a:rect l="0" t="0" r="r" b="b"/>
              <a:pathLst>
                <a:path w="214" h="321">
                  <a:moveTo>
                    <a:pt x="0" y="321"/>
                  </a:moveTo>
                  <a:lnTo>
                    <a:pt x="214" y="160"/>
                  </a:lnTo>
                  <a:lnTo>
                    <a:pt x="0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6345220" y="4270451"/>
              <a:ext cx="596173" cy="289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auto">
            <a:xfrm>
              <a:off x="6385890" y="4301466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srcA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auto">
            <a:xfrm>
              <a:off x="6585512" y="4301466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4" name="Rectangle 113"/>
            <p:cNvSpPr>
              <a:spLocks noChangeArrowheads="1"/>
            </p:cNvSpPr>
            <p:nvPr/>
          </p:nvSpPr>
          <p:spPr bwMode="auto">
            <a:xfrm>
              <a:off x="6640040" y="4301466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srcB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5" name="Rectangle 114"/>
            <p:cNvSpPr>
              <a:spLocks noChangeArrowheads="1"/>
            </p:cNvSpPr>
            <p:nvPr/>
          </p:nvSpPr>
          <p:spPr bwMode="auto">
            <a:xfrm>
              <a:off x="6385890" y="4420354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dstA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6" name="Rectangle 115"/>
            <p:cNvSpPr>
              <a:spLocks noChangeArrowheads="1"/>
            </p:cNvSpPr>
            <p:nvPr/>
          </p:nvSpPr>
          <p:spPr bwMode="auto">
            <a:xfrm>
              <a:off x="6585512" y="4420354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6640040" y="4420354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dstB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8" name="Rectangle 117"/>
            <p:cNvSpPr>
              <a:spLocks noChangeArrowheads="1"/>
            </p:cNvSpPr>
            <p:nvPr/>
          </p:nvSpPr>
          <p:spPr bwMode="auto">
            <a:xfrm>
              <a:off x="7406615" y="4056795"/>
              <a:ext cx="86152" cy="34288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9" name="Rectangle 118"/>
            <p:cNvSpPr>
              <a:spLocks noChangeArrowheads="1"/>
            </p:cNvSpPr>
            <p:nvPr/>
          </p:nvSpPr>
          <p:spPr bwMode="auto">
            <a:xfrm>
              <a:off x="6472725" y="4056795"/>
              <a:ext cx="1020042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6302143" y="3974089"/>
              <a:ext cx="170582" cy="253285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1" name="Rectangle 120"/>
            <p:cNvSpPr>
              <a:spLocks noChangeArrowheads="1"/>
            </p:cNvSpPr>
            <p:nvPr/>
          </p:nvSpPr>
          <p:spPr bwMode="auto">
            <a:xfrm>
              <a:off x="6812164" y="3846585"/>
              <a:ext cx="637526" cy="170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2" name="Rectangle 121"/>
            <p:cNvSpPr>
              <a:spLocks noChangeArrowheads="1"/>
            </p:cNvSpPr>
            <p:nvPr/>
          </p:nvSpPr>
          <p:spPr bwMode="auto">
            <a:xfrm>
              <a:off x="6949658" y="3875876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7142057" y="3875876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7195190" y="3875876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5" name="Rectangle 124"/>
            <p:cNvSpPr>
              <a:spLocks noChangeArrowheads="1"/>
            </p:cNvSpPr>
            <p:nvPr/>
          </p:nvSpPr>
          <p:spPr bwMode="auto">
            <a:xfrm>
              <a:off x="6302143" y="3379642"/>
              <a:ext cx="1063119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6" name="Rectangle 125"/>
            <p:cNvSpPr>
              <a:spLocks noChangeArrowheads="1"/>
            </p:cNvSpPr>
            <p:nvPr/>
          </p:nvSpPr>
          <p:spPr bwMode="auto">
            <a:xfrm>
              <a:off x="7280833" y="3293490"/>
              <a:ext cx="84430" cy="17230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7194680" y="3124633"/>
              <a:ext cx="255011" cy="16885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6345220" y="3167709"/>
              <a:ext cx="637526" cy="16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9" name="Rectangle 128"/>
            <p:cNvSpPr>
              <a:spLocks noChangeArrowheads="1"/>
            </p:cNvSpPr>
            <p:nvPr/>
          </p:nvSpPr>
          <p:spPr bwMode="auto">
            <a:xfrm>
              <a:off x="6386188" y="3198724"/>
              <a:ext cx="25750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0" name="Rectangle 129"/>
            <p:cNvSpPr>
              <a:spLocks noChangeArrowheads="1"/>
            </p:cNvSpPr>
            <p:nvPr/>
          </p:nvSpPr>
          <p:spPr bwMode="auto">
            <a:xfrm>
              <a:off x="6585512" y="3198724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1" name="Rectangle 130"/>
            <p:cNvSpPr>
              <a:spLocks noChangeArrowheads="1"/>
            </p:cNvSpPr>
            <p:nvPr/>
          </p:nvSpPr>
          <p:spPr bwMode="auto">
            <a:xfrm>
              <a:off x="6640338" y="3198724"/>
              <a:ext cx="25750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2" name="Rectangle 131"/>
            <p:cNvSpPr>
              <a:spLocks noChangeArrowheads="1"/>
            </p:cNvSpPr>
            <p:nvPr/>
          </p:nvSpPr>
          <p:spPr bwMode="auto">
            <a:xfrm>
              <a:off x="6345220" y="2954053"/>
              <a:ext cx="637526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3" name="Rectangle 132"/>
            <p:cNvSpPr>
              <a:spLocks noChangeArrowheads="1"/>
            </p:cNvSpPr>
            <p:nvPr/>
          </p:nvSpPr>
          <p:spPr bwMode="auto">
            <a:xfrm>
              <a:off x="6366476" y="2986790"/>
              <a:ext cx="23662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 dirty="0" err="1">
                  <a:solidFill>
                    <a:srgbClr val="000000"/>
                  </a:solidFill>
                </a:rPr>
                <a:t>Cnd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114" name="Rectangle 133"/>
            <p:cNvSpPr>
              <a:spLocks noChangeArrowheads="1"/>
            </p:cNvSpPr>
            <p:nvPr/>
          </p:nvSpPr>
          <p:spPr bwMode="auto">
            <a:xfrm>
              <a:off x="7280833" y="2571540"/>
              <a:ext cx="84430" cy="29808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5" name="Rectangle 134"/>
            <p:cNvSpPr>
              <a:spLocks noChangeArrowheads="1"/>
            </p:cNvSpPr>
            <p:nvPr/>
          </p:nvSpPr>
          <p:spPr bwMode="auto">
            <a:xfrm>
              <a:off x="6431372" y="2571540"/>
              <a:ext cx="933890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6302143" y="2487110"/>
              <a:ext cx="170582" cy="255009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6684659" y="2361329"/>
              <a:ext cx="639250" cy="16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8" name="Rectangle 137"/>
            <p:cNvSpPr>
              <a:spLocks noChangeArrowheads="1"/>
            </p:cNvSpPr>
            <p:nvPr/>
          </p:nvSpPr>
          <p:spPr bwMode="auto">
            <a:xfrm>
              <a:off x="7068549" y="2390620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9" name="Rectangle 138"/>
            <p:cNvSpPr>
              <a:spLocks noChangeArrowheads="1"/>
            </p:cNvSpPr>
            <p:nvPr/>
          </p:nvSpPr>
          <p:spPr bwMode="auto">
            <a:xfrm>
              <a:off x="7916637" y="4566813"/>
              <a:ext cx="468668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7747778" y="4482384"/>
              <a:ext cx="168858" cy="255009"/>
            </a:xfrm>
            <a:custGeom>
              <a:avLst/>
              <a:gdLst/>
              <a:ahLst/>
              <a:cxnLst>
                <a:cxn ang="0">
                  <a:pos x="213" y="321"/>
                </a:cxn>
                <a:cxn ang="0">
                  <a:pos x="0" y="160"/>
                </a:cxn>
                <a:cxn ang="0">
                  <a:pos x="213" y="0"/>
                </a:cxn>
                <a:cxn ang="0">
                  <a:pos x="213" y="321"/>
                </a:cxn>
              </a:cxnLst>
              <a:rect l="0" t="0" r="r" b="b"/>
              <a:pathLst>
                <a:path w="213" h="321">
                  <a:moveTo>
                    <a:pt x="213" y="321"/>
                  </a:moveTo>
                  <a:lnTo>
                    <a:pt x="0" y="160"/>
                  </a:lnTo>
                  <a:lnTo>
                    <a:pt x="213" y="0"/>
                  </a:lnTo>
                  <a:lnTo>
                    <a:pt x="213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1" name="Rectangle 140"/>
            <p:cNvSpPr>
              <a:spLocks noChangeArrowheads="1"/>
            </p:cNvSpPr>
            <p:nvPr/>
          </p:nvSpPr>
          <p:spPr bwMode="auto">
            <a:xfrm>
              <a:off x="8213000" y="874351"/>
              <a:ext cx="172304" cy="377861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6133285" y="746846"/>
              <a:ext cx="2252020" cy="170581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3" name="Rectangle 142"/>
            <p:cNvSpPr>
              <a:spLocks noChangeArrowheads="1"/>
            </p:cNvSpPr>
            <p:nvPr/>
          </p:nvSpPr>
          <p:spPr bwMode="auto">
            <a:xfrm>
              <a:off x="6217715" y="6605161"/>
              <a:ext cx="2463954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6174638" y="6520733"/>
              <a:ext cx="86152" cy="17058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6091932" y="6351876"/>
              <a:ext cx="253288" cy="16885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6" name="Rectangle 145"/>
            <p:cNvSpPr>
              <a:spLocks noChangeArrowheads="1"/>
            </p:cNvSpPr>
            <p:nvPr/>
          </p:nvSpPr>
          <p:spPr bwMode="auto">
            <a:xfrm>
              <a:off x="6302143" y="2104597"/>
              <a:ext cx="808108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7" name="Rectangle 146"/>
            <p:cNvSpPr>
              <a:spLocks noChangeArrowheads="1"/>
            </p:cNvSpPr>
            <p:nvPr/>
          </p:nvSpPr>
          <p:spPr bwMode="auto">
            <a:xfrm>
              <a:off x="7024099" y="1978816"/>
              <a:ext cx="86152" cy="17058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6941393" y="1808235"/>
              <a:ext cx="253287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9" name="Rectangle 148"/>
            <p:cNvSpPr>
              <a:spLocks noChangeArrowheads="1"/>
            </p:cNvSpPr>
            <p:nvPr/>
          </p:nvSpPr>
          <p:spPr bwMode="auto">
            <a:xfrm>
              <a:off x="6302143" y="1892664"/>
              <a:ext cx="639250" cy="170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0" name="Rectangle 149"/>
            <p:cNvSpPr>
              <a:spLocks noChangeArrowheads="1"/>
            </p:cNvSpPr>
            <p:nvPr/>
          </p:nvSpPr>
          <p:spPr bwMode="auto">
            <a:xfrm>
              <a:off x="6342748" y="1923679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Addr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1" name="Rectangle 150"/>
            <p:cNvSpPr>
              <a:spLocks noChangeArrowheads="1"/>
            </p:cNvSpPr>
            <p:nvPr/>
          </p:nvSpPr>
          <p:spPr bwMode="auto">
            <a:xfrm>
              <a:off x="6519289" y="1923679"/>
              <a:ext cx="34797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Data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2" name="Rectangle 151"/>
            <p:cNvSpPr>
              <a:spLocks noChangeArrowheads="1"/>
            </p:cNvSpPr>
            <p:nvPr/>
          </p:nvSpPr>
          <p:spPr bwMode="auto">
            <a:xfrm>
              <a:off x="7024099" y="1129360"/>
              <a:ext cx="86152" cy="29808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3" name="Rectangle 152"/>
            <p:cNvSpPr>
              <a:spLocks noChangeArrowheads="1"/>
            </p:cNvSpPr>
            <p:nvPr/>
          </p:nvSpPr>
          <p:spPr bwMode="auto">
            <a:xfrm>
              <a:off x="6472725" y="1129360"/>
              <a:ext cx="637526" cy="8442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6302143" y="1044932"/>
              <a:ext cx="170582" cy="253285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1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1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5" name="Rectangle 154"/>
            <p:cNvSpPr>
              <a:spLocks noChangeArrowheads="1"/>
            </p:cNvSpPr>
            <p:nvPr/>
          </p:nvSpPr>
          <p:spPr bwMode="auto">
            <a:xfrm>
              <a:off x="6431372" y="915703"/>
              <a:ext cx="635803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6" name="Rectangle 155"/>
            <p:cNvSpPr>
              <a:spLocks noChangeArrowheads="1"/>
            </p:cNvSpPr>
            <p:nvPr/>
          </p:nvSpPr>
          <p:spPr bwMode="auto">
            <a:xfrm>
              <a:off x="6795047" y="948442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7" name="Rectangle 156"/>
            <p:cNvSpPr>
              <a:spLocks noChangeArrowheads="1"/>
            </p:cNvSpPr>
            <p:nvPr/>
          </p:nvSpPr>
          <p:spPr bwMode="auto">
            <a:xfrm>
              <a:off x="8595516" y="322980"/>
              <a:ext cx="86152" cy="636833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5962704" y="1594579"/>
              <a:ext cx="339439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6133285" y="1594579"/>
              <a:ext cx="339440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5962704" y="1594579"/>
              <a:ext cx="339439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6133285" y="1594579"/>
              <a:ext cx="339440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8044142" y="2402682"/>
              <a:ext cx="339439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8213000" y="2402682"/>
              <a:ext cx="341163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8044142" y="2402682"/>
              <a:ext cx="339439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8213000" y="2402682"/>
              <a:ext cx="341163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6" name="Rectangle 165"/>
            <p:cNvSpPr>
              <a:spLocks noChangeArrowheads="1"/>
            </p:cNvSpPr>
            <p:nvPr/>
          </p:nvSpPr>
          <p:spPr bwMode="auto">
            <a:xfrm>
              <a:off x="6174638" y="5883211"/>
              <a:ext cx="86152" cy="25500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7" name="Rectangle 166"/>
            <p:cNvSpPr>
              <a:spLocks noChangeArrowheads="1"/>
            </p:cNvSpPr>
            <p:nvPr/>
          </p:nvSpPr>
          <p:spPr bwMode="auto">
            <a:xfrm>
              <a:off x="6260790" y="6012438"/>
              <a:ext cx="892537" cy="8442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8" name="Rectangle 167"/>
            <p:cNvSpPr>
              <a:spLocks noChangeArrowheads="1"/>
            </p:cNvSpPr>
            <p:nvPr/>
          </p:nvSpPr>
          <p:spPr bwMode="auto">
            <a:xfrm>
              <a:off x="7067175" y="5883211"/>
              <a:ext cx="86152" cy="21365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9" name="Rectangle 168"/>
            <p:cNvSpPr>
              <a:spLocks noChangeArrowheads="1"/>
            </p:cNvSpPr>
            <p:nvPr/>
          </p:nvSpPr>
          <p:spPr bwMode="auto">
            <a:xfrm>
              <a:off x="5028814" y="236828"/>
              <a:ext cx="260179" cy="18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0" name="Rectangle 169"/>
            <p:cNvSpPr>
              <a:spLocks noChangeArrowheads="1"/>
            </p:cNvSpPr>
            <p:nvPr/>
          </p:nvSpPr>
          <p:spPr bwMode="auto">
            <a:xfrm>
              <a:off x="4953000" y="312642"/>
              <a:ext cx="36189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PC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151" name="Rectangle 170"/>
            <p:cNvSpPr>
              <a:spLocks noChangeArrowheads="1"/>
            </p:cNvSpPr>
            <p:nvPr/>
          </p:nvSpPr>
          <p:spPr bwMode="auto">
            <a:xfrm>
              <a:off x="6302143" y="576266"/>
              <a:ext cx="1486988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2" name="Rectangle 171"/>
            <p:cNvSpPr>
              <a:spLocks noChangeArrowheads="1"/>
            </p:cNvSpPr>
            <p:nvPr/>
          </p:nvSpPr>
          <p:spPr bwMode="auto">
            <a:xfrm>
              <a:off x="6344870" y="607281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3" name="Rectangle 172"/>
            <p:cNvSpPr>
              <a:spLocks noChangeArrowheads="1"/>
            </p:cNvSpPr>
            <p:nvPr/>
          </p:nvSpPr>
          <p:spPr bwMode="auto">
            <a:xfrm>
              <a:off x="6559668" y="607281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4" name="Rectangle 173"/>
            <p:cNvSpPr>
              <a:spLocks noChangeArrowheads="1"/>
            </p:cNvSpPr>
            <p:nvPr/>
          </p:nvSpPr>
          <p:spPr bwMode="auto">
            <a:xfrm>
              <a:off x="6587421" y="607281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5" name="Rectangle 174"/>
            <p:cNvSpPr>
              <a:spLocks noChangeArrowheads="1"/>
            </p:cNvSpPr>
            <p:nvPr/>
          </p:nvSpPr>
          <p:spPr bwMode="auto">
            <a:xfrm>
              <a:off x="6133285" y="322980"/>
              <a:ext cx="2548383" cy="8442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6" name="Freeform 175"/>
            <p:cNvSpPr>
              <a:spLocks/>
            </p:cNvSpPr>
            <p:nvPr/>
          </p:nvSpPr>
          <p:spPr bwMode="auto">
            <a:xfrm>
              <a:off x="8468011" y="3591576"/>
              <a:ext cx="255011" cy="168857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7" name="Freeform 176"/>
            <p:cNvSpPr>
              <a:spLocks/>
            </p:cNvSpPr>
            <p:nvPr/>
          </p:nvSpPr>
          <p:spPr bwMode="auto">
            <a:xfrm>
              <a:off x="8554163" y="3591576"/>
              <a:ext cx="253287" cy="168857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8" name="Rectangle 177"/>
            <p:cNvSpPr>
              <a:spLocks noChangeArrowheads="1"/>
            </p:cNvSpPr>
            <p:nvPr/>
          </p:nvSpPr>
          <p:spPr bwMode="auto">
            <a:xfrm>
              <a:off x="6302143" y="152400"/>
              <a:ext cx="1486988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9" name="Rectangle 178"/>
            <p:cNvSpPr>
              <a:spLocks noChangeArrowheads="1"/>
            </p:cNvSpPr>
            <p:nvPr/>
          </p:nvSpPr>
          <p:spPr bwMode="auto">
            <a:xfrm>
              <a:off x="6324547" y="183415"/>
              <a:ext cx="41525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newPC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</p:grpSp>
      <p:pic>
        <p:nvPicPr>
          <p:cNvPr id="19460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41383"/>
            <a:ext cx="4051639" cy="6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06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290736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流水线阶段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041403"/>
            <a:ext cx="3149203" cy="5224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取指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选择当前</a:t>
            </a:r>
            <a:r>
              <a:rPr lang="en-US" altLang="zh-CN" dirty="0">
                <a:ea typeface="宋体" panose="02010600030101010101" pitchFamily="2" charset="-122"/>
              </a:rPr>
              <a:t>PC </a:t>
            </a: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读取指令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译码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读取程序寄存器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执行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操作</a:t>
            </a:r>
            <a:r>
              <a:rPr lang="en-US" altLang="zh-CN" dirty="0">
                <a:ea typeface="宋体" panose="02010600030101010101" pitchFamily="2" charset="-122"/>
              </a:rPr>
              <a:t>ALU </a:t>
            </a: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访存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读或写存储器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写回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更新寄存器文件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0484" name="Picture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595316"/>
            <a:ext cx="4335338" cy="6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7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PIPE- </a:t>
            </a:r>
            <a:r>
              <a:rPr lang="zh-CN" altLang="en-US" dirty="0">
                <a:ea typeface="宋体" charset="-122"/>
              </a:rPr>
              <a:t>硬件结构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7678"/>
            <a:ext cx="3470871" cy="5224462"/>
          </a:xfrm>
        </p:spPr>
        <p:txBody>
          <a:bodyPr/>
          <a:lstStyle/>
          <a:p>
            <a:pPr lvl="1">
              <a:defRPr/>
            </a:pPr>
            <a:r>
              <a:rPr lang="zh-CN" altLang="en-US" sz="2800" dirty="0">
                <a:latin typeface="+mn-ea"/>
                <a:ea typeface="+mn-ea"/>
              </a:rPr>
              <a:t>流水线寄存器保存指令执行的中间值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前向路径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值从一个阶段送到下一个阶段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不能跳到过去的阶段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</a:p>
          <a:p>
            <a:pPr lvl="2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如</a:t>
            </a:r>
            <a:r>
              <a:rPr lang="en-US" altLang="zh-CN" dirty="0" err="1">
                <a:latin typeface="+mn-ea"/>
                <a:ea typeface="+mn-ea"/>
              </a:rPr>
              <a:t>valC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通过译码码阶段</a:t>
            </a: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简化结构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531900" y="6255952"/>
            <a:ext cx="1275996" cy="44964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2529" rtl="0" eaLnBrk="1" latinLnBrk="0" hangingPunct="1">
              <a:spcBef>
                <a:spcPct val="20000"/>
              </a:spcBef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2529" rtl="0" eaLnBrk="1" latinLnBrk="0" hangingPunct="1">
              <a:spcBef>
                <a:spcPct val="20000"/>
              </a:spcBef>
              <a:buChar char="–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2529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2529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2529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9718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4290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8862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B1441-2731-4CB0-9582-7D1CBDEB357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7" name="Picture 2" descr="Z:\3.Teaching\sjtu\ICS\site-ics\slides\PIPE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52" y="260648"/>
            <a:ext cx="5563344" cy="644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262786" y="629772"/>
            <a:ext cx="765598" cy="34473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0152" y="3596504"/>
            <a:ext cx="646853" cy="840608"/>
          </a:xfrm>
          <a:prstGeom prst="rect">
            <a:avLst/>
          </a:prstGeom>
          <a:noFill/>
          <a:ln w="2857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55666" y="3684032"/>
            <a:ext cx="612478" cy="157376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306222" y="5157193"/>
            <a:ext cx="938185" cy="504056"/>
          </a:xfrm>
          <a:prstGeom prst="rect">
            <a:avLst/>
          </a:prstGeom>
          <a:noFill/>
          <a:ln w="2857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426449" y="1289935"/>
            <a:ext cx="182678" cy="359082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138406" y="2060849"/>
            <a:ext cx="117391" cy="288032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67409" y="1619584"/>
            <a:ext cx="452863" cy="369256"/>
          </a:xfrm>
          <a:prstGeom prst="rect">
            <a:avLst/>
          </a:prstGeom>
          <a:noFill/>
          <a:ln w="2857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6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772529"/>
            <a:ext cx="4248472" cy="581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信号重新排列与命名规则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2776"/>
            <a:ext cx="4716016" cy="45365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err="1">
                <a:latin typeface="+mn-ea"/>
                <a:ea typeface="+mn-ea"/>
              </a:rPr>
              <a:t>S_Field</a:t>
            </a:r>
            <a:endParaRPr lang="en-US" altLang="zh-CN" sz="32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流水线</a:t>
            </a:r>
            <a:r>
              <a:rPr lang="en-US" altLang="zh-CN" sz="2800" dirty="0">
                <a:latin typeface="+mn-ea"/>
                <a:ea typeface="+mn-ea"/>
              </a:rPr>
              <a:t>S</a:t>
            </a:r>
            <a:r>
              <a:rPr lang="zh-CN" altLang="en-US" sz="2800" dirty="0">
                <a:latin typeface="+mn-ea"/>
                <a:ea typeface="+mn-ea"/>
              </a:rPr>
              <a:t>阶段的寄存器的相关字段的名称</a:t>
            </a:r>
            <a:endParaRPr lang="en-US" altLang="zh-CN" sz="28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US" altLang="zh-CN" sz="2800" dirty="0">
                <a:latin typeface="+mn-ea"/>
                <a:ea typeface="+mn-ea"/>
              </a:rPr>
              <a:t>F D E M W </a:t>
            </a:r>
          </a:p>
          <a:p>
            <a:pPr eaLnBrk="1" hangingPunct="1">
              <a:defRPr/>
            </a:pPr>
            <a:r>
              <a:rPr lang="en-US" altLang="zh-CN" sz="3200" dirty="0" err="1">
                <a:latin typeface="+mn-ea"/>
                <a:ea typeface="+mn-ea"/>
              </a:rPr>
              <a:t>s_Field</a:t>
            </a:r>
            <a:endParaRPr lang="en-US" altLang="zh-CN" sz="32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流水线</a:t>
            </a:r>
            <a:r>
              <a:rPr lang="en-US" altLang="zh-CN" sz="2800" dirty="0">
                <a:latin typeface="+mn-ea"/>
                <a:ea typeface="+mn-ea"/>
              </a:rPr>
              <a:t>S</a:t>
            </a:r>
            <a:r>
              <a:rPr lang="zh-CN" altLang="en-US" sz="2800" dirty="0">
                <a:latin typeface="+mn-ea"/>
                <a:ea typeface="+mn-ea"/>
              </a:rPr>
              <a:t>阶段的相关字段的相关值</a:t>
            </a:r>
            <a:endParaRPr lang="en-US" altLang="zh-CN" sz="28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US" altLang="zh-CN" sz="2800" dirty="0">
                <a:latin typeface="+mn-ea"/>
                <a:ea typeface="+mn-ea"/>
              </a:rPr>
              <a:t>f d e m w</a:t>
            </a:r>
          </a:p>
        </p:txBody>
      </p:sp>
    </p:spTree>
    <p:extLst>
      <p:ext uri="{BB962C8B-B14F-4D97-AF65-F5344CB8AC3E}">
        <p14:creationId xmlns:p14="http://schemas.microsoft.com/office/powerpoint/2010/main" val="384822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10" y="332656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+mn-ea"/>
                <a:ea typeface="+mn-ea"/>
              </a:rPr>
              <a:t>反馈路径</a:t>
            </a:r>
            <a:endParaRPr lang="en-US" altLang="zh-CN" sz="4000" dirty="0">
              <a:latin typeface="+mn-ea"/>
              <a:ea typeface="+mn-ea"/>
            </a:endParaRP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631" y="1255363"/>
            <a:ext cx="4067944" cy="5224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预测下一个</a:t>
            </a:r>
            <a:r>
              <a:rPr lang="en-US" altLang="zh-CN" sz="3200" dirty="0">
                <a:latin typeface="+mn-ea"/>
                <a:ea typeface="+mn-ea"/>
              </a:rPr>
              <a:t>PC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猜测下一个</a:t>
            </a:r>
            <a:r>
              <a:rPr lang="en-US" altLang="zh-CN" sz="2800" dirty="0">
                <a:latin typeface="+mn-ea"/>
                <a:ea typeface="+mn-ea"/>
              </a:rPr>
              <a:t>PC</a:t>
            </a:r>
            <a:r>
              <a:rPr lang="zh-CN" altLang="en-US" sz="2800" dirty="0">
                <a:latin typeface="+mn-ea"/>
                <a:ea typeface="+mn-ea"/>
              </a:rPr>
              <a:t>的值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分支信息</a:t>
            </a:r>
            <a:r>
              <a:rPr lang="en-US" altLang="zh-CN" sz="3200" dirty="0">
                <a:latin typeface="+mn-ea"/>
                <a:ea typeface="+mn-ea"/>
              </a:rPr>
              <a:t>  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跳转或不跳转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预测失败或成功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返回点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从内存中读取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寄存器更新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通过寄存器文件写端口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</a:p>
        </p:txBody>
      </p:sp>
      <p:pic>
        <p:nvPicPr>
          <p:cNvPr id="235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32" y="217508"/>
            <a:ext cx="4455639" cy="642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64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>
                <a:latin typeface="黑体" panose="02010609060101010101" pitchFamily="49" charset="-122"/>
              </a:rPr>
              <a:t>目 录</a:t>
            </a: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772816"/>
            <a:ext cx="8594725" cy="48565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流水线的通用原理</a:t>
            </a:r>
            <a:endParaRPr lang="en-US" altLang="zh-CN" sz="32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目标</a:t>
            </a:r>
            <a:endParaRPr lang="en-US" altLang="zh-CN" sz="28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难点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设计流水化的</a:t>
            </a:r>
            <a:r>
              <a:rPr lang="en-US" altLang="zh-CN" sz="3200" dirty="0">
                <a:latin typeface="+mn-ea"/>
                <a:ea typeface="+mn-ea"/>
              </a:rPr>
              <a:t>Y86-64</a:t>
            </a:r>
            <a:r>
              <a:rPr lang="zh-CN" altLang="en-US" sz="3200" dirty="0">
                <a:latin typeface="+mn-ea"/>
                <a:ea typeface="+mn-ea"/>
              </a:rPr>
              <a:t>处理器</a:t>
            </a:r>
            <a:r>
              <a:rPr lang="en-US" altLang="zh-CN" sz="3200" dirty="0">
                <a:latin typeface="+mn-ea"/>
                <a:ea typeface="+mn-ea"/>
              </a:rPr>
              <a:t>-</a:t>
            </a:r>
            <a:r>
              <a:rPr lang="zh-CN" altLang="en-US" sz="3200" dirty="0">
                <a:latin typeface="+mn-ea"/>
                <a:ea typeface="+mn-ea"/>
              </a:rPr>
              <a:t>基础技术</a:t>
            </a:r>
            <a:endParaRPr lang="en-US" altLang="zh-CN" sz="32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调整</a:t>
            </a:r>
            <a:r>
              <a:rPr lang="en-US" altLang="zh-CN" sz="2800" dirty="0">
                <a:latin typeface="+mn-ea"/>
                <a:ea typeface="+mn-ea"/>
              </a:rPr>
              <a:t>SEQ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插入流水线寄存器</a:t>
            </a:r>
            <a:endParaRPr lang="en-US" altLang="zh-CN" sz="28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数据和控制冒险</a:t>
            </a:r>
            <a:endParaRPr lang="en-US" altLang="zh-CN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3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08379"/>
            <a:ext cx="5436096" cy="599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3" y="317523"/>
            <a:ext cx="3684100" cy="951237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latin typeface="+mn-ea"/>
                <a:ea typeface="+mn-ea"/>
              </a:rPr>
              <a:t>预测</a:t>
            </a:r>
            <a:r>
              <a:rPr lang="en-US" altLang="zh-CN" sz="4800" dirty="0">
                <a:latin typeface="+mn-ea"/>
                <a:ea typeface="+mn-ea"/>
              </a:rPr>
              <a:t>PC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57" y="1484784"/>
            <a:ext cx="3841956" cy="4629174"/>
          </a:xfrm>
        </p:spPr>
        <p:txBody>
          <a:bodyPr/>
          <a:lstStyle/>
          <a:p>
            <a:r>
              <a:rPr lang="zh-CN" altLang="en-US" sz="3200" dirty="0">
                <a:latin typeface="+mn-ea"/>
                <a:ea typeface="+mn-ea"/>
              </a:rPr>
              <a:t>当前指令完成取指后，开始一条新指令的取指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3200" dirty="0">
                <a:latin typeface="+mn-ea"/>
                <a:ea typeface="+mn-ea"/>
              </a:rPr>
              <a:t>没有足够的时间决定下一条指令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r>
              <a:rPr lang="zh-CN" altLang="en-US" sz="3200" dirty="0">
                <a:latin typeface="+mn-ea"/>
                <a:ea typeface="+mn-ea"/>
              </a:rPr>
              <a:t>猜测哪条指令将会被取出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3200" dirty="0">
                <a:latin typeface="+mn-ea"/>
                <a:ea typeface="+mn-ea"/>
              </a:rPr>
              <a:t>如果预测错误，就还原</a:t>
            </a:r>
            <a:endParaRPr lang="en-US" altLang="zh-CN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221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4220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预测策略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18" y="796220"/>
            <a:ext cx="8786982" cy="58731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非转移指令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预测</a:t>
            </a:r>
            <a:r>
              <a:rPr lang="en-US" altLang="zh-CN" dirty="0">
                <a:latin typeface="+mn-ea"/>
                <a:ea typeface="+mn-ea"/>
              </a:rPr>
              <a:t>PC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 err="1">
                <a:latin typeface="+mn-ea"/>
                <a:ea typeface="+mn-ea"/>
              </a:rPr>
              <a:t>valP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永远可靠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调用指令或无条件转移指令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预测</a:t>
            </a:r>
            <a:r>
              <a:rPr lang="en-US" altLang="zh-CN" dirty="0">
                <a:latin typeface="+mn-ea"/>
                <a:ea typeface="+mn-ea"/>
              </a:rPr>
              <a:t>PC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 err="1">
                <a:latin typeface="+mn-ea"/>
                <a:ea typeface="+mn-ea"/>
              </a:rPr>
              <a:t>valC</a:t>
            </a:r>
            <a:r>
              <a:rPr lang="en-US" altLang="zh-CN" dirty="0">
                <a:latin typeface="+mn-ea"/>
                <a:ea typeface="+mn-ea"/>
              </a:rPr>
              <a:t> (</a:t>
            </a:r>
            <a:r>
              <a:rPr lang="zh-CN" altLang="en-US" dirty="0">
                <a:latin typeface="+mn-ea"/>
                <a:ea typeface="+mn-ea"/>
              </a:rPr>
              <a:t>调用的入口地址或转移目的地址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永远可靠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条件转移指令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预测</a:t>
            </a:r>
            <a:r>
              <a:rPr lang="en-US" altLang="zh-CN" dirty="0">
                <a:latin typeface="+mn-ea"/>
                <a:ea typeface="+mn-ea"/>
              </a:rPr>
              <a:t>PC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 err="1">
                <a:latin typeface="+mn-ea"/>
                <a:ea typeface="+mn-ea"/>
              </a:rPr>
              <a:t>valC</a:t>
            </a:r>
            <a:r>
              <a:rPr lang="en-US" altLang="zh-CN" dirty="0">
                <a:latin typeface="+mn-ea"/>
                <a:ea typeface="+mn-ea"/>
              </a:rPr>
              <a:t> (</a:t>
            </a:r>
            <a:r>
              <a:rPr lang="zh-CN" altLang="en-US" dirty="0">
                <a:latin typeface="+mn-ea"/>
                <a:ea typeface="+mn-ea"/>
              </a:rPr>
              <a:t>转移目的地址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如果分支被选中则预测正确</a:t>
            </a:r>
            <a:endParaRPr lang="en-US" altLang="zh-CN" dirty="0">
              <a:latin typeface="+mn-ea"/>
              <a:ea typeface="+mn-ea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研究表明成功率大约为</a:t>
            </a:r>
            <a:r>
              <a:rPr lang="en-US" altLang="zh-CN" dirty="0">
                <a:latin typeface="+mn-ea"/>
                <a:ea typeface="+mn-ea"/>
              </a:rPr>
              <a:t>60%     ===</a:t>
            </a:r>
            <a:r>
              <a:rPr lang="zh-CN" altLang="en-US" dirty="0">
                <a:latin typeface="+mn-ea"/>
                <a:ea typeface="+mn-ea"/>
              </a:rPr>
              <a:t>回跳为</a:t>
            </a:r>
            <a:r>
              <a:rPr lang="en-US" altLang="zh-CN" dirty="0" err="1">
                <a:latin typeface="+mn-ea"/>
                <a:ea typeface="+mn-ea"/>
              </a:rPr>
              <a:t>valC</a:t>
            </a:r>
            <a:r>
              <a:rPr lang="zh-CN" altLang="en-US" dirty="0">
                <a:latin typeface="+mn-ea"/>
                <a:ea typeface="+mn-ea"/>
              </a:rPr>
              <a:t>更好</a:t>
            </a:r>
            <a:r>
              <a:rPr lang="en-US" altLang="zh-CN" dirty="0">
                <a:latin typeface="+mn-ea"/>
                <a:ea typeface="+mn-ea"/>
              </a:rPr>
              <a:t>        </a:t>
            </a:r>
          </a:p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返回指令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不进行预取                   </a:t>
            </a:r>
            <a:r>
              <a:rPr lang="en-US" altLang="zh-CN" dirty="0">
                <a:latin typeface="+mn-ea"/>
                <a:ea typeface="+mn-ea"/>
              </a:rPr>
              <a:t>===CPU</a:t>
            </a:r>
            <a:r>
              <a:rPr lang="zh-CN" altLang="en-US" dirty="0">
                <a:latin typeface="+mn-ea"/>
                <a:ea typeface="+mn-ea"/>
              </a:rPr>
              <a:t>硬件栈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3195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6953" y="211162"/>
            <a:ext cx="4257055" cy="11445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从预测错误中恢复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5" y="1544638"/>
            <a:ext cx="3480543" cy="4764682"/>
          </a:xfrm>
        </p:spPr>
        <p:txBody>
          <a:bodyPr/>
          <a:lstStyle/>
          <a:p>
            <a:r>
              <a:rPr lang="zh-CN" altLang="en-US" sz="3200" dirty="0">
                <a:latin typeface="+mn-ea"/>
                <a:ea typeface="+mn-ea"/>
              </a:rPr>
              <a:t>跳转错误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2800" dirty="0">
                <a:latin typeface="+mn-ea"/>
                <a:ea typeface="+mn-ea"/>
              </a:rPr>
              <a:t>查看分支条件，如果指令进入访存阶段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2800" dirty="0">
                <a:latin typeface="+mn-ea"/>
                <a:ea typeface="+mn-ea"/>
              </a:rPr>
              <a:t>从</a:t>
            </a:r>
            <a:r>
              <a:rPr lang="en-US" altLang="zh-CN" sz="2800" dirty="0" err="1">
                <a:latin typeface="+mn-ea"/>
                <a:ea typeface="+mn-ea"/>
              </a:rPr>
              <a:t>valA</a:t>
            </a:r>
            <a:r>
              <a:rPr lang="zh-CN" altLang="en-US" sz="2800" dirty="0">
                <a:latin typeface="+mn-ea"/>
                <a:ea typeface="+mn-ea"/>
              </a:rPr>
              <a:t>中得到失败的</a:t>
            </a:r>
            <a:r>
              <a:rPr lang="en-US" altLang="zh-CN" sz="2800" dirty="0">
                <a:latin typeface="+mn-ea"/>
                <a:ea typeface="+mn-ea"/>
              </a:rPr>
              <a:t>PC </a:t>
            </a:r>
          </a:p>
          <a:p>
            <a:r>
              <a:rPr lang="zh-CN" altLang="en-US" sz="3200" dirty="0">
                <a:latin typeface="+mn-ea"/>
                <a:ea typeface="+mn-ea"/>
              </a:rPr>
              <a:t>返回指令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2800" dirty="0">
                <a:latin typeface="+mn-ea"/>
                <a:ea typeface="+mn-ea"/>
              </a:rPr>
              <a:t>获取返回地址，当</a:t>
            </a:r>
            <a:r>
              <a:rPr lang="en-US" altLang="zh-CN" sz="2800" dirty="0">
                <a:latin typeface="+mn-ea"/>
                <a:ea typeface="+mn-ea"/>
              </a:rPr>
              <a:t>ret</a:t>
            </a:r>
            <a:r>
              <a:rPr lang="zh-CN" altLang="en-US" sz="2800" dirty="0">
                <a:latin typeface="+mn-ea"/>
                <a:ea typeface="+mn-ea"/>
              </a:rPr>
              <a:t>到达写回阶段</a:t>
            </a:r>
            <a:endParaRPr lang="en-US" altLang="zh-CN" sz="2800" dirty="0">
              <a:latin typeface="+mn-ea"/>
              <a:ea typeface="+mn-ea"/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39" y="1124744"/>
            <a:ext cx="5594171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8172400" y="1498036"/>
            <a:ext cx="412577" cy="48040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22" tIns="45722" rIns="45722" bIns="45722" anchor="ctr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  <p:sp>
        <p:nvSpPr>
          <p:cNvPr id="6" name="Oval 1"/>
          <p:cNvSpPr/>
          <p:nvPr/>
        </p:nvSpPr>
        <p:spPr bwMode="auto">
          <a:xfrm>
            <a:off x="8705733" y="1978441"/>
            <a:ext cx="412577" cy="48040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22" tIns="45722" rIns="45722" bIns="45722" anchor="ctr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95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流水线示例</a:t>
            </a:r>
            <a:endParaRPr lang="en-US" altLang="zh-CN">
              <a:ea typeface="宋体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3474264"/>
            <a:ext cx="2290763" cy="533400"/>
          </a:xfrm>
        </p:spPr>
        <p:txBody>
          <a:bodyPr/>
          <a:lstStyle/>
          <a:p>
            <a:pPr marL="385707" indent="-385707" defTabSz="912676" eaLnBrk="1" hangingPunct="1">
              <a:defRPr/>
            </a:pPr>
            <a:r>
              <a:rPr lang="en-US" sz="1800" dirty="0"/>
              <a:t>File: </a:t>
            </a:r>
            <a:r>
              <a:rPr lang="en-US" sz="1800" dirty="0">
                <a:latin typeface="Courier New" pitchFamily="49" charset="0"/>
              </a:rPr>
              <a:t>demo-</a:t>
            </a:r>
            <a:r>
              <a:rPr lang="en-US" sz="1800" dirty="0" err="1">
                <a:latin typeface="Courier New" pitchFamily="49" charset="0"/>
              </a:rPr>
              <a:t>basic.ys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4306625" y="1195536"/>
            <a:ext cx="4587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765412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5222612" y="1195536"/>
            <a:ext cx="4587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5681400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6138600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95800" y="1195536"/>
            <a:ext cx="4587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7054587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7511787" y="1195536"/>
            <a:ext cx="4587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7970575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4306625" y="1576536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4765412" y="1576536"/>
            <a:ext cx="457200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7" name="Rectangle 16"/>
          <p:cNvSpPr>
            <a:spLocks noChangeArrowheads="1"/>
          </p:cNvSpPr>
          <p:nvPr/>
        </p:nvSpPr>
        <p:spPr bwMode="auto">
          <a:xfrm>
            <a:off x="5222612" y="1576536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5681400" y="1576536"/>
            <a:ext cx="457200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6595800" y="1882924"/>
            <a:ext cx="458787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4765412" y="1882924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81" name="Rectangle 21"/>
          <p:cNvSpPr>
            <a:spLocks noChangeArrowheads="1"/>
          </p:cNvSpPr>
          <p:nvPr/>
        </p:nvSpPr>
        <p:spPr bwMode="auto">
          <a:xfrm>
            <a:off x="5222612" y="1882924"/>
            <a:ext cx="458788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2" name="Rectangle 22"/>
          <p:cNvSpPr>
            <a:spLocks noChangeArrowheads="1"/>
          </p:cNvSpPr>
          <p:nvPr/>
        </p:nvSpPr>
        <p:spPr bwMode="auto">
          <a:xfrm>
            <a:off x="5681400" y="1882924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auto">
          <a:xfrm>
            <a:off x="6138600" y="1882924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6138600" y="1576536"/>
            <a:ext cx="457200" cy="30638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85" name="Group 26"/>
          <p:cNvGrpSpPr>
            <a:grpSpLocks/>
          </p:cNvGrpSpPr>
          <p:nvPr/>
        </p:nvGrpSpPr>
        <p:grpSpPr bwMode="auto">
          <a:xfrm>
            <a:off x="5222612" y="2187724"/>
            <a:ext cx="2289175" cy="306387"/>
            <a:chOff x="2784" y="1872"/>
            <a:chExt cx="1440" cy="192"/>
          </a:xfrm>
        </p:grpSpPr>
        <p:sp>
          <p:nvSpPr>
            <p:cNvPr id="86" name="Rectangle 27"/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" name="Rectangle 28"/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8" name="Rectangle 29"/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9" name="Rectangle 30"/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90" name="Rectangle 31"/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91" name="Group 33"/>
          <p:cNvGrpSpPr>
            <a:grpSpLocks/>
          </p:cNvGrpSpPr>
          <p:nvPr/>
        </p:nvGrpSpPr>
        <p:grpSpPr bwMode="auto">
          <a:xfrm>
            <a:off x="5681400" y="2494111"/>
            <a:ext cx="2289175" cy="304800"/>
            <a:chOff x="3072" y="2064"/>
            <a:chExt cx="1440" cy="192"/>
          </a:xfrm>
        </p:grpSpPr>
        <p:sp>
          <p:nvSpPr>
            <p:cNvPr id="92" name="Rectangle 34"/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4" name="Rectangle 36"/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5" name="Rectangle 37"/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97" name="Group 40"/>
          <p:cNvGrpSpPr>
            <a:grpSpLocks/>
          </p:cNvGrpSpPr>
          <p:nvPr/>
        </p:nvGrpSpPr>
        <p:grpSpPr bwMode="auto">
          <a:xfrm>
            <a:off x="6138600" y="2798911"/>
            <a:ext cx="2289175" cy="304800"/>
            <a:chOff x="3360" y="2256"/>
            <a:chExt cx="1440" cy="192"/>
          </a:xfrm>
        </p:grpSpPr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01" name="Rectangle 44"/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103" name="Line 46"/>
          <p:cNvSpPr>
            <a:spLocks noChangeShapeType="1"/>
          </p:cNvSpPr>
          <p:nvPr/>
        </p:nvSpPr>
        <p:spPr bwMode="auto">
          <a:xfrm flipH="1">
            <a:off x="5910000" y="3103711"/>
            <a:ext cx="2286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47"/>
          <p:cNvSpPr>
            <a:spLocks noChangeShapeType="1"/>
          </p:cNvSpPr>
          <p:nvPr/>
        </p:nvSpPr>
        <p:spPr bwMode="auto">
          <a:xfrm>
            <a:off x="6595800" y="3103711"/>
            <a:ext cx="230187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Rectangle 48"/>
          <p:cNvSpPr>
            <a:spLocks noChangeArrowheads="1"/>
          </p:cNvSpPr>
          <p:nvPr/>
        </p:nvSpPr>
        <p:spPr bwMode="auto">
          <a:xfrm>
            <a:off x="5597262" y="3233886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7" tIns="45785" rIns="91567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周期</a:t>
            </a:r>
            <a:r>
              <a:rPr lang="en-US" altLang="zh-CN" sz="2000" b="0" dirty="0">
                <a:latin typeface="Helvetica" panose="020B0604020202020204" pitchFamily="34" charset="0"/>
                <a:ea typeface="宋体" panose="02010600030101010101" pitchFamily="2" charset="-122"/>
              </a:rPr>
              <a:t> 5</a:t>
            </a:r>
          </a:p>
        </p:txBody>
      </p:sp>
      <p:grpSp>
        <p:nvGrpSpPr>
          <p:cNvPr id="106" name="Group 49"/>
          <p:cNvGrpSpPr>
            <a:grpSpLocks/>
          </p:cNvGrpSpPr>
          <p:nvPr/>
        </p:nvGrpSpPr>
        <p:grpSpPr bwMode="auto">
          <a:xfrm>
            <a:off x="5910000" y="3602186"/>
            <a:ext cx="915987" cy="571500"/>
            <a:chOff x="3408" y="1632"/>
            <a:chExt cx="576" cy="384"/>
          </a:xfrm>
        </p:grpSpPr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3456" y="182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09" name="Group 52"/>
          <p:cNvGrpSpPr>
            <a:grpSpLocks/>
          </p:cNvGrpSpPr>
          <p:nvPr/>
        </p:nvGrpSpPr>
        <p:grpSpPr bwMode="auto">
          <a:xfrm>
            <a:off x="5910000" y="4173686"/>
            <a:ext cx="915987" cy="569913"/>
            <a:chOff x="3408" y="1632"/>
            <a:chExt cx="576" cy="384"/>
          </a:xfrm>
        </p:grpSpPr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grpSp>
        <p:nvGrpSpPr>
          <p:cNvPr id="112" name="Group 55"/>
          <p:cNvGrpSpPr>
            <a:grpSpLocks/>
          </p:cNvGrpSpPr>
          <p:nvPr/>
        </p:nvGrpSpPr>
        <p:grpSpPr bwMode="auto">
          <a:xfrm>
            <a:off x="5910000" y="4743599"/>
            <a:ext cx="915987" cy="568325"/>
            <a:chOff x="3408" y="1632"/>
            <a:chExt cx="576" cy="384"/>
          </a:xfrm>
        </p:grpSpPr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4" name="Rectangle 57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I3</a:t>
              </a:r>
            </a:p>
          </p:txBody>
        </p:sp>
      </p:grpSp>
      <p:grpSp>
        <p:nvGrpSpPr>
          <p:cNvPr id="115" name="Group 58"/>
          <p:cNvGrpSpPr>
            <a:grpSpLocks/>
          </p:cNvGrpSpPr>
          <p:nvPr/>
        </p:nvGrpSpPr>
        <p:grpSpPr bwMode="auto">
          <a:xfrm>
            <a:off x="5910000" y="5311924"/>
            <a:ext cx="915987" cy="571500"/>
            <a:chOff x="3408" y="1632"/>
            <a:chExt cx="576" cy="384"/>
          </a:xfrm>
        </p:grpSpPr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17" name="Rectangle 60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I4</a:t>
              </a:r>
            </a:p>
          </p:txBody>
        </p:sp>
      </p:grpSp>
      <p:grpSp>
        <p:nvGrpSpPr>
          <p:cNvPr id="118" name="Group 61"/>
          <p:cNvGrpSpPr>
            <a:grpSpLocks/>
          </p:cNvGrpSpPr>
          <p:nvPr/>
        </p:nvGrpSpPr>
        <p:grpSpPr bwMode="auto">
          <a:xfrm>
            <a:off x="5910000" y="5883424"/>
            <a:ext cx="915987" cy="569912"/>
            <a:chOff x="3408" y="1632"/>
            <a:chExt cx="576" cy="384"/>
          </a:xfrm>
        </p:grpSpPr>
        <p:sp>
          <p:nvSpPr>
            <p:cNvPr id="119" name="Rectangle 62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20" name="Rectangle 63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I5</a:t>
              </a:r>
            </a:p>
          </p:txBody>
        </p:sp>
      </p:grpSp>
      <p:sp>
        <p:nvSpPr>
          <p:cNvPr id="121" name="Rectangle 67"/>
          <p:cNvSpPr>
            <a:spLocks noChangeArrowheads="1"/>
          </p:cNvSpPr>
          <p:nvPr/>
        </p:nvSpPr>
        <p:spPr bwMode="auto">
          <a:xfrm>
            <a:off x="568062" y="1500336"/>
            <a:ext cx="3886200" cy="18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$1,%rax	#I1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$2,%rcx	#I2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$3,%rdx	#I3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$4,%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bx	#I4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halt			#I5</a:t>
            </a:r>
          </a:p>
        </p:txBody>
      </p:sp>
      <p:cxnSp>
        <p:nvCxnSpPr>
          <p:cNvPr id="122" name="直接箭头连接符 60"/>
          <p:cNvCxnSpPr>
            <a:cxnSpLocks noChangeShapeType="1"/>
          </p:cNvCxnSpPr>
          <p:nvPr/>
        </p:nvCxnSpPr>
        <p:spPr bwMode="auto">
          <a:xfrm>
            <a:off x="3997062" y="165273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直接箭头连接符 62"/>
          <p:cNvCxnSpPr>
            <a:cxnSpLocks noChangeShapeType="1"/>
            <a:endCxn id="80" idx="1"/>
          </p:cNvCxnSpPr>
          <p:nvPr/>
        </p:nvCxnSpPr>
        <p:spPr bwMode="auto">
          <a:xfrm>
            <a:off x="3997062" y="2033736"/>
            <a:ext cx="7683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直接箭头连接符 64"/>
          <p:cNvCxnSpPr>
            <a:cxnSpLocks noChangeShapeType="1"/>
          </p:cNvCxnSpPr>
          <p:nvPr/>
        </p:nvCxnSpPr>
        <p:spPr bwMode="auto">
          <a:xfrm>
            <a:off x="3997062" y="2336949"/>
            <a:ext cx="1219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直接箭头连接符 66"/>
          <p:cNvCxnSpPr>
            <a:cxnSpLocks noChangeShapeType="1"/>
          </p:cNvCxnSpPr>
          <p:nvPr/>
        </p:nvCxnSpPr>
        <p:spPr bwMode="auto">
          <a:xfrm>
            <a:off x="3997062" y="2643336"/>
            <a:ext cx="160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直接箭头连接符 68"/>
          <p:cNvCxnSpPr>
            <a:cxnSpLocks noChangeShapeType="1"/>
          </p:cNvCxnSpPr>
          <p:nvPr/>
        </p:nvCxnSpPr>
        <p:spPr bwMode="auto">
          <a:xfrm>
            <a:off x="3997062" y="2948136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5396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1686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数据相关</a:t>
            </a:r>
            <a:r>
              <a:rPr lang="en-US" altLang="zh-CN" dirty="0">
                <a:ea typeface="宋体" charset="-122"/>
              </a:rPr>
              <a:t>: 3 </a:t>
            </a:r>
            <a:r>
              <a:rPr lang="en-US" altLang="zh-CN" dirty="0" err="1">
                <a:ea typeface="宋体" charset="-122"/>
              </a:rPr>
              <a:t>Nop’s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28675" name="Group 394"/>
          <p:cNvGrpSpPr>
            <a:grpSpLocks/>
          </p:cNvGrpSpPr>
          <p:nvPr/>
        </p:nvGrpSpPr>
        <p:grpSpPr bwMode="auto">
          <a:xfrm>
            <a:off x="467544" y="1052736"/>
            <a:ext cx="7992888" cy="5400600"/>
            <a:chOff x="551" y="528"/>
            <a:chExt cx="5066" cy="3697"/>
          </a:xfrm>
        </p:grpSpPr>
        <p:sp>
          <p:nvSpPr>
            <p:cNvPr id="424074" name="Rectangle 138"/>
            <p:cNvSpPr>
              <a:spLocks noChangeArrowheads="1"/>
            </p:cNvSpPr>
            <p:nvPr/>
          </p:nvSpPr>
          <p:spPr bwMode="auto">
            <a:xfrm>
              <a:off x="624" y="768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75" name="Rectangle 139"/>
            <p:cNvSpPr>
              <a:spLocks noChangeArrowheads="1"/>
            </p:cNvSpPr>
            <p:nvPr/>
          </p:nvSpPr>
          <p:spPr bwMode="auto">
            <a:xfrm>
              <a:off x="591" y="807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6" name="Rectangle 140"/>
            <p:cNvSpPr>
              <a:spLocks noChangeArrowheads="1"/>
            </p:cNvSpPr>
            <p:nvPr/>
          </p:nvSpPr>
          <p:spPr bwMode="auto">
            <a:xfrm>
              <a:off x="1115" y="807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7" name="Rectangle 141"/>
            <p:cNvSpPr>
              <a:spLocks noChangeArrowheads="1"/>
            </p:cNvSpPr>
            <p:nvPr/>
          </p:nvSpPr>
          <p:spPr bwMode="auto">
            <a:xfrm>
              <a:off x="1666" y="807"/>
              <a:ext cx="4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8" name="Rectangle 142"/>
            <p:cNvSpPr>
              <a:spLocks noChangeArrowheads="1"/>
            </p:cNvSpPr>
            <p:nvPr/>
          </p:nvSpPr>
          <p:spPr bwMode="auto">
            <a:xfrm>
              <a:off x="2069" y="807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9" name="Rectangle 143"/>
            <p:cNvSpPr>
              <a:spLocks noChangeArrowheads="1"/>
            </p:cNvSpPr>
            <p:nvPr/>
          </p:nvSpPr>
          <p:spPr bwMode="auto">
            <a:xfrm>
              <a:off x="244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0" name="Rectangle 144"/>
            <p:cNvSpPr>
              <a:spLocks noChangeArrowheads="1"/>
            </p:cNvSpPr>
            <p:nvPr/>
          </p:nvSpPr>
          <p:spPr bwMode="auto">
            <a:xfrm>
              <a:off x="2582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1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81" name="Rectangle 145"/>
            <p:cNvSpPr>
              <a:spLocks noChangeArrowheads="1"/>
            </p:cNvSpPr>
            <p:nvPr/>
          </p:nvSpPr>
          <p:spPr bwMode="auto">
            <a:xfrm>
              <a:off x="2736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2" name="Rectangle 146"/>
            <p:cNvSpPr>
              <a:spLocks noChangeArrowheads="1"/>
            </p:cNvSpPr>
            <p:nvPr/>
          </p:nvSpPr>
          <p:spPr bwMode="auto">
            <a:xfrm>
              <a:off x="2870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2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83" name="Rectangle 147"/>
            <p:cNvSpPr>
              <a:spLocks noChangeArrowheads="1"/>
            </p:cNvSpPr>
            <p:nvPr/>
          </p:nvSpPr>
          <p:spPr bwMode="auto">
            <a:xfrm>
              <a:off x="302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4" name="Rectangle 148"/>
            <p:cNvSpPr>
              <a:spLocks noChangeArrowheads="1"/>
            </p:cNvSpPr>
            <p:nvPr/>
          </p:nvSpPr>
          <p:spPr bwMode="auto">
            <a:xfrm>
              <a:off x="3158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424085" name="Rectangle 149"/>
            <p:cNvSpPr>
              <a:spLocks noChangeArrowheads="1"/>
            </p:cNvSpPr>
            <p:nvPr/>
          </p:nvSpPr>
          <p:spPr bwMode="auto">
            <a:xfrm>
              <a:off x="3312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4086" name="Rectangle 150"/>
            <p:cNvSpPr>
              <a:spLocks noChangeArrowheads="1"/>
            </p:cNvSpPr>
            <p:nvPr/>
          </p:nvSpPr>
          <p:spPr bwMode="auto">
            <a:xfrm>
              <a:off x="3446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3333CC"/>
                  </a:solidFill>
                </a:rPr>
                <a:t>4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4087" name="Rectangle 151"/>
            <p:cNvSpPr>
              <a:spLocks noChangeArrowheads="1"/>
            </p:cNvSpPr>
            <p:nvPr/>
          </p:nvSpPr>
          <p:spPr bwMode="auto">
            <a:xfrm>
              <a:off x="360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8" name="Rectangle 152"/>
            <p:cNvSpPr>
              <a:spLocks noChangeArrowheads="1"/>
            </p:cNvSpPr>
            <p:nvPr/>
          </p:nvSpPr>
          <p:spPr bwMode="auto">
            <a:xfrm>
              <a:off x="3734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424089" name="Rectangle 153"/>
            <p:cNvSpPr>
              <a:spLocks noChangeArrowheads="1"/>
            </p:cNvSpPr>
            <p:nvPr/>
          </p:nvSpPr>
          <p:spPr bwMode="auto">
            <a:xfrm>
              <a:off x="3888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0" name="Rectangle 154"/>
            <p:cNvSpPr>
              <a:spLocks noChangeArrowheads="1"/>
            </p:cNvSpPr>
            <p:nvPr/>
          </p:nvSpPr>
          <p:spPr bwMode="auto">
            <a:xfrm>
              <a:off x="4022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3333CC"/>
                  </a:solidFill>
                </a:rPr>
                <a:t>6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4091" name="Rectangle 155"/>
            <p:cNvSpPr>
              <a:spLocks noChangeArrowheads="1"/>
            </p:cNvSpPr>
            <p:nvPr/>
          </p:nvSpPr>
          <p:spPr bwMode="auto">
            <a:xfrm>
              <a:off x="4320" y="528"/>
              <a:ext cx="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3333CC"/>
                </a:solidFill>
              </a:endParaRPr>
            </a:p>
          </p:txBody>
        </p:sp>
        <p:sp>
          <p:nvSpPr>
            <p:cNvPr id="424092" name="Rectangle 156"/>
            <p:cNvSpPr>
              <a:spLocks noChangeArrowheads="1"/>
            </p:cNvSpPr>
            <p:nvPr/>
          </p:nvSpPr>
          <p:spPr bwMode="auto">
            <a:xfrm>
              <a:off x="4310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7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93" name="Rectangle 157"/>
            <p:cNvSpPr>
              <a:spLocks noChangeArrowheads="1"/>
            </p:cNvSpPr>
            <p:nvPr/>
          </p:nvSpPr>
          <p:spPr bwMode="auto">
            <a:xfrm>
              <a:off x="4464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4" name="Rectangle 158"/>
            <p:cNvSpPr>
              <a:spLocks noChangeArrowheads="1"/>
            </p:cNvSpPr>
            <p:nvPr/>
          </p:nvSpPr>
          <p:spPr bwMode="auto">
            <a:xfrm>
              <a:off x="4598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8</a:t>
              </a:r>
            </a:p>
          </p:txBody>
        </p:sp>
        <p:sp>
          <p:nvSpPr>
            <p:cNvPr id="424095" name="Rectangle 159"/>
            <p:cNvSpPr>
              <a:spLocks noChangeArrowheads="1"/>
            </p:cNvSpPr>
            <p:nvPr/>
          </p:nvSpPr>
          <p:spPr bwMode="auto">
            <a:xfrm>
              <a:off x="475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6" name="Rectangle 160"/>
            <p:cNvSpPr>
              <a:spLocks noChangeArrowheads="1"/>
            </p:cNvSpPr>
            <p:nvPr/>
          </p:nvSpPr>
          <p:spPr bwMode="auto">
            <a:xfrm>
              <a:off x="4886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9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97" name="Rectangle 161"/>
            <p:cNvSpPr>
              <a:spLocks noChangeArrowheads="1"/>
            </p:cNvSpPr>
            <p:nvPr/>
          </p:nvSpPr>
          <p:spPr bwMode="auto">
            <a:xfrm>
              <a:off x="2448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8" name="Rectangle 162"/>
            <p:cNvSpPr>
              <a:spLocks noChangeArrowheads="1"/>
            </p:cNvSpPr>
            <p:nvPr/>
          </p:nvSpPr>
          <p:spPr bwMode="auto">
            <a:xfrm>
              <a:off x="2580" y="79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9" name="Rectangle 163"/>
            <p:cNvSpPr>
              <a:spLocks noChangeArrowheads="1"/>
            </p:cNvSpPr>
            <p:nvPr/>
          </p:nvSpPr>
          <p:spPr bwMode="auto">
            <a:xfrm>
              <a:off x="2736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0" name="Rectangle 164"/>
            <p:cNvSpPr>
              <a:spLocks noChangeArrowheads="1"/>
            </p:cNvSpPr>
            <p:nvPr/>
          </p:nvSpPr>
          <p:spPr bwMode="auto">
            <a:xfrm>
              <a:off x="2884" y="79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1" name="Rectangle 165"/>
            <p:cNvSpPr>
              <a:spLocks noChangeArrowheads="1"/>
            </p:cNvSpPr>
            <p:nvPr/>
          </p:nvSpPr>
          <p:spPr bwMode="auto">
            <a:xfrm>
              <a:off x="3024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2" name="Rectangle 166"/>
            <p:cNvSpPr>
              <a:spLocks noChangeArrowheads="1"/>
            </p:cNvSpPr>
            <p:nvPr/>
          </p:nvSpPr>
          <p:spPr bwMode="auto">
            <a:xfrm>
              <a:off x="3152" y="79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3" name="Rectangle 167"/>
            <p:cNvSpPr>
              <a:spLocks noChangeArrowheads="1"/>
            </p:cNvSpPr>
            <p:nvPr/>
          </p:nvSpPr>
          <p:spPr bwMode="auto">
            <a:xfrm>
              <a:off x="3312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4" name="Rectangle 168"/>
            <p:cNvSpPr>
              <a:spLocks noChangeArrowheads="1"/>
            </p:cNvSpPr>
            <p:nvPr/>
          </p:nvSpPr>
          <p:spPr bwMode="auto">
            <a:xfrm>
              <a:off x="3430" y="79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5" name="Rectangle 169"/>
            <p:cNvSpPr>
              <a:spLocks noChangeArrowheads="1"/>
            </p:cNvSpPr>
            <p:nvPr/>
          </p:nvSpPr>
          <p:spPr bwMode="auto">
            <a:xfrm>
              <a:off x="3600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6" name="Rectangle 170"/>
            <p:cNvSpPr>
              <a:spLocks noChangeArrowheads="1"/>
            </p:cNvSpPr>
            <p:nvPr/>
          </p:nvSpPr>
          <p:spPr bwMode="auto">
            <a:xfrm>
              <a:off x="3734" y="79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7" name="Rectangle 171"/>
            <p:cNvSpPr>
              <a:spLocks noChangeArrowheads="1"/>
            </p:cNvSpPr>
            <p:nvPr/>
          </p:nvSpPr>
          <p:spPr bwMode="auto">
            <a:xfrm>
              <a:off x="2448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8" name="Rectangle 172"/>
            <p:cNvSpPr>
              <a:spLocks noChangeArrowheads="1"/>
            </p:cNvSpPr>
            <p:nvPr/>
          </p:nvSpPr>
          <p:spPr bwMode="auto">
            <a:xfrm>
              <a:off x="2580" y="79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9" name="Rectangle 173"/>
            <p:cNvSpPr>
              <a:spLocks noChangeArrowheads="1"/>
            </p:cNvSpPr>
            <p:nvPr/>
          </p:nvSpPr>
          <p:spPr bwMode="auto">
            <a:xfrm>
              <a:off x="2736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0" name="Rectangle 174"/>
            <p:cNvSpPr>
              <a:spLocks noChangeArrowheads="1"/>
            </p:cNvSpPr>
            <p:nvPr/>
          </p:nvSpPr>
          <p:spPr bwMode="auto">
            <a:xfrm>
              <a:off x="2884" y="79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1" name="Rectangle 175"/>
            <p:cNvSpPr>
              <a:spLocks noChangeArrowheads="1"/>
            </p:cNvSpPr>
            <p:nvPr/>
          </p:nvSpPr>
          <p:spPr bwMode="auto">
            <a:xfrm>
              <a:off x="3024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2" name="Rectangle 176"/>
            <p:cNvSpPr>
              <a:spLocks noChangeArrowheads="1"/>
            </p:cNvSpPr>
            <p:nvPr/>
          </p:nvSpPr>
          <p:spPr bwMode="auto">
            <a:xfrm>
              <a:off x="3152" y="79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3" name="Rectangle 177"/>
            <p:cNvSpPr>
              <a:spLocks noChangeArrowheads="1"/>
            </p:cNvSpPr>
            <p:nvPr/>
          </p:nvSpPr>
          <p:spPr bwMode="auto">
            <a:xfrm>
              <a:off x="3312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4" name="Rectangle 178"/>
            <p:cNvSpPr>
              <a:spLocks noChangeArrowheads="1"/>
            </p:cNvSpPr>
            <p:nvPr/>
          </p:nvSpPr>
          <p:spPr bwMode="auto">
            <a:xfrm>
              <a:off x="3430" y="79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5" name="Rectangle 179"/>
            <p:cNvSpPr>
              <a:spLocks noChangeArrowheads="1"/>
            </p:cNvSpPr>
            <p:nvPr/>
          </p:nvSpPr>
          <p:spPr bwMode="auto">
            <a:xfrm>
              <a:off x="3600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6" name="Rectangle 180"/>
            <p:cNvSpPr>
              <a:spLocks noChangeArrowheads="1"/>
            </p:cNvSpPr>
            <p:nvPr/>
          </p:nvSpPr>
          <p:spPr bwMode="auto">
            <a:xfrm>
              <a:off x="3734" y="79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7" name="Rectangle 181"/>
            <p:cNvSpPr>
              <a:spLocks noChangeArrowheads="1"/>
            </p:cNvSpPr>
            <p:nvPr/>
          </p:nvSpPr>
          <p:spPr bwMode="auto">
            <a:xfrm>
              <a:off x="624" y="96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8" name="Rectangle 182"/>
            <p:cNvSpPr>
              <a:spLocks noChangeArrowheads="1"/>
            </p:cNvSpPr>
            <p:nvPr/>
          </p:nvSpPr>
          <p:spPr bwMode="auto">
            <a:xfrm>
              <a:off x="591" y="999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19" name="Rectangle 183"/>
            <p:cNvSpPr>
              <a:spLocks noChangeArrowheads="1"/>
            </p:cNvSpPr>
            <p:nvPr/>
          </p:nvSpPr>
          <p:spPr bwMode="auto">
            <a:xfrm>
              <a:off x="1115" y="999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20" name="Rectangle 184"/>
            <p:cNvSpPr>
              <a:spLocks noChangeArrowheads="1"/>
            </p:cNvSpPr>
            <p:nvPr/>
          </p:nvSpPr>
          <p:spPr bwMode="auto">
            <a:xfrm>
              <a:off x="1681" y="999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21" name="Rectangle 185"/>
            <p:cNvSpPr>
              <a:spLocks noChangeArrowheads="1"/>
            </p:cNvSpPr>
            <p:nvPr/>
          </p:nvSpPr>
          <p:spPr bwMode="auto">
            <a:xfrm>
              <a:off x="2057" y="999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22" name="Rectangle 186"/>
            <p:cNvSpPr>
              <a:spLocks noChangeArrowheads="1"/>
            </p:cNvSpPr>
            <p:nvPr/>
          </p:nvSpPr>
          <p:spPr bwMode="auto">
            <a:xfrm>
              <a:off x="2736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3" name="Rectangle 187"/>
            <p:cNvSpPr>
              <a:spLocks noChangeArrowheads="1"/>
            </p:cNvSpPr>
            <p:nvPr/>
          </p:nvSpPr>
          <p:spPr bwMode="auto">
            <a:xfrm>
              <a:off x="2868" y="988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4" name="Rectangle 18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5" name="Rectangle 189"/>
            <p:cNvSpPr>
              <a:spLocks noChangeArrowheads="1"/>
            </p:cNvSpPr>
            <p:nvPr/>
          </p:nvSpPr>
          <p:spPr bwMode="auto">
            <a:xfrm>
              <a:off x="3172" y="988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6" name="Rectangle 190"/>
            <p:cNvSpPr>
              <a:spLocks noChangeArrowheads="1"/>
            </p:cNvSpPr>
            <p:nvPr/>
          </p:nvSpPr>
          <p:spPr bwMode="auto">
            <a:xfrm>
              <a:off x="3312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7" name="Rectangle 191"/>
            <p:cNvSpPr>
              <a:spLocks noChangeArrowheads="1"/>
            </p:cNvSpPr>
            <p:nvPr/>
          </p:nvSpPr>
          <p:spPr bwMode="auto">
            <a:xfrm>
              <a:off x="3440" y="988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8" name="Rectangle 19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9" name="Rectangle 193"/>
            <p:cNvSpPr>
              <a:spLocks noChangeArrowheads="1"/>
            </p:cNvSpPr>
            <p:nvPr/>
          </p:nvSpPr>
          <p:spPr bwMode="auto">
            <a:xfrm>
              <a:off x="3718" y="988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0" name="Rectangle 194"/>
            <p:cNvSpPr>
              <a:spLocks noChangeArrowheads="1"/>
            </p:cNvSpPr>
            <p:nvPr/>
          </p:nvSpPr>
          <p:spPr bwMode="auto">
            <a:xfrm>
              <a:off x="3888" y="960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1" name="Rectangle 195"/>
            <p:cNvSpPr>
              <a:spLocks noChangeArrowheads="1"/>
            </p:cNvSpPr>
            <p:nvPr/>
          </p:nvSpPr>
          <p:spPr bwMode="auto">
            <a:xfrm>
              <a:off x="4022" y="988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2" name="Rectangle 196"/>
            <p:cNvSpPr>
              <a:spLocks noChangeArrowheads="1"/>
            </p:cNvSpPr>
            <p:nvPr/>
          </p:nvSpPr>
          <p:spPr bwMode="auto">
            <a:xfrm>
              <a:off x="2736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3" name="Rectangle 197"/>
            <p:cNvSpPr>
              <a:spLocks noChangeArrowheads="1"/>
            </p:cNvSpPr>
            <p:nvPr/>
          </p:nvSpPr>
          <p:spPr bwMode="auto">
            <a:xfrm>
              <a:off x="2868" y="988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4" name="Rectangle 19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5" name="Rectangle 199"/>
            <p:cNvSpPr>
              <a:spLocks noChangeArrowheads="1"/>
            </p:cNvSpPr>
            <p:nvPr/>
          </p:nvSpPr>
          <p:spPr bwMode="auto">
            <a:xfrm>
              <a:off x="3172" y="988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6" name="Rectangle 200"/>
            <p:cNvSpPr>
              <a:spLocks noChangeArrowheads="1"/>
            </p:cNvSpPr>
            <p:nvPr/>
          </p:nvSpPr>
          <p:spPr bwMode="auto">
            <a:xfrm>
              <a:off x="3312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7" name="Rectangle 201"/>
            <p:cNvSpPr>
              <a:spLocks noChangeArrowheads="1"/>
            </p:cNvSpPr>
            <p:nvPr/>
          </p:nvSpPr>
          <p:spPr bwMode="auto">
            <a:xfrm>
              <a:off x="3440" y="988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8" name="Rectangle 20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9" name="Rectangle 203"/>
            <p:cNvSpPr>
              <a:spLocks noChangeArrowheads="1"/>
            </p:cNvSpPr>
            <p:nvPr/>
          </p:nvSpPr>
          <p:spPr bwMode="auto">
            <a:xfrm>
              <a:off x="3718" y="988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0" name="Rectangle 204"/>
            <p:cNvSpPr>
              <a:spLocks noChangeArrowheads="1"/>
            </p:cNvSpPr>
            <p:nvPr/>
          </p:nvSpPr>
          <p:spPr bwMode="auto">
            <a:xfrm>
              <a:off x="3888" y="960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1" name="Rectangle 205"/>
            <p:cNvSpPr>
              <a:spLocks noChangeArrowheads="1"/>
            </p:cNvSpPr>
            <p:nvPr/>
          </p:nvSpPr>
          <p:spPr bwMode="auto">
            <a:xfrm>
              <a:off x="4022" y="988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W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42" name="Rectangle 206"/>
            <p:cNvSpPr>
              <a:spLocks noChangeArrowheads="1"/>
            </p:cNvSpPr>
            <p:nvPr/>
          </p:nvSpPr>
          <p:spPr bwMode="auto">
            <a:xfrm>
              <a:off x="624" y="1152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3" name="Rectangle 207"/>
            <p:cNvSpPr>
              <a:spLocks noChangeArrowheads="1"/>
            </p:cNvSpPr>
            <p:nvPr/>
          </p:nvSpPr>
          <p:spPr bwMode="auto">
            <a:xfrm>
              <a:off x="591" y="1191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44" name="Rectangle 208"/>
            <p:cNvSpPr>
              <a:spLocks noChangeArrowheads="1"/>
            </p:cNvSpPr>
            <p:nvPr/>
          </p:nvSpPr>
          <p:spPr bwMode="auto">
            <a:xfrm>
              <a:off x="1153" y="1191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4145" name="Rectangle 209"/>
            <p:cNvSpPr>
              <a:spLocks noChangeArrowheads="1"/>
            </p:cNvSpPr>
            <p:nvPr/>
          </p:nvSpPr>
          <p:spPr bwMode="auto">
            <a:xfrm>
              <a:off x="3024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6" name="Rectangle 210"/>
            <p:cNvSpPr>
              <a:spLocks noChangeArrowheads="1"/>
            </p:cNvSpPr>
            <p:nvPr/>
          </p:nvSpPr>
          <p:spPr bwMode="auto">
            <a:xfrm>
              <a:off x="3156" y="1180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7" name="Rectangle 211"/>
            <p:cNvSpPr>
              <a:spLocks noChangeArrowheads="1"/>
            </p:cNvSpPr>
            <p:nvPr/>
          </p:nvSpPr>
          <p:spPr bwMode="auto">
            <a:xfrm>
              <a:off x="3312" y="1152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8" name="Rectangle 212"/>
            <p:cNvSpPr>
              <a:spLocks noChangeArrowheads="1"/>
            </p:cNvSpPr>
            <p:nvPr/>
          </p:nvSpPr>
          <p:spPr bwMode="auto">
            <a:xfrm>
              <a:off x="3460" y="1180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9" name="Rectangle 213"/>
            <p:cNvSpPr>
              <a:spLocks noChangeArrowheads="1"/>
            </p:cNvSpPr>
            <p:nvPr/>
          </p:nvSpPr>
          <p:spPr bwMode="auto">
            <a:xfrm>
              <a:off x="3600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0" name="Rectangle 214"/>
            <p:cNvSpPr>
              <a:spLocks noChangeArrowheads="1"/>
            </p:cNvSpPr>
            <p:nvPr/>
          </p:nvSpPr>
          <p:spPr bwMode="auto">
            <a:xfrm>
              <a:off x="3728" y="1180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1" name="Rectangle 215"/>
            <p:cNvSpPr>
              <a:spLocks noChangeArrowheads="1"/>
            </p:cNvSpPr>
            <p:nvPr/>
          </p:nvSpPr>
          <p:spPr bwMode="auto">
            <a:xfrm>
              <a:off x="3888" y="1152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2" name="Rectangle 216"/>
            <p:cNvSpPr>
              <a:spLocks noChangeArrowheads="1"/>
            </p:cNvSpPr>
            <p:nvPr/>
          </p:nvSpPr>
          <p:spPr bwMode="auto">
            <a:xfrm>
              <a:off x="4006" y="1180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3" name="Rectangle 217"/>
            <p:cNvSpPr>
              <a:spLocks noChangeArrowheads="1"/>
            </p:cNvSpPr>
            <p:nvPr/>
          </p:nvSpPr>
          <p:spPr bwMode="auto">
            <a:xfrm>
              <a:off x="4176" y="1152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4" name="Rectangle 218"/>
            <p:cNvSpPr>
              <a:spLocks noChangeArrowheads="1"/>
            </p:cNvSpPr>
            <p:nvPr/>
          </p:nvSpPr>
          <p:spPr bwMode="auto">
            <a:xfrm>
              <a:off x="4310" y="1180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5" name="Rectangle 219"/>
            <p:cNvSpPr>
              <a:spLocks noChangeArrowheads="1"/>
            </p:cNvSpPr>
            <p:nvPr/>
          </p:nvSpPr>
          <p:spPr bwMode="auto">
            <a:xfrm>
              <a:off x="3024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6" name="Rectangle 220"/>
            <p:cNvSpPr>
              <a:spLocks noChangeArrowheads="1"/>
            </p:cNvSpPr>
            <p:nvPr/>
          </p:nvSpPr>
          <p:spPr bwMode="auto">
            <a:xfrm>
              <a:off x="3156" y="1180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7" name="Rectangle 221"/>
            <p:cNvSpPr>
              <a:spLocks noChangeArrowheads="1"/>
            </p:cNvSpPr>
            <p:nvPr/>
          </p:nvSpPr>
          <p:spPr bwMode="auto">
            <a:xfrm>
              <a:off x="3312" y="1152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8" name="Rectangle 222"/>
            <p:cNvSpPr>
              <a:spLocks noChangeArrowheads="1"/>
            </p:cNvSpPr>
            <p:nvPr/>
          </p:nvSpPr>
          <p:spPr bwMode="auto">
            <a:xfrm>
              <a:off x="3460" y="1180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9" name="Rectangle 223"/>
            <p:cNvSpPr>
              <a:spLocks noChangeArrowheads="1"/>
            </p:cNvSpPr>
            <p:nvPr/>
          </p:nvSpPr>
          <p:spPr bwMode="auto">
            <a:xfrm>
              <a:off x="3600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0" name="Rectangle 224"/>
            <p:cNvSpPr>
              <a:spLocks noChangeArrowheads="1"/>
            </p:cNvSpPr>
            <p:nvPr/>
          </p:nvSpPr>
          <p:spPr bwMode="auto">
            <a:xfrm>
              <a:off x="3728" y="1180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1" name="Rectangle 225"/>
            <p:cNvSpPr>
              <a:spLocks noChangeArrowheads="1"/>
            </p:cNvSpPr>
            <p:nvPr/>
          </p:nvSpPr>
          <p:spPr bwMode="auto">
            <a:xfrm>
              <a:off x="3888" y="1152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2" name="Rectangle 226"/>
            <p:cNvSpPr>
              <a:spLocks noChangeArrowheads="1"/>
            </p:cNvSpPr>
            <p:nvPr/>
          </p:nvSpPr>
          <p:spPr bwMode="auto">
            <a:xfrm>
              <a:off x="4006" y="1180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3" name="Rectangle 227"/>
            <p:cNvSpPr>
              <a:spLocks noChangeArrowheads="1"/>
            </p:cNvSpPr>
            <p:nvPr/>
          </p:nvSpPr>
          <p:spPr bwMode="auto">
            <a:xfrm>
              <a:off x="4176" y="1152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4" name="Rectangle 228"/>
            <p:cNvSpPr>
              <a:spLocks noChangeArrowheads="1"/>
            </p:cNvSpPr>
            <p:nvPr/>
          </p:nvSpPr>
          <p:spPr bwMode="auto">
            <a:xfrm>
              <a:off x="4310" y="1180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5" name="Rectangle 229"/>
            <p:cNvSpPr>
              <a:spLocks noChangeArrowheads="1"/>
            </p:cNvSpPr>
            <p:nvPr/>
          </p:nvSpPr>
          <p:spPr bwMode="auto">
            <a:xfrm>
              <a:off x="624" y="1344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6" name="Rectangle 230"/>
            <p:cNvSpPr>
              <a:spLocks noChangeArrowheads="1"/>
            </p:cNvSpPr>
            <p:nvPr/>
          </p:nvSpPr>
          <p:spPr bwMode="auto">
            <a:xfrm>
              <a:off x="591" y="1383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67" name="Rectangle 231"/>
            <p:cNvSpPr>
              <a:spLocks noChangeArrowheads="1"/>
            </p:cNvSpPr>
            <p:nvPr/>
          </p:nvSpPr>
          <p:spPr bwMode="auto">
            <a:xfrm>
              <a:off x="1153" y="1383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4168" name="Rectangle 232"/>
            <p:cNvSpPr>
              <a:spLocks noChangeArrowheads="1"/>
            </p:cNvSpPr>
            <p:nvPr/>
          </p:nvSpPr>
          <p:spPr bwMode="auto">
            <a:xfrm>
              <a:off x="3312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9" name="Rectangle 233"/>
            <p:cNvSpPr>
              <a:spLocks noChangeArrowheads="1"/>
            </p:cNvSpPr>
            <p:nvPr/>
          </p:nvSpPr>
          <p:spPr bwMode="auto">
            <a:xfrm>
              <a:off x="3444" y="1372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0" name="Rectangle 23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1" name="Rectangle 235"/>
            <p:cNvSpPr>
              <a:spLocks noChangeArrowheads="1"/>
            </p:cNvSpPr>
            <p:nvPr/>
          </p:nvSpPr>
          <p:spPr bwMode="auto">
            <a:xfrm>
              <a:off x="3748" y="1372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2" name="Rectangle 236"/>
            <p:cNvSpPr>
              <a:spLocks noChangeArrowheads="1"/>
            </p:cNvSpPr>
            <p:nvPr/>
          </p:nvSpPr>
          <p:spPr bwMode="auto">
            <a:xfrm>
              <a:off x="3888" y="1344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3" name="Rectangle 237"/>
            <p:cNvSpPr>
              <a:spLocks noChangeArrowheads="1"/>
            </p:cNvSpPr>
            <p:nvPr/>
          </p:nvSpPr>
          <p:spPr bwMode="auto">
            <a:xfrm>
              <a:off x="4016" y="1372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4" name="Rectangle 23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5" name="Rectangle 239"/>
            <p:cNvSpPr>
              <a:spLocks noChangeArrowheads="1"/>
            </p:cNvSpPr>
            <p:nvPr/>
          </p:nvSpPr>
          <p:spPr bwMode="auto">
            <a:xfrm>
              <a:off x="4294" y="1372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6" name="Rectangle 240"/>
            <p:cNvSpPr>
              <a:spLocks noChangeArrowheads="1"/>
            </p:cNvSpPr>
            <p:nvPr/>
          </p:nvSpPr>
          <p:spPr bwMode="auto">
            <a:xfrm>
              <a:off x="4464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7" name="Rectangle 241"/>
            <p:cNvSpPr>
              <a:spLocks noChangeArrowheads="1"/>
            </p:cNvSpPr>
            <p:nvPr/>
          </p:nvSpPr>
          <p:spPr bwMode="auto">
            <a:xfrm>
              <a:off x="4598" y="1372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8" name="Rectangle 242"/>
            <p:cNvSpPr>
              <a:spLocks noChangeArrowheads="1"/>
            </p:cNvSpPr>
            <p:nvPr/>
          </p:nvSpPr>
          <p:spPr bwMode="auto">
            <a:xfrm>
              <a:off x="3312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9" name="Rectangle 243"/>
            <p:cNvSpPr>
              <a:spLocks noChangeArrowheads="1"/>
            </p:cNvSpPr>
            <p:nvPr/>
          </p:nvSpPr>
          <p:spPr bwMode="auto">
            <a:xfrm>
              <a:off x="3444" y="1372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0" name="Rectangle 24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1" name="Rectangle 245"/>
            <p:cNvSpPr>
              <a:spLocks noChangeArrowheads="1"/>
            </p:cNvSpPr>
            <p:nvPr/>
          </p:nvSpPr>
          <p:spPr bwMode="auto">
            <a:xfrm>
              <a:off x="3748" y="1372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2" name="Rectangle 246"/>
            <p:cNvSpPr>
              <a:spLocks noChangeArrowheads="1"/>
            </p:cNvSpPr>
            <p:nvPr/>
          </p:nvSpPr>
          <p:spPr bwMode="auto">
            <a:xfrm>
              <a:off x="3888" y="1344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3" name="Rectangle 247"/>
            <p:cNvSpPr>
              <a:spLocks noChangeArrowheads="1"/>
            </p:cNvSpPr>
            <p:nvPr/>
          </p:nvSpPr>
          <p:spPr bwMode="auto">
            <a:xfrm>
              <a:off x="4016" y="1372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4" name="Rectangle 24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5" name="Rectangle 249"/>
            <p:cNvSpPr>
              <a:spLocks noChangeArrowheads="1"/>
            </p:cNvSpPr>
            <p:nvPr/>
          </p:nvSpPr>
          <p:spPr bwMode="auto">
            <a:xfrm>
              <a:off x="4294" y="1372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6" name="Rectangle 250"/>
            <p:cNvSpPr>
              <a:spLocks noChangeArrowheads="1"/>
            </p:cNvSpPr>
            <p:nvPr/>
          </p:nvSpPr>
          <p:spPr bwMode="auto">
            <a:xfrm>
              <a:off x="4464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7" name="Rectangle 251"/>
            <p:cNvSpPr>
              <a:spLocks noChangeArrowheads="1"/>
            </p:cNvSpPr>
            <p:nvPr/>
          </p:nvSpPr>
          <p:spPr bwMode="auto">
            <a:xfrm>
              <a:off x="4598" y="1372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8" name="Rectangle 252"/>
            <p:cNvSpPr>
              <a:spLocks noChangeArrowheads="1"/>
            </p:cNvSpPr>
            <p:nvPr/>
          </p:nvSpPr>
          <p:spPr bwMode="auto">
            <a:xfrm>
              <a:off x="624" y="153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9" name="Rectangle 253"/>
            <p:cNvSpPr>
              <a:spLocks noChangeArrowheads="1"/>
            </p:cNvSpPr>
            <p:nvPr/>
          </p:nvSpPr>
          <p:spPr bwMode="auto">
            <a:xfrm>
              <a:off x="591" y="1575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90" name="Rectangle 254"/>
            <p:cNvSpPr>
              <a:spLocks noChangeArrowheads="1"/>
            </p:cNvSpPr>
            <p:nvPr/>
          </p:nvSpPr>
          <p:spPr bwMode="auto">
            <a:xfrm>
              <a:off x="1153" y="1575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4191" name="Rectangle 25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2" name="Rectangle 256"/>
            <p:cNvSpPr>
              <a:spLocks noChangeArrowheads="1"/>
            </p:cNvSpPr>
            <p:nvPr/>
          </p:nvSpPr>
          <p:spPr bwMode="auto">
            <a:xfrm>
              <a:off x="3732" y="1564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3" name="Rectangle 257"/>
            <p:cNvSpPr>
              <a:spLocks noChangeArrowheads="1"/>
            </p:cNvSpPr>
            <p:nvPr/>
          </p:nvSpPr>
          <p:spPr bwMode="auto">
            <a:xfrm>
              <a:off x="3888" y="1536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4" name="Rectangle 258"/>
            <p:cNvSpPr>
              <a:spLocks noChangeArrowheads="1"/>
            </p:cNvSpPr>
            <p:nvPr/>
          </p:nvSpPr>
          <p:spPr bwMode="auto">
            <a:xfrm>
              <a:off x="4036" y="1564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5" name="Rectangle 25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6" name="Rectangle 260"/>
            <p:cNvSpPr>
              <a:spLocks noChangeArrowheads="1"/>
            </p:cNvSpPr>
            <p:nvPr/>
          </p:nvSpPr>
          <p:spPr bwMode="auto">
            <a:xfrm>
              <a:off x="4304" y="1564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7" name="Rectangle 261"/>
            <p:cNvSpPr>
              <a:spLocks noChangeArrowheads="1"/>
            </p:cNvSpPr>
            <p:nvPr/>
          </p:nvSpPr>
          <p:spPr bwMode="auto">
            <a:xfrm>
              <a:off x="4464" y="1536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8" name="Rectangle 262"/>
            <p:cNvSpPr>
              <a:spLocks noChangeArrowheads="1"/>
            </p:cNvSpPr>
            <p:nvPr/>
          </p:nvSpPr>
          <p:spPr bwMode="auto">
            <a:xfrm>
              <a:off x="4582" y="1564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9" name="Rectangle 26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0" name="Rectangle 264"/>
            <p:cNvSpPr>
              <a:spLocks noChangeArrowheads="1"/>
            </p:cNvSpPr>
            <p:nvPr/>
          </p:nvSpPr>
          <p:spPr bwMode="auto">
            <a:xfrm>
              <a:off x="4886" y="1564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1" name="Rectangle 26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2" name="Rectangle 266"/>
            <p:cNvSpPr>
              <a:spLocks noChangeArrowheads="1"/>
            </p:cNvSpPr>
            <p:nvPr/>
          </p:nvSpPr>
          <p:spPr bwMode="auto">
            <a:xfrm>
              <a:off x="3732" y="1564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3" name="Rectangle 267"/>
            <p:cNvSpPr>
              <a:spLocks noChangeArrowheads="1"/>
            </p:cNvSpPr>
            <p:nvPr/>
          </p:nvSpPr>
          <p:spPr bwMode="auto">
            <a:xfrm>
              <a:off x="3888" y="1536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4" name="Rectangle 268"/>
            <p:cNvSpPr>
              <a:spLocks noChangeArrowheads="1"/>
            </p:cNvSpPr>
            <p:nvPr/>
          </p:nvSpPr>
          <p:spPr bwMode="auto">
            <a:xfrm>
              <a:off x="4036" y="1564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5" name="Rectangle 26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6" name="Rectangle 270"/>
            <p:cNvSpPr>
              <a:spLocks noChangeArrowheads="1"/>
            </p:cNvSpPr>
            <p:nvPr/>
          </p:nvSpPr>
          <p:spPr bwMode="auto">
            <a:xfrm>
              <a:off x="4304" y="1564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7" name="Rectangle 271"/>
            <p:cNvSpPr>
              <a:spLocks noChangeArrowheads="1"/>
            </p:cNvSpPr>
            <p:nvPr/>
          </p:nvSpPr>
          <p:spPr bwMode="auto">
            <a:xfrm>
              <a:off x="4464" y="1536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8" name="Rectangle 272"/>
            <p:cNvSpPr>
              <a:spLocks noChangeArrowheads="1"/>
            </p:cNvSpPr>
            <p:nvPr/>
          </p:nvSpPr>
          <p:spPr bwMode="auto">
            <a:xfrm>
              <a:off x="4582" y="1564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9" name="Rectangle 27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0" name="Rectangle 274"/>
            <p:cNvSpPr>
              <a:spLocks noChangeArrowheads="1"/>
            </p:cNvSpPr>
            <p:nvPr/>
          </p:nvSpPr>
          <p:spPr bwMode="auto">
            <a:xfrm>
              <a:off x="4886" y="1564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1" name="Rectangle 275"/>
            <p:cNvSpPr>
              <a:spLocks noChangeArrowheads="1"/>
            </p:cNvSpPr>
            <p:nvPr/>
          </p:nvSpPr>
          <p:spPr bwMode="auto">
            <a:xfrm>
              <a:off x="624" y="1728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2" name="Rectangle 276"/>
            <p:cNvSpPr>
              <a:spLocks noChangeArrowheads="1"/>
            </p:cNvSpPr>
            <p:nvPr/>
          </p:nvSpPr>
          <p:spPr bwMode="auto">
            <a:xfrm>
              <a:off x="591" y="1767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0x017: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3" name="Rectangle 277"/>
            <p:cNvSpPr>
              <a:spLocks noChangeArrowheads="1"/>
            </p:cNvSpPr>
            <p:nvPr/>
          </p:nvSpPr>
          <p:spPr bwMode="auto">
            <a:xfrm>
              <a:off x="1144" y="1767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4" name="Rectangle 278"/>
            <p:cNvSpPr>
              <a:spLocks noChangeArrowheads="1"/>
            </p:cNvSpPr>
            <p:nvPr/>
          </p:nvSpPr>
          <p:spPr bwMode="auto">
            <a:xfrm>
              <a:off x="1508" y="1767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5" name="Rectangle 279"/>
            <p:cNvSpPr>
              <a:spLocks noChangeArrowheads="1"/>
            </p:cNvSpPr>
            <p:nvPr/>
          </p:nvSpPr>
          <p:spPr bwMode="auto">
            <a:xfrm>
              <a:off x="1595" y="1767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6" name="Rectangle 280"/>
            <p:cNvSpPr>
              <a:spLocks noChangeArrowheads="1"/>
            </p:cNvSpPr>
            <p:nvPr/>
          </p:nvSpPr>
          <p:spPr bwMode="auto">
            <a:xfrm>
              <a:off x="1882" y="1767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7" name="Rectangle 281"/>
            <p:cNvSpPr>
              <a:spLocks noChangeArrowheads="1"/>
            </p:cNvSpPr>
            <p:nvPr/>
          </p:nvSpPr>
          <p:spPr bwMode="auto">
            <a:xfrm>
              <a:off x="1978" y="1767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8" name="Rectangle 282"/>
            <p:cNvSpPr>
              <a:spLocks noChangeArrowheads="1"/>
            </p:cNvSpPr>
            <p:nvPr/>
          </p:nvSpPr>
          <p:spPr bwMode="auto">
            <a:xfrm>
              <a:off x="3888" y="1728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9" name="Rectangle 283"/>
            <p:cNvSpPr>
              <a:spLocks noChangeArrowheads="1"/>
            </p:cNvSpPr>
            <p:nvPr/>
          </p:nvSpPr>
          <p:spPr bwMode="auto">
            <a:xfrm>
              <a:off x="4020" y="175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0" name="Rectangle 284"/>
            <p:cNvSpPr>
              <a:spLocks noChangeArrowheads="1"/>
            </p:cNvSpPr>
            <p:nvPr/>
          </p:nvSpPr>
          <p:spPr bwMode="auto">
            <a:xfrm>
              <a:off x="4176" y="1728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1" name="Rectangle 285"/>
            <p:cNvSpPr>
              <a:spLocks noChangeArrowheads="1"/>
            </p:cNvSpPr>
            <p:nvPr/>
          </p:nvSpPr>
          <p:spPr bwMode="auto">
            <a:xfrm>
              <a:off x="4324" y="175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2" name="Rectangle 286"/>
            <p:cNvSpPr>
              <a:spLocks noChangeArrowheads="1"/>
            </p:cNvSpPr>
            <p:nvPr/>
          </p:nvSpPr>
          <p:spPr bwMode="auto">
            <a:xfrm>
              <a:off x="4464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3" name="Rectangle 287"/>
            <p:cNvSpPr>
              <a:spLocks noChangeArrowheads="1"/>
            </p:cNvSpPr>
            <p:nvPr/>
          </p:nvSpPr>
          <p:spPr bwMode="auto">
            <a:xfrm>
              <a:off x="4592" y="175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4" name="Rectangle 288"/>
            <p:cNvSpPr>
              <a:spLocks noChangeArrowheads="1"/>
            </p:cNvSpPr>
            <p:nvPr/>
          </p:nvSpPr>
          <p:spPr bwMode="auto">
            <a:xfrm>
              <a:off x="4752" y="172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5" name="Rectangle 289"/>
            <p:cNvSpPr>
              <a:spLocks noChangeArrowheads="1"/>
            </p:cNvSpPr>
            <p:nvPr/>
          </p:nvSpPr>
          <p:spPr bwMode="auto">
            <a:xfrm>
              <a:off x="4870" y="175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6" name="Rectangle 290"/>
            <p:cNvSpPr>
              <a:spLocks noChangeArrowheads="1"/>
            </p:cNvSpPr>
            <p:nvPr/>
          </p:nvSpPr>
          <p:spPr bwMode="auto">
            <a:xfrm>
              <a:off x="5040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7" name="Rectangle 291"/>
            <p:cNvSpPr>
              <a:spLocks noChangeArrowheads="1"/>
            </p:cNvSpPr>
            <p:nvPr/>
          </p:nvSpPr>
          <p:spPr bwMode="auto">
            <a:xfrm>
              <a:off x="5174" y="175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8" name="Rectangle 292"/>
            <p:cNvSpPr>
              <a:spLocks noChangeArrowheads="1"/>
            </p:cNvSpPr>
            <p:nvPr/>
          </p:nvSpPr>
          <p:spPr bwMode="auto">
            <a:xfrm>
              <a:off x="3888" y="1728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9" name="Rectangle 293"/>
            <p:cNvSpPr>
              <a:spLocks noChangeArrowheads="1"/>
            </p:cNvSpPr>
            <p:nvPr/>
          </p:nvSpPr>
          <p:spPr bwMode="auto">
            <a:xfrm>
              <a:off x="4020" y="175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0" name="Rectangle 294"/>
            <p:cNvSpPr>
              <a:spLocks noChangeArrowheads="1"/>
            </p:cNvSpPr>
            <p:nvPr/>
          </p:nvSpPr>
          <p:spPr bwMode="auto">
            <a:xfrm>
              <a:off x="4176" y="1728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1" name="Rectangle 295"/>
            <p:cNvSpPr>
              <a:spLocks noChangeArrowheads="1"/>
            </p:cNvSpPr>
            <p:nvPr/>
          </p:nvSpPr>
          <p:spPr bwMode="auto">
            <a:xfrm>
              <a:off x="4324" y="175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D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32" name="Rectangle 296"/>
            <p:cNvSpPr>
              <a:spLocks noChangeArrowheads="1"/>
            </p:cNvSpPr>
            <p:nvPr/>
          </p:nvSpPr>
          <p:spPr bwMode="auto">
            <a:xfrm>
              <a:off x="4464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3" name="Rectangle 297"/>
            <p:cNvSpPr>
              <a:spLocks noChangeArrowheads="1"/>
            </p:cNvSpPr>
            <p:nvPr/>
          </p:nvSpPr>
          <p:spPr bwMode="auto">
            <a:xfrm>
              <a:off x="4592" y="175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4" name="Rectangle 298"/>
            <p:cNvSpPr>
              <a:spLocks noChangeArrowheads="1"/>
            </p:cNvSpPr>
            <p:nvPr/>
          </p:nvSpPr>
          <p:spPr bwMode="auto">
            <a:xfrm>
              <a:off x="4752" y="172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5" name="Rectangle 299"/>
            <p:cNvSpPr>
              <a:spLocks noChangeArrowheads="1"/>
            </p:cNvSpPr>
            <p:nvPr/>
          </p:nvSpPr>
          <p:spPr bwMode="auto">
            <a:xfrm>
              <a:off x="4870" y="175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6" name="Rectangle 300"/>
            <p:cNvSpPr>
              <a:spLocks noChangeArrowheads="1"/>
            </p:cNvSpPr>
            <p:nvPr/>
          </p:nvSpPr>
          <p:spPr bwMode="auto">
            <a:xfrm>
              <a:off x="5040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7" name="Rectangle 301"/>
            <p:cNvSpPr>
              <a:spLocks noChangeArrowheads="1"/>
            </p:cNvSpPr>
            <p:nvPr/>
          </p:nvSpPr>
          <p:spPr bwMode="auto">
            <a:xfrm>
              <a:off x="5174" y="175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8" name="Line 302"/>
            <p:cNvSpPr>
              <a:spLocks noChangeShapeType="1"/>
            </p:cNvSpPr>
            <p:nvPr/>
          </p:nvSpPr>
          <p:spPr bwMode="auto">
            <a:xfrm flipH="1">
              <a:off x="2976" y="1920"/>
              <a:ext cx="912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9" name="Line 303"/>
            <p:cNvSpPr>
              <a:spLocks noChangeShapeType="1"/>
            </p:cNvSpPr>
            <p:nvPr/>
          </p:nvSpPr>
          <p:spPr bwMode="auto">
            <a:xfrm>
              <a:off x="4176" y="1920"/>
              <a:ext cx="1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0" name="Rectangle 304"/>
            <p:cNvSpPr>
              <a:spLocks noChangeArrowheads="1"/>
            </p:cNvSpPr>
            <p:nvPr/>
          </p:nvSpPr>
          <p:spPr bwMode="auto">
            <a:xfrm>
              <a:off x="5040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1" name="Rectangle 305"/>
            <p:cNvSpPr>
              <a:spLocks noChangeArrowheads="1"/>
            </p:cNvSpPr>
            <p:nvPr/>
          </p:nvSpPr>
          <p:spPr bwMode="auto">
            <a:xfrm>
              <a:off x="5137" y="572"/>
              <a:ext cx="1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424242" name="Rectangle 306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3" name="Rectangle 307"/>
            <p:cNvSpPr>
              <a:spLocks noChangeArrowheads="1"/>
            </p:cNvSpPr>
            <p:nvPr/>
          </p:nvSpPr>
          <p:spPr bwMode="auto">
            <a:xfrm>
              <a:off x="3566" y="2633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4" name="Rectangle 308"/>
            <p:cNvSpPr>
              <a:spLocks noChangeArrowheads="1"/>
            </p:cNvSpPr>
            <p:nvPr/>
          </p:nvSpPr>
          <p:spPr bwMode="auto">
            <a:xfrm>
              <a:off x="2976" y="2832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5" name="Rectangle 309"/>
            <p:cNvSpPr>
              <a:spLocks noChangeArrowheads="1"/>
            </p:cNvSpPr>
            <p:nvPr/>
          </p:nvSpPr>
          <p:spPr bwMode="auto">
            <a:xfrm>
              <a:off x="3061" y="286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6" name="Rectangle 310"/>
            <p:cNvSpPr>
              <a:spLocks noChangeArrowheads="1"/>
            </p:cNvSpPr>
            <p:nvPr/>
          </p:nvSpPr>
          <p:spPr bwMode="auto">
            <a:xfrm>
              <a:off x="3172" y="287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7" name="Rectangle 311"/>
            <p:cNvSpPr>
              <a:spLocks noChangeArrowheads="1"/>
            </p:cNvSpPr>
            <p:nvPr/>
          </p:nvSpPr>
          <p:spPr bwMode="auto">
            <a:xfrm>
              <a:off x="3220" y="287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48" name="Rectangle 312"/>
            <p:cNvSpPr>
              <a:spLocks noChangeArrowheads="1"/>
            </p:cNvSpPr>
            <p:nvPr/>
          </p:nvSpPr>
          <p:spPr bwMode="auto">
            <a:xfrm>
              <a:off x="3417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9" name="Rectangle 313"/>
            <p:cNvSpPr>
              <a:spLocks noChangeArrowheads="1"/>
            </p:cNvSpPr>
            <p:nvPr/>
          </p:nvSpPr>
          <p:spPr bwMode="auto">
            <a:xfrm>
              <a:off x="3507" y="285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0" name="Rectangle 314"/>
            <p:cNvSpPr>
              <a:spLocks noChangeArrowheads="1"/>
            </p:cNvSpPr>
            <p:nvPr/>
          </p:nvSpPr>
          <p:spPr bwMode="auto">
            <a:xfrm>
              <a:off x="3613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1" name="Rectangle 315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2" name="Rectangle 316"/>
            <p:cNvSpPr>
              <a:spLocks noChangeArrowheads="1"/>
            </p:cNvSpPr>
            <p:nvPr/>
          </p:nvSpPr>
          <p:spPr bwMode="auto">
            <a:xfrm>
              <a:off x="3566" y="2633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3" name="Rectangle 317"/>
            <p:cNvSpPr>
              <a:spLocks noChangeArrowheads="1"/>
            </p:cNvSpPr>
            <p:nvPr/>
          </p:nvSpPr>
          <p:spPr bwMode="auto">
            <a:xfrm>
              <a:off x="2976" y="2832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4" name="Rectangle 318"/>
            <p:cNvSpPr>
              <a:spLocks noChangeArrowheads="1"/>
            </p:cNvSpPr>
            <p:nvPr/>
          </p:nvSpPr>
          <p:spPr bwMode="auto">
            <a:xfrm>
              <a:off x="3061" y="286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5" name="Rectangle 319"/>
            <p:cNvSpPr>
              <a:spLocks noChangeArrowheads="1"/>
            </p:cNvSpPr>
            <p:nvPr/>
          </p:nvSpPr>
          <p:spPr bwMode="auto">
            <a:xfrm>
              <a:off x="3172" y="287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6" name="Rectangle 320"/>
            <p:cNvSpPr>
              <a:spLocks noChangeArrowheads="1"/>
            </p:cNvSpPr>
            <p:nvPr/>
          </p:nvSpPr>
          <p:spPr bwMode="auto">
            <a:xfrm>
              <a:off x="3220" y="287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57" name="Rectangle 321"/>
            <p:cNvSpPr>
              <a:spLocks noChangeArrowheads="1"/>
            </p:cNvSpPr>
            <p:nvPr/>
          </p:nvSpPr>
          <p:spPr bwMode="auto">
            <a:xfrm>
              <a:off x="3417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8" name="Rectangle 322"/>
            <p:cNvSpPr>
              <a:spLocks noChangeArrowheads="1"/>
            </p:cNvSpPr>
            <p:nvPr/>
          </p:nvSpPr>
          <p:spPr bwMode="auto">
            <a:xfrm>
              <a:off x="3507" y="285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59" name="Rectangle 323"/>
            <p:cNvSpPr>
              <a:spLocks noChangeArrowheads="1"/>
            </p:cNvSpPr>
            <p:nvPr/>
          </p:nvSpPr>
          <p:spPr bwMode="auto">
            <a:xfrm>
              <a:off x="3613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0" name="Rectangle 324"/>
            <p:cNvSpPr>
              <a:spLocks noChangeArrowheads="1"/>
            </p:cNvSpPr>
            <p:nvPr/>
          </p:nvSpPr>
          <p:spPr bwMode="auto">
            <a:xfrm>
              <a:off x="4176" y="3600"/>
              <a:ext cx="1205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1" name="Rectangle 325"/>
            <p:cNvSpPr>
              <a:spLocks noChangeArrowheads="1"/>
            </p:cNvSpPr>
            <p:nvPr/>
          </p:nvSpPr>
          <p:spPr bwMode="auto">
            <a:xfrm>
              <a:off x="4782" y="3641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2" name="Rectangle 326"/>
            <p:cNvSpPr>
              <a:spLocks noChangeArrowheads="1"/>
            </p:cNvSpPr>
            <p:nvPr/>
          </p:nvSpPr>
          <p:spPr bwMode="auto">
            <a:xfrm>
              <a:off x="4176" y="3840"/>
              <a:ext cx="1205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3" name="Rectangle 327"/>
            <p:cNvSpPr>
              <a:spLocks noChangeArrowheads="1"/>
            </p:cNvSpPr>
            <p:nvPr/>
          </p:nvSpPr>
          <p:spPr bwMode="auto">
            <a:xfrm>
              <a:off x="4277" y="3872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4" name="Rectangle 328"/>
            <p:cNvSpPr>
              <a:spLocks noChangeArrowheads="1"/>
            </p:cNvSpPr>
            <p:nvPr/>
          </p:nvSpPr>
          <p:spPr bwMode="auto">
            <a:xfrm>
              <a:off x="4513" y="386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5" name="Rectangle 329"/>
            <p:cNvSpPr>
              <a:spLocks noChangeArrowheads="1"/>
            </p:cNvSpPr>
            <p:nvPr/>
          </p:nvSpPr>
          <p:spPr bwMode="auto">
            <a:xfrm>
              <a:off x="4638" y="387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6" name="Rectangle 330"/>
            <p:cNvSpPr>
              <a:spLocks noChangeArrowheads="1"/>
            </p:cNvSpPr>
            <p:nvPr/>
          </p:nvSpPr>
          <p:spPr bwMode="auto">
            <a:xfrm>
              <a:off x="4753" y="388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7" name="Rectangle 331"/>
            <p:cNvSpPr>
              <a:spLocks noChangeArrowheads="1"/>
            </p:cNvSpPr>
            <p:nvPr/>
          </p:nvSpPr>
          <p:spPr bwMode="auto">
            <a:xfrm>
              <a:off x="4799" y="388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68" name="Rectangle 332"/>
            <p:cNvSpPr>
              <a:spLocks noChangeArrowheads="1"/>
            </p:cNvSpPr>
            <p:nvPr/>
          </p:nvSpPr>
          <p:spPr bwMode="auto">
            <a:xfrm>
              <a:off x="4996" y="38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9" name="Rectangle 333"/>
            <p:cNvSpPr>
              <a:spLocks noChangeArrowheads="1"/>
            </p:cNvSpPr>
            <p:nvPr/>
          </p:nvSpPr>
          <p:spPr bwMode="auto">
            <a:xfrm>
              <a:off x="5082" y="3872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0" name="Rectangle 334"/>
            <p:cNvSpPr>
              <a:spLocks noChangeArrowheads="1"/>
            </p:cNvSpPr>
            <p:nvPr/>
          </p:nvSpPr>
          <p:spPr bwMode="auto">
            <a:xfrm>
              <a:off x="5175" y="3872"/>
              <a:ext cx="1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1" name="Rectangle 335"/>
            <p:cNvSpPr>
              <a:spLocks noChangeArrowheads="1"/>
            </p:cNvSpPr>
            <p:nvPr/>
          </p:nvSpPr>
          <p:spPr bwMode="auto">
            <a:xfrm>
              <a:off x="4277" y="4019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2" name="Rectangle 336"/>
            <p:cNvSpPr>
              <a:spLocks noChangeArrowheads="1"/>
            </p:cNvSpPr>
            <p:nvPr/>
          </p:nvSpPr>
          <p:spPr bwMode="auto">
            <a:xfrm>
              <a:off x="4513" y="4015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3" name="Rectangle 337"/>
            <p:cNvSpPr>
              <a:spLocks noChangeArrowheads="1"/>
            </p:cNvSpPr>
            <p:nvPr/>
          </p:nvSpPr>
          <p:spPr bwMode="auto">
            <a:xfrm>
              <a:off x="4638" y="4019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4" name="Rectangle 338"/>
            <p:cNvSpPr>
              <a:spLocks noChangeArrowheads="1"/>
            </p:cNvSpPr>
            <p:nvPr/>
          </p:nvSpPr>
          <p:spPr bwMode="auto">
            <a:xfrm>
              <a:off x="4753" y="4031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5" name="Rectangle 339"/>
            <p:cNvSpPr>
              <a:spLocks noChangeArrowheads="1"/>
            </p:cNvSpPr>
            <p:nvPr/>
          </p:nvSpPr>
          <p:spPr bwMode="auto">
            <a:xfrm>
              <a:off x="4799" y="4031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76" name="Rectangle 340"/>
            <p:cNvSpPr>
              <a:spLocks noChangeArrowheads="1"/>
            </p:cNvSpPr>
            <p:nvPr/>
          </p:nvSpPr>
          <p:spPr bwMode="auto">
            <a:xfrm>
              <a:off x="4996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7" name="Rectangle 341"/>
            <p:cNvSpPr>
              <a:spLocks noChangeArrowheads="1"/>
            </p:cNvSpPr>
            <p:nvPr/>
          </p:nvSpPr>
          <p:spPr bwMode="auto">
            <a:xfrm>
              <a:off x="5082" y="4019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8" name="Rectangle 342"/>
            <p:cNvSpPr>
              <a:spLocks noChangeArrowheads="1"/>
            </p:cNvSpPr>
            <p:nvPr/>
          </p:nvSpPr>
          <p:spPr bwMode="auto">
            <a:xfrm>
              <a:off x="5155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9" name="Rectangle 343"/>
            <p:cNvSpPr>
              <a:spLocks noChangeArrowheads="1"/>
            </p:cNvSpPr>
            <p:nvPr/>
          </p:nvSpPr>
          <p:spPr bwMode="auto">
            <a:xfrm>
              <a:off x="4176" y="3600"/>
              <a:ext cx="1205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0" name="Rectangle 344"/>
            <p:cNvSpPr>
              <a:spLocks noChangeArrowheads="1"/>
            </p:cNvSpPr>
            <p:nvPr/>
          </p:nvSpPr>
          <p:spPr bwMode="auto">
            <a:xfrm>
              <a:off x="4782" y="3641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1" name="Rectangle 345"/>
            <p:cNvSpPr>
              <a:spLocks noChangeArrowheads="1"/>
            </p:cNvSpPr>
            <p:nvPr/>
          </p:nvSpPr>
          <p:spPr bwMode="auto">
            <a:xfrm>
              <a:off x="4176" y="3840"/>
              <a:ext cx="1205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2" name="Rectangle 346"/>
            <p:cNvSpPr>
              <a:spLocks noChangeArrowheads="1"/>
            </p:cNvSpPr>
            <p:nvPr/>
          </p:nvSpPr>
          <p:spPr bwMode="auto">
            <a:xfrm>
              <a:off x="4277" y="3872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3" name="Rectangle 347"/>
            <p:cNvSpPr>
              <a:spLocks noChangeArrowheads="1"/>
            </p:cNvSpPr>
            <p:nvPr/>
          </p:nvSpPr>
          <p:spPr bwMode="auto">
            <a:xfrm>
              <a:off x="4513" y="386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84" name="Rectangle 348"/>
            <p:cNvSpPr>
              <a:spLocks noChangeArrowheads="1"/>
            </p:cNvSpPr>
            <p:nvPr/>
          </p:nvSpPr>
          <p:spPr bwMode="auto">
            <a:xfrm>
              <a:off x="4638" y="387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5" name="Rectangle 349"/>
            <p:cNvSpPr>
              <a:spLocks noChangeArrowheads="1"/>
            </p:cNvSpPr>
            <p:nvPr/>
          </p:nvSpPr>
          <p:spPr bwMode="auto">
            <a:xfrm>
              <a:off x="4753" y="388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6" name="Rectangle 350"/>
            <p:cNvSpPr>
              <a:spLocks noChangeArrowheads="1"/>
            </p:cNvSpPr>
            <p:nvPr/>
          </p:nvSpPr>
          <p:spPr bwMode="auto">
            <a:xfrm>
              <a:off x="4813" y="3884"/>
              <a:ext cx="23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24287" name="Rectangle 351"/>
            <p:cNvSpPr>
              <a:spLocks noChangeArrowheads="1"/>
            </p:cNvSpPr>
            <p:nvPr/>
          </p:nvSpPr>
          <p:spPr bwMode="auto">
            <a:xfrm>
              <a:off x="4996" y="38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8" name="Rectangle 352"/>
            <p:cNvSpPr>
              <a:spLocks noChangeArrowheads="1"/>
            </p:cNvSpPr>
            <p:nvPr/>
          </p:nvSpPr>
          <p:spPr bwMode="auto">
            <a:xfrm>
              <a:off x="5082" y="3872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9" name="Rectangle 353"/>
            <p:cNvSpPr>
              <a:spLocks noChangeArrowheads="1"/>
            </p:cNvSpPr>
            <p:nvPr/>
          </p:nvSpPr>
          <p:spPr bwMode="auto">
            <a:xfrm>
              <a:off x="5175" y="3872"/>
              <a:ext cx="1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0" name="Rectangle 354"/>
            <p:cNvSpPr>
              <a:spLocks noChangeArrowheads="1"/>
            </p:cNvSpPr>
            <p:nvPr/>
          </p:nvSpPr>
          <p:spPr bwMode="auto">
            <a:xfrm>
              <a:off x="4277" y="4019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1" name="Rectangle 355"/>
            <p:cNvSpPr>
              <a:spLocks noChangeArrowheads="1"/>
            </p:cNvSpPr>
            <p:nvPr/>
          </p:nvSpPr>
          <p:spPr bwMode="auto">
            <a:xfrm>
              <a:off x="4513" y="4015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2" name="Rectangle 356"/>
            <p:cNvSpPr>
              <a:spLocks noChangeArrowheads="1"/>
            </p:cNvSpPr>
            <p:nvPr/>
          </p:nvSpPr>
          <p:spPr bwMode="auto">
            <a:xfrm>
              <a:off x="4638" y="4019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3" name="Rectangle 357"/>
            <p:cNvSpPr>
              <a:spLocks noChangeArrowheads="1"/>
            </p:cNvSpPr>
            <p:nvPr/>
          </p:nvSpPr>
          <p:spPr bwMode="auto">
            <a:xfrm>
              <a:off x="4753" y="4031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4" name="Rectangle 358"/>
            <p:cNvSpPr>
              <a:spLocks noChangeArrowheads="1"/>
            </p:cNvSpPr>
            <p:nvPr/>
          </p:nvSpPr>
          <p:spPr bwMode="auto">
            <a:xfrm>
              <a:off x="4813" y="4031"/>
              <a:ext cx="23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24295" name="Rectangle 359"/>
            <p:cNvSpPr>
              <a:spLocks noChangeArrowheads="1"/>
            </p:cNvSpPr>
            <p:nvPr/>
          </p:nvSpPr>
          <p:spPr bwMode="auto">
            <a:xfrm>
              <a:off x="4996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6" name="Rectangle 360"/>
            <p:cNvSpPr>
              <a:spLocks noChangeArrowheads="1"/>
            </p:cNvSpPr>
            <p:nvPr/>
          </p:nvSpPr>
          <p:spPr bwMode="auto">
            <a:xfrm>
              <a:off x="5082" y="4019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7" name="Rectangle 361"/>
            <p:cNvSpPr>
              <a:spLocks noChangeArrowheads="1"/>
            </p:cNvSpPr>
            <p:nvPr/>
          </p:nvSpPr>
          <p:spPr bwMode="auto">
            <a:xfrm>
              <a:off x="5155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8" name="Rectangle 362"/>
            <p:cNvSpPr>
              <a:spLocks noChangeArrowheads="1"/>
            </p:cNvSpPr>
            <p:nvPr/>
          </p:nvSpPr>
          <p:spPr bwMode="auto">
            <a:xfrm>
              <a:off x="624" y="57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9" name="Rectangle 363"/>
            <p:cNvSpPr>
              <a:spLocks noChangeArrowheads="1"/>
            </p:cNvSpPr>
            <p:nvPr/>
          </p:nvSpPr>
          <p:spPr bwMode="auto">
            <a:xfrm>
              <a:off x="567" y="610"/>
              <a:ext cx="104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# demo-h3.ys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300" name="Rectangle 364"/>
            <p:cNvSpPr>
              <a:spLocks noChangeArrowheads="1"/>
            </p:cNvSpPr>
            <p:nvPr/>
          </p:nvSpPr>
          <p:spPr bwMode="auto">
            <a:xfrm>
              <a:off x="3024" y="2352"/>
              <a:ext cx="11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301" name="Rectangle 365"/>
            <p:cNvSpPr>
              <a:spLocks noChangeArrowheads="1"/>
            </p:cNvSpPr>
            <p:nvPr/>
          </p:nvSpPr>
          <p:spPr bwMode="auto">
            <a:xfrm>
              <a:off x="3385" y="2390"/>
              <a:ext cx="43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周期</a:t>
              </a:r>
              <a:r>
                <a:rPr lang="en-US" sz="2000" dirty="0">
                  <a:solidFill>
                    <a:srgbClr val="000000"/>
                  </a:solidFill>
                </a:rPr>
                <a:t> 6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302" name="Rectangle 366"/>
            <p:cNvSpPr>
              <a:spLocks noChangeArrowheads="1"/>
            </p:cNvSpPr>
            <p:nvPr/>
          </p:nvSpPr>
          <p:spPr bwMode="auto">
            <a:xfrm>
              <a:off x="532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303" name="Rectangle 367"/>
            <p:cNvSpPr>
              <a:spLocks noChangeArrowheads="1"/>
            </p:cNvSpPr>
            <p:nvPr/>
          </p:nvSpPr>
          <p:spPr bwMode="auto">
            <a:xfrm>
              <a:off x="5452" y="572"/>
              <a:ext cx="12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11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304" name="Rectangle 368"/>
            <p:cNvSpPr>
              <a:spLocks noChangeArrowheads="1"/>
            </p:cNvSpPr>
            <p:nvPr/>
          </p:nvSpPr>
          <p:spPr bwMode="auto">
            <a:xfrm>
              <a:off x="624" y="192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305" name="Rectangle 369"/>
            <p:cNvSpPr>
              <a:spLocks noChangeArrowheads="1"/>
            </p:cNvSpPr>
            <p:nvPr/>
          </p:nvSpPr>
          <p:spPr bwMode="auto">
            <a:xfrm>
              <a:off x="551" y="1959"/>
              <a:ext cx="9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0x019: halt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8908" name="Group 393"/>
            <p:cNvGrpSpPr>
              <a:grpSpLocks/>
            </p:cNvGrpSpPr>
            <p:nvPr/>
          </p:nvGrpSpPr>
          <p:grpSpPr bwMode="auto">
            <a:xfrm>
              <a:off x="4176" y="1920"/>
              <a:ext cx="1441" cy="1716"/>
              <a:chOff x="4176" y="1920"/>
              <a:chExt cx="1441" cy="1716"/>
            </a:xfrm>
          </p:grpSpPr>
          <p:sp>
            <p:nvSpPr>
              <p:cNvPr id="424306" name="Rectangle 37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07" name="Rectangle 371"/>
              <p:cNvSpPr>
                <a:spLocks noChangeArrowheads="1"/>
              </p:cNvSpPr>
              <p:nvPr/>
            </p:nvSpPr>
            <p:spPr bwMode="auto">
              <a:xfrm>
                <a:off x="4304" y="1948"/>
                <a:ext cx="8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08" name="Rectangle 37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09" name="Rectangle 373"/>
              <p:cNvSpPr>
                <a:spLocks noChangeArrowheads="1"/>
              </p:cNvSpPr>
              <p:nvPr/>
            </p:nvSpPr>
            <p:spPr bwMode="auto">
              <a:xfrm>
                <a:off x="4612" y="1948"/>
                <a:ext cx="97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0" name="Rectangle 37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1" name="Rectangle 375"/>
              <p:cNvSpPr>
                <a:spLocks noChangeArrowheads="1"/>
              </p:cNvSpPr>
              <p:nvPr/>
            </p:nvSpPr>
            <p:spPr bwMode="auto">
              <a:xfrm>
                <a:off x="4878" y="1948"/>
                <a:ext cx="89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2" name="Rectangle 37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3" name="Rectangle 377"/>
              <p:cNvSpPr>
                <a:spLocks noChangeArrowheads="1"/>
              </p:cNvSpPr>
              <p:nvPr/>
            </p:nvSpPr>
            <p:spPr bwMode="auto">
              <a:xfrm>
                <a:off x="5158" y="1948"/>
                <a:ext cx="11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4" name="Rectangle 37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5" name="Rectangle 379"/>
              <p:cNvSpPr>
                <a:spLocks noChangeArrowheads="1"/>
              </p:cNvSpPr>
              <p:nvPr/>
            </p:nvSpPr>
            <p:spPr bwMode="auto">
              <a:xfrm>
                <a:off x="5462" y="1948"/>
                <a:ext cx="12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6" name="Rectangle 38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7" name="Rectangle 381"/>
              <p:cNvSpPr>
                <a:spLocks noChangeArrowheads="1"/>
              </p:cNvSpPr>
              <p:nvPr/>
            </p:nvSpPr>
            <p:spPr bwMode="auto">
              <a:xfrm>
                <a:off x="4304" y="1948"/>
                <a:ext cx="8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F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8" name="Rectangle 38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9" name="Rectangle 383"/>
              <p:cNvSpPr>
                <a:spLocks noChangeArrowheads="1"/>
              </p:cNvSpPr>
              <p:nvPr/>
            </p:nvSpPr>
            <p:spPr bwMode="auto">
              <a:xfrm>
                <a:off x="4612" y="1948"/>
                <a:ext cx="97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0" name="Rectangle 38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1" name="Rectangle 385"/>
              <p:cNvSpPr>
                <a:spLocks noChangeArrowheads="1"/>
              </p:cNvSpPr>
              <p:nvPr/>
            </p:nvSpPr>
            <p:spPr bwMode="auto">
              <a:xfrm>
                <a:off x="4878" y="1948"/>
                <a:ext cx="89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2" name="Rectangle 38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3" name="Rectangle 387"/>
              <p:cNvSpPr>
                <a:spLocks noChangeArrowheads="1"/>
              </p:cNvSpPr>
              <p:nvPr/>
            </p:nvSpPr>
            <p:spPr bwMode="auto">
              <a:xfrm>
                <a:off x="5158" y="1948"/>
                <a:ext cx="11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4" name="Rectangle 38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5" name="Rectangle 389"/>
              <p:cNvSpPr>
                <a:spLocks noChangeArrowheads="1"/>
              </p:cNvSpPr>
              <p:nvPr/>
            </p:nvSpPr>
            <p:spPr bwMode="auto">
              <a:xfrm>
                <a:off x="5462" y="1948"/>
                <a:ext cx="12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6" name="Line 390"/>
              <p:cNvSpPr>
                <a:spLocks noChangeShapeType="1"/>
              </p:cNvSpPr>
              <p:nvPr/>
            </p:nvSpPr>
            <p:spPr bwMode="auto">
              <a:xfrm>
                <a:off x="4464" y="2112"/>
                <a:ext cx="908" cy="1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7" name="Rectangle 391"/>
              <p:cNvSpPr>
                <a:spLocks noChangeArrowheads="1"/>
              </p:cNvSpPr>
              <p:nvPr/>
            </p:nvSpPr>
            <p:spPr bwMode="auto">
              <a:xfrm>
                <a:off x="4176" y="3412"/>
                <a:ext cx="11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8" name="Rectangle 392"/>
              <p:cNvSpPr>
                <a:spLocks noChangeArrowheads="1"/>
              </p:cNvSpPr>
              <p:nvPr/>
            </p:nvSpPr>
            <p:spPr bwMode="auto">
              <a:xfrm>
                <a:off x="4561" y="3446"/>
                <a:ext cx="43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>
                    <a:solidFill>
                      <a:srgbClr val="000000"/>
                    </a:solidFill>
                  </a:rPr>
                  <a:t> 7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7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9678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数据相关</a:t>
            </a:r>
            <a:r>
              <a:rPr lang="en-US" altLang="zh-CN" dirty="0">
                <a:ea typeface="宋体" charset="-122"/>
              </a:rPr>
              <a:t>: 2 </a:t>
            </a:r>
            <a:r>
              <a:rPr lang="en-US" altLang="zh-CN" dirty="0" err="1">
                <a:ea typeface="宋体" charset="-122"/>
              </a:rPr>
              <a:t>Nop’s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29699" name="Group 532"/>
          <p:cNvGrpSpPr>
            <a:grpSpLocks/>
          </p:cNvGrpSpPr>
          <p:nvPr/>
        </p:nvGrpSpPr>
        <p:grpSpPr bwMode="auto">
          <a:xfrm>
            <a:off x="361916" y="908720"/>
            <a:ext cx="8170524" cy="5428580"/>
            <a:chOff x="460" y="399"/>
            <a:chExt cx="4764" cy="3505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514" y="678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3" name="Rectangle 263"/>
            <p:cNvSpPr>
              <a:spLocks noChangeArrowheads="1"/>
            </p:cNvSpPr>
            <p:nvPr/>
          </p:nvSpPr>
          <p:spPr bwMode="auto">
            <a:xfrm>
              <a:off x="983" y="678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24" name="Rectangle 264"/>
            <p:cNvSpPr>
              <a:spLocks noChangeArrowheads="1"/>
            </p:cNvSpPr>
            <p:nvPr/>
          </p:nvSpPr>
          <p:spPr bwMode="auto">
            <a:xfrm>
              <a:off x="1477" y="678"/>
              <a:ext cx="47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5" name="Rectangle 265"/>
            <p:cNvSpPr>
              <a:spLocks noChangeArrowheads="1"/>
            </p:cNvSpPr>
            <p:nvPr/>
          </p:nvSpPr>
          <p:spPr bwMode="auto">
            <a:xfrm>
              <a:off x="1844" y="678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2477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2765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2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3053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3341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4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3629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3917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6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4205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7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4503" y="399"/>
              <a:ext cx="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3333CC"/>
                </a:solidFill>
              </a:endParaRPr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4493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8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4781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9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2472" y="667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2773" y="667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3045" y="667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3319" y="667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3622" y="667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2472" y="667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2773" y="667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3045" y="667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3319" y="667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3622" y="667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514" y="870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66" name="Rectangle 306"/>
            <p:cNvSpPr>
              <a:spLocks noChangeArrowheads="1"/>
            </p:cNvSpPr>
            <p:nvPr/>
          </p:nvSpPr>
          <p:spPr bwMode="auto">
            <a:xfrm>
              <a:off x="983" y="870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67" name="Rectangle 307"/>
            <p:cNvSpPr>
              <a:spLocks noChangeArrowheads="1"/>
            </p:cNvSpPr>
            <p:nvPr/>
          </p:nvSpPr>
          <p:spPr bwMode="auto">
            <a:xfrm>
              <a:off x="1560" y="870"/>
              <a:ext cx="3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8" name="Rectangle 308"/>
            <p:cNvSpPr>
              <a:spLocks noChangeArrowheads="1"/>
            </p:cNvSpPr>
            <p:nvPr/>
          </p:nvSpPr>
          <p:spPr bwMode="auto">
            <a:xfrm>
              <a:off x="1844" y="870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2760" y="859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3061" y="859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3333" y="859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3607" y="859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3910" y="859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2760" y="859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3061" y="859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3333" y="859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3607" y="859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3910" y="859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514" y="1062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91" name="Rectangle 331"/>
            <p:cNvSpPr>
              <a:spLocks noChangeArrowheads="1"/>
            </p:cNvSpPr>
            <p:nvPr/>
          </p:nvSpPr>
          <p:spPr bwMode="auto">
            <a:xfrm>
              <a:off x="1037" y="1062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3048" y="1051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3349" y="1051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3621" y="1051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3895" y="1051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4198" y="1051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3048" y="1051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3349" y="1051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3621" y="1051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3895" y="1051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4198" y="1051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514" y="1254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14" name="Rectangle 354"/>
            <p:cNvSpPr>
              <a:spLocks noChangeArrowheads="1"/>
            </p:cNvSpPr>
            <p:nvPr/>
          </p:nvSpPr>
          <p:spPr bwMode="auto">
            <a:xfrm>
              <a:off x="1037" y="1254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3336" y="1243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3637" y="1243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3909" y="1243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4183" y="1243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4486" y="1243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3336" y="1243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3637" y="1243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3909" y="1243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4183" y="1243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4486" y="1243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514" y="1446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37" name="Rectangle 377"/>
            <p:cNvSpPr>
              <a:spLocks noChangeArrowheads="1"/>
            </p:cNvSpPr>
            <p:nvPr/>
          </p:nvSpPr>
          <p:spPr bwMode="auto">
            <a:xfrm>
              <a:off x="1023" y="1446"/>
              <a:ext cx="3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38" name="Rectangle 378"/>
            <p:cNvSpPr>
              <a:spLocks noChangeArrowheads="1"/>
            </p:cNvSpPr>
            <p:nvPr/>
          </p:nvSpPr>
          <p:spPr bwMode="auto">
            <a:xfrm>
              <a:off x="1401" y="1446"/>
              <a:ext cx="9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9" name="Rectangle 379"/>
            <p:cNvSpPr>
              <a:spLocks noChangeArrowheads="1"/>
            </p:cNvSpPr>
            <p:nvPr/>
          </p:nvSpPr>
          <p:spPr bwMode="auto">
            <a:xfrm>
              <a:off x="1440" y="1446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40" name="Rectangle 380"/>
            <p:cNvSpPr>
              <a:spLocks noChangeArrowheads="1"/>
            </p:cNvSpPr>
            <p:nvPr/>
          </p:nvSpPr>
          <p:spPr bwMode="auto">
            <a:xfrm>
              <a:off x="1631" y="1446"/>
              <a:ext cx="18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1" name="Rectangle 381"/>
            <p:cNvSpPr>
              <a:spLocks noChangeArrowheads="1"/>
            </p:cNvSpPr>
            <p:nvPr/>
          </p:nvSpPr>
          <p:spPr bwMode="auto">
            <a:xfrm>
              <a:off x="1777" y="1446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3624" y="1435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3925" y="1435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4197" y="1435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4471" y="1435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4774" y="1435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3624" y="1435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3925" y="1435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4197" y="1435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4471" y="1435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4774" y="1435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2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3" name="Rectangle 403"/>
            <p:cNvSpPr>
              <a:spLocks noChangeArrowheads="1"/>
            </p:cNvSpPr>
            <p:nvPr/>
          </p:nvSpPr>
          <p:spPr bwMode="auto">
            <a:xfrm>
              <a:off x="460" y="1638"/>
              <a:ext cx="103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0x018: halt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64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5" name="Rectangle 405"/>
            <p:cNvSpPr>
              <a:spLocks noChangeArrowheads="1"/>
            </p:cNvSpPr>
            <p:nvPr/>
          </p:nvSpPr>
          <p:spPr bwMode="auto">
            <a:xfrm>
              <a:off x="3912" y="1627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6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7" name="Rectangle 407"/>
            <p:cNvSpPr>
              <a:spLocks noChangeArrowheads="1"/>
            </p:cNvSpPr>
            <p:nvPr/>
          </p:nvSpPr>
          <p:spPr bwMode="auto">
            <a:xfrm>
              <a:off x="4213" y="1627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8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9" name="Rectangle 409"/>
            <p:cNvSpPr>
              <a:spLocks noChangeArrowheads="1"/>
            </p:cNvSpPr>
            <p:nvPr/>
          </p:nvSpPr>
          <p:spPr bwMode="auto">
            <a:xfrm>
              <a:off x="4485" y="1627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0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1" name="Rectangle 411"/>
            <p:cNvSpPr>
              <a:spLocks noChangeArrowheads="1"/>
            </p:cNvSpPr>
            <p:nvPr/>
          </p:nvSpPr>
          <p:spPr bwMode="auto">
            <a:xfrm>
              <a:off x="4759" y="1627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2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3" name="Rectangle 413"/>
            <p:cNvSpPr>
              <a:spLocks noChangeArrowheads="1"/>
            </p:cNvSpPr>
            <p:nvPr/>
          </p:nvSpPr>
          <p:spPr bwMode="auto">
            <a:xfrm>
              <a:off x="5062" y="1627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4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5" name="Rectangle 415"/>
            <p:cNvSpPr>
              <a:spLocks noChangeArrowheads="1"/>
            </p:cNvSpPr>
            <p:nvPr/>
          </p:nvSpPr>
          <p:spPr bwMode="auto">
            <a:xfrm>
              <a:off x="3912" y="1627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6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7" name="Rectangle 417"/>
            <p:cNvSpPr>
              <a:spLocks noChangeArrowheads="1"/>
            </p:cNvSpPr>
            <p:nvPr/>
          </p:nvSpPr>
          <p:spPr bwMode="auto">
            <a:xfrm>
              <a:off x="4213" y="1627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8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9" name="Rectangle 419"/>
            <p:cNvSpPr>
              <a:spLocks noChangeArrowheads="1"/>
            </p:cNvSpPr>
            <p:nvPr/>
          </p:nvSpPr>
          <p:spPr bwMode="auto">
            <a:xfrm>
              <a:off x="4485" y="1627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0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1" name="Rectangle 421"/>
            <p:cNvSpPr>
              <a:spLocks noChangeArrowheads="1"/>
            </p:cNvSpPr>
            <p:nvPr/>
          </p:nvSpPr>
          <p:spPr bwMode="auto">
            <a:xfrm>
              <a:off x="4759" y="1627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2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3" name="Rectangle 423"/>
            <p:cNvSpPr>
              <a:spLocks noChangeArrowheads="1"/>
            </p:cNvSpPr>
            <p:nvPr/>
          </p:nvSpPr>
          <p:spPr bwMode="auto">
            <a:xfrm>
              <a:off x="5062" y="1627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5038" y="443"/>
              <a:ext cx="12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10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610" y="481"/>
              <a:ext cx="113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# demo-h2.ys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9869" name="Group 439"/>
            <p:cNvGrpSpPr>
              <a:grpSpLocks/>
            </p:cNvGrpSpPr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425390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1" name="Rectangle 431"/>
              <p:cNvSpPr>
                <a:spLocks noChangeArrowheads="1"/>
              </p:cNvSpPr>
              <p:nvPr/>
            </p:nvSpPr>
            <p:spPr bwMode="auto">
              <a:xfrm>
                <a:off x="3886" y="2312"/>
                <a:ext cx="13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2" name="Rectangle 432"/>
              <p:cNvSpPr>
                <a:spLocks noChangeArrowheads="1"/>
              </p:cNvSpPr>
              <p:nvPr/>
            </p:nvSpPr>
            <p:spPr bwMode="auto">
              <a:xfrm>
                <a:off x="3303" y="2507"/>
                <a:ext cx="1201" cy="19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3" name="Rectangle 433"/>
              <p:cNvSpPr>
                <a:spLocks noChangeArrowheads="1"/>
              </p:cNvSpPr>
              <p:nvPr/>
            </p:nvSpPr>
            <p:spPr bwMode="auto">
              <a:xfrm>
                <a:off x="3380" y="2537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4" name="Rectangle 434"/>
              <p:cNvSpPr>
                <a:spLocks noChangeArrowheads="1"/>
              </p:cNvSpPr>
              <p:nvPr/>
            </p:nvSpPr>
            <p:spPr bwMode="auto">
              <a:xfrm>
                <a:off x="3497" y="2549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5" name="Rectangle 435"/>
              <p:cNvSpPr>
                <a:spLocks noChangeArrowheads="1"/>
              </p:cNvSpPr>
              <p:nvPr/>
            </p:nvSpPr>
            <p:spPr bwMode="auto">
              <a:xfrm>
                <a:off x="3538" y="2549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6" name="Rectangle 436"/>
              <p:cNvSpPr>
                <a:spLocks noChangeArrowheads="1"/>
              </p:cNvSpPr>
              <p:nvPr/>
            </p:nvSpPr>
            <p:spPr bwMode="auto">
              <a:xfrm>
                <a:off x="3742" y="2537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7" name="Rectangle 437"/>
              <p:cNvSpPr>
                <a:spLocks noChangeArrowheads="1"/>
              </p:cNvSpPr>
              <p:nvPr/>
            </p:nvSpPr>
            <p:spPr bwMode="auto">
              <a:xfrm>
                <a:off x="3829" y="2533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8" name="Rectangle 438"/>
              <p:cNvSpPr>
                <a:spLocks noChangeArrowheads="1"/>
              </p:cNvSpPr>
              <p:nvPr/>
            </p:nvSpPr>
            <p:spPr bwMode="auto">
              <a:xfrm>
                <a:off x="3935" y="2537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9870" name="Group 459"/>
            <p:cNvGrpSpPr>
              <a:grpSpLocks/>
            </p:cNvGrpSpPr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425400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1" name="Rectangle 441"/>
              <p:cNvSpPr>
                <a:spLocks noChangeArrowheads="1"/>
              </p:cNvSpPr>
              <p:nvPr/>
            </p:nvSpPr>
            <p:spPr bwMode="auto">
              <a:xfrm>
                <a:off x="3901" y="3320"/>
                <a:ext cx="1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2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3" name="Rectangle 443"/>
              <p:cNvSpPr>
                <a:spLocks noChangeArrowheads="1"/>
              </p:cNvSpPr>
              <p:nvPr/>
            </p:nvSpPr>
            <p:spPr bwMode="auto">
              <a:xfrm>
                <a:off x="3373" y="3551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4" name="Rectangle 444"/>
              <p:cNvSpPr>
                <a:spLocks noChangeArrowheads="1"/>
              </p:cNvSpPr>
              <p:nvPr/>
            </p:nvSpPr>
            <p:spPr bwMode="auto">
              <a:xfrm>
                <a:off x="3639" y="3547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5" name="Rectangle 445"/>
              <p:cNvSpPr>
                <a:spLocks noChangeArrowheads="1"/>
              </p:cNvSpPr>
              <p:nvPr/>
            </p:nvSpPr>
            <p:spPr bwMode="auto">
              <a:xfrm>
                <a:off x="3759" y="3551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6" name="Rectangle 446"/>
              <p:cNvSpPr>
                <a:spLocks noChangeArrowheads="1"/>
              </p:cNvSpPr>
              <p:nvPr/>
            </p:nvSpPr>
            <p:spPr bwMode="auto">
              <a:xfrm>
                <a:off x="3876" y="3563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7" name="Rectangle 447"/>
              <p:cNvSpPr>
                <a:spLocks noChangeArrowheads="1"/>
              </p:cNvSpPr>
              <p:nvPr/>
            </p:nvSpPr>
            <p:spPr bwMode="auto">
              <a:xfrm>
                <a:off x="3915" y="3563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8" name="Rectangle 448"/>
              <p:cNvSpPr>
                <a:spLocks noChangeArrowheads="1"/>
              </p:cNvSpPr>
              <p:nvPr/>
            </p:nvSpPr>
            <p:spPr bwMode="auto">
              <a:xfrm>
                <a:off x="4123" y="3551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9" name="Rectangle 449"/>
              <p:cNvSpPr>
                <a:spLocks noChangeArrowheads="1"/>
              </p:cNvSpPr>
              <p:nvPr/>
            </p:nvSpPr>
            <p:spPr bwMode="auto">
              <a:xfrm>
                <a:off x="4207" y="3551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0" name="Rectangle 450"/>
              <p:cNvSpPr>
                <a:spLocks noChangeArrowheads="1"/>
              </p:cNvSpPr>
              <p:nvPr/>
            </p:nvSpPr>
            <p:spPr bwMode="auto">
              <a:xfrm>
                <a:off x="4299" y="3551"/>
                <a:ext cx="145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1" name="Rectangle 451"/>
              <p:cNvSpPr>
                <a:spLocks noChangeArrowheads="1"/>
              </p:cNvSpPr>
              <p:nvPr/>
            </p:nvSpPr>
            <p:spPr bwMode="auto">
              <a:xfrm>
                <a:off x="3373" y="3698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2" name="Rectangle 452"/>
              <p:cNvSpPr>
                <a:spLocks noChangeArrowheads="1"/>
              </p:cNvSpPr>
              <p:nvPr/>
            </p:nvSpPr>
            <p:spPr bwMode="auto">
              <a:xfrm>
                <a:off x="3639" y="3694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3" name="Rectangle 453"/>
              <p:cNvSpPr>
                <a:spLocks noChangeArrowheads="1"/>
              </p:cNvSpPr>
              <p:nvPr/>
            </p:nvSpPr>
            <p:spPr bwMode="auto">
              <a:xfrm>
                <a:off x="3759" y="3698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4" name="Rectangle 454"/>
              <p:cNvSpPr>
                <a:spLocks noChangeArrowheads="1"/>
              </p:cNvSpPr>
              <p:nvPr/>
            </p:nvSpPr>
            <p:spPr bwMode="auto">
              <a:xfrm>
                <a:off x="3876" y="3710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5" name="Rectangle 455"/>
              <p:cNvSpPr>
                <a:spLocks noChangeArrowheads="1"/>
              </p:cNvSpPr>
              <p:nvPr/>
            </p:nvSpPr>
            <p:spPr bwMode="auto">
              <a:xfrm>
                <a:off x="3915" y="3710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6" name="Rectangle 456"/>
              <p:cNvSpPr>
                <a:spLocks noChangeArrowheads="1"/>
              </p:cNvSpPr>
              <p:nvPr/>
            </p:nvSpPr>
            <p:spPr bwMode="auto">
              <a:xfrm>
                <a:off x="412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7" name="Rectangle 457"/>
              <p:cNvSpPr>
                <a:spLocks noChangeArrowheads="1"/>
              </p:cNvSpPr>
              <p:nvPr/>
            </p:nvSpPr>
            <p:spPr bwMode="auto">
              <a:xfrm>
                <a:off x="4207" y="3698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8" name="Rectangle 458"/>
              <p:cNvSpPr>
                <a:spLocks noChangeArrowheads="1"/>
              </p:cNvSpPr>
              <p:nvPr/>
            </p:nvSpPr>
            <p:spPr bwMode="auto">
              <a:xfrm>
                <a:off x="428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25420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1" name="Rectangle 461"/>
            <p:cNvSpPr>
              <a:spLocks noChangeArrowheads="1"/>
            </p:cNvSpPr>
            <p:nvPr/>
          </p:nvSpPr>
          <p:spPr bwMode="auto">
            <a:xfrm>
              <a:off x="3891" y="2896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2" name="Rectangle 462"/>
            <p:cNvSpPr>
              <a:spLocks noChangeArrowheads="1"/>
            </p:cNvSpPr>
            <p:nvPr/>
          </p:nvSpPr>
          <p:spPr bwMode="auto">
            <a:xfrm>
              <a:off x="3891" y="3004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3" name="Rectangle 463"/>
            <p:cNvSpPr>
              <a:spLocks noChangeArrowheads="1"/>
            </p:cNvSpPr>
            <p:nvPr/>
          </p:nvSpPr>
          <p:spPr bwMode="auto">
            <a:xfrm>
              <a:off x="3891" y="3112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4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5" name="Rectangle 465"/>
            <p:cNvSpPr>
              <a:spLocks noChangeArrowheads="1"/>
            </p:cNvSpPr>
            <p:nvPr/>
          </p:nvSpPr>
          <p:spPr bwMode="auto">
            <a:xfrm>
              <a:off x="3886" y="2312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6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7" name="Rectangle 467"/>
            <p:cNvSpPr>
              <a:spLocks noChangeArrowheads="1"/>
            </p:cNvSpPr>
            <p:nvPr/>
          </p:nvSpPr>
          <p:spPr bwMode="auto">
            <a:xfrm>
              <a:off x="3380" y="2541"/>
              <a:ext cx="12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8" name="Rectangle 468"/>
            <p:cNvSpPr>
              <a:spLocks noChangeArrowheads="1"/>
            </p:cNvSpPr>
            <p:nvPr/>
          </p:nvSpPr>
          <p:spPr bwMode="auto">
            <a:xfrm>
              <a:off x="3497" y="2553"/>
              <a:ext cx="9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9" name="Rectangle 469"/>
            <p:cNvSpPr>
              <a:spLocks noChangeArrowheads="1"/>
            </p:cNvSpPr>
            <p:nvPr/>
          </p:nvSpPr>
          <p:spPr bwMode="auto">
            <a:xfrm>
              <a:off x="3538" y="2553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430" name="Rectangle 470"/>
            <p:cNvSpPr>
              <a:spLocks noChangeArrowheads="1"/>
            </p:cNvSpPr>
            <p:nvPr/>
          </p:nvSpPr>
          <p:spPr bwMode="auto">
            <a:xfrm>
              <a:off x="3742" y="2541"/>
              <a:ext cx="7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1" name="Rectangle 471"/>
            <p:cNvSpPr>
              <a:spLocks noChangeArrowheads="1"/>
            </p:cNvSpPr>
            <p:nvPr/>
          </p:nvSpPr>
          <p:spPr bwMode="auto">
            <a:xfrm>
              <a:off x="3829" y="2537"/>
              <a:ext cx="14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2" name="Rectangle 472"/>
            <p:cNvSpPr>
              <a:spLocks noChangeArrowheads="1"/>
            </p:cNvSpPr>
            <p:nvPr/>
          </p:nvSpPr>
          <p:spPr bwMode="auto">
            <a:xfrm>
              <a:off x="3935" y="2541"/>
              <a:ext cx="7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3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4" name="Rectangle 474"/>
            <p:cNvSpPr>
              <a:spLocks noChangeArrowheads="1"/>
            </p:cNvSpPr>
            <p:nvPr/>
          </p:nvSpPr>
          <p:spPr bwMode="auto">
            <a:xfrm>
              <a:off x="3886" y="2312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5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6" name="Rectangle 476"/>
            <p:cNvSpPr>
              <a:spLocks noChangeArrowheads="1"/>
            </p:cNvSpPr>
            <p:nvPr/>
          </p:nvSpPr>
          <p:spPr bwMode="auto">
            <a:xfrm>
              <a:off x="3380" y="2541"/>
              <a:ext cx="12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7" name="Rectangle 477"/>
            <p:cNvSpPr>
              <a:spLocks noChangeArrowheads="1"/>
            </p:cNvSpPr>
            <p:nvPr/>
          </p:nvSpPr>
          <p:spPr bwMode="auto">
            <a:xfrm>
              <a:off x="3497" y="2553"/>
              <a:ext cx="9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8" name="Rectangle 478"/>
            <p:cNvSpPr>
              <a:spLocks noChangeArrowheads="1"/>
            </p:cNvSpPr>
            <p:nvPr/>
          </p:nvSpPr>
          <p:spPr bwMode="auto">
            <a:xfrm>
              <a:off x="3538" y="2553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439" name="Rectangle 479"/>
            <p:cNvSpPr>
              <a:spLocks noChangeArrowheads="1"/>
            </p:cNvSpPr>
            <p:nvPr/>
          </p:nvSpPr>
          <p:spPr bwMode="auto">
            <a:xfrm>
              <a:off x="3742" y="2541"/>
              <a:ext cx="7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]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440" name="Rectangle 480"/>
            <p:cNvSpPr>
              <a:spLocks noChangeArrowheads="1"/>
            </p:cNvSpPr>
            <p:nvPr/>
          </p:nvSpPr>
          <p:spPr bwMode="auto">
            <a:xfrm>
              <a:off x="3829" y="2537"/>
              <a:ext cx="14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41" name="Rectangle 481"/>
            <p:cNvSpPr>
              <a:spLocks noChangeArrowheads="1"/>
            </p:cNvSpPr>
            <p:nvPr/>
          </p:nvSpPr>
          <p:spPr bwMode="auto">
            <a:xfrm>
              <a:off x="3935" y="2541"/>
              <a:ext cx="7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29893" name="Group 531"/>
            <p:cNvGrpSpPr>
              <a:grpSpLocks/>
            </p:cNvGrpSpPr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3901" y="3320"/>
                <a:ext cx="1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3373" y="3551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3639" y="3547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3759" y="3551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3876" y="3563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3917" y="3563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4123" y="3551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4207" y="3551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4299" y="3551"/>
                <a:ext cx="145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3373" y="3698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3639" y="3694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3759" y="3698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6" name="Rectangle 496"/>
              <p:cNvSpPr>
                <a:spLocks noChangeArrowheads="1"/>
              </p:cNvSpPr>
              <p:nvPr/>
            </p:nvSpPr>
            <p:spPr bwMode="auto">
              <a:xfrm>
                <a:off x="3876" y="3710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7" name="Rectangle 497"/>
              <p:cNvSpPr>
                <a:spLocks noChangeArrowheads="1"/>
              </p:cNvSpPr>
              <p:nvPr/>
            </p:nvSpPr>
            <p:spPr bwMode="auto">
              <a:xfrm>
                <a:off x="3917" y="3710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8" name="Rectangle 498"/>
              <p:cNvSpPr>
                <a:spLocks noChangeArrowheads="1"/>
              </p:cNvSpPr>
              <p:nvPr/>
            </p:nvSpPr>
            <p:spPr bwMode="auto">
              <a:xfrm>
                <a:off x="412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9" name="Rectangle 499"/>
              <p:cNvSpPr>
                <a:spLocks noChangeArrowheads="1"/>
              </p:cNvSpPr>
              <p:nvPr/>
            </p:nvSpPr>
            <p:spPr bwMode="auto">
              <a:xfrm>
                <a:off x="4207" y="3698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0" name="Rectangle 500"/>
              <p:cNvSpPr>
                <a:spLocks noChangeArrowheads="1"/>
              </p:cNvSpPr>
              <p:nvPr/>
            </p:nvSpPr>
            <p:spPr bwMode="auto">
              <a:xfrm>
                <a:off x="428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3901" y="3320"/>
                <a:ext cx="1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3373" y="3551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3639" y="3547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3759" y="3551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3876" y="3563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3917" y="3563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4123" y="3551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4207" y="3551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4299" y="3551"/>
                <a:ext cx="145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3373" y="3698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3639" y="3694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3759" y="3698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5" name="Rectangle 515"/>
              <p:cNvSpPr>
                <a:spLocks noChangeArrowheads="1"/>
              </p:cNvSpPr>
              <p:nvPr/>
            </p:nvSpPr>
            <p:spPr bwMode="auto">
              <a:xfrm>
                <a:off x="3876" y="3710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6" name="Rectangle 516"/>
              <p:cNvSpPr>
                <a:spLocks noChangeArrowheads="1"/>
              </p:cNvSpPr>
              <p:nvPr/>
            </p:nvSpPr>
            <p:spPr bwMode="auto">
              <a:xfrm>
                <a:off x="3917" y="3710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7" name="Rectangle 517"/>
              <p:cNvSpPr>
                <a:spLocks noChangeArrowheads="1"/>
              </p:cNvSpPr>
              <p:nvPr/>
            </p:nvSpPr>
            <p:spPr bwMode="auto">
              <a:xfrm>
                <a:off x="412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8" name="Rectangle 518"/>
              <p:cNvSpPr>
                <a:spLocks noChangeArrowheads="1"/>
              </p:cNvSpPr>
              <p:nvPr/>
            </p:nvSpPr>
            <p:spPr bwMode="auto">
              <a:xfrm>
                <a:off x="4207" y="3698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9" name="Rectangle 519"/>
              <p:cNvSpPr>
                <a:spLocks noChangeArrowheads="1"/>
              </p:cNvSpPr>
              <p:nvPr/>
            </p:nvSpPr>
            <p:spPr bwMode="auto">
              <a:xfrm>
                <a:off x="428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0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1" name="Rectangle 521"/>
              <p:cNvSpPr>
                <a:spLocks noChangeArrowheads="1"/>
              </p:cNvSpPr>
              <p:nvPr/>
            </p:nvSpPr>
            <p:spPr bwMode="auto">
              <a:xfrm>
                <a:off x="3891" y="2896"/>
                <a:ext cx="5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2" name="Rectangle 522"/>
              <p:cNvSpPr>
                <a:spLocks noChangeArrowheads="1"/>
              </p:cNvSpPr>
              <p:nvPr/>
            </p:nvSpPr>
            <p:spPr bwMode="auto">
              <a:xfrm>
                <a:off x="3891" y="3008"/>
                <a:ext cx="5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3" name="Rectangle 523"/>
              <p:cNvSpPr>
                <a:spLocks noChangeArrowheads="1"/>
              </p:cNvSpPr>
              <p:nvPr/>
            </p:nvSpPr>
            <p:spPr bwMode="auto">
              <a:xfrm>
                <a:off x="3891" y="3112"/>
                <a:ext cx="5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4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5" name="Rectangle 525"/>
              <p:cNvSpPr>
                <a:spLocks noChangeArrowheads="1"/>
              </p:cNvSpPr>
              <p:nvPr/>
            </p:nvSpPr>
            <p:spPr bwMode="auto">
              <a:xfrm>
                <a:off x="3698" y="2069"/>
                <a:ext cx="4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>
                    <a:solidFill>
                      <a:srgbClr val="000000"/>
                    </a:solidFill>
                  </a:rPr>
                  <a:t> 6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9938" name="Group 528"/>
              <p:cNvGrpSpPr>
                <a:grpSpLocks/>
              </p:cNvGrpSpPr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425486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87" name="Freeform 527"/>
                <p:cNvSpPr>
                  <a:spLocks/>
                </p:cNvSpPr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47"/>
                    </a:cxn>
                    <a:cxn ang="0">
                      <a:pos x="69" y="60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5489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90" name="Rectangle 530"/>
              <p:cNvSpPr>
                <a:spLocks noChangeArrowheads="1"/>
              </p:cNvSpPr>
              <p:nvPr/>
            </p:nvSpPr>
            <p:spPr bwMode="auto">
              <a:xfrm>
                <a:off x="4713" y="3555"/>
                <a:ext cx="28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1" dirty="0">
                    <a:solidFill>
                      <a:srgbClr val="000000"/>
                    </a:solidFill>
                  </a:rPr>
                  <a:t>Error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318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99678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数据相关</a:t>
            </a:r>
            <a:r>
              <a:rPr lang="en-US" altLang="zh-CN" dirty="0">
                <a:ea typeface="宋体" charset="-122"/>
              </a:rPr>
              <a:t>: 1 </a:t>
            </a:r>
            <a:r>
              <a:rPr lang="en-US" altLang="zh-CN" dirty="0" err="1">
                <a:ea typeface="宋体" charset="-122"/>
              </a:rPr>
              <a:t>Nop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30723" name="Group 675"/>
          <p:cNvGrpSpPr>
            <a:grpSpLocks/>
          </p:cNvGrpSpPr>
          <p:nvPr/>
        </p:nvGrpSpPr>
        <p:grpSpPr bwMode="auto">
          <a:xfrm>
            <a:off x="539552" y="980728"/>
            <a:ext cx="8136904" cy="5671344"/>
            <a:chOff x="547" y="231"/>
            <a:chExt cx="4533" cy="3841"/>
          </a:xfrm>
        </p:grpSpPr>
        <p:sp>
          <p:nvSpPr>
            <p:cNvPr id="426453" name="Rectangle 469"/>
            <p:cNvSpPr>
              <a:spLocks noChangeArrowheads="1"/>
            </p:cNvSpPr>
            <p:nvPr/>
          </p:nvSpPr>
          <p:spPr bwMode="auto">
            <a:xfrm>
              <a:off x="663" y="471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54" name="Rectangle 470"/>
            <p:cNvSpPr>
              <a:spLocks noChangeArrowheads="1"/>
            </p:cNvSpPr>
            <p:nvPr/>
          </p:nvSpPr>
          <p:spPr bwMode="auto">
            <a:xfrm>
              <a:off x="622" y="510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55" name="Rectangle 471"/>
            <p:cNvSpPr>
              <a:spLocks noChangeArrowheads="1"/>
            </p:cNvSpPr>
            <p:nvPr/>
          </p:nvSpPr>
          <p:spPr bwMode="auto">
            <a:xfrm>
              <a:off x="1091" y="510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56" name="Rectangle 472"/>
            <p:cNvSpPr>
              <a:spLocks noChangeArrowheads="1"/>
            </p:cNvSpPr>
            <p:nvPr/>
          </p:nvSpPr>
          <p:spPr bwMode="auto">
            <a:xfrm>
              <a:off x="1596" y="510"/>
              <a:ext cx="6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57" name="Rectangle 473"/>
            <p:cNvSpPr>
              <a:spLocks noChangeArrowheads="1"/>
            </p:cNvSpPr>
            <p:nvPr/>
          </p:nvSpPr>
          <p:spPr bwMode="auto">
            <a:xfrm>
              <a:off x="2077" y="510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58" name="Rectangle 474"/>
            <p:cNvSpPr>
              <a:spLocks noChangeArrowheads="1"/>
            </p:cNvSpPr>
            <p:nvPr/>
          </p:nvSpPr>
          <p:spPr bwMode="auto">
            <a:xfrm>
              <a:off x="248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59" name="Rectangle 475"/>
            <p:cNvSpPr>
              <a:spLocks noChangeArrowheads="1"/>
            </p:cNvSpPr>
            <p:nvPr/>
          </p:nvSpPr>
          <p:spPr bwMode="auto">
            <a:xfrm>
              <a:off x="2615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1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0" name="Rectangle 476"/>
            <p:cNvSpPr>
              <a:spLocks noChangeArrowheads="1"/>
            </p:cNvSpPr>
            <p:nvPr/>
          </p:nvSpPr>
          <p:spPr bwMode="auto">
            <a:xfrm>
              <a:off x="2775" y="23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1" name="Rectangle 477"/>
            <p:cNvSpPr>
              <a:spLocks noChangeArrowheads="1"/>
            </p:cNvSpPr>
            <p:nvPr/>
          </p:nvSpPr>
          <p:spPr bwMode="auto">
            <a:xfrm>
              <a:off x="2903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2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2" name="Rectangle 478"/>
            <p:cNvSpPr>
              <a:spLocks noChangeArrowheads="1"/>
            </p:cNvSpPr>
            <p:nvPr/>
          </p:nvSpPr>
          <p:spPr bwMode="auto">
            <a:xfrm>
              <a:off x="306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3" name="Rectangle 479"/>
            <p:cNvSpPr>
              <a:spLocks noChangeArrowheads="1"/>
            </p:cNvSpPr>
            <p:nvPr/>
          </p:nvSpPr>
          <p:spPr bwMode="auto">
            <a:xfrm>
              <a:off x="3191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3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4" name="Rectangle 480"/>
            <p:cNvSpPr>
              <a:spLocks noChangeArrowheads="1"/>
            </p:cNvSpPr>
            <p:nvPr/>
          </p:nvSpPr>
          <p:spPr bwMode="auto">
            <a:xfrm>
              <a:off x="3351" y="23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5" name="Rectangle 481"/>
            <p:cNvSpPr>
              <a:spLocks noChangeArrowheads="1"/>
            </p:cNvSpPr>
            <p:nvPr/>
          </p:nvSpPr>
          <p:spPr bwMode="auto">
            <a:xfrm>
              <a:off x="3479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4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6" name="Rectangle 482"/>
            <p:cNvSpPr>
              <a:spLocks noChangeArrowheads="1"/>
            </p:cNvSpPr>
            <p:nvPr/>
          </p:nvSpPr>
          <p:spPr bwMode="auto">
            <a:xfrm>
              <a:off x="3639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7" name="Rectangle 483"/>
            <p:cNvSpPr>
              <a:spLocks noChangeArrowheads="1"/>
            </p:cNvSpPr>
            <p:nvPr/>
          </p:nvSpPr>
          <p:spPr bwMode="auto">
            <a:xfrm>
              <a:off x="3767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5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8" name="Rectangle 484"/>
            <p:cNvSpPr>
              <a:spLocks noChangeArrowheads="1"/>
            </p:cNvSpPr>
            <p:nvPr/>
          </p:nvSpPr>
          <p:spPr bwMode="auto">
            <a:xfrm>
              <a:off x="3927" y="23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9" name="Rectangle 485"/>
            <p:cNvSpPr>
              <a:spLocks noChangeArrowheads="1"/>
            </p:cNvSpPr>
            <p:nvPr/>
          </p:nvSpPr>
          <p:spPr bwMode="auto">
            <a:xfrm>
              <a:off x="4055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6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0" name="Rectangle 486"/>
            <p:cNvSpPr>
              <a:spLocks noChangeArrowheads="1"/>
            </p:cNvSpPr>
            <p:nvPr/>
          </p:nvSpPr>
          <p:spPr bwMode="auto">
            <a:xfrm>
              <a:off x="421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1" name="Rectangle 487"/>
            <p:cNvSpPr>
              <a:spLocks noChangeArrowheads="1"/>
            </p:cNvSpPr>
            <p:nvPr/>
          </p:nvSpPr>
          <p:spPr bwMode="auto">
            <a:xfrm>
              <a:off x="4343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7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2" name="Rectangle 488"/>
            <p:cNvSpPr>
              <a:spLocks noChangeArrowheads="1"/>
            </p:cNvSpPr>
            <p:nvPr/>
          </p:nvSpPr>
          <p:spPr bwMode="auto">
            <a:xfrm>
              <a:off x="4503" y="23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3" name="Rectangle 489"/>
            <p:cNvSpPr>
              <a:spLocks noChangeArrowheads="1"/>
            </p:cNvSpPr>
            <p:nvPr/>
          </p:nvSpPr>
          <p:spPr bwMode="auto">
            <a:xfrm>
              <a:off x="4631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8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4" name="Rectangle 490"/>
            <p:cNvSpPr>
              <a:spLocks noChangeArrowheads="1"/>
            </p:cNvSpPr>
            <p:nvPr/>
          </p:nvSpPr>
          <p:spPr bwMode="auto">
            <a:xfrm>
              <a:off x="479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5" name="Rectangle 491"/>
            <p:cNvSpPr>
              <a:spLocks noChangeArrowheads="1"/>
            </p:cNvSpPr>
            <p:nvPr/>
          </p:nvSpPr>
          <p:spPr bwMode="auto">
            <a:xfrm>
              <a:off x="4919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9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6" name="Rectangle 492"/>
            <p:cNvSpPr>
              <a:spLocks noChangeArrowheads="1"/>
            </p:cNvSpPr>
            <p:nvPr/>
          </p:nvSpPr>
          <p:spPr bwMode="auto">
            <a:xfrm>
              <a:off x="2487" y="471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7" name="Rectangle 493"/>
            <p:cNvSpPr>
              <a:spLocks noChangeArrowheads="1"/>
            </p:cNvSpPr>
            <p:nvPr/>
          </p:nvSpPr>
          <p:spPr bwMode="auto">
            <a:xfrm>
              <a:off x="2607" y="499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8" name="Rectangle 494"/>
            <p:cNvSpPr>
              <a:spLocks noChangeArrowheads="1"/>
            </p:cNvSpPr>
            <p:nvPr/>
          </p:nvSpPr>
          <p:spPr bwMode="auto">
            <a:xfrm>
              <a:off x="2775" y="47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9" name="Rectangle 495"/>
            <p:cNvSpPr>
              <a:spLocks noChangeArrowheads="1"/>
            </p:cNvSpPr>
            <p:nvPr/>
          </p:nvSpPr>
          <p:spPr bwMode="auto">
            <a:xfrm>
              <a:off x="2909" y="499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0" name="Rectangle 496"/>
            <p:cNvSpPr>
              <a:spLocks noChangeArrowheads="1"/>
            </p:cNvSpPr>
            <p:nvPr/>
          </p:nvSpPr>
          <p:spPr bwMode="auto">
            <a:xfrm>
              <a:off x="3063" y="471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1" name="Rectangle 497"/>
            <p:cNvSpPr>
              <a:spLocks noChangeArrowheads="1"/>
            </p:cNvSpPr>
            <p:nvPr/>
          </p:nvSpPr>
          <p:spPr bwMode="auto">
            <a:xfrm>
              <a:off x="3180" y="499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2" name="Rectangle 498"/>
            <p:cNvSpPr>
              <a:spLocks noChangeArrowheads="1"/>
            </p:cNvSpPr>
            <p:nvPr/>
          </p:nvSpPr>
          <p:spPr bwMode="auto">
            <a:xfrm>
              <a:off x="3351" y="47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3" name="Rectangle 499"/>
            <p:cNvSpPr>
              <a:spLocks noChangeArrowheads="1"/>
            </p:cNvSpPr>
            <p:nvPr/>
          </p:nvSpPr>
          <p:spPr bwMode="auto">
            <a:xfrm>
              <a:off x="3451" y="499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4" name="Rectangle 500"/>
            <p:cNvSpPr>
              <a:spLocks noChangeArrowheads="1"/>
            </p:cNvSpPr>
            <p:nvPr/>
          </p:nvSpPr>
          <p:spPr bwMode="auto">
            <a:xfrm>
              <a:off x="3927" y="66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5" name="Rectangle 501"/>
            <p:cNvSpPr>
              <a:spLocks noChangeArrowheads="1"/>
            </p:cNvSpPr>
            <p:nvPr/>
          </p:nvSpPr>
          <p:spPr bwMode="auto">
            <a:xfrm>
              <a:off x="4041" y="691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6" name="Rectangle 502"/>
            <p:cNvSpPr>
              <a:spLocks noChangeArrowheads="1"/>
            </p:cNvSpPr>
            <p:nvPr/>
          </p:nvSpPr>
          <p:spPr bwMode="auto">
            <a:xfrm>
              <a:off x="663" y="66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7" name="Rectangle 503"/>
            <p:cNvSpPr>
              <a:spLocks noChangeArrowheads="1"/>
            </p:cNvSpPr>
            <p:nvPr/>
          </p:nvSpPr>
          <p:spPr bwMode="auto">
            <a:xfrm>
              <a:off x="622" y="702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88" name="Rectangle 504"/>
            <p:cNvSpPr>
              <a:spLocks noChangeArrowheads="1"/>
            </p:cNvSpPr>
            <p:nvPr/>
          </p:nvSpPr>
          <p:spPr bwMode="auto">
            <a:xfrm>
              <a:off x="1091" y="702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89" name="Rectangle 505"/>
            <p:cNvSpPr>
              <a:spLocks noChangeArrowheads="1"/>
            </p:cNvSpPr>
            <p:nvPr/>
          </p:nvSpPr>
          <p:spPr bwMode="auto">
            <a:xfrm>
              <a:off x="1684" y="702"/>
              <a:ext cx="4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0" name="Rectangle 506"/>
            <p:cNvSpPr>
              <a:spLocks noChangeArrowheads="1"/>
            </p:cNvSpPr>
            <p:nvPr/>
          </p:nvSpPr>
          <p:spPr bwMode="auto">
            <a:xfrm>
              <a:off x="2077" y="702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91" name="Rectangle 507"/>
            <p:cNvSpPr>
              <a:spLocks noChangeArrowheads="1"/>
            </p:cNvSpPr>
            <p:nvPr/>
          </p:nvSpPr>
          <p:spPr bwMode="auto">
            <a:xfrm>
              <a:off x="2775" y="66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2" name="Rectangle 508"/>
            <p:cNvSpPr>
              <a:spLocks noChangeArrowheads="1"/>
            </p:cNvSpPr>
            <p:nvPr/>
          </p:nvSpPr>
          <p:spPr bwMode="auto">
            <a:xfrm>
              <a:off x="2895" y="691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3" name="Rectangle 509"/>
            <p:cNvSpPr>
              <a:spLocks noChangeArrowheads="1"/>
            </p:cNvSpPr>
            <p:nvPr/>
          </p:nvSpPr>
          <p:spPr bwMode="auto">
            <a:xfrm>
              <a:off x="3063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4" name="Rectangle 510"/>
            <p:cNvSpPr>
              <a:spLocks noChangeArrowheads="1"/>
            </p:cNvSpPr>
            <p:nvPr/>
          </p:nvSpPr>
          <p:spPr bwMode="auto">
            <a:xfrm>
              <a:off x="3197" y="691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5" name="Rectangle 511"/>
            <p:cNvSpPr>
              <a:spLocks noChangeArrowheads="1"/>
            </p:cNvSpPr>
            <p:nvPr/>
          </p:nvSpPr>
          <p:spPr bwMode="auto">
            <a:xfrm>
              <a:off x="3351" y="66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6" name="Rectangle 512"/>
            <p:cNvSpPr>
              <a:spLocks noChangeArrowheads="1"/>
            </p:cNvSpPr>
            <p:nvPr/>
          </p:nvSpPr>
          <p:spPr bwMode="auto">
            <a:xfrm>
              <a:off x="3468" y="691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7" name="Rectangle 513"/>
            <p:cNvSpPr>
              <a:spLocks noChangeArrowheads="1"/>
            </p:cNvSpPr>
            <p:nvPr/>
          </p:nvSpPr>
          <p:spPr bwMode="auto">
            <a:xfrm>
              <a:off x="3639" y="66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8" name="Rectangle 514"/>
            <p:cNvSpPr>
              <a:spLocks noChangeArrowheads="1"/>
            </p:cNvSpPr>
            <p:nvPr/>
          </p:nvSpPr>
          <p:spPr bwMode="auto">
            <a:xfrm>
              <a:off x="3739" y="691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9" name="Rectangle 515"/>
            <p:cNvSpPr>
              <a:spLocks noChangeArrowheads="1"/>
            </p:cNvSpPr>
            <p:nvPr/>
          </p:nvSpPr>
          <p:spPr bwMode="auto">
            <a:xfrm>
              <a:off x="3639" y="471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0" name="Rectangle 516"/>
            <p:cNvSpPr>
              <a:spLocks noChangeArrowheads="1"/>
            </p:cNvSpPr>
            <p:nvPr/>
          </p:nvSpPr>
          <p:spPr bwMode="auto">
            <a:xfrm>
              <a:off x="3753" y="499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1" name="Rectangle 517"/>
            <p:cNvSpPr>
              <a:spLocks noChangeArrowheads="1"/>
            </p:cNvSpPr>
            <p:nvPr/>
          </p:nvSpPr>
          <p:spPr bwMode="auto">
            <a:xfrm>
              <a:off x="663" y="85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2" name="Rectangle 518"/>
            <p:cNvSpPr>
              <a:spLocks noChangeArrowheads="1"/>
            </p:cNvSpPr>
            <p:nvPr/>
          </p:nvSpPr>
          <p:spPr bwMode="auto">
            <a:xfrm>
              <a:off x="622" y="894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03" name="Rectangle 519"/>
            <p:cNvSpPr>
              <a:spLocks noChangeArrowheads="1"/>
            </p:cNvSpPr>
            <p:nvPr/>
          </p:nvSpPr>
          <p:spPr bwMode="auto">
            <a:xfrm>
              <a:off x="1166" y="894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26504" name="Rectangle 52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5" name="Rectangle 521"/>
            <p:cNvSpPr>
              <a:spLocks noChangeArrowheads="1"/>
            </p:cNvSpPr>
            <p:nvPr/>
          </p:nvSpPr>
          <p:spPr bwMode="auto">
            <a:xfrm>
              <a:off x="3183" y="883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6" name="Rectangle 522"/>
            <p:cNvSpPr>
              <a:spLocks noChangeArrowheads="1"/>
            </p:cNvSpPr>
            <p:nvPr/>
          </p:nvSpPr>
          <p:spPr bwMode="auto">
            <a:xfrm>
              <a:off x="3351" y="85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7" name="Rectangle 523"/>
            <p:cNvSpPr>
              <a:spLocks noChangeArrowheads="1"/>
            </p:cNvSpPr>
            <p:nvPr/>
          </p:nvSpPr>
          <p:spPr bwMode="auto">
            <a:xfrm>
              <a:off x="3485" y="883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8" name="Rectangle 52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9" name="Rectangle 525"/>
            <p:cNvSpPr>
              <a:spLocks noChangeArrowheads="1"/>
            </p:cNvSpPr>
            <p:nvPr/>
          </p:nvSpPr>
          <p:spPr bwMode="auto">
            <a:xfrm>
              <a:off x="3756" y="883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0" name="Rectangle 526"/>
            <p:cNvSpPr>
              <a:spLocks noChangeArrowheads="1"/>
            </p:cNvSpPr>
            <p:nvPr/>
          </p:nvSpPr>
          <p:spPr bwMode="auto">
            <a:xfrm>
              <a:off x="3927" y="85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1" name="Rectangle 527"/>
            <p:cNvSpPr>
              <a:spLocks noChangeArrowheads="1"/>
            </p:cNvSpPr>
            <p:nvPr/>
          </p:nvSpPr>
          <p:spPr bwMode="auto">
            <a:xfrm>
              <a:off x="4027" y="883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2" name="Rectangle 52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3" name="Rectangle 529"/>
            <p:cNvSpPr>
              <a:spLocks noChangeArrowheads="1"/>
            </p:cNvSpPr>
            <p:nvPr/>
          </p:nvSpPr>
          <p:spPr bwMode="auto">
            <a:xfrm>
              <a:off x="4329" y="883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4" name="Rectangle 53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5" name="Rectangle 531"/>
            <p:cNvSpPr>
              <a:spLocks noChangeArrowheads="1"/>
            </p:cNvSpPr>
            <p:nvPr/>
          </p:nvSpPr>
          <p:spPr bwMode="auto">
            <a:xfrm>
              <a:off x="3183" y="883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6" name="Rectangle 532"/>
            <p:cNvSpPr>
              <a:spLocks noChangeArrowheads="1"/>
            </p:cNvSpPr>
            <p:nvPr/>
          </p:nvSpPr>
          <p:spPr bwMode="auto">
            <a:xfrm>
              <a:off x="3351" y="85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7" name="Rectangle 533"/>
            <p:cNvSpPr>
              <a:spLocks noChangeArrowheads="1"/>
            </p:cNvSpPr>
            <p:nvPr/>
          </p:nvSpPr>
          <p:spPr bwMode="auto">
            <a:xfrm>
              <a:off x="3485" y="883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8" name="Rectangle 53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9" name="Rectangle 535"/>
            <p:cNvSpPr>
              <a:spLocks noChangeArrowheads="1"/>
            </p:cNvSpPr>
            <p:nvPr/>
          </p:nvSpPr>
          <p:spPr bwMode="auto">
            <a:xfrm>
              <a:off x="3756" y="883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0" name="Rectangle 536"/>
            <p:cNvSpPr>
              <a:spLocks noChangeArrowheads="1"/>
            </p:cNvSpPr>
            <p:nvPr/>
          </p:nvSpPr>
          <p:spPr bwMode="auto">
            <a:xfrm>
              <a:off x="3927" y="85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1" name="Rectangle 537"/>
            <p:cNvSpPr>
              <a:spLocks noChangeArrowheads="1"/>
            </p:cNvSpPr>
            <p:nvPr/>
          </p:nvSpPr>
          <p:spPr bwMode="auto">
            <a:xfrm>
              <a:off x="4027" y="883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2" name="Rectangle 53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3" name="Rectangle 539"/>
            <p:cNvSpPr>
              <a:spLocks noChangeArrowheads="1"/>
            </p:cNvSpPr>
            <p:nvPr/>
          </p:nvSpPr>
          <p:spPr bwMode="auto">
            <a:xfrm>
              <a:off x="4329" y="883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4" name="Rectangle 540"/>
            <p:cNvSpPr>
              <a:spLocks noChangeArrowheads="1"/>
            </p:cNvSpPr>
            <p:nvPr/>
          </p:nvSpPr>
          <p:spPr bwMode="auto">
            <a:xfrm>
              <a:off x="663" y="1047"/>
              <a:ext cx="1632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5" name="Rectangle 541"/>
            <p:cNvSpPr>
              <a:spLocks noChangeArrowheads="1"/>
            </p:cNvSpPr>
            <p:nvPr/>
          </p:nvSpPr>
          <p:spPr bwMode="auto">
            <a:xfrm>
              <a:off x="622" y="1086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26" name="Rectangle 542"/>
            <p:cNvSpPr>
              <a:spLocks noChangeArrowheads="1"/>
            </p:cNvSpPr>
            <p:nvPr/>
          </p:nvSpPr>
          <p:spPr bwMode="auto">
            <a:xfrm>
              <a:off x="1149" y="1086"/>
              <a:ext cx="4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27" name="Rectangle 543"/>
            <p:cNvSpPr>
              <a:spLocks noChangeArrowheads="1"/>
            </p:cNvSpPr>
            <p:nvPr/>
          </p:nvSpPr>
          <p:spPr bwMode="auto">
            <a:xfrm>
              <a:off x="1540" y="1086"/>
              <a:ext cx="1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8" name="Rectangle 544"/>
            <p:cNvSpPr>
              <a:spLocks noChangeArrowheads="1"/>
            </p:cNvSpPr>
            <p:nvPr/>
          </p:nvSpPr>
          <p:spPr bwMode="auto">
            <a:xfrm>
              <a:off x="1596" y="1086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29" name="Rectangle 545"/>
            <p:cNvSpPr>
              <a:spLocks noChangeArrowheads="1"/>
            </p:cNvSpPr>
            <p:nvPr/>
          </p:nvSpPr>
          <p:spPr bwMode="auto">
            <a:xfrm>
              <a:off x="1831" y="1112"/>
              <a:ext cx="2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30" name="Rectangle 546"/>
            <p:cNvSpPr>
              <a:spLocks noChangeArrowheads="1"/>
            </p:cNvSpPr>
            <p:nvPr/>
          </p:nvSpPr>
          <p:spPr bwMode="auto">
            <a:xfrm>
              <a:off x="1997" y="1086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31" name="Rectangle 547"/>
            <p:cNvSpPr>
              <a:spLocks noChangeArrowheads="1"/>
            </p:cNvSpPr>
            <p:nvPr/>
          </p:nvSpPr>
          <p:spPr bwMode="auto">
            <a:xfrm>
              <a:off x="3351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2" name="Rectangle 548"/>
            <p:cNvSpPr>
              <a:spLocks noChangeArrowheads="1"/>
            </p:cNvSpPr>
            <p:nvPr/>
          </p:nvSpPr>
          <p:spPr bwMode="auto">
            <a:xfrm>
              <a:off x="3471" y="1075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3" name="Rectangle 549"/>
            <p:cNvSpPr>
              <a:spLocks noChangeArrowheads="1"/>
            </p:cNvSpPr>
            <p:nvPr/>
          </p:nvSpPr>
          <p:spPr bwMode="auto">
            <a:xfrm>
              <a:off x="3639" y="1047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4" name="Rectangle 550"/>
            <p:cNvSpPr>
              <a:spLocks noChangeArrowheads="1"/>
            </p:cNvSpPr>
            <p:nvPr/>
          </p:nvSpPr>
          <p:spPr bwMode="auto">
            <a:xfrm>
              <a:off x="3773" y="1075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5" name="Rectangle 551"/>
            <p:cNvSpPr>
              <a:spLocks noChangeArrowheads="1"/>
            </p:cNvSpPr>
            <p:nvPr/>
          </p:nvSpPr>
          <p:spPr bwMode="auto">
            <a:xfrm>
              <a:off x="3927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6" name="Rectangle 552"/>
            <p:cNvSpPr>
              <a:spLocks noChangeArrowheads="1"/>
            </p:cNvSpPr>
            <p:nvPr/>
          </p:nvSpPr>
          <p:spPr bwMode="auto">
            <a:xfrm>
              <a:off x="4044" y="1075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7" name="Rectangle 553"/>
            <p:cNvSpPr>
              <a:spLocks noChangeArrowheads="1"/>
            </p:cNvSpPr>
            <p:nvPr/>
          </p:nvSpPr>
          <p:spPr bwMode="auto">
            <a:xfrm>
              <a:off x="4215" y="104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8" name="Rectangle 554"/>
            <p:cNvSpPr>
              <a:spLocks noChangeArrowheads="1"/>
            </p:cNvSpPr>
            <p:nvPr/>
          </p:nvSpPr>
          <p:spPr bwMode="auto">
            <a:xfrm>
              <a:off x="4315" y="1075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9" name="Rectangle 555"/>
            <p:cNvSpPr>
              <a:spLocks noChangeArrowheads="1"/>
            </p:cNvSpPr>
            <p:nvPr/>
          </p:nvSpPr>
          <p:spPr bwMode="auto">
            <a:xfrm>
              <a:off x="4503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0" name="Rectangle 556"/>
            <p:cNvSpPr>
              <a:spLocks noChangeArrowheads="1"/>
            </p:cNvSpPr>
            <p:nvPr/>
          </p:nvSpPr>
          <p:spPr bwMode="auto">
            <a:xfrm>
              <a:off x="4617" y="1075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1" name="Rectangle 557"/>
            <p:cNvSpPr>
              <a:spLocks noChangeArrowheads="1"/>
            </p:cNvSpPr>
            <p:nvPr/>
          </p:nvSpPr>
          <p:spPr bwMode="auto">
            <a:xfrm>
              <a:off x="3351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2" name="Rectangle 558"/>
            <p:cNvSpPr>
              <a:spLocks noChangeArrowheads="1"/>
            </p:cNvSpPr>
            <p:nvPr/>
          </p:nvSpPr>
          <p:spPr bwMode="auto">
            <a:xfrm>
              <a:off x="3471" y="1075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3" name="Rectangle 559"/>
            <p:cNvSpPr>
              <a:spLocks noChangeArrowheads="1"/>
            </p:cNvSpPr>
            <p:nvPr/>
          </p:nvSpPr>
          <p:spPr bwMode="auto">
            <a:xfrm>
              <a:off x="3639" y="1047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4" name="Rectangle 560"/>
            <p:cNvSpPr>
              <a:spLocks noChangeArrowheads="1"/>
            </p:cNvSpPr>
            <p:nvPr/>
          </p:nvSpPr>
          <p:spPr bwMode="auto">
            <a:xfrm>
              <a:off x="3773" y="1075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5" name="Rectangle 561"/>
            <p:cNvSpPr>
              <a:spLocks noChangeArrowheads="1"/>
            </p:cNvSpPr>
            <p:nvPr/>
          </p:nvSpPr>
          <p:spPr bwMode="auto">
            <a:xfrm>
              <a:off x="3927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6" name="Rectangle 562"/>
            <p:cNvSpPr>
              <a:spLocks noChangeArrowheads="1"/>
            </p:cNvSpPr>
            <p:nvPr/>
          </p:nvSpPr>
          <p:spPr bwMode="auto">
            <a:xfrm>
              <a:off x="4044" y="1075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7" name="Rectangle 563"/>
            <p:cNvSpPr>
              <a:spLocks noChangeArrowheads="1"/>
            </p:cNvSpPr>
            <p:nvPr/>
          </p:nvSpPr>
          <p:spPr bwMode="auto">
            <a:xfrm>
              <a:off x="4215" y="104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8" name="Rectangle 564"/>
            <p:cNvSpPr>
              <a:spLocks noChangeArrowheads="1"/>
            </p:cNvSpPr>
            <p:nvPr/>
          </p:nvSpPr>
          <p:spPr bwMode="auto">
            <a:xfrm>
              <a:off x="4315" y="1075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9" name="Rectangle 565"/>
            <p:cNvSpPr>
              <a:spLocks noChangeArrowheads="1"/>
            </p:cNvSpPr>
            <p:nvPr/>
          </p:nvSpPr>
          <p:spPr bwMode="auto">
            <a:xfrm>
              <a:off x="4503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0" name="Rectangle 566"/>
            <p:cNvSpPr>
              <a:spLocks noChangeArrowheads="1"/>
            </p:cNvSpPr>
            <p:nvPr/>
          </p:nvSpPr>
          <p:spPr bwMode="auto">
            <a:xfrm>
              <a:off x="4617" y="1075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2" name="Rectangle 568"/>
            <p:cNvSpPr>
              <a:spLocks noChangeArrowheads="1"/>
            </p:cNvSpPr>
            <p:nvPr/>
          </p:nvSpPr>
          <p:spPr bwMode="auto">
            <a:xfrm>
              <a:off x="547" y="1356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0x017: halt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53" name="Rectangle 56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4" name="Rectangle 570"/>
            <p:cNvSpPr>
              <a:spLocks noChangeArrowheads="1"/>
            </p:cNvSpPr>
            <p:nvPr/>
          </p:nvSpPr>
          <p:spPr bwMode="auto">
            <a:xfrm>
              <a:off x="3759" y="1267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5" name="Rectangle 571"/>
            <p:cNvSpPr>
              <a:spLocks noChangeArrowheads="1"/>
            </p:cNvSpPr>
            <p:nvPr/>
          </p:nvSpPr>
          <p:spPr bwMode="auto">
            <a:xfrm>
              <a:off x="3927" y="1239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6" name="Rectangle 572"/>
            <p:cNvSpPr>
              <a:spLocks noChangeArrowheads="1"/>
            </p:cNvSpPr>
            <p:nvPr/>
          </p:nvSpPr>
          <p:spPr bwMode="auto">
            <a:xfrm>
              <a:off x="4061" y="1267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7" name="Rectangle 57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8" name="Rectangle 574"/>
            <p:cNvSpPr>
              <a:spLocks noChangeArrowheads="1"/>
            </p:cNvSpPr>
            <p:nvPr/>
          </p:nvSpPr>
          <p:spPr bwMode="auto">
            <a:xfrm>
              <a:off x="4332" y="1267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9" name="Rectangle 575"/>
            <p:cNvSpPr>
              <a:spLocks noChangeArrowheads="1"/>
            </p:cNvSpPr>
            <p:nvPr/>
          </p:nvSpPr>
          <p:spPr bwMode="auto">
            <a:xfrm>
              <a:off x="4503" y="1239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0" name="Rectangle 576"/>
            <p:cNvSpPr>
              <a:spLocks noChangeArrowheads="1"/>
            </p:cNvSpPr>
            <p:nvPr/>
          </p:nvSpPr>
          <p:spPr bwMode="auto">
            <a:xfrm>
              <a:off x="4603" y="1267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1" name="Rectangle 57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2" name="Rectangle 578"/>
            <p:cNvSpPr>
              <a:spLocks noChangeArrowheads="1"/>
            </p:cNvSpPr>
            <p:nvPr/>
          </p:nvSpPr>
          <p:spPr bwMode="auto">
            <a:xfrm>
              <a:off x="4905" y="1267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3" name="Rectangle 57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4" name="Rectangle 580"/>
            <p:cNvSpPr>
              <a:spLocks noChangeArrowheads="1"/>
            </p:cNvSpPr>
            <p:nvPr/>
          </p:nvSpPr>
          <p:spPr bwMode="auto">
            <a:xfrm>
              <a:off x="3759" y="1267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5" name="Rectangle 581"/>
            <p:cNvSpPr>
              <a:spLocks noChangeArrowheads="1"/>
            </p:cNvSpPr>
            <p:nvPr/>
          </p:nvSpPr>
          <p:spPr bwMode="auto">
            <a:xfrm>
              <a:off x="3927" y="1239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6" name="Rectangle 582"/>
            <p:cNvSpPr>
              <a:spLocks noChangeArrowheads="1"/>
            </p:cNvSpPr>
            <p:nvPr/>
          </p:nvSpPr>
          <p:spPr bwMode="auto">
            <a:xfrm>
              <a:off x="4061" y="1267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7" name="Rectangle 58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8" name="Rectangle 584"/>
            <p:cNvSpPr>
              <a:spLocks noChangeArrowheads="1"/>
            </p:cNvSpPr>
            <p:nvPr/>
          </p:nvSpPr>
          <p:spPr bwMode="auto">
            <a:xfrm>
              <a:off x="4332" y="1267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9" name="Rectangle 585"/>
            <p:cNvSpPr>
              <a:spLocks noChangeArrowheads="1"/>
            </p:cNvSpPr>
            <p:nvPr/>
          </p:nvSpPr>
          <p:spPr bwMode="auto">
            <a:xfrm>
              <a:off x="4503" y="1239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0" name="Rectangle 586"/>
            <p:cNvSpPr>
              <a:spLocks noChangeArrowheads="1"/>
            </p:cNvSpPr>
            <p:nvPr/>
          </p:nvSpPr>
          <p:spPr bwMode="auto">
            <a:xfrm>
              <a:off x="4603" y="1267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1" name="Rectangle 58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2" name="Rectangle 588"/>
            <p:cNvSpPr>
              <a:spLocks noChangeArrowheads="1"/>
            </p:cNvSpPr>
            <p:nvPr/>
          </p:nvSpPr>
          <p:spPr bwMode="auto">
            <a:xfrm>
              <a:off x="4905" y="1267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3" name="Rectangle 589"/>
            <p:cNvSpPr>
              <a:spLocks noChangeArrowheads="1"/>
            </p:cNvSpPr>
            <p:nvPr/>
          </p:nvSpPr>
          <p:spPr bwMode="auto">
            <a:xfrm>
              <a:off x="663" y="2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4" name="Rectangle 590"/>
            <p:cNvSpPr>
              <a:spLocks noChangeArrowheads="1"/>
            </p:cNvSpPr>
            <p:nvPr/>
          </p:nvSpPr>
          <p:spPr bwMode="auto">
            <a:xfrm>
              <a:off x="754" y="265"/>
              <a:ext cx="12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</a:rPr>
                <a:t># demo-h1.ys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5" name="Line 591"/>
            <p:cNvSpPr>
              <a:spLocks noChangeShapeType="1"/>
            </p:cNvSpPr>
            <p:nvPr/>
          </p:nvSpPr>
          <p:spPr bwMode="auto">
            <a:xfrm flipH="1">
              <a:off x="3159" y="1431"/>
              <a:ext cx="47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6" name="Line 592"/>
            <p:cNvSpPr>
              <a:spLocks noChangeShapeType="1"/>
            </p:cNvSpPr>
            <p:nvPr/>
          </p:nvSpPr>
          <p:spPr bwMode="auto">
            <a:xfrm>
              <a:off x="3927" y="1431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7" name="Rectangle 593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8" name="Rectangle 594"/>
            <p:cNvSpPr>
              <a:spLocks noChangeArrowheads="1"/>
            </p:cNvSpPr>
            <p:nvPr/>
          </p:nvSpPr>
          <p:spPr bwMode="auto">
            <a:xfrm>
              <a:off x="3729" y="1856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9" name="Rectangle 595"/>
            <p:cNvSpPr>
              <a:spLocks noChangeArrowheads="1"/>
            </p:cNvSpPr>
            <p:nvPr/>
          </p:nvSpPr>
          <p:spPr bwMode="auto">
            <a:xfrm>
              <a:off x="3159" y="2055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0" name="Rectangle 596"/>
            <p:cNvSpPr>
              <a:spLocks noChangeArrowheads="1"/>
            </p:cNvSpPr>
            <p:nvPr/>
          </p:nvSpPr>
          <p:spPr bwMode="auto">
            <a:xfrm>
              <a:off x="3229" y="2085"/>
              <a:ext cx="14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1" name="Rectangle 597"/>
            <p:cNvSpPr>
              <a:spLocks noChangeArrowheads="1"/>
            </p:cNvSpPr>
            <p:nvPr/>
          </p:nvSpPr>
          <p:spPr bwMode="auto">
            <a:xfrm>
              <a:off x="3348" y="2097"/>
              <a:ext cx="1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2" name="Rectangle 598"/>
            <p:cNvSpPr>
              <a:spLocks noChangeArrowheads="1"/>
            </p:cNvSpPr>
            <p:nvPr/>
          </p:nvSpPr>
          <p:spPr bwMode="auto">
            <a:xfrm>
              <a:off x="3377" y="2097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83" name="Rectangle 599"/>
            <p:cNvSpPr>
              <a:spLocks noChangeArrowheads="1"/>
            </p:cNvSpPr>
            <p:nvPr/>
          </p:nvSpPr>
          <p:spPr bwMode="auto">
            <a:xfrm>
              <a:off x="3594" y="2085"/>
              <a:ext cx="79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]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4" name="Rectangle 600"/>
            <p:cNvSpPr>
              <a:spLocks noChangeArrowheads="1"/>
            </p:cNvSpPr>
            <p:nvPr/>
          </p:nvSpPr>
          <p:spPr bwMode="auto">
            <a:xfrm>
              <a:off x="3679" y="2081"/>
              <a:ext cx="15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5" name="Rectangle 601"/>
            <p:cNvSpPr>
              <a:spLocks noChangeArrowheads="1"/>
            </p:cNvSpPr>
            <p:nvPr/>
          </p:nvSpPr>
          <p:spPr bwMode="auto">
            <a:xfrm>
              <a:off x="3799" y="2085"/>
              <a:ext cx="16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10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6" name="Rectangle 602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7" name="Rectangle 603"/>
            <p:cNvSpPr>
              <a:spLocks noChangeArrowheads="1"/>
            </p:cNvSpPr>
            <p:nvPr/>
          </p:nvSpPr>
          <p:spPr bwMode="auto">
            <a:xfrm>
              <a:off x="3729" y="1856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8" name="Rectangle 604"/>
            <p:cNvSpPr>
              <a:spLocks noChangeArrowheads="1"/>
            </p:cNvSpPr>
            <p:nvPr/>
          </p:nvSpPr>
          <p:spPr bwMode="auto">
            <a:xfrm>
              <a:off x="3159" y="2055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9" name="Rectangle 605"/>
            <p:cNvSpPr>
              <a:spLocks noChangeArrowheads="1"/>
            </p:cNvSpPr>
            <p:nvPr/>
          </p:nvSpPr>
          <p:spPr bwMode="auto">
            <a:xfrm>
              <a:off x="3229" y="2085"/>
              <a:ext cx="14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0" name="Rectangle 606"/>
            <p:cNvSpPr>
              <a:spLocks noChangeArrowheads="1"/>
            </p:cNvSpPr>
            <p:nvPr/>
          </p:nvSpPr>
          <p:spPr bwMode="auto">
            <a:xfrm>
              <a:off x="3348" y="2097"/>
              <a:ext cx="1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1" name="Rectangle 607"/>
            <p:cNvSpPr>
              <a:spLocks noChangeArrowheads="1"/>
            </p:cNvSpPr>
            <p:nvPr/>
          </p:nvSpPr>
          <p:spPr bwMode="auto">
            <a:xfrm>
              <a:off x="3377" y="2097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92" name="Rectangle 608"/>
            <p:cNvSpPr>
              <a:spLocks noChangeArrowheads="1"/>
            </p:cNvSpPr>
            <p:nvPr/>
          </p:nvSpPr>
          <p:spPr bwMode="auto">
            <a:xfrm>
              <a:off x="3594" y="2085"/>
              <a:ext cx="79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]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3" name="Rectangle 609"/>
            <p:cNvSpPr>
              <a:spLocks noChangeArrowheads="1"/>
            </p:cNvSpPr>
            <p:nvPr/>
          </p:nvSpPr>
          <p:spPr bwMode="auto">
            <a:xfrm>
              <a:off x="3679" y="2081"/>
              <a:ext cx="15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4" name="Rectangle 610"/>
            <p:cNvSpPr>
              <a:spLocks noChangeArrowheads="1"/>
            </p:cNvSpPr>
            <p:nvPr/>
          </p:nvSpPr>
          <p:spPr bwMode="auto">
            <a:xfrm>
              <a:off x="3799" y="2085"/>
              <a:ext cx="16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10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grpSp>
          <p:nvGrpSpPr>
            <p:cNvPr id="30866" name="Group 674"/>
            <p:cNvGrpSpPr>
              <a:grpSpLocks/>
            </p:cNvGrpSpPr>
            <p:nvPr/>
          </p:nvGrpSpPr>
          <p:grpSpPr bwMode="auto">
            <a:xfrm>
              <a:off x="3159" y="1575"/>
              <a:ext cx="1733" cy="2497"/>
              <a:chOff x="3159" y="1575"/>
              <a:chExt cx="1733" cy="2497"/>
            </a:xfrm>
          </p:grpSpPr>
          <p:sp>
            <p:nvSpPr>
              <p:cNvPr id="426595" name="Rectangle 611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596" name="Rectangle 612"/>
              <p:cNvSpPr>
                <a:spLocks noChangeArrowheads="1"/>
              </p:cNvSpPr>
              <p:nvPr/>
            </p:nvSpPr>
            <p:spPr bwMode="auto">
              <a:xfrm>
                <a:off x="3749" y="3488"/>
                <a:ext cx="12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597" name="Rectangle 613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598" name="Rectangle 614"/>
              <p:cNvSpPr>
                <a:spLocks noChangeArrowheads="1"/>
              </p:cNvSpPr>
              <p:nvPr/>
            </p:nvSpPr>
            <p:spPr bwMode="auto">
              <a:xfrm>
                <a:off x="3239" y="3719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599" name="Rectangle 615"/>
              <p:cNvSpPr>
                <a:spLocks noChangeArrowheads="1"/>
              </p:cNvSpPr>
              <p:nvPr/>
            </p:nvSpPr>
            <p:spPr bwMode="auto">
              <a:xfrm>
                <a:off x="3489" y="3715"/>
                <a:ext cx="156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0" name="Rectangle 616"/>
              <p:cNvSpPr>
                <a:spLocks noChangeArrowheads="1"/>
              </p:cNvSpPr>
              <p:nvPr/>
            </p:nvSpPr>
            <p:spPr bwMode="auto">
              <a:xfrm>
                <a:off x="3612" y="3719"/>
                <a:ext cx="14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1" name="Rectangle 617"/>
              <p:cNvSpPr>
                <a:spLocks noChangeArrowheads="1"/>
              </p:cNvSpPr>
              <p:nvPr/>
            </p:nvSpPr>
            <p:spPr bwMode="auto">
              <a:xfrm>
                <a:off x="3727" y="3731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2" name="Rectangle 618"/>
              <p:cNvSpPr>
                <a:spLocks noChangeArrowheads="1"/>
              </p:cNvSpPr>
              <p:nvPr/>
            </p:nvSpPr>
            <p:spPr bwMode="auto">
              <a:xfrm>
                <a:off x="3756" y="3731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3" name="Rectangle 619"/>
              <p:cNvSpPr>
                <a:spLocks noChangeArrowheads="1"/>
              </p:cNvSpPr>
              <p:nvPr/>
            </p:nvSpPr>
            <p:spPr bwMode="auto">
              <a:xfrm>
                <a:off x="3975" y="3719"/>
                <a:ext cx="7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4" name="Rectangle 620"/>
              <p:cNvSpPr>
                <a:spLocks noChangeArrowheads="1"/>
              </p:cNvSpPr>
              <p:nvPr/>
            </p:nvSpPr>
            <p:spPr bwMode="auto">
              <a:xfrm>
                <a:off x="4056" y="3719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5" name="Rectangle 621"/>
              <p:cNvSpPr>
                <a:spLocks noChangeArrowheads="1"/>
              </p:cNvSpPr>
              <p:nvPr/>
            </p:nvSpPr>
            <p:spPr bwMode="auto">
              <a:xfrm>
                <a:off x="4134" y="3719"/>
                <a:ext cx="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6" name="Rectangle 622"/>
              <p:cNvSpPr>
                <a:spLocks noChangeArrowheads="1"/>
              </p:cNvSpPr>
              <p:nvPr/>
            </p:nvSpPr>
            <p:spPr bwMode="auto">
              <a:xfrm>
                <a:off x="3239" y="3866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7" name="Rectangle 623"/>
              <p:cNvSpPr>
                <a:spLocks noChangeArrowheads="1"/>
              </p:cNvSpPr>
              <p:nvPr/>
            </p:nvSpPr>
            <p:spPr bwMode="auto">
              <a:xfrm>
                <a:off x="3489" y="3862"/>
                <a:ext cx="156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8" name="Rectangle 624"/>
              <p:cNvSpPr>
                <a:spLocks noChangeArrowheads="1"/>
              </p:cNvSpPr>
              <p:nvPr/>
            </p:nvSpPr>
            <p:spPr bwMode="auto">
              <a:xfrm>
                <a:off x="3612" y="3866"/>
                <a:ext cx="14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9" name="Rectangle 625"/>
              <p:cNvSpPr>
                <a:spLocks noChangeArrowheads="1"/>
              </p:cNvSpPr>
              <p:nvPr/>
            </p:nvSpPr>
            <p:spPr bwMode="auto">
              <a:xfrm>
                <a:off x="3727" y="3878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0" name="Rectangle 626"/>
              <p:cNvSpPr>
                <a:spLocks noChangeArrowheads="1"/>
              </p:cNvSpPr>
              <p:nvPr/>
            </p:nvSpPr>
            <p:spPr bwMode="auto">
              <a:xfrm>
                <a:off x="3756" y="3878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1" name="Rectangle 627"/>
              <p:cNvSpPr>
                <a:spLocks noChangeArrowheads="1"/>
              </p:cNvSpPr>
              <p:nvPr/>
            </p:nvSpPr>
            <p:spPr bwMode="auto">
              <a:xfrm>
                <a:off x="3975" y="3866"/>
                <a:ext cx="7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2" name="Rectangle 628"/>
              <p:cNvSpPr>
                <a:spLocks noChangeArrowheads="1"/>
              </p:cNvSpPr>
              <p:nvPr/>
            </p:nvSpPr>
            <p:spPr bwMode="auto">
              <a:xfrm>
                <a:off x="4056" y="3866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3" name="Rectangle 629"/>
              <p:cNvSpPr>
                <a:spLocks noChangeArrowheads="1"/>
              </p:cNvSpPr>
              <p:nvPr/>
            </p:nvSpPr>
            <p:spPr bwMode="auto">
              <a:xfrm>
                <a:off x="4134" y="3866"/>
                <a:ext cx="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4" name="Rectangle 630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5" name="Rectangle 631"/>
              <p:cNvSpPr>
                <a:spLocks noChangeArrowheads="1"/>
              </p:cNvSpPr>
              <p:nvPr/>
            </p:nvSpPr>
            <p:spPr bwMode="auto">
              <a:xfrm>
                <a:off x="3749" y="3488"/>
                <a:ext cx="12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6" name="Rectangle 632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7" name="Rectangle 633"/>
              <p:cNvSpPr>
                <a:spLocks noChangeArrowheads="1"/>
              </p:cNvSpPr>
              <p:nvPr/>
            </p:nvSpPr>
            <p:spPr bwMode="auto">
              <a:xfrm>
                <a:off x="3239" y="3719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8" name="Rectangle 634"/>
              <p:cNvSpPr>
                <a:spLocks noChangeArrowheads="1"/>
              </p:cNvSpPr>
              <p:nvPr/>
            </p:nvSpPr>
            <p:spPr bwMode="auto">
              <a:xfrm>
                <a:off x="3489" y="3715"/>
                <a:ext cx="156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9" name="Rectangle 635"/>
              <p:cNvSpPr>
                <a:spLocks noChangeArrowheads="1"/>
              </p:cNvSpPr>
              <p:nvPr/>
            </p:nvSpPr>
            <p:spPr bwMode="auto">
              <a:xfrm>
                <a:off x="3612" y="3719"/>
                <a:ext cx="14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0" name="Rectangle 636"/>
              <p:cNvSpPr>
                <a:spLocks noChangeArrowheads="1"/>
              </p:cNvSpPr>
              <p:nvPr/>
            </p:nvSpPr>
            <p:spPr bwMode="auto">
              <a:xfrm>
                <a:off x="3727" y="3731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1" name="Rectangle 637"/>
              <p:cNvSpPr>
                <a:spLocks noChangeArrowheads="1"/>
              </p:cNvSpPr>
              <p:nvPr/>
            </p:nvSpPr>
            <p:spPr bwMode="auto">
              <a:xfrm>
                <a:off x="3756" y="3731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2" name="Rectangle 638"/>
              <p:cNvSpPr>
                <a:spLocks noChangeArrowheads="1"/>
              </p:cNvSpPr>
              <p:nvPr/>
            </p:nvSpPr>
            <p:spPr bwMode="auto">
              <a:xfrm>
                <a:off x="3975" y="3719"/>
                <a:ext cx="7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3" name="Rectangle 639"/>
              <p:cNvSpPr>
                <a:spLocks noChangeArrowheads="1"/>
              </p:cNvSpPr>
              <p:nvPr/>
            </p:nvSpPr>
            <p:spPr bwMode="auto">
              <a:xfrm>
                <a:off x="4056" y="3719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4" name="Rectangle 640"/>
              <p:cNvSpPr>
                <a:spLocks noChangeArrowheads="1"/>
              </p:cNvSpPr>
              <p:nvPr/>
            </p:nvSpPr>
            <p:spPr bwMode="auto">
              <a:xfrm>
                <a:off x="4134" y="3719"/>
                <a:ext cx="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5" name="Rectangle 641"/>
              <p:cNvSpPr>
                <a:spLocks noChangeArrowheads="1"/>
              </p:cNvSpPr>
              <p:nvPr/>
            </p:nvSpPr>
            <p:spPr bwMode="auto">
              <a:xfrm>
                <a:off x="3239" y="3866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6" name="Rectangle 642"/>
              <p:cNvSpPr>
                <a:spLocks noChangeArrowheads="1"/>
              </p:cNvSpPr>
              <p:nvPr/>
            </p:nvSpPr>
            <p:spPr bwMode="auto">
              <a:xfrm>
                <a:off x="3489" y="3862"/>
                <a:ext cx="156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7" name="Rectangle 643"/>
              <p:cNvSpPr>
                <a:spLocks noChangeArrowheads="1"/>
              </p:cNvSpPr>
              <p:nvPr/>
            </p:nvSpPr>
            <p:spPr bwMode="auto">
              <a:xfrm>
                <a:off x="3612" y="3866"/>
                <a:ext cx="14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8" name="Rectangle 644"/>
              <p:cNvSpPr>
                <a:spLocks noChangeArrowheads="1"/>
              </p:cNvSpPr>
              <p:nvPr/>
            </p:nvSpPr>
            <p:spPr bwMode="auto">
              <a:xfrm>
                <a:off x="3727" y="3878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9" name="Rectangle 645"/>
              <p:cNvSpPr>
                <a:spLocks noChangeArrowheads="1"/>
              </p:cNvSpPr>
              <p:nvPr/>
            </p:nvSpPr>
            <p:spPr bwMode="auto">
              <a:xfrm>
                <a:off x="3756" y="3878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0" name="Rectangle 646"/>
              <p:cNvSpPr>
                <a:spLocks noChangeArrowheads="1"/>
              </p:cNvSpPr>
              <p:nvPr/>
            </p:nvSpPr>
            <p:spPr bwMode="auto">
              <a:xfrm>
                <a:off x="3975" y="3866"/>
                <a:ext cx="7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1" name="Rectangle 647"/>
              <p:cNvSpPr>
                <a:spLocks noChangeArrowheads="1"/>
              </p:cNvSpPr>
              <p:nvPr/>
            </p:nvSpPr>
            <p:spPr bwMode="auto">
              <a:xfrm>
                <a:off x="4056" y="3866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2" name="Rectangle 648"/>
              <p:cNvSpPr>
                <a:spLocks noChangeArrowheads="1"/>
              </p:cNvSpPr>
              <p:nvPr/>
            </p:nvSpPr>
            <p:spPr bwMode="auto">
              <a:xfrm>
                <a:off x="4134" y="3866"/>
                <a:ext cx="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3" name="Rectangle 649"/>
              <p:cNvSpPr>
                <a:spLocks noChangeArrowheads="1"/>
              </p:cNvSpPr>
              <p:nvPr/>
            </p:nvSpPr>
            <p:spPr bwMode="auto">
              <a:xfrm>
                <a:off x="3691" y="3063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4" name="Rectangle 650"/>
              <p:cNvSpPr>
                <a:spLocks noChangeArrowheads="1"/>
              </p:cNvSpPr>
              <p:nvPr/>
            </p:nvSpPr>
            <p:spPr bwMode="auto">
              <a:xfrm>
                <a:off x="3742" y="3064"/>
                <a:ext cx="6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•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5" name="Rectangle 651"/>
              <p:cNvSpPr>
                <a:spLocks noChangeArrowheads="1"/>
              </p:cNvSpPr>
              <p:nvPr/>
            </p:nvSpPr>
            <p:spPr bwMode="auto">
              <a:xfrm>
                <a:off x="3742" y="3172"/>
                <a:ext cx="6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•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6" name="Rectangle 652"/>
              <p:cNvSpPr>
                <a:spLocks noChangeArrowheads="1"/>
              </p:cNvSpPr>
              <p:nvPr/>
            </p:nvSpPr>
            <p:spPr bwMode="auto">
              <a:xfrm>
                <a:off x="3742" y="3276"/>
                <a:ext cx="6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•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7" name="Rectangle 653"/>
              <p:cNvSpPr>
                <a:spLocks noChangeArrowheads="1"/>
              </p:cNvSpPr>
              <p:nvPr/>
            </p:nvSpPr>
            <p:spPr bwMode="auto">
              <a:xfrm>
                <a:off x="3159" y="1575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8" name="Rectangle 654"/>
              <p:cNvSpPr>
                <a:spLocks noChangeArrowheads="1"/>
              </p:cNvSpPr>
              <p:nvPr/>
            </p:nvSpPr>
            <p:spPr bwMode="auto">
              <a:xfrm>
                <a:off x="3508" y="1609"/>
                <a:ext cx="564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周期</a:t>
                </a:r>
                <a:r>
                  <a:rPr lang="en-US" sz="2400" dirty="0">
                    <a:solidFill>
                      <a:srgbClr val="000000"/>
                    </a:solidFill>
                  </a:rPr>
                  <a:t> 5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0911" name="Group 657"/>
              <p:cNvGrpSpPr>
                <a:grpSpLocks/>
              </p:cNvGrpSpPr>
              <p:nvPr/>
            </p:nvGrpSpPr>
            <p:grpSpPr bwMode="auto">
              <a:xfrm>
                <a:off x="4215" y="3735"/>
                <a:ext cx="336" cy="149"/>
                <a:chOff x="4215" y="3735"/>
                <a:chExt cx="336" cy="149"/>
              </a:xfrm>
            </p:grpSpPr>
            <p:sp>
              <p:nvSpPr>
                <p:cNvPr id="426639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4270" y="3735"/>
                  <a:ext cx="277" cy="1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6640" name="Freeform 656"/>
                <p:cNvSpPr>
                  <a:spLocks/>
                </p:cNvSpPr>
                <p:nvPr/>
              </p:nvSpPr>
              <p:spPr bwMode="auto">
                <a:xfrm>
                  <a:off x="4219" y="382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6642" name="Rectangle 658"/>
              <p:cNvSpPr>
                <a:spLocks noChangeArrowheads="1"/>
              </p:cNvSpPr>
              <p:nvPr/>
            </p:nvSpPr>
            <p:spPr bwMode="auto">
              <a:xfrm>
                <a:off x="4523" y="359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3" name="Rectangle 659"/>
              <p:cNvSpPr>
                <a:spLocks noChangeArrowheads="1"/>
              </p:cNvSpPr>
              <p:nvPr/>
            </p:nvSpPr>
            <p:spPr bwMode="auto">
              <a:xfrm>
                <a:off x="4572" y="3627"/>
                <a:ext cx="32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i="1">
                    <a:solidFill>
                      <a:srgbClr val="000000"/>
                    </a:solidFill>
                  </a:rPr>
                  <a:t>Error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4" name="Rectangle 660"/>
              <p:cNvSpPr>
                <a:spLocks noChangeArrowheads="1"/>
              </p:cNvSpPr>
              <p:nvPr/>
            </p:nvSpPr>
            <p:spPr bwMode="auto">
              <a:xfrm>
                <a:off x="3159" y="243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5" name="Rectangle 661"/>
              <p:cNvSpPr>
                <a:spLocks noChangeArrowheads="1"/>
              </p:cNvSpPr>
              <p:nvPr/>
            </p:nvSpPr>
            <p:spPr bwMode="auto">
              <a:xfrm>
                <a:off x="3715" y="2480"/>
                <a:ext cx="143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M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6" name="Rectangle 662"/>
              <p:cNvSpPr>
                <a:spLocks noChangeArrowheads="1"/>
              </p:cNvSpPr>
              <p:nvPr/>
            </p:nvSpPr>
            <p:spPr bwMode="auto">
              <a:xfrm>
                <a:off x="3159" y="263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7" name="Rectangle 663"/>
              <p:cNvSpPr>
                <a:spLocks noChangeArrowheads="1"/>
              </p:cNvSpPr>
              <p:nvPr/>
            </p:nvSpPr>
            <p:spPr bwMode="auto">
              <a:xfrm>
                <a:off x="3222" y="2646"/>
                <a:ext cx="19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M_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8" name="Rectangle 664"/>
              <p:cNvSpPr>
                <a:spLocks noChangeArrowheads="1"/>
              </p:cNvSpPr>
              <p:nvPr/>
            </p:nvSpPr>
            <p:spPr bwMode="auto">
              <a:xfrm>
                <a:off x="3394" y="2652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</a:rPr>
                  <a:t>valE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9" name="Rectangle 665"/>
              <p:cNvSpPr>
                <a:spLocks noChangeArrowheads="1"/>
              </p:cNvSpPr>
              <p:nvPr/>
            </p:nvSpPr>
            <p:spPr bwMode="auto">
              <a:xfrm>
                <a:off x="3794" y="2670"/>
                <a:ext cx="20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= 3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0" name="Rectangle 666"/>
              <p:cNvSpPr>
                <a:spLocks noChangeArrowheads="1"/>
              </p:cNvSpPr>
              <p:nvPr/>
            </p:nvSpPr>
            <p:spPr bwMode="auto">
              <a:xfrm>
                <a:off x="3222" y="2805"/>
                <a:ext cx="19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M_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1" name="Rectangle 667"/>
              <p:cNvSpPr>
                <a:spLocks noChangeArrowheads="1"/>
              </p:cNvSpPr>
              <p:nvPr/>
            </p:nvSpPr>
            <p:spPr bwMode="auto">
              <a:xfrm>
                <a:off x="3405" y="2821"/>
                <a:ext cx="287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</a:rPr>
                  <a:t>dstE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2" name="Rectangle 668"/>
              <p:cNvSpPr>
                <a:spLocks noChangeArrowheads="1"/>
              </p:cNvSpPr>
              <p:nvPr/>
            </p:nvSpPr>
            <p:spPr bwMode="auto">
              <a:xfrm>
                <a:off x="3755" y="2805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= 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3" name="Rectangle 669"/>
              <p:cNvSpPr>
                <a:spLocks noChangeArrowheads="1"/>
              </p:cNvSpPr>
              <p:nvPr/>
            </p:nvSpPr>
            <p:spPr bwMode="auto">
              <a:xfrm>
                <a:off x="3852" y="2817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4" name="Rectangle 670"/>
              <p:cNvSpPr>
                <a:spLocks noChangeArrowheads="1"/>
              </p:cNvSpPr>
              <p:nvPr/>
            </p:nvSpPr>
            <p:spPr bwMode="auto">
              <a:xfrm>
                <a:off x="3923" y="2817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0925" name="Group 673"/>
              <p:cNvGrpSpPr>
                <a:grpSpLocks/>
              </p:cNvGrpSpPr>
              <p:nvPr/>
            </p:nvGrpSpPr>
            <p:grpSpPr bwMode="auto">
              <a:xfrm>
                <a:off x="4215" y="3687"/>
                <a:ext cx="336" cy="70"/>
                <a:chOff x="4215" y="3687"/>
                <a:chExt cx="336" cy="70"/>
              </a:xfrm>
            </p:grpSpPr>
            <p:sp>
              <p:nvSpPr>
                <p:cNvPr id="426655" name="Line 671"/>
                <p:cNvSpPr>
                  <a:spLocks noChangeShapeType="1"/>
                </p:cNvSpPr>
                <p:nvPr/>
              </p:nvSpPr>
              <p:spPr bwMode="auto">
                <a:xfrm flipH="1">
                  <a:off x="4274" y="3687"/>
                  <a:ext cx="276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6656" name="Freeform 672"/>
                <p:cNvSpPr>
                  <a:spLocks/>
                </p:cNvSpPr>
                <p:nvPr/>
              </p:nvSpPr>
              <p:spPr bwMode="auto">
                <a:xfrm>
                  <a:off x="4219" y="369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5332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8578" y="212150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数据相关</a:t>
            </a:r>
            <a:r>
              <a:rPr lang="en-US" altLang="zh-CN" dirty="0">
                <a:ea typeface="宋体" charset="-122"/>
              </a:rPr>
              <a:t>: No </a:t>
            </a:r>
            <a:r>
              <a:rPr lang="en-US" altLang="zh-CN" dirty="0" err="1">
                <a:ea typeface="宋体" charset="-122"/>
              </a:rPr>
              <a:t>Nop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31747" name="Group 412"/>
          <p:cNvGrpSpPr>
            <a:grpSpLocks/>
          </p:cNvGrpSpPr>
          <p:nvPr/>
        </p:nvGrpSpPr>
        <p:grpSpPr bwMode="auto">
          <a:xfrm>
            <a:off x="611560" y="1036215"/>
            <a:ext cx="8208912" cy="5345113"/>
            <a:chOff x="643" y="471"/>
            <a:chExt cx="4293" cy="3361"/>
          </a:xfrm>
        </p:grpSpPr>
        <p:sp>
          <p:nvSpPr>
            <p:cNvPr id="427269" name="Rectangle 261"/>
            <p:cNvSpPr>
              <a:spLocks noChangeArrowheads="1"/>
            </p:cNvSpPr>
            <p:nvPr/>
          </p:nvSpPr>
          <p:spPr bwMode="auto">
            <a:xfrm>
              <a:off x="807" y="711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0" name="Rectangle 262"/>
            <p:cNvSpPr>
              <a:spLocks noChangeArrowheads="1"/>
            </p:cNvSpPr>
            <p:nvPr/>
          </p:nvSpPr>
          <p:spPr bwMode="auto">
            <a:xfrm>
              <a:off x="735" y="750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1" name="Rectangle 263"/>
            <p:cNvSpPr>
              <a:spLocks noChangeArrowheads="1"/>
            </p:cNvSpPr>
            <p:nvPr/>
          </p:nvSpPr>
          <p:spPr bwMode="auto">
            <a:xfrm>
              <a:off x="1204" y="750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272" name="Rectangle 264"/>
            <p:cNvSpPr>
              <a:spLocks noChangeArrowheads="1"/>
            </p:cNvSpPr>
            <p:nvPr/>
          </p:nvSpPr>
          <p:spPr bwMode="auto">
            <a:xfrm>
              <a:off x="1720" y="750"/>
              <a:ext cx="569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3" name="Rectangle 265"/>
            <p:cNvSpPr>
              <a:spLocks noChangeArrowheads="1"/>
            </p:cNvSpPr>
            <p:nvPr/>
          </p:nvSpPr>
          <p:spPr bwMode="auto">
            <a:xfrm>
              <a:off x="2101" y="750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274" name="Rectangle 266"/>
            <p:cNvSpPr>
              <a:spLocks noChangeArrowheads="1"/>
            </p:cNvSpPr>
            <p:nvPr/>
          </p:nvSpPr>
          <p:spPr bwMode="auto">
            <a:xfrm>
              <a:off x="2631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5" name="Rectangle 267"/>
            <p:cNvSpPr>
              <a:spLocks noChangeArrowheads="1"/>
            </p:cNvSpPr>
            <p:nvPr/>
          </p:nvSpPr>
          <p:spPr bwMode="auto">
            <a:xfrm>
              <a:off x="2756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1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6" name="Rectangle 268"/>
            <p:cNvSpPr>
              <a:spLocks noChangeArrowheads="1"/>
            </p:cNvSpPr>
            <p:nvPr/>
          </p:nvSpPr>
          <p:spPr bwMode="auto">
            <a:xfrm>
              <a:off x="291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7" name="Rectangle 269"/>
            <p:cNvSpPr>
              <a:spLocks noChangeArrowheads="1"/>
            </p:cNvSpPr>
            <p:nvPr/>
          </p:nvSpPr>
          <p:spPr bwMode="auto">
            <a:xfrm>
              <a:off x="3044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2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8" name="Rectangle 270"/>
            <p:cNvSpPr>
              <a:spLocks noChangeArrowheads="1"/>
            </p:cNvSpPr>
            <p:nvPr/>
          </p:nvSpPr>
          <p:spPr bwMode="auto">
            <a:xfrm>
              <a:off x="3207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9" name="Rectangle 271"/>
            <p:cNvSpPr>
              <a:spLocks noChangeArrowheads="1"/>
            </p:cNvSpPr>
            <p:nvPr/>
          </p:nvSpPr>
          <p:spPr bwMode="auto">
            <a:xfrm>
              <a:off x="3332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3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0" name="Rectangle 272"/>
            <p:cNvSpPr>
              <a:spLocks noChangeArrowheads="1"/>
            </p:cNvSpPr>
            <p:nvPr/>
          </p:nvSpPr>
          <p:spPr bwMode="auto">
            <a:xfrm>
              <a:off x="3495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1" name="Rectangle 273"/>
            <p:cNvSpPr>
              <a:spLocks noChangeArrowheads="1"/>
            </p:cNvSpPr>
            <p:nvPr/>
          </p:nvSpPr>
          <p:spPr bwMode="auto">
            <a:xfrm>
              <a:off x="3622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4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2" name="Rectangle 274"/>
            <p:cNvSpPr>
              <a:spLocks noChangeArrowheads="1"/>
            </p:cNvSpPr>
            <p:nvPr/>
          </p:nvSpPr>
          <p:spPr bwMode="auto">
            <a:xfrm>
              <a:off x="3783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3" name="Rectangle 275"/>
            <p:cNvSpPr>
              <a:spLocks noChangeArrowheads="1"/>
            </p:cNvSpPr>
            <p:nvPr/>
          </p:nvSpPr>
          <p:spPr bwMode="auto">
            <a:xfrm>
              <a:off x="3908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5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4" name="Rectangle 276"/>
            <p:cNvSpPr>
              <a:spLocks noChangeArrowheads="1"/>
            </p:cNvSpPr>
            <p:nvPr/>
          </p:nvSpPr>
          <p:spPr bwMode="auto">
            <a:xfrm>
              <a:off x="407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5" name="Rectangle 277"/>
            <p:cNvSpPr>
              <a:spLocks noChangeArrowheads="1"/>
            </p:cNvSpPr>
            <p:nvPr/>
          </p:nvSpPr>
          <p:spPr bwMode="auto">
            <a:xfrm>
              <a:off x="4196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6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6" name="Rectangle 278"/>
            <p:cNvSpPr>
              <a:spLocks noChangeArrowheads="1"/>
            </p:cNvSpPr>
            <p:nvPr/>
          </p:nvSpPr>
          <p:spPr bwMode="auto">
            <a:xfrm>
              <a:off x="4359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7" name="Rectangle 279"/>
            <p:cNvSpPr>
              <a:spLocks noChangeArrowheads="1"/>
            </p:cNvSpPr>
            <p:nvPr/>
          </p:nvSpPr>
          <p:spPr bwMode="auto">
            <a:xfrm>
              <a:off x="4484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7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8" name="Rectangle 280"/>
            <p:cNvSpPr>
              <a:spLocks noChangeArrowheads="1"/>
            </p:cNvSpPr>
            <p:nvPr/>
          </p:nvSpPr>
          <p:spPr bwMode="auto">
            <a:xfrm>
              <a:off x="464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9" name="Rectangle 281"/>
            <p:cNvSpPr>
              <a:spLocks noChangeArrowheads="1"/>
            </p:cNvSpPr>
            <p:nvPr/>
          </p:nvSpPr>
          <p:spPr bwMode="auto">
            <a:xfrm>
              <a:off x="4772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3333CC"/>
                  </a:solidFill>
                </a:rPr>
                <a:t>8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290" name="Rectangle 282"/>
            <p:cNvSpPr>
              <a:spLocks noChangeArrowheads="1"/>
            </p:cNvSpPr>
            <p:nvPr/>
          </p:nvSpPr>
          <p:spPr bwMode="auto">
            <a:xfrm>
              <a:off x="2631" y="71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1" name="Rectangle 283"/>
            <p:cNvSpPr>
              <a:spLocks noChangeArrowheads="1"/>
            </p:cNvSpPr>
            <p:nvPr/>
          </p:nvSpPr>
          <p:spPr bwMode="auto">
            <a:xfrm>
              <a:off x="2747" y="739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2" name="Rectangle 284"/>
            <p:cNvSpPr>
              <a:spLocks noChangeArrowheads="1"/>
            </p:cNvSpPr>
            <p:nvPr/>
          </p:nvSpPr>
          <p:spPr bwMode="auto">
            <a:xfrm>
              <a:off x="2919" y="711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3" name="Rectangle 285"/>
            <p:cNvSpPr>
              <a:spLocks noChangeArrowheads="1"/>
            </p:cNvSpPr>
            <p:nvPr/>
          </p:nvSpPr>
          <p:spPr bwMode="auto">
            <a:xfrm>
              <a:off x="3050" y="739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4" name="Rectangle 286"/>
            <p:cNvSpPr>
              <a:spLocks noChangeArrowheads="1"/>
            </p:cNvSpPr>
            <p:nvPr/>
          </p:nvSpPr>
          <p:spPr bwMode="auto">
            <a:xfrm>
              <a:off x="3207" y="71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5" name="Rectangle 287"/>
            <p:cNvSpPr>
              <a:spLocks noChangeArrowheads="1"/>
            </p:cNvSpPr>
            <p:nvPr/>
          </p:nvSpPr>
          <p:spPr bwMode="auto">
            <a:xfrm>
              <a:off x="3320" y="739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6" name="Rectangle 288"/>
            <p:cNvSpPr>
              <a:spLocks noChangeArrowheads="1"/>
            </p:cNvSpPr>
            <p:nvPr/>
          </p:nvSpPr>
          <p:spPr bwMode="auto">
            <a:xfrm>
              <a:off x="3495" y="711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7" name="Rectangle 289"/>
            <p:cNvSpPr>
              <a:spLocks noChangeArrowheads="1"/>
            </p:cNvSpPr>
            <p:nvPr/>
          </p:nvSpPr>
          <p:spPr bwMode="auto">
            <a:xfrm>
              <a:off x="3591" y="739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8" name="Rectangle 290"/>
            <p:cNvSpPr>
              <a:spLocks noChangeArrowheads="1"/>
            </p:cNvSpPr>
            <p:nvPr/>
          </p:nvSpPr>
          <p:spPr bwMode="auto">
            <a:xfrm>
              <a:off x="4071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9" name="Rectangle 291"/>
            <p:cNvSpPr>
              <a:spLocks noChangeArrowheads="1"/>
            </p:cNvSpPr>
            <p:nvPr/>
          </p:nvSpPr>
          <p:spPr bwMode="auto">
            <a:xfrm>
              <a:off x="4178" y="931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0" name="Rectangle 292"/>
            <p:cNvSpPr>
              <a:spLocks noChangeArrowheads="1"/>
            </p:cNvSpPr>
            <p:nvPr/>
          </p:nvSpPr>
          <p:spPr bwMode="auto">
            <a:xfrm>
              <a:off x="807" y="90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1" name="Rectangle 293"/>
            <p:cNvSpPr>
              <a:spLocks noChangeArrowheads="1"/>
            </p:cNvSpPr>
            <p:nvPr/>
          </p:nvSpPr>
          <p:spPr bwMode="auto">
            <a:xfrm>
              <a:off x="735" y="942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02" name="Rectangle 294"/>
            <p:cNvSpPr>
              <a:spLocks noChangeArrowheads="1"/>
            </p:cNvSpPr>
            <p:nvPr/>
          </p:nvSpPr>
          <p:spPr bwMode="auto">
            <a:xfrm>
              <a:off x="1204" y="942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03" name="Rectangle 295"/>
            <p:cNvSpPr>
              <a:spLocks noChangeArrowheads="1"/>
            </p:cNvSpPr>
            <p:nvPr/>
          </p:nvSpPr>
          <p:spPr bwMode="auto">
            <a:xfrm>
              <a:off x="1809" y="942"/>
              <a:ext cx="45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4" name="Rectangle 296"/>
            <p:cNvSpPr>
              <a:spLocks noChangeArrowheads="1"/>
            </p:cNvSpPr>
            <p:nvPr/>
          </p:nvSpPr>
          <p:spPr bwMode="auto">
            <a:xfrm>
              <a:off x="2101" y="942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05" name="Rectangle 297"/>
            <p:cNvSpPr>
              <a:spLocks noChangeArrowheads="1"/>
            </p:cNvSpPr>
            <p:nvPr/>
          </p:nvSpPr>
          <p:spPr bwMode="auto">
            <a:xfrm>
              <a:off x="2919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6" name="Rectangle 298"/>
            <p:cNvSpPr>
              <a:spLocks noChangeArrowheads="1"/>
            </p:cNvSpPr>
            <p:nvPr/>
          </p:nvSpPr>
          <p:spPr bwMode="auto">
            <a:xfrm>
              <a:off x="3037" y="931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7" name="Rectangle 299"/>
            <p:cNvSpPr>
              <a:spLocks noChangeArrowheads="1"/>
            </p:cNvSpPr>
            <p:nvPr/>
          </p:nvSpPr>
          <p:spPr bwMode="auto">
            <a:xfrm>
              <a:off x="3207" y="90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8" name="Rectangle 300"/>
            <p:cNvSpPr>
              <a:spLocks noChangeArrowheads="1"/>
            </p:cNvSpPr>
            <p:nvPr/>
          </p:nvSpPr>
          <p:spPr bwMode="auto">
            <a:xfrm>
              <a:off x="3336" y="931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9" name="Rectangle 301"/>
            <p:cNvSpPr>
              <a:spLocks noChangeArrowheads="1"/>
            </p:cNvSpPr>
            <p:nvPr/>
          </p:nvSpPr>
          <p:spPr bwMode="auto">
            <a:xfrm>
              <a:off x="3495" y="90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0" name="Rectangle 302"/>
            <p:cNvSpPr>
              <a:spLocks noChangeArrowheads="1"/>
            </p:cNvSpPr>
            <p:nvPr/>
          </p:nvSpPr>
          <p:spPr bwMode="auto">
            <a:xfrm>
              <a:off x="3610" y="931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11" name="Rectangle 303"/>
            <p:cNvSpPr>
              <a:spLocks noChangeArrowheads="1"/>
            </p:cNvSpPr>
            <p:nvPr/>
          </p:nvSpPr>
          <p:spPr bwMode="auto">
            <a:xfrm>
              <a:off x="3783" y="90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2" name="Rectangle 304"/>
            <p:cNvSpPr>
              <a:spLocks noChangeArrowheads="1"/>
            </p:cNvSpPr>
            <p:nvPr/>
          </p:nvSpPr>
          <p:spPr bwMode="auto">
            <a:xfrm>
              <a:off x="3877" y="931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3" name="Rectangle 305"/>
            <p:cNvSpPr>
              <a:spLocks noChangeArrowheads="1"/>
            </p:cNvSpPr>
            <p:nvPr/>
          </p:nvSpPr>
          <p:spPr bwMode="auto">
            <a:xfrm>
              <a:off x="3783" y="71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4" name="Rectangle 306"/>
            <p:cNvSpPr>
              <a:spLocks noChangeArrowheads="1"/>
            </p:cNvSpPr>
            <p:nvPr/>
          </p:nvSpPr>
          <p:spPr bwMode="auto">
            <a:xfrm>
              <a:off x="3890" y="739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5" name="Rectangle 307"/>
            <p:cNvSpPr>
              <a:spLocks noChangeArrowheads="1"/>
            </p:cNvSpPr>
            <p:nvPr/>
          </p:nvSpPr>
          <p:spPr bwMode="auto">
            <a:xfrm>
              <a:off x="3207" y="109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6" name="Rectangle 308"/>
            <p:cNvSpPr>
              <a:spLocks noChangeArrowheads="1"/>
            </p:cNvSpPr>
            <p:nvPr/>
          </p:nvSpPr>
          <p:spPr bwMode="auto">
            <a:xfrm>
              <a:off x="3323" y="1123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7" name="Rectangle 309"/>
            <p:cNvSpPr>
              <a:spLocks noChangeArrowheads="1"/>
            </p:cNvSpPr>
            <p:nvPr/>
          </p:nvSpPr>
          <p:spPr bwMode="auto">
            <a:xfrm>
              <a:off x="3495" y="109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8" name="Rectangle 310"/>
            <p:cNvSpPr>
              <a:spLocks noChangeArrowheads="1"/>
            </p:cNvSpPr>
            <p:nvPr/>
          </p:nvSpPr>
          <p:spPr bwMode="auto">
            <a:xfrm>
              <a:off x="3626" y="1123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9" name="Rectangle 311"/>
            <p:cNvSpPr>
              <a:spLocks noChangeArrowheads="1"/>
            </p:cNvSpPr>
            <p:nvPr/>
          </p:nvSpPr>
          <p:spPr bwMode="auto">
            <a:xfrm>
              <a:off x="3783" y="109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0" name="Rectangle 312"/>
            <p:cNvSpPr>
              <a:spLocks noChangeArrowheads="1"/>
            </p:cNvSpPr>
            <p:nvPr/>
          </p:nvSpPr>
          <p:spPr bwMode="auto">
            <a:xfrm>
              <a:off x="3896" y="1123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1" name="Rectangle 313"/>
            <p:cNvSpPr>
              <a:spLocks noChangeArrowheads="1"/>
            </p:cNvSpPr>
            <p:nvPr/>
          </p:nvSpPr>
          <p:spPr bwMode="auto">
            <a:xfrm>
              <a:off x="4071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2" name="Rectangle 314"/>
            <p:cNvSpPr>
              <a:spLocks noChangeArrowheads="1"/>
            </p:cNvSpPr>
            <p:nvPr/>
          </p:nvSpPr>
          <p:spPr bwMode="auto">
            <a:xfrm>
              <a:off x="4165" y="1123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3" name="Rectangle 315"/>
            <p:cNvSpPr>
              <a:spLocks noChangeArrowheads="1"/>
            </p:cNvSpPr>
            <p:nvPr/>
          </p:nvSpPr>
          <p:spPr bwMode="auto">
            <a:xfrm>
              <a:off x="4359" y="109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4" name="Rectangle 316"/>
            <p:cNvSpPr>
              <a:spLocks noChangeArrowheads="1"/>
            </p:cNvSpPr>
            <p:nvPr/>
          </p:nvSpPr>
          <p:spPr bwMode="auto">
            <a:xfrm>
              <a:off x="4466" y="1123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5" name="Rectangle 317"/>
            <p:cNvSpPr>
              <a:spLocks noChangeArrowheads="1"/>
            </p:cNvSpPr>
            <p:nvPr/>
          </p:nvSpPr>
          <p:spPr bwMode="auto">
            <a:xfrm>
              <a:off x="807" y="109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6" name="Rectangle 318"/>
            <p:cNvSpPr>
              <a:spLocks noChangeArrowheads="1"/>
            </p:cNvSpPr>
            <p:nvPr/>
          </p:nvSpPr>
          <p:spPr bwMode="auto">
            <a:xfrm>
              <a:off x="735" y="1134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27" name="Rectangle 319"/>
            <p:cNvSpPr>
              <a:spLocks noChangeArrowheads="1"/>
            </p:cNvSpPr>
            <p:nvPr/>
          </p:nvSpPr>
          <p:spPr bwMode="auto">
            <a:xfrm>
              <a:off x="1272" y="1134"/>
              <a:ext cx="45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28" name="Rectangle 320"/>
            <p:cNvSpPr>
              <a:spLocks noChangeArrowheads="1"/>
            </p:cNvSpPr>
            <p:nvPr/>
          </p:nvSpPr>
          <p:spPr bwMode="auto">
            <a:xfrm>
              <a:off x="1679" y="1134"/>
              <a:ext cx="11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9" name="Rectangle 321"/>
            <p:cNvSpPr>
              <a:spLocks noChangeArrowheads="1"/>
            </p:cNvSpPr>
            <p:nvPr/>
          </p:nvSpPr>
          <p:spPr bwMode="auto">
            <a:xfrm>
              <a:off x="1699" y="1134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30" name="Rectangle 322"/>
            <p:cNvSpPr>
              <a:spLocks noChangeArrowheads="1"/>
            </p:cNvSpPr>
            <p:nvPr/>
          </p:nvSpPr>
          <p:spPr bwMode="auto">
            <a:xfrm>
              <a:off x="1903" y="1134"/>
              <a:ext cx="22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1" name="Rectangle 323"/>
            <p:cNvSpPr>
              <a:spLocks noChangeArrowheads="1"/>
            </p:cNvSpPr>
            <p:nvPr/>
          </p:nvSpPr>
          <p:spPr bwMode="auto">
            <a:xfrm>
              <a:off x="2034" y="1134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32" name="Rectangle 324"/>
            <p:cNvSpPr>
              <a:spLocks noChangeArrowheads="1"/>
            </p:cNvSpPr>
            <p:nvPr/>
          </p:nvSpPr>
          <p:spPr bwMode="auto">
            <a:xfrm>
              <a:off x="3495" y="1287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3" name="Rectangle 325"/>
            <p:cNvSpPr>
              <a:spLocks noChangeArrowheads="1"/>
            </p:cNvSpPr>
            <p:nvPr/>
          </p:nvSpPr>
          <p:spPr bwMode="auto">
            <a:xfrm>
              <a:off x="3613" y="1315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4" name="Rectangle 326"/>
            <p:cNvSpPr>
              <a:spLocks noChangeArrowheads="1"/>
            </p:cNvSpPr>
            <p:nvPr/>
          </p:nvSpPr>
          <p:spPr bwMode="auto">
            <a:xfrm>
              <a:off x="3783" y="128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5" name="Rectangle 327"/>
            <p:cNvSpPr>
              <a:spLocks noChangeArrowheads="1"/>
            </p:cNvSpPr>
            <p:nvPr/>
          </p:nvSpPr>
          <p:spPr bwMode="auto">
            <a:xfrm>
              <a:off x="3912" y="1315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6" name="Rectangle 328"/>
            <p:cNvSpPr>
              <a:spLocks noChangeArrowheads="1"/>
            </p:cNvSpPr>
            <p:nvPr/>
          </p:nvSpPr>
          <p:spPr bwMode="auto">
            <a:xfrm>
              <a:off x="4071" y="128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7" name="Rectangle 329"/>
            <p:cNvSpPr>
              <a:spLocks noChangeArrowheads="1"/>
            </p:cNvSpPr>
            <p:nvPr/>
          </p:nvSpPr>
          <p:spPr bwMode="auto">
            <a:xfrm>
              <a:off x="4184" y="1315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8" name="Rectangle 330"/>
            <p:cNvSpPr>
              <a:spLocks noChangeArrowheads="1"/>
            </p:cNvSpPr>
            <p:nvPr/>
          </p:nvSpPr>
          <p:spPr bwMode="auto">
            <a:xfrm>
              <a:off x="4359" y="128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9" name="Rectangle 331"/>
            <p:cNvSpPr>
              <a:spLocks noChangeArrowheads="1"/>
            </p:cNvSpPr>
            <p:nvPr/>
          </p:nvSpPr>
          <p:spPr bwMode="auto">
            <a:xfrm>
              <a:off x="4453" y="1315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0" name="Rectangle 332"/>
            <p:cNvSpPr>
              <a:spLocks noChangeArrowheads="1"/>
            </p:cNvSpPr>
            <p:nvPr/>
          </p:nvSpPr>
          <p:spPr bwMode="auto">
            <a:xfrm>
              <a:off x="4647" y="128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1" name="Rectangle 333"/>
            <p:cNvSpPr>
              <a:spLocks noChangeArrowheads="1"/>
            </p:cNvSpPr>
            <p:nvPr/>
          </p:nvSpPr>
          <p:spPr bwMode="auto">
            <a:xfrm>
              <a:off x="4754" y="1315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2" name="Rectangle 334"/>
            <p:cNvSpPr>
              <a:spLocks noChangeArrowheads="1"/>
            </p:cNvSpPr>
            <p:nvPr/>
          </p:nvSpPr>
          <p:spPr bwMode="auto">
            <a:xfrm>
              <a:off x="807" y="1287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3" name="Rectangle 335"/>
            <p:cNvSpPr>
              <a:spLocks noChangeArrowheads="1"/>
            </p:cNvSpPr>
            <p:nvPr/>
          </p:nvSpPr>
          <p:spPr bwMode="auto">
            <a:xfrm>
              <a:off x="643" y="1326"/>
              <a:ext cx="125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0x016: halt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44" name="Rectangle 336"/>
            <p:cNvSpPr>
              <a:spLocks noChangeArrowheads="1"/>
            </p:cNvSpPr>
            <p:nvPr/>
          </p:nvSpPr>
          <p:spPr bwMode="auto">
            <a:xfrm>
              <a:off x="807" y="51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5" name="Rectangle 337"/>
            <p:cNvSpPr>
              <a:spLocks noChangeArrowheads="1"/>
            </p:cNvSpPr>
            <p:nvPr/>
          </p:nvSpPr>
          <p:spPr bwMode="auto">
            <a:xfrm>
              <a:off x="898" y="553"/>
              <a:ext cx="136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</a:rPr>
                <a:t># demo-h0.ys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6" name="Line 338"/>
            <p:cNvSpPr>
              <a:spLocks noChangeShapeType="1"/>
            </p:cNvSpPr>
            <p:nvPr/>
          </p:nvSpPr>
          <p:spPr bwMode="auto">
            <a:xfrm flipH="1">
              <a:off x="3015" y="1479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7" name="Line 339"/>
            <p:cNvSpPr>
              <a:spLocks noChangeShapeType="1"/>
            </p:cNvSpPr>
            <p:nvPr/>
          </p:nvSpPr>
          <p:spPr bwMode="auto">
            <a:xfrm>
              <a:off x="3783" y="1479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8" name="Rectangle 340"/>
            <p:cNvSpPr>
              <a:spLocks noChangeArrowheads="1"/>
            </p:cNvSpPr>
            <p:nvPr/>
          </p:nvSpPr>
          <p:spPr bwMode="auto">
            <a:xfrm>
              <a:off x="3015" y="2583"/>
              <a:ext cx="1205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9" name="Rectangle 341"/>
            <p:cNvSpPr>
              <a:spLocks noChangeArrowheads="1"/>
            </p:cNvSpPr>
            <p:nvPr/>
          </p:nvSpPr>
          <p:spPr bwMode="auto">
            <a:xfrm>
              <a:off x="3586" y="2624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grpSp>
          <p:nvGrpSpPr>
            <p:cNvPr id="31829" name="Group 411"/>
            <p:cNvGrpSpPr>
              <a:grpSpLocks/>
            </p:cNvGrpSpPr>
            <p:nvPr/>
          </p:nvGrpSpPr>
          <p:grpSpPr bwMode="auto">
            <a:xfrm>
              <a:off x="3015" y="1719"/>
              <a:ext cx="1745" cy="2113"/>
              <a:chOff x="3015" y="1719"/>
              <a:chExt cx="1745" cy="2113"/>
            </a:xfrm>
          </p:grpSpPr>
          <p:sp>
            <p:nvSpPr>
              <p:cNvPr id="427350" name="Rectangle 342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5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1" name="Rectangle 343"/>
              <p:cNvSpPr>
                <a:spLocks noChangeArrowheads="1"/>
              </p:cNvSpPr>
              <p:nvPr/>
            </p:nvSpPr>
            <p:spPr bwMode="auto">
              <a:xfrm>
                <a:off x="3602" y="3248"/>
                <a:ext cx="13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2" name="Rectangle 344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5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3" name="Rectangle 345"/>
              <p:cNvSpPr>
                <a:spLocks noChangeArrowheads="1"/>
              </p:cNvSpPr>
              <p:nvPr/>
            </p:nvSpPr>
            <p:spPr bwMode="auto">
              <a:xfrm>
                <a:off x="3084" y="3479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4" name="Rectangle 346"/>
              <p:cNvSpPr>
                <a:spLocks noChangeArrowheads="1"/>
              </p:cNvSpPr>
              <p:nvPr/>
            </p:nvSpPr>
            <p:spPr bwMode="auto">
              <a:xfrm>
                <a:off x="3333" y="3475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5" name="Rectangle 347"/>
              <p:cNvSpPr>
                <a:spLocks noChangeArrowheads="1"/>
              </p:cNvSpPr>
              <p:nvPr/>
            </p:nvSpPr>
            <p:spPr bwMode="auto">
              <a:xfrm>
                <a:off x="3459" y="3479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6" name="Rectangle 348"/>
              <p:cNvSpPr>
                <a:spLocks noChangeArrowheads="1"/>
              </p:cNvSpPr>
              <p:nvPr/>
            </p:nvSpPr>
            <p:spPr bwMode="auto">
              <a:xfrm>
                <a:off x="3580" y="3491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7" name="Rectangle 349"/>
              <p:cNvSpPr>
                <a:spLocks noChangeArrowheads="1"/>
              </p:cNvSpPr>
              <p:nvPr/>
            </p:nvSpPr>
            <p:spPr bwMode="auto">
              <a:xfrm>
                <a:off x="3598" y="3491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8" name="Rectangle 350"/>
              <p:cNvSpPr>
                <a:spLocks noChangeArrowheads="1"/>
              </p:cNvSpPr>
              <p:nvPr/>
            </p:nvSpPr>
            <p:spPr bwMode="auto">
              <a:xfrm>
                <a:off x="3825" y="3479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9" name="Rectangle 351"/>
              <p:cNvSpPr>
                <a:spLocks noChangeArrowheads="1"/>
              </p:cNvSpPr>
              <p:nvPr/>
            </p:nvSpPr>
            <p:spPr bwMode="auto">
              <a:xfrm>
                <a:off x="3904" y="3479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0" name="Rectangle 352"/>
              <p:cNvSpPr>
                <a:spLocks noChangeArrowheads="1"/>
              </p:cNvSpPr>
              <p:nvPr/>
            </p:nvSpPr>
            <p:spPr bwMode="auto">
              <a:xfrm>
                <a:off x="3983" y="3479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1" name="Rectangle 353"/>
              <p:cNvSpPr>
                <a:spLocks noChangeArrowheads="1"/>
              </p:cNvSpPr>
              <p:nvPr/>
            </p:nvSpPr>
            <p:spPr bwMode="auto">
              <a:xfrm>
                <a:off x="3084" y="3626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2" name="Rectangle 354"/>
              <p:cNvSpPr>
                <a:spLocks noChangeArrowheads="1"/>
              </p:cNvSpPr>
              <p:nvPr/>
            </p:nvSpPr>
            <p:spPr bwMode="auto">
              <a:xfrm>
                <a:off x="3333" y="3622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3" name="Rectangle 355"/>
              <p:cNvSpPr>
                <a:spLocks noChangeArrowheads="1"/>
              </p:cNvSpPr>
              <p:nvPr/>
            </p:nvSpPr>
            <p:spPr bwMode="auto">
              <a:xfrm>
                <a:off x="3459" y="3626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4" name="Rectangle 356"/>
              <p:cNvSpPr>
                <a:spLocks noChangeArrowheads="1"/>
              </p:cNvSpPr>
              <p:nvPr/>
            </p:nvSpPr>
            <p:spPr bwMode="auto">
              <a:xfrm>
                <a:off x="3580" y="3638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5" name="Rectangle 357"/>
              <p:cNvSpPr>
                <a:spLocks noChangeArrowheads="1"/>
              </p:cNvSpPr>
              <p:nvPr/>
            </p:nvSpPr>
            <p:spPr bwMode="auto">
              <a:xfrm>
                <a:off x="3598" y="3638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6" name="Rectangle 358"/>
              <p:cNvSpPr>
                <a:spLocks noChangeArrowheads="1"/>
              </p:cNvSpPr>
              <p:nvPr/>
            </p:nvSpPr>
            <p:spPr bwMode="auto">
              <a:xfrm>
                <a:off x="3825" y="3626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7" name="Rectangle 359"/>
              <p:cNvSpPr>
                <a:spLocks noChangeArrowheads="1"/>
              </p:cNvSpPr>
              <p:nvPr/>
            </p:nvSpPr>
            <p:spPr bwMode="auto">
              <a:xfrm>
                <a:off x="3904" y="3626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8" name="Rectangle 360"/>
              <p:cNvSpPr>
                <a:spLocks noChangeArrowheads="1"/>
              </p:cNvSpPr>
              <p:nvPr/>
            </p:nvSpPr>
            <p:spPr bwMode="auto">
              <a:xfrm>
                <a:off x="3983" y="3626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9" name="Rectangle 361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5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0" name="Rectangle 362"/>
              <p:cNvSpPr>
                <a:spLocks noChangeArrowheads="1"/>
              </p:cNvSpPr>
              <p:nvPr/>
            </p:nvSpPr>
            <p:spPr bwMode="auto">
              <a:xfrm>
                <a:off x="3602" y="3248"/>
                <a:ext cx="13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1" name="Rectangle 363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5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2" name="Rectangle 364"/>
              <p:cNvSpPr>
                <a:spLocks noChangeArrowheads="1"/>
              </p:cNvSpPr>
              <p:nvPr/>
            </p:nvSpPr>
            <p:spPr bwMode="auto">
              <a:xfrm>
                <a:off x="3084" y="3479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3" name="Rectangle 365"/>
              <p:cNvSpPr>
                <a:spLocks noChangeArrowheads="1"/>
              </p:cNvSpPr>
              <p:nvPr/>
            </p:nvSpPr>
            <p:spPr bwMode="auto">
              <a:xfrm>
                <a:off x="3333" y="3475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4" name="Rectangle 366"/>
              <p:cNvSpPr>
                <a:spLocks noChangeArrowheads="1"/>
              </p:cNvSpPr>
              <p:nvPr/>
            </p:nvSpPr>
            <p:spPr bwMode="auto">
              <a:xfrm>
                <a:off x="3459" y="3479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5" name="Rectangle 367"/>
              <p:cNvSpPr>
                <a:spLocks noChangeArrowheads="1"/>
              </p:cNvSpPr>
              <p:nvPr/>
            </p:nvSpPr>
            <p:spPr bwMode="auto">
              <a:xfrm>
                <a:off x="3580" y="3491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6" name="Rectangle 368"/>
              <p:cNvSpPr>
                <a:spLocks noChangeArrowheads="1"/>
              </p:cNvSpPr>
              <p:nvPr/>
            </p:nvSpPr>
            <p:spPr bwMode="auto">
              <a:xfrm>
                <a:off x="3598" y="3491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7" name="Rectangle 369"/>
              <p:cNvSpPr>
                <a:spLocks noChangeArrowheads="1"/>
              </p:cNvSpPr>
              <p:nvPr/>
            </p:nvSpPr>
            <p:spPr bwMode="auto">
              <a:xfrm>
                <a:off x="3825" y="3479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8" name="Rectangle 370"/>
              <p:cNvSpPr>
                <a:spLocks noChangeArrowheads="1"/>
              </p:cNvSpPr>
              <p:nvPr/>
            </p:nvSpPr>
            <p:spPr bwMode="auto">
              <a:xfrm>
                <a:off x="3904" y="3479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9" name="Rectangle 371"/>
              <p:cNvSpPr>
                <a:spLocks noChangeArrowheads="1"/>
              </p:cNvSpPr>
              <p:nvPr/>
            </p:nvSpPr>
            <p:spPr bwMode="auto">
              <a:xfrm>
                <a:off x="3983" y="3479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0" name="Rectangle 372"/>
              <p:cNvSpPr>
                <a:spLocks noChangeArrowheads="1"/>
              </p:cNvSpPr>
              <p:nvPr/>
            </p:nvSpPr>
            <p:spPr bwMode="auto">
              <a:xfrm>
                <a:off x="3084" y="3626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1" name="Rectangle 373"/>
              <p:cNvSpPr>
                <a:spLocks noChangeArrowheads="1"/>
              </p:cNvSpPr>
              <p:nvPr/>
            </p:nvSpPr>
            <p:spPr bwMode="auto">
              <a:xfrm>
                <a:off x="3333" y="3622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2" name="Rectangle 374"/>
              <p:cNvSpPr>
                <a:spLocks noChangeArrowheads="1"/>
              </p:cNvSpPr>
              <p:nvPr/>
            </p:nvSpPr>
            <p:spPr bwMode="auto">
              <a:xfrm>
                <a:off x="3459" y="3626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3" name="Rectangle 375"/>
              <p:cNvSpPr>
                <a:spLocks noChangeArrowheads="1"/>
              </p:cNvSpPr>
              <p:nvPr/>
            </p:nvSpPr>
            <p:spPr bwMode="auto">
              <a:xfrm>
                <a:off x="3580" y="3638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4" name="Rectangle 376"/>
              <p:cNvSpPr>
                <a:spLocks noChangeArrowheads="1"/>
              </p:cNvSpPr>
              <p:nvPr/>
            </p:nvSpPr>
            <p:spPr bwMode="auto">
              <a:xfrm>
                <a:off x="3598" y="3638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5" name="Rectangle 377"/>
              <p:cNvSpPr>
                <a:spLocks noChangeArrowheads="1"/>
              </p:cNvSpPr>
              <p:nvPr/>
            </p:nvSpPr>
            <p:spPr bwMode="auto">
              <a:xfrm>
                <a:off x="3825" y="3626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6" name="Rectangle 378"/>
              <p:cNvSpPr>
                <a:spLocks noChangeArrowheads="1"/>
              </p:cNvSpPr>
              <p:nvPr/>
            </p:nvSpPr>
            <p:spPr bwMode="auto">
              <a:xfrm>
                <a:off x="3904" y="3626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7" name="Rectangle 379"/>
              <p:cNvSpPr>
                <a:spLocks noChangeArrowheads="1"/>
              </p:cNvSpPr>
              <p:nvPr/>
            </p:nvSpPr>
            <p:spPr bwMode="auto">
              <a:xfrm>
                <a:off x="3983" y="3626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8" name="Rectangle 380"/>
              <p:cNvSpPr>
                <a:spLocks noChangeArrowheads="1"/>
              </p:cNvSpPr>
              <p:nvPr/>
            </p:nvSpPr>
            <p:spPr bwMode="auto">
              <a:xfrm>
                <a:off x="3015" y="1719"/>
                <a:ext cx="120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9" name="Rectangle 381"/>
              <p:cNvSpPr>
                <a:spLocks noChangeArrowheads="1"/>
              </p:cNvSpPr>
              <p:nvPr/>
            </p:nvSpPr>
            <p:spPr bwMode="auto">
              <a:xfrm>
                <a:off x="3317" y="1757"/>
                <a:ext cx="61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周期</a:t>
                </a:r>
                <a:r>
                  <a:rPr lang="en-US" sz="2400" dirty="0">
                    <a:solidFill>
                      <a:srgbClr val="000000"/>
                    </a:solidFill>
                  </a:rPr>
                  <a:t> 4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1870" name="Group 384"/>
              <p:cNvGrpSpPr>
                <a:grpSpLocks/>
              </p:cNvGrpSpPr>
              <p:nvPr/>
            </p:nvGrpSpPr>
            <p:grpSpPr bwMode="auto">
              <a:xfrm>
                <a:off x="4071" y="3495"/>
                <a:ext cx="336" cy="149"/>
                <a:chOff x="4071" y="3495"/>
                <a:chExt cx="336" cy="149"/>
              </a:xfrm>
            </p:grpSpPr>
            <p:sp>
              <p:nvSpPr>
                <p:cNvPr id="427390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126" y="3495"/>
                  <a:ext cx="281" cy="1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7391" name="Freeform 383"/>
                <p:cNvSpPr>
                  <a:spLocks/>
                </p:cNvSpPr>
                <p:nvPr/>
              </p:nvSpPr>
              <p:spPr bwMode="auto">
                <a:xfrm>
                  <a:off x="4071" y="358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7393" name="Rectangle 385"/>
              <p:cNvSpPr>
                <a:spLocks noChangeArrowheads="1"/>
              </p:cNvSpPr>
              <p:nvPr/>
            </p:nvSpPr>
            <p:spPr bwMode="auto">
              <a:xfrm>
                <a:off x="4379" y="335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4" name="Rectangle 386"/>
              <p:cNvSpPr>
                <a:spLocks noChangeArrowheads="1"/>
              </p:cNvSpPr>
              <p:nvPr/>
            </p:nvSpPr>
            <p:spPr bwMode="auto">
              <a:xfrm>
                <a:off x="4413" y="3387"/>
                <a:ext cx="34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i="1">
                    <a:solidFill>
                      <a:srgbClr val="000000"/>
                    </a:solidFill>
                  </a:rPr>
                  <a:t>Error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5" name="Rectangle 387"/>
              <p:cNvSpPr>
                <a:spLocks noChangeArrowheads="1"/>
              </p:cNvSpPr>
              <p:nvPr/>
            </p:nvSpPr>
            <p:spPr bwMode="auto">
              <a:xfrm>
                <a:off x="3015" y="1955"/>
                <a:ext cx="1205" cy="629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6" name="Rectangle 388"/>
              <p:cNvSpPr>
                <a:spLocks noChangeArrowheads="1"/>
              </p:cNvSpPr>
              <p:nvPr/>
            </p:nvSpPr>
            <p:spPr bwMode="auto">
              <a:xfrm>
                <a:off x="3567" y="2000"/>
                <a:ext cx="15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M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7" name="Rectangle 389"/>
              <p:cNvSpPr>
                <a:spLocks noChangeArrowheads="1"/>
              </p:cNvSpPr>
              <p:nvPr/>
            </p:nvSpPr>
            <p:spPr bwMode="auto">
              <a:xfrm>
                <a:off x="3015" y="2151"/>
                <a:ext cx="1205" cy="33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8" name="Rectangle 390"/>
              <p:cNvSpPr>
                <a:spLocks noChangeArrowheads="1"/>
              </p:cNvSpPr>
              <p:nvPr/>
            </p:nvSpPr>
            <p:spPr bwMode="auto">
              <a:xfrm>
                <a:off x="3073" y="2190"/>
                <a:ext cx="21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M_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9" name="Rectangle 391"/>
              <p:cNvSpPr>
                <a:spLocks noChangeArrowheads="1"/>
              </p:cNvSpPr>
              <p:nvPr/>
            </p:nvSpPr>
            <p:spPr bwMode="auto">
              <a:xfrm>
                <a:off x="3237" y="2190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</a:rPr>
                  <a:t>valE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0" name="Rectangle 392"/>
              <p:cNvSpPr>
                <a:spLocks noChangeArrowheads="1"/>
              </p:cNvSpPr>
              <p:nvPr/>
            </p:nvSpPr>
            <p:spPr bwMode="auto">
              <a:xfrm>
                <a:off x="3463" y="2190"/>
                <a:ext cx="30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= 10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1" name="Rectangle 393"/>
              <p:cNvSpPr>
                <a:spLocks noChangeArrowheads="1"/>
              </p:cNvSpPr>
              <p:nvPr/>
            </p:nvSpPr>
            <p:spPr bwMode="auto">
              <a:xfrm>
                <a:off x="3073" y="2329"/>
                <a:ext cx="21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M_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2" name="Rectangle 394"/>
              <p:cNvSpPr>
                <a:spLocks noChangeArrowheads="1"/>
              </p:cNvSpPr>
              <p:nvPr/>
            </p:nvSpPr>
            <p:spPr bwMode="auto">
              <a:xfrm>
                <a:off x="3213" y="2329"/>
                <a:ext cx="31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dstE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3" name="Rectangle 395"/>
              <p:cNvSpPr>
                <a:spLocks noChangeArrowheads="1"/>
              </p:cNvSpPr>
              <p:nvPr/>
            </p:nvSpPr>
            <p:spPr bwMode="auto">
              <a:xfrm>
                <a:off x="3493" y="2329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4" name="Rectangle 396"/>
              <p:cNvSpPr>
                <a:spLocks noChangeArrowheads="1"/>
              </p:cNvSpPr>
              <p:nvPr/>
            </p:nvSpPr>
            <p:spPr bwMode="auto">
              <a:xfrm>
                <a:off x="3595" y="2341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5" name="Rectangle 397"/>
              <p:cNvSpPr>
                <a:spLocks noChangeArrowheads="1"/>
              </p:cNvSpPr>
              <p:nvPr/>
            </p:nvSpPr>
            <p:spPr bwMode="auto">
              <a:xfrm>
                <a:off x="3613" y="2341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1884" name="Group 400"/>
              <p:cNvGrpSpPr>
                <a:grpSpLocks/>
              </p:cNvGrpSpPr>
              <p:nvPr/>
            </p:nvGrpSpPr>
            <p:grpSpPr bwMode="auto">
              <a:xfrm>
                <a:off x="4071" y="3447"/>
                <a:ext cx="336" cy="70"/>
                <a:chOff x="4071" y="3447"/>
                <a:chExt cx="336" cy="70"/>
              </a:xfrm>
            </p:grpSpPr>
            <p:sp>
              <p:nvSpPr>
                <p:cNvPr id="427406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4130" y="344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7407" name="Freeform 399"/>
                <p:cNvSpPr>
                  <a:spLocks/>
                </p:cNvSpPr>
                <p:nvPr/>
              </p:nvSpPr>
              <p:spPr bwMode="auto">
                <a:xfrm>
                  <a:off x="4071" y="345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7409" name="Rectangle 401"/>
              <p:cNvSpPr>
                <a:spLocks noChangeArrowheads="1"/>
              </p:cNvSpPr>
              <p:nvPr/>
            </p:nvSpPr>
            <p:spPr bwMode="auto">
              <a:xfrm>
                <a:off x="3015" y="2775"/>
                <a:ext cx="1205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0" name="Rectangle 402"/>
              <p:cNvSpPr>
                <a:spLocks noChangeArrowheads="1"/>
              </p:cNvSpPr>
              <p:nvPr/>
            </p:nvSpPr>
            <p:spPr bwMode="auto">
              <a:xfrm>
                <a:off x="3078" y="2815"/>
                <a:ext cx="1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e_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1" name="Rectangle 403"/>
              <p:cNvSpPr>
                <a:spLocks noChangeArrowheads="1"/>
              </p:cNvSpPr>
              <p:nvPr/>
            </p:nvSpPr>
            <p:spPr bwMode="auto">
              <a:xfrm>
                <a:off x="3204" y="2815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valE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2" name="Rectangle 404"/>
              <p:cNvSpPr>
                <a:spLocks noChangeArrowheads="1"/>
              </p:cNvSpPr>
              <p:nvPr/>
            </p:nvSpPr>
            <p:spPr bwMode="auto">
              <a:xfrm>
                <a:off x="3457" y="2811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3" name="Rectangle 405"/>
              <p:cNvSpPr>
                <a:spLocks noChangeArrowheads="1"/>
              </p:cNvSpPr>
              <p:nvPr/>
            </p:nvSpPr>
            <p:spPr bwMode="auto">
              <a:xfrm>
                <a:off x="3514" y="2815"/>
                <a:ext cx="65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 + 3 = 3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4" name="Rectangle 406"/>
              <p:cNvSpPr>
                <a:spLocks noChangeArrowheads="1"/>
              </p:cNvSpPr>
              <p:nvPr/>
            </p:nvSpPr>
            <p:spPr bwMode="auto">
              <a:xfrm>
                <a:off x="3077" y="2953"/>
                <a:ext cx="19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E_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5" name="Rectangle 407"/>
              <p:cNvSpPr>
                <a:spLocks noChangeArrowheads="1"/>
              </p:cNvSpPr>
              <p:nvPr/>
            </p:nvSpPr>
            <p:spPr bwMode="auto">
              <a:xfrm>
                <a:off x="3199" y="2953"/>
                <a:ext cx="31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</a:rPr>
                  <a:t>dstE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6" name="Rectangle 408"/>
              <p:cNvSpPr>
                <a:spLocks noChangeArrowheads="1"/>
              </p:cNvSpPr>
              <p:nvPr/>
            </p:nvSpPr>
            <p:spPr bwMode="auto">
              <a:xfrm>
                <a:off x="3475" y="2953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7" name="Rectangle 409"/>
              <p:cNvSpPr>
                <a:spLocks noChangeArrowheads="1"/>
              </p:cNvSpPr>
              <p:nvPr/>
            </p:nvSpPr>
            <p:spPr bwMode="auto">
              <a:xfrm>
                <a:off x="3577" y="2965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8" name="Rectangle 410"/>
              <p:cNvSpPr>
                <a:spLocks noChangeArrowheads="1"/>
              </p:cNvSpPr>
              <p:nvPr/>
            </p:nvSpPr>
            <p:spPr bwMode="auto">
              <a:xfrm>
                <a:off x="3595" y="2965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835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分支预测错误示例</a:t>
            </a:r>
            <a:endParaRPr lang="en-US" altLang="zh-CN">
              <a:ea typeface="宋体" charset="-122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59694" y="5661248"/>
            <a:ext cx="6232922" cy="784005"/>
          </a:xfrm>
        </p:spPr>
        <p:txBody>
          <a:bodyPr/>
          <a:lstStyle/>
          <a:p>
            <a:pPr lvl="1" eaLnBrk="1" hangingPunct="1"/>
            <a:r>
              <a:rPr lang="zh-CN" altLang="en-US" dirty="0">
                <a:ea typeface="宋体" charset="-122"/>
              </a:rPr>
              <a:t>应该只执行前</a:t>
            </a:r>
            <a:r>
              <a:rPr lang="en-US" altLang="zh-CN" dirty="0">
                <a:ea typeface="宋体" charset="-122"/>
              </a:rPr>
              <a:t>8</a:t>
            </a:r>
            <a:r>
              <a:rPr lang="zh-CN" altLang="en-US" dirty="0">
                <a:ea typeface="宋体" charset="-122"/>
              </a:rPr>
              <a:t>条指令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179512" y="2039357"/>
            <a:ext cx="8928992" cy="347787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0x000: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xorq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,%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0x002: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jne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t             # Not taken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0x00b: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$1, 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Fall through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0x015: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0x016: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0x017: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0x018:    halt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0x019: t: </a:t>
            </a:r>
            <a:r>
              <a:rPr lang="en-US" sz="20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2000" b="1" i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$3, %</a:t>
            </a:r>
            <a:r>
              <a:rPr lang="en-US" sz="20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rdx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Target (Should not 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                                      execute)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0x023:    </a:t>
            </a:r>
            <a:r>
              <a:rPr lang="en-US" sz="20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2000" b="1" i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$4, %</a:t>
            </a:r>
            <a:r>
              <a:rPr lang="en-US" sz="20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rcx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Should not execute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0x02d: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$5, 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rdx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Should not execute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1490698" y="1220790"/>
            <a:ext cx="1477499" cy="37702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ctr" defTabSz="91613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demo-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j.ys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990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2" y="82550"/>
            <a:ext cx="6540104" cy="7810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错误预测追踪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370410" y="3359150"/>
            <a:ext cx="329207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511" tIns="44461" rIns="90511" bIns="44461"/>
          <a:lstStyle/>
          <a:p>
            <a:pPr marL="744362" lvl="1" indent="-244940" defTabSz="91454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004" b="1" dirty="0">
                <a:solidFill>
                  <a:srgbClr val="000066"/>
                </a:solidFill>
              </a:rPr>
              <a:t>在分支目标处，错误地执行了两条指令</a:t>
            </a:r>
            <a:endParaRPr lang="en-US" sz="2004" b="1" dirty="0">
              <a:solidFill>
                <a:srgbClr val="000066"/>
              </a:solidFill>
            </a:endParaRPr>
          </a:p>
        </p:txBody>
      </p:sp>
      <p:grpSp>
        <p:nvGrpSpPr>
          <p:cNvPr id="32772" name="Group 4"/>
          <p:cNvGrpSpPr>
            <a:grpSpLocks noChangeAspect="1"/>
          </p:cNvGrpSpPr>
          <p:nvPr/>
        </p:nvGrpSpPr>
        <p:grpSpPr bwMode="auto">
          <a:xfrm>
            <a:off x="467544" y="863600"/>
            <a:ext cx="7848872" cy="5517728"/>
            <a:chOff x="912" y="528"/>
            <a:chExt cx="4071" cy="3724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528"/>
              <a:ext cx="4071" cy="3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912" y="744"/>
              <a:ext cx="1469" cy="1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964" y="779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0x000:   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1567" y="779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xorq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869" y="779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29" y="779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2110" y="779"/>
              <a:ext cx="12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,%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230" y="779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640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745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3333CC"/>
                  </a:solidFill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2899" y="528"/>
              <a:ext cx="254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3004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2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3158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3263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3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17" y="528"/>
              <a:ext cx="255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523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4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676" y="528"/>
              <a:ext cx="26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782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5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936" y="528"/>
              <a:ext cx="255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4041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6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195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4300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7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454" y="528"/>
              <a:ext cx="254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559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8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4713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4818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9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2640" y="744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34" y="770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2899" y="744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2987" y="770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158" y="744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249" y="770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417" y="744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498" y="770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3936" y="917"/>
              <a:ext cx="255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4008" y="942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912" y="917"/>
              <a:ext cx="1469" cy="1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964" y="952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0x002:   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1567" y="952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jne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1808" y="952"/>
              <a:ext cx="81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t # Not taken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2899" y="917"/>
              <a:ext cx="255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2993" y="942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158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3246" y="942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3417" y="917"/>
              <a:ext cx="255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3508" y="942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3676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757" y="942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3676" y="744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3749" y="770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912" y="1089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964" y="1125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0x019: t: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567" y="1125"/>
              <a:ext cx="4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irmovq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1989" y="1125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$3, 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2291" y="1125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rdx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2532" y="1125"/>
              <a:ext cx="5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Target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3158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3253" y="1115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3417" y="1089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3505" y="1115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3676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3767" y="1115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3936" y="1089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4017" y="1115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4195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4268" y="1115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70"/>
            <p:cNvSpPr>
              <a:spLocks noChangeArrowheads="1"/>
            </p:cNvSpPr>
            <p:nvPr/>
          </p:nvSpPr>
          <p:spPr bwMode="auto">
            <a:xfrm>
              <a:off x="912" y="1262"/>
              <a:ext cx="1469" cy="1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964" y="1297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0x023:   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1567" y="1297"/>
              <a:ext cx="4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irmovq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1989" y="1297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$4, 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2291" y="1297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rcx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2532" y="1297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Target+1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3417" y="1262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3512" y="1288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3676" y="1262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3765" y="1288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3936" y="1262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4026" y="1288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4195" y="1262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4276" y="1288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2" name="Rectangle 84"/>
            <p:cNvSpPr>
              <a:spLocks noChangeArrowheads="1"/>
            </p:cNvSpPr>
            <p:nvPr/>
          </p:nvSpPr>
          <p:spPr bwMode="auto">
            <a:xfrm>
              <a:off x="4454" y="1262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4527" y="1288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912" y="1435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964" y="1470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0x00b:   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1567" y="1470"/>
              <a:ext cx="4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irmovq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1989" y="1470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$1, 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2291" y="1470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rax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2532" y="1470"/>
              <a:ext cx="93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Fall Through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3771" y="1461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3936" y="1435"/>
              <a:ext cx="255" cy="174"/>
            </a:xfrm>
            <a:prstGeom prst="rect">
              <a:avLst/>
            </a:prstGeom>
            <a:solidFill>
              <a:srgbClr val="66CC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4024" y="1461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4286" y="1461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6" name="Rectangle 98"/>
            <p:cNvSpPr>
              <a:spLocks noChangeArrowheads="1"/>
            </p:cNvSpPr>
            <p:nvPr/>
          </p:nvSpPr>
          <p:spPr bwMode="auto">
            <a:xfrm>
              <a:off x="4454" y="1435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4535" y="1461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4786" y="1461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912" y="528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964" y="558"/>
              <a:ext cx="37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demo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1326" y="558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" name="Rectangle 105"/>
            <p:cNvSpPr>
              <a:spLocks noChangeArrowheads="1"/>
            </p:cNvSpPr>
            <p:nvPr/>
          </p:nvSpPr>
          <p:spPr bwMode="auto">
            <a:xfrm>
              <a:off x="1386" y="558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j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3771" y="1461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3936" y="1435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4024" y="1461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4286" y="1461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4454" y="1435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4535" y="1461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3" name="Rectangle 115"/>
            <p:cNvSpPr>
              <a:spLocks noChangeArrowheads="1"/>
            </p:cNvSpPr>
            <p:nvPr/>
          </p:nvSpPr>
          <p:spPr bwMode="auto">
            <a:xfrm>
              <a:off x="4786" y="1461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4" name="Rectangle 116"/>
            <p:cNvSpPr>
              <a:spLocks noChangeArrowheads="1"/>
            </p:cNvSpPr>
            <p:nvPr/>
          </p:nvSpPr>
          <p:spPr bwMode="auto">
            <a:xfrm>
              <a:off x="3288" y="1824"/>
              <a:ext cx="103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5" name="Rectangle 117"/>
            <p:cNvSpPr>
              <a:spLocks noChangeArrowheads="1"/>
            </p:cNvSpPr>
            <p:nvPr/>
          </p:nvSpPr>
          <p:spPr bwMode="auto">
            <a:xfrm>
              <a:off x="3615" y="1858"/>
              <a:ext cx="32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cs typeface="Arial" pitchFamily="34" charset="0"/>
                </a:rPr>
                <a:t>周期</a:t>
              </a: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 5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3789" y="2595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" name="Rectangle 12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3343" y="2803"/>
              <a:ext cx="2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0" name="Rectangle 122"/>
            <p:cNvSpPr>
              <a:spLocks noChangeArrowheads="1"/>
            </p:cNvSpPr>
            <p:nvPr/>
          </p:nvSpPr>
          <p:spPr bwMode="auto">
            <a:xfrm>
              <a:off x="3567" y="2799"/>
              <a:ext cx="9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Wingdings 3" pitchFamily="18" charset="2"/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3684" y="281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3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" name="Rectangle 124"/>
            <p:cNvSpPr>
              <a:spLocks noChangeArrowheads="1"/>
            </p:cNvSpPr>
            <p:nvPr/>
          </p:nvSpPr>
          <p:spPr bwMode="auto">
            <a:xfrm>
              <a:off x="3343" y="2934"/>
              <a:ext cx="2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3" name="Rectangle 125"/>
            <p:cNvSpPr>
              <a:spLocks noChangeArrowheads="1"/>
            </p:cNvSpPr>
            <p:nvPr/>
          </p:nvSpPr>
          <p:spPr bwMode="auto">
            <a:xfrm>
              <a:off x="3573" y="2934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4" name="Rectangle 126"/>
            <p:cNvSpPr>
              <a:spLocks noChangeArrowheads="1"/>
            </p:cNvSpPr>
            <p:nvPr/>
          </p:nvSpPr>
          <p:spPr bwMode="auto">
            <a:xfrm>
              <a:off x="3659" y="2945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3720" y="2945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3789" y="2595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8" name="Rectangle 13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3343" y="2803"/>
              <a:ext cx="2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0" name="Rectangle 132"/>
            <p:cNvSpPr>
              <a:spLocks noChangeArrowheads="1"/>
            </p:cNvSpPr>
            <p:nvPr/>
          </p:nvSpPr>
          <p:spPr bwMode="auto">
            <a:xfrm>
              <a:off x="3567" y="2799"/>
              <a:ext cx="9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Wingdings 3" pitchFamily="18" charset="2"/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1" name="Rectangle 133"/>
            <p:cNvSpPr>
              <a:spLocks noChangeArrowheads="1"/>
            </p:cNvSpPr>
            <p:nvPr/>
          </p:nvSpPr>
          <p:spPr bwMode="auto">
            <a:xfrm>
              <a:off x="3684" y="281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3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3343" y="2934"/>
              <a:ext cx="2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3573" y="2934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3659" y="2945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3720" y="2945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3288" y="1996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3779" y="2034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3288" y="2169"/>
              <a:ext cx="903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3343" y="2197"/>
              <a:ext cx="38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cs typeface="Arial" pitchFamily="34" charset="0"/>
                </a:rPr>
                <a:t>M_Cnd</a:t>
              </a:r>
              <a:r>
                <a:rPr lang="en-US" sz="1400" b="1" dirty="0">
                  <a:solidFill>
                    <a:srgbClr val="000000"/>
                  </a:solidFill>
                  <a:cs typeface="Arial" pitchFamily="34" charset="0"/>
                </a:rPr>
                <a:t> =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3771" y="2208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343" y="2336"/>
              <a:ext cx="1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M_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483" y="2336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valA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3706" y="2336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0x007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3786" y="3157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3343" y="3363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valC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3572" y="3363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3658" y="337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4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3343" y="3495"/>
              <a:ext cx="18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3573" y="3495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3659" y="3506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3720" y="3506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ecx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786" y="3157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3343" y="3363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valC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8" name="Rectangle 160"/>
            <p:cNvSpPr>
              <a:spLocks noChangeArrowheads="1"/>
            </p:cNvSpPr>
            <p:nvPr/>
          </p:nvSpPr>
          <p:spPr bwMode="auto">
            <a:xfrm>
              <a:off x="3572" y="3363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9" name="Rectangle 161"/>
            <p:cNvSpPr>
              <a:spLocks noChangeArrowheads="1"/>
            </p:cNvSpPr>
            <p:nvPr/>
          </p:nvSpPr>
          <p:spPr bwMode="auto">
            <a:xfrm>
              <a:off x="3658" y="337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4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0" name="Rectangle 162"/>
            <p:cNvSpPr>
              <a:spLocks noChangeArrowheads="1"/>
            </p:cNvSpPr>
            <p:nvPr/>
          </p:nvSpPr>
          <p:spPr bwMode="auto">
            <a:xfrm>
              <a:off x="3343" y="3495"/>
              <a:ext cx="18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1" name="Rectangle 163"/>
            <p:cNvSpPr>
              <a:spLocks noChangeArrowheads="1"/>
            </p:cNvSpPr>
            <p:nvPr/>
          </p:nvSpPr>
          <p:spPr bwMode="auto">
            <a:xfrm>
              <a:off x="3573" y="3495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3659" y="3506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3" name="Rectangle 165"/>
            <p:cNvSpPr>
              <a:spLocks noChangeArrowheads="1"/>
            </p:cNvSpPr>
            <p:nvPr/>
          </p:nvSpPr>
          <p:spPr bwMode="auto">
            <a:xfrm>
              <a:off x="3720" y="3506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rcx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935" name="Group 188"/>
            <p:cNvGrpSpPr>
              <a:grpSpLocks/>
            </p:cNvGrpSpPr>
            <p:nvPr/>
          </p:nvGrpSpPr>
          <p:grpSpPr bwMode="auto">
            <a:xfrm>
              <a:off x="3288" y="1608"/>
              <a:ext cx="1080" cy="2635"/>
              <a:chOff x="3288" y="1608"/>
              <a:chExt cx="1080" cy="2635"/>
            </a:xfrm>
          </p:grpSpPr>
          <p:sp>
            <p:nvSpPr>
              <p:cNvPr id="2214" name="Rectangle 16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15" name="Rectangle 16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6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00"/>
                    </a:solidFill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6" name="Rectangle 16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17" name="Rectangle 16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181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valC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8" name="Rectangle 170"/>
              <p:cNvSpPr>
                <a:spLocks noChangeArrowheads="1"/>
              </p:cNvSpPr>
              <p:nvPr/>
            </p:nvSpPr>
            <p:spPr bwMode="auto">
              <a:xfrm>
                <a:off x="3577" y="3929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9" name="Rectangle 171"/>
              <p:cNvSpPr>
                <a:spLocks noChangeArrowheads="1"/>
              </p:cNvSpPr>
              <p:nvPr/>
            </p:nvSpPr>
            <p:spPr bwMode="auto">
              <a:xfrm>
                <a:off x="3695" y="3933"/>
                <a:ext cx="4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1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0" name="Rectangle 17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95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rB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1" name="Rectangle 17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2" name="Rectangle 174"/>
              <p:cNvSpPr>
                <a:spLocks noChangeArrowheads="1"/>
              </p:cNvSpPr>
              <p:nvPr/>
            </p:nvSpPr>
            <p:spPr bwMode="auto">
              <a:xfrm>
                <a:off x="3595" y="4069"/>
                <a:ext cx="6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%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3" name="Rectangle 175"/>
              <p:cNvSpPr>
                <a:spLocks noChangeArrowheads="1"/>
              </p:cNvSpPr>
              <p:nvPr/>
            </p:nvSpPr>
            <p:spPr bwMode="auto">
              <a:xfrm>
                <a:off x="3655" y="4069"/>
                <a:ext cx="18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 err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rax</a:t>
                </a:r>
                <a:endParaRPr lang="en-US" sz="2000" b="1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4" name="Rectangle 17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25" name="Rectangle 17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6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00"/>
                    </a:solidFill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6" name="Rectangle 17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27" name="Rectangle 17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181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valC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8" name="Rectangle 180"/>
              <p:cNvSpPr>
                <a:spLocks noChangeArrowheads="1"/>
              </p:cNvSpPr>
              <p:nvPr/>
            </p:nvSpPr>
            <p:spPr bwMode="auto">
              <a:xfrm>
                <a:off x="3577" y="3929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9" name="Rectangle 181"/>
              <p:cNvSpPr>
                <a:spLocks noChangeArrowheads="1"/>
              </p:cNvSpPr>
              <p:nvPr/>
            </p:nvSpPr>
            <p:spPr bwMode="auto">
              <a:xfrm>
                <a:off x="3695" y="3933"/>
                <a:ext cx="4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1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0" name="Rectangle 18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95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rB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1" name="Rectangle 18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2" name="Rectangle 184"/>
              <p:cNvSpPr>
                <a:spLocks noChangeArrowheads="1"/>
              </p:cNvSpPr>
              <p:nvPr/>
            </p:nvSpPr>
            <p:spPr bwMode="auto">
              <a:xfrm>
                <a:off x="3595" y="4069"/>
                <a:ext cx="6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%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3" name="Rectangle 185"/>
              <p:cNvSpPr>
                <a:spLocks noChangeArrowheads="1"/>
              </p:cNvSpPr>
              <p:nvPr/>
            </p:nvSpPr>
            <p:spPr bwMode="auto">
              <a:xfrm>
                <a:off x="3655" y="4069"/>
                <a:ext cx="18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 err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rax</a:t>
                </a:r>
                <a:endParaRPr lang="en-US" sz="2000" b="1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4" name="Line 186"/>
              <p:cNvSpPr>
                <a:spLocks noChangeShapeType="1"/>
              </p:cNvSpPr>
              <p:nvPr/>
            </p:nvSpPr>
            <p:spPr bwMode="auto">
              <a:xfrm flipH="1">
                <a:off x="3288" y="1608"/>
                <a:ext cx="388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35" name="Line 187"/>
              <p:cNvSpPr>
                <a:spLocks noChangeShapeType="1"/>
              </p:cNvSpPr>
              <p:nvPr/>
            </p:nvSpPr>
            <p:spPr bwMode="auto">
              <a:xfrm>
                <a:off x="3936" y="1608"/>
                <a:ext cx="431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5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真实世界的流行线</a:t>
            </a:r>
            <a:r>
              <a:rPr lang="en-US" altLang="zh-CN" dirty="0">
                <a:latin typeface="+mn-ea"/>
                <a:ea typeface="+mn-ea"/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洗车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9794" y="3894158"/>
            <a:ext cx="5254206" cy="248717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思路：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把过程划分为几个独立的阶段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移动目标，顺序通过每一个阶段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在任何时刻，都会有多个对象被处理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1771651" y="1144588"/>
            <a:ext cx="1889522" cy="2324100"/>
            <a:chOff x="576" y="1045"/>
            <a:chExt cx="1584" cy="1461"/>
          </a:xfrm>
        </p:grpSpPr>
        <p:pic>
          <p:nvPicPr>
            <p:cNvPr id="7179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  <a:latin typeface="+mn-ea"/>
                </a:rPr>
                <a:t>顺序</a:t>
              </a:r>
              <a:endParaRPr lang="en-US" b="1" dirty="0">
                <a:solidFill>
                  <a:srgbClr val="000066"/>
                </a:solidFill>
                <a:latin typeface="+mn-ea"/>
              </a:endParaRP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035174" y="1144608"/>
            <a:ext cx="1219200" cy="2454275"/>
            <a:chOff x="3504" y="960"/>
            <a:chExt cx="1022" cy="1543"/>
          </a:xfrm>
        </p:grpSpPr>
        <p:pic>
          <p:nvPicPr>
            <p:cNvPr id="7177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  <a:latin typeface="+mn-ea"/>
                </a:rPr>
                <a:t>并行</a:t>
              </a:r>
              <a:endParaRPr lang="en-US" b="1" dirty="0">
                <a:solidFill>
                  <a:srgbClr val="000066"/>
                </a:solidFill>
                <a:latin typeface="+mn-ea"/>
              </a:endParaRPr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1714501" y="3663970"/>
            <a:ext cx="2060972" cy="2105025"/>
            <a:chOff x="720" y="2688"/>
            <a:chExt cx="1728" cy="1323"/>
          </a:xfrm>
        </p:grpSpPr>
        <p:pic>
          <p:nvPicPr>
            <p:cNvPr id="717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  <a:latin typeface="+mn-ea"/>
                </a:rPr>
                <a:t>流水化</a:t>
              </a:r>
              <a:endParaRPr lang="en-US" b="1" dirty="0">
                <a:solidFill>
                  <a:srgbClr val="000066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6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91522" y="1057130"/>
            <a:ext cx="8317974" cy="507831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0x000: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Stack,%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rsp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   #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Intialize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stack pointer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0x00a: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                 # Avoid hazard on 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rsp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0x00b: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0x00c: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0x00d:    call p               # Procedure call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0x016: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$5,%rsi       # Return point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0x020:    halt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0x020: .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pos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0x20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0x020: p: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                  # procedure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0x021: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0x022: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0x023:    ret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0x024: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$1,%rax        # Should not be executed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0x02e: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$2,%rcx        # Should not be executed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0x038: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$3,%rdx        # Should not be executed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0x042: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$4,%rbx        # Should not be executed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0x100: .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pos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0x100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0x100: Stack:                   # Initial stack pointer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返回示例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8486" y="6268619"/>
            <a:ext cx="6232922" cy="4905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ea typeface="宋体" charset="-122"/>
              </a:rPr>
              <a:t>需要大量的</a:t>
            </a:r>
            <a:r>
              <a:rPr lang="en-US" altLang="zh-CN" dirty="0" err="1">
                <a:ea typeface="宋体" charset="-122"/>
              </a:rPr>
              <a:t>nop</a:t>
            </a:r>
            <a:r>
              <a:rPr lang="zh-CN" altLang="en-US" dirty="0">
                <a:ea typeface="宋体" charset="-122"/>
              </a:rPr>
              <a:t>指令来避免数据冒险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3340523" y="435678"/>
            <a:ext cx="1785277" cy="37702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ctr" defTabSz="91613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demo-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ret.ys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1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3458"/>
            <a:ext cx="7344816" cy="591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6540104" cy="781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错误的返回示例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323528" y="3338610"/>
            <a:ext cx="3458766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15" tIns="44376" rIns="90315" bIns="44376"/>
          <a:lstStyle/>
          <a:p>
            <a:pPr marL="742840" lvl="1" indent="-244438" defTabSz="912676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0066"/>
                </a:solidFill>
              </a:rPr>
              <a:t>在</a:t>
            </a:r>
            <a:r>
              <a:rPr lang="en-US" altLang="zh-CN" sz="2400" b="1" dirty="0">
                <a:solidFill>
                  <a:srgbClr val="000066"/>
                </a:solidFill>
              </a:rPr>
              <a:t>ret</a:t>
            </a:r>
            <a:r>
              <a:rPr lang="zh-CN" altLang="en-US" sz="2400" b="1" dirty="0">
                <a:solidFill>
                  <a:srgbClr val="000066"/>
                </a:solidFill>
              </a:rPr>
              <a:t>之后，错误地执行了</a:t>
            </a:r>
            <a:r>
              <a:rPr lang="en-US" altLang="zh-CN" sz="2400" b="1" dirty="0">
                <a:solidFill>
                  <a:srgbClr val="000066"/>
                </a:solidFill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</a:rPr>
              <a:t>条指令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69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流水线总结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8594725" cy="543172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概念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将指令的执行划分为</a:t>
            </a:r>
            <a:r>
              <a:rPr lang="en-US" altLang="zh-CN" sz="2000" dirty="0"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ea typeface="宋体" panose="02010600030101010101" pitchFamily="2" charset="-122"/>
              </a:rPr>
              <a:t>个阶段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在流水化模型中运行指令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局限性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当两条指令距离很近时，不能处理指令之间的（数据</a:t>
            </a:r>
            <a:r>
              <a:rPr lang="en-US" altLang="zh-CN" sz="2000" dirty="0"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ea typeface="宋体" panose="02010600030101010101" pitchFamily="2" charset="-122"/>
              </a:rPr>
              <a:t>控制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ea typeface="宋体" panose="02010600030101010101" pitchFamily="2" charset="-122"/>
              </a:rPr>
              <a:t>相关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数据相关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一条指令写寄存器，稍后会有一条指令读寄存器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控制相关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指令设置</a:t>
            </a:r>
            <a:r>
              <a:rPr lang="en-US" altLang="zh-CN" sz="2000" dirty="0">
                <a:ea typeface="宋体" panose="02010600030101010101" pitchFamily="2" charset="-122"/>
              </a:rPr>
              <a:t>PC</a:t>
            </a:r>
            <a:r>
              <a:rPr lang="zh-CN" altLang="en-US" sz="2000" dirty="0">
                <a:ea typeface="宋体" panose="02010600030101010101" pitchFamily="2" charset="-122"/>
              </a:rPr>
              <a:t>的值，流水线没有预测正确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错误分支预测和返回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改进流水线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下次再讲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08246" y="3244334"/>
            <a:ext cx="72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66"/>
                </a:solidFill>
              </a:rPr>
              <a:t>valA</a:t>
            </a:r>
            <a:r>
              <a:rPr lang="en-US" altLang="zh-CN" b="1" dirty="0">
                <a:solidFill>
                  <a:srgbClr val="000066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+mn-ea"/>
                <a:ea typeface="+mn-ea"/>
              </a:rPr>
              <a:t>计算实例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391539" y="4566828"/>
            <a:ext cx="5694760" cy="1897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分析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计算需要</a:t>
            </a:r>
            <a:r>
              <a:rPr lang="en-US" altLang="zh-CN" dirty="0">
                <a:latin typeface="+mn-ea"/>
                <a:ea typeface="+mn-ea"/>
              </a:rPr>
              <a:t>300ps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将结果存到寄存器中需要</a:t>
            </a:r>
            <a:r>
              <a:rPr lang="en-US" altLang="zh-CN" dirty="0">
                <a:latin typeface="+mn-ea"/>
                <a:ea typeface="+mn-ea"/>
              </a:rPr>
              <a:t>20ps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时钟周期至少为</a:t>
            </a:r>
            <a:r>
              <a:rPr lang="en-US" altLang="zh-CN" dirty="0">
                <a:latin typeface="+mn-ea"/>
                <a:ea typeface="+mn-ea"/>
              </a:rPr>
              <a:t>320ps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1259632" y="1220792"/>
            <a:ext cx="7056784" cy="3432344"/>
            <a:chOff x="1639" y="994"/>
            <a:chExt cx="3660" cy="1365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+mn-ea"/>
                </a:rPr>
                <a:t>组合逻辑</a:t>
              </a:r>
              <a:endParaRPr lang="en-US" sz="28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94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502" y="994"/>
              <a:ext cx="507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66"/>
                  </a:solidFill>
                  <a:latin typeface="+mn-ea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643" y="994"/>
              <a:ext cx="433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92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95" y="2194"/>
              <a:ext cx="373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27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延迟</a:t>
              </a:r>
              <a:r>
                <a:rPr lang="en-US" dirty="0">
                  <a:solidFill>
                    <a:srgbClr val="000066"/>
                  </a:solidFill>
                  <a:latin typeface="+mn-ea"/>
                </a:rPr>
                <a:t> = 320 </a:t>
              </a:r>
              <a:r>
                <a:rPr lang="en-US" dirty="0" err="1">
                  <a:solidFill>
                    <a:srgbClr val="000066"/>
                  </a:solidFill>
                  <a:latin typeface="+mn-ea"/>
                </a:rPr>
                <a:t>ps</a:t>
              </a:r>
              <a:endParaRPr lang="en-US" dirty="0">
                <a:solidFill>
                  <a:srgbClr val="000066"/>
                </a:solidFill>
                <a:latin typeface="+mn-ea"/>
              </a:endParaRPr>
            </a:p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吞吐量</a:t>
              </a:r>
              <a:r>
                <a:rPr lang="en-US" dirty="0">
                  <a:solidFill>
                    <a:srgbClr val="000066"/>
                  </a:solidFill>
                  <a:latin typeface="+mn-ea"/>
                </a:rPr>
                <a:t> = 3.12 GIPS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51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463454" cy="7620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路（</a:t>
            </a:r>
            <a:r>
              <a:rPr lang="en-US" altLang="zh-CN" dirty="0">
                <a:latin typeface="+mn-ea"/>
                <a:ea typeface="+mn-ea"/>
              </a:rPr>
              <a:t> 3-Way </a:t>
            </a:r>
            <a:r>
              <a:rPr lang="zh-CN" altLang="en-US" dirty="0">
                <a:latin typeface="+mn-ea"/>
                <a:ea typeface="+mn-ea"/>
              </a:rPr>
              <a:t>）流水线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938" y="3845372"/>
            <a:ext cx="8313534" cy="2857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分析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将计算逻辑划分为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个部分，每个部分</a:t>
            </a:r>
            <a:r>
              <a:rPr lang="en-US" altLang="zh-CN" dirty="0">
                <a:latin typeface="+mn-ea"/>
                <a:ea typeface="+mn-ea"/>
              </a:rPr>
              <a:t>100ps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当一个操作结束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阶段后，可以马上开始一个新的操作</a:t>
            </a:r>
            <a:endParaRPr lang="en-US" altLang="zh-CN" dirty="0">
              <a:latin typeface="+mn-ea"/>
              <a:ea typeface="+mn-ea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即每</a:t>
            </a:r>
            <a:r>
              <a:rPr lang="en-US" altLang="zh-CN" dirty="0">
                <a:latin typeface="+mn-ea"/>
                <a:ea typeface="+mn-ea"/>
              </a:rPr>
              <a:t>120 </a:t>
            </a:r>
            <a:r>
              <a:rPr lang="en-US" altLang="zh-CN" dirty="0" err="1">
                <a:latin typeface="+mn-ea"/>
                <a:ea typeface="+mn-ea"/>
              </a:rPr>
              <a:t>ps</a:t>
            </a:r>
            <a:r>
              <a:rPr lang="zh-CN" altLang="en-US" dirty="0">
                <a:latin typeface="+mn-ea"/>
                <a:ea typeface="+mn-ea"/>
              </a:rPr>
              <a:t>可以开始一个新的操作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整体延迟时间增加</a:t>
            </a:r>
            <a:endParaRPr lang="en-US" altLang="zh-CN" dirty="0">
              <a:latin typeface="+mn-ea"/>
              <a:ea typeface="+mn-ea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从开到结束一共</a:t>
            </a:r>
            <a:r>
              <a:rPr lang="en-US" altLang="zh-CN" dirty="0">
                <a:latin typeface="+mn-ea"/>
                <a:ea typeface="+mn-ea"/>
              </a:rPr>
              <a:t>360ps</a:t>
            </a:r>
          </a:p>
        </p:txBody>
      </p:sp>
      <p:grpSp>
        <p:nvGrpSpPr>
          <p:cNvPr id="9220" name="Group 38"/>
          <p:cNvGrpSpPr>
            <a:grpSpLocks/>
          </p:cNvGrpSpPr>
          <p:nvPr/>
        </p:nvGrpSpPr>
        <p:grpSpPr bwMode="auto">
          <a:xfrm>
            <a:off x="827584" y="980728"/>
            <a:ext cx="7750576" cy="3309597"/>
            <a:chOff x="257" y="720"/>
            <a:chExt cx="5276" cy="1443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70" y="2016"/>
              <a:ext cx="40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组合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组合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40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组合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551" y="720"/>
              <a:ext cx="54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236" y="720"/>
              <a:ext cx="466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847" y="720"/>
              <a:ext cx="54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532" y="720"/>
              <a:ext cx="466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143" y="720"/>
              <a:ext cx="54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828" y="720"/>
              <a:ext cx="466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93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349" cy="2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延迟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360 </a:t>
              </a:r>
              <a:r>
                <a:rPr lang="en-US" sz="1600" dirty="0" err="1">
                  <a:solidFill>
                    <a:srgbClr val="000066"/>
                  </a:solidFill>
                  <a:latin typeface="+mn-ea"/>
                </a:rPr>
                <a:t>ps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吞吐量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8.33 GIPS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流水线图（一种时序图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未流水化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新操作只能在旧操作结束后开始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路流水化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可以同时处理至多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个操作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1599042" y="1984398"/>
            <a:ext cx="5439965" cy="1077917"/>
            <a:chOff x="624" y="2396"/>
            <a:chExt cx="4560" cy="677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grpSp>
        <p:nvGrpSpPr>
          <p:cNvPr id="10245" name="Group 32"/>
          <p:cNvGrpSpPr>
            <a:grpSpLocks/>
          </p:cNvGrpSpPr>
          <p:nvPr/>
        </p:nvGrpSpPr>
        <p:grpSpPr bwMode="auto">
          <a:xfrm>
            <a:off x="1599047" y="4398965"/>
            <a:ext cx="2920603" cy="1252542"/>
            <a:chOff x="336" y="2766"/>
            <a:chExt cx="2448" cy="787"/>
          </a:xfrm>
        </p:grpSpPr>
        <p:grpSp>
          <p:nvGrpSpPr>
            <p:cNvPr id="10247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grpSp>
            <p:nvGrpSpPr>
              <p:cNvPr id="10253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4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5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3317081" y="4199005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2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+mn-ea"/>
                <a:ea typeface="+mn-ea"/>
              </a:rPr>
              <a:t>流水线操作</a:t>
            </a:r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141842" y="1220811"/>
            <a:ext cx="6068615" cy="2174878"/>
            <a:chOff x="968" y="2430"/>
            <a:chExt cx="2688" cy="1367"/>
          </a:xfrm>
        </p:grpSpPr>
        <p:sp>
          <p:nvSpPr>
            <p:cNvPr id="406532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63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  <p:grpSp>
          <p:nvGrpSpPr>
            <p:cNvPr id="11398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40653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3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</p:grpSp>
        <p:grpSp>
          <p:nvGrpSpPr>
            <p:cNvPr id="11399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406541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</p:grpSp>
        <p:grpSp>
          <p:nvGrpSpPr>
            <p:cNvPr id="11400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406545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47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</p:grpSp>
        <p:grpSp>
          <p:nvGrpSpPr>
            <p:cNvPr id="11401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406549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0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3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4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5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402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4"/>
              <a:chOff x="816" y="3168"/>
              <a:chExt cx="2256" cy="194"/>
            </a:xfrm>
          </p:grpSpPr>
          <p:sp>
            <p:nvSpPr>
              <p:cNvPr id="406557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0</a:t>
                </a:r>
              </a:p>
            </p:txBody>
          </p:sp>
          <p:sp>
            <p:nvSpPr>
              <p:cNvPr id="406558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120</a:t>
                </a:r>
              </a:p>
            </p:txBody>
          </p:sp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240</a:t>
                </a:r>
              </a:p>
            </p:txBody>
          </p:sp>
          <p:sp>
            <p:nvSpPr>
              <p:cNvPr id="406560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360</a:t>
                </a:r>
              </a:p>
            </p:txBody>
          </p:sp>
          <p:sp>
            <p:nvSpPr>
              <p:cNvPr id="406561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480</a:t>
                </a:r>
              </a:p>
            </p:txBody>
          </p:sp>
          <p:sp>
            <p:nvSpPr>
              <p:cNvPr id="406562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640</a:t>
                </a:r>
              </a:p>
            </p:txBody>
          </p:sp>
        </p:grpSp>
        <p:sp>
          <p:nvSpPr>
            <p:cNvPr id="406563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576" y="0"/>
                </a:cxn>
                <a:cxn ang="0">
                  <a:pos x="576" y="192"/>
                </a:cxn>
                <a:cxn ang="0">
                  <a:pos x="768" y="192"/>
                </a:cxn>
                <a:cxn ang="0">
                  <a:pos x="768" y="0"/>
                </a:cxn>
                <a:cxn ang="0">
                  <a:pos x="960" y="0"/>
                </a:cxn>
                <a:cxn ang="0">
                  <a:pos x="960" y="192"/>
                </a:cxn>
                <a:cxn ang="0">
                  <a:pos x="1152" y="192"/>
                </a:cxn>
                <a:cxn ang="0">
                  <a:pos x="1152" y="0"/>
                </a:cxn>
                <a:cxn ang="0">
                  <a:pos x="1344" y="0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536" y="0"/>
                </a:cxn>
                <a:cxn ang="0">
                  <a:pos x="1728" y="0"/>
                </a:cxn>
                <a:cxn ang="0">
                  <a:pos x="1728" y="192"/>
                </a:cxn>
                <a:cxn ang="0">
                  <a:pos x="1920" y="192"/>
                </a:cxn>
                <a:cxn ang="0">
                  <a:pos x="1920" y="0"/>
                </a:cxn>
                <a:cxn ang="0">
                  <a:pos x="1998" y="0"/>
                </a:cxn>
              </a:cxnLst>
              <a:rect l="0" t="0" r="r" b="b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6564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1714501" y="831874"/>
            <a:ext cx="4879298" cy="5305423"/>
            <a:chOff x="480" y="523"/>
            <a:chExt cx="4091" cy="3336"/>
          </a:xfrm>
        </p:grpSpPr>
        <p:grpSp>
          <p:nvGrpSpPr>
            <p:cNvPr id="11366" name="Group 61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1776"/>
              <a:chExt cx="4091" cy="1507"/>
            </a:xfrm>
          </p:grpSpPr>
          <p:sp>
            <p:nvSpPr>
              <p:cNvPr id="406565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67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68" name="Rectangle 40"/>
              <p:cNvSpPr>
                <a:spLocks noChangeArrowheads="1"/>
              </p:cNvSpPr>
              <p:nvPr/>
            </p:nvSpPr>
            <p:spPr bwMode="auto">
              <a:xfrm>
                <a:off x="4238" y="3072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70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71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72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73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4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74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75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6576" name="Rectangle 48"/>
              <p:cNvSpPr>
                <a:spLocks noChangeArrowheads="1"/>
              </p:cNvSpPr>
              <p:nvPr/>
            </p:nvSpPr>
            <p:spPr bwMode="auto">
              <a:xfrm>
                <a:off x="924" y="1776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1595" y="1776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578" name="Rectangle 50"/>
              <p:cNvSpPr>
                <a:spLocks noChangeArrowheads="1"/>
              </p:cNvSpPr>
              <p:nvPr/>
            </p:nvSpPr>
            <p:spPr bwMode="auto">
              <a:xfrm>
                <a:off x="2222" y="1776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579" name="Rectangle 51"/>
              <p:cNvSpPr>
                <a:spLocks noChangeArrowheads="1"/>
              </p:cNvSpPr>
              <p:nvPr/>
            </p:nvSpPr>
            <p:spPr bwMode="auto">
              <a:xfrm>
                <a:off x="2893" y="1776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3518" y="1776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581" name="Rectangle 53"/>
              <p:cNvSpPr>
                <a:spLocks noChangeArrowheads="1"/>
              </p:cNvSpPr>
              <p:nvPr/>
            </p:nvSpPr>
            <p:spPr bwMode="auto">
              <a:xfrm>
                <a:off x="4189" y="1776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582" name="Line 54"/>
              <p:cNvSpPr>
                <a:spLocks noChangeShapeType="1"/>
              </p:cNvSpPr>
              <p:nvPr/>
            </p:nvSpPr>
            <p:spPr bwMode="auto">
              <a:xfrm>
                <a:off x="1920" y="3020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3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4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5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6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7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8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367" name="Group 152"/>
            <p:cNvGrpSpPr>
              <a:grpSpLocks/>
            </p:cNvGrpSpPr>
            <p:nvPr/>
          </p:nvGrpSpPr>
          <p:grpSpPr bwMode="auto">
            <a:xfrm>
              <a:off x="2331" y="523"/>
              <a:ext cx="364" cy="1205"/>
              <a:chOff x="2531" y="523"/>
              <a:chExt cx="364" cy="1205"/>
            </a:xfrm>
          </p:grpSpPr>
          <p:sp>
            <p:nvSpPr>
              <p:cNvPr id="406675" name="Line 147"/>
              <p:cNvSpPr>
                <a:spLocks noChangeShapeType="1"/>
              </p:cNvSpPr>
              <p:nvPr/>
            </p:nvSpPr>
            <p:spPr bwMode="auto">
              <a:xfrm>
                <a:off x="2692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9" name="Text Box 151"/>
              <p:cNvSpPr txBox="1">
                <a:spLocks noChangeArrowheads="1"/>
              </p:cNvSpPr>
              <p:nvPr/>
            </p:nvSpPr>
            <p:spPr bwMode="auto">
              <a:xfrm>
                <a:off x="2531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+mn-ea"/>
                  </a:rPr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1714501" y="839788"/>
            <a:ext cx="4879298" cy="5305422"/>
            <a:chOff x="480" y="523"/>
            <a:chExt cx="4091" cy="3336"/>
          </a:xfrm>
        </p:grpSpPr>
        <p:grpSp>
          <p:nvGrpSpPr>
            <p:cNvPr id="11337" name="Group 87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2808"/>
              <a:chExt cx="4091" cy="1507"/>
            </a:xfrm>
          </p:grpSpPr>
          <p:sp>
            <p:nvSpPr>
              <p:cNvPr id="406590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1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2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93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4" name="Rectangle 66"/>
              <p:cNvSpPr>
                <a:spLocks noChangeArrowheads="1"/>
              </p:cNvSpPr>
              <p:nvPr/>
            </p:nvSpPr>
            <p:spPr bwMode="auto">
              <a:xfrm>
                <a:off x="4238" y="4104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5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96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97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8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99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4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600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01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924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595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04" name="Rectangle 76"/>
              <p:cNvSpPr>
                <a:spLocks noChangeArrowheads="1"/>
              </p:cNvSpPr>
              <p:nvPr/>
            </p:nvSpPr>
            <p:spPr bwMode="auto">
              <a:xfrm>
                <a:off x="2222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05" name="Rectangle 77"/>
              <p:cNvSpPr>
                <a:spLocks noChangeArrowheads="1"/>
              </p:cNvSpPr>
              <p:nvPr/>
            </p:nvSpPr>
            <p:spPr bwMode="auto">
              <a:xfrm>
                <a:off x="2893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06" name="Rectangle 78"/>
              <p:cNvSpPr>
                <a:spLocks noChangeArrowheads="1"/>
              </p:cNvSpPr>
              <p:nvPr/>
            </p:nvSpPr>
            <p:spPr bwMode="auto">
              <a:xfrm>
                <a:off x="3518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07" name="Rectangle 79"/>
              <p:cNvSpPr>
                <a:spLocks noChangeArrowheads="1"/>
              </p:cNvSpPr>
              <p:nvPr/>
            </p:nvSpPr>
            <p:spPr bwMode="auto">
              <a:xfrm>
                <a:off x="4189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08" name="Line 80"/>
              <p:cNvSpPr>
                <a:spLocks noChangeShapeType="1"/>
              </p:cNvSpPr>
              <p:nvPr/>
            </p:nvSpPr>
            <p:spPr bwMode="auto">
              <a:xfrm>
                <a:off x="1920" y="4052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09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0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1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2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3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4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338" name="Group 153"/>
            <p:cNvGrpSpPr>
              <a:grpSpLocks/>
            </p:cNvGrpSpPr>
            <p:nvPr/>
          </p:nvGrpSpPr>
          <p:grpSpPr bwMode="auto">
            <a:xfrm>
              <a:off x="2427" y="523"/>
              <a:ext cx="364" cy="1205"/>
              <a:chOff x="2531" y="523"/>
              <a:chExt cx="364" cy="1205"/>
            </a:xfrm>
          </p:grpSpPr>
          <p:sp>
            <p:nvSpPr>
              <p:cNvPr id="40668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83" name="Text Box 155"/>
              <p:cNvSpPr txBox="1">
                <a:spLocks noChangeArrowheads="1"/>
              </p:cNvSpPr>
              <p:nvPr/>
            </p:nvSpPr>
            <p:spPr bwMode="auto">
              <a:xfrm>
                <a:off x="2531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+mn-ea"/>
                  </a:rPr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1714501" y="839788"/>
            <a:ext cx="4879298" cy="5305422"/>
            <a:chOff x="480" y="523"/>
            <a:chExt cx="4091" cy="3336"/>
          </a:xfrm>
        </p:grpSpPr>
        <p:grpSp>
          <p:nvGrpSpPr>
            <p:cNvPr id="11302" name="Group 119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2808"/>
              <a:chExt cx="4091" cy="1507"/>
            </a:xfrm>
          </p:grpSpPr>
          <p:sp>
            <p:nvSpPr>
              <p:cNvPr id="406616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7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8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619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20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621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22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4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623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24" name="Rectangle 96"/>
              <p:cNvSpPr>
                <a:spLocks noChangeArrowheads="1"/>
              </p:cNvSpPr>
              <p:nvPr/>
            </p:nvSpPr>
            <p:spPr bwMode="auto">
              <a:xfrm>
                <a:off x="924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25" name="Rectangle 97"/>
              <p:cNvSpPr>
                <a:spLocks noChangeArrowheads="1"/>
              </p:cNvSpPr>
              <p:nvPr/>
            </p:nvSpPr>
            <p:spPr bwMode="auto">
              <a:xfrm>
                <a:off x="1595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26" name="Rectangle 98"/>
              <p:cNvSpPr>
                <a:spLocks noChangeArrowheads="1"/>
              </p:cNvSpPr>
              <p:nvPr/>
            </p:nvSpPr>
            <p:spPr bwMode="auto">
              <a:xfrm>
                <a:off x="2222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27" name="Rectangle 99"/>
              <p:cNvSpPr>
                <a:spLocks noChangeArrowheads="1"/>
              </p:cNvSpPr>
              <p:nvPr/>
            </p:nvSpPr>
            <p:spPr bwMode="auto">
              <a:xfrm>
                <a:off x="2893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28" name="Rectangle 100"/>
              <p:cNvSpPr>
                <a:spLocks noChangeArrowheads="1"/>
              </p:cNvSpPr>
              <p:nvPr/>
            </p:nvSpPr>
            <p:spPr bwMode="auto">
              <a:xfrm>
                <a:off x="3518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29" name="Rectangle 101"/>
              <p:cNvSpPr>
                <a:spLocks noChangeArrowheads="1"/>
              </p:cNvSpPr>
              <p:nvPr/>
            </p:nvSpPr>
            <p:spPr bwMode="auto">
              <a:xfrm>
                <a:off x="4189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30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1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240" y="816"/>
                  </a:cxn>
                  <a:cxn ang="0">
                    <a:pos x="432" y="576"/>
                  </a:cxn>
                  <a:cxn ang="0">
                    <a:pos x="432" y="240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2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633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4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68" y="617"/>
                  </a:cxn>
                  <a:cxn ang="0">
                    <a:pos x="414" y="16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5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636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7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58" y="576"/>
                  </a:cxn>
                  <a:cxn ang="0">
                    <a:pos x="253" y="27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8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6639" name="Rectangle 111"/>
              <p:cNvSpPr>
                <a:spLocks noChangeArrowheads="1"/>
              </p:cNvSpPr>
              <p:nvPr/>
            </p:nvSpPr>
            <p:spPr bwMode="auto">
              <a:xfrm>
                <a:off x="4238" y="4104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0" name="Line 112"/>
              <p:cNvSpPr>
                <a:spLocks noChangeShapeType="1"/>
              </p:cNvSpPr>
              <p:nvPr/>
            </p:nvSpPr>
            <p:spPr bwMode="auto">
              <a:xfrm>
                <a:off x="1920" y="4052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1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2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3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4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5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6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303" name="Group 156"/>
            <p:cNvGrpSpPr>
              <a:grpSpLocks/>
            </p:cNvGrpSpPr>
            <p:nvPr/>
          </p:nvGrpSpPr>
          <p:grpSpPr bwMode="auto">
            <a:xfrm>
              <a:off x="2730" y="523"/>
              <a:ext cx="364" cy="1205"/>
              <a:chOff x="2530" y="523"/>
              <a:chExt cx="364" cy="1205"/>
            </a:xfrm>
          </p:grpSpPr>
          <p:sp>
            <p:nvSpPr>
              <p:cNvPr id="406685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86" name="Text Box 158"/>
              <p:cNvSpPr txBox="1">
                <a:spLocks noChangeArrowheads="1"/>
              </p:cNvSpPr>
              <p:nvPr/>
            </p:nvSpPr>
            <p:spPr bwMode="auto">
              <a:xfrm>
                <a:off x="2530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+mn-ea"/>
                  </a:rPr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1714501" y="839788"/>
            <a:ext cx="4879298" cy="5305422"/>
            <a:chOff x="480" y="523"/>
            <a:chExt cx="4091" cy="3336"/>
          </a:xfrm>
        </p:grpSpPr>
        <p:grpSp>
          <p:nvGrpSpPr>
            <p:cNvPr id="11272" name="Group 146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2808"/>
              <a:chExt cx="4091" cy="1507"/>
            </a:xfrm>
          </p:grpSpPr>
          <p:sp>
            <p:nvSpPr>
              <p:cNvPr id="406648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9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0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8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1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寄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存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器</a:t>
                </a:r>
                <a:endParaRPr lang="en-US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2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3" name="Rectangle 125"/>
              <p:cNvSpPr>
                <a:spLocks noChangeArrowheads="1"/>
              </p:cNvSpPr>
              <p:nvPr/>
            </p:nvSpPr>
            <p:spPr bwMode="auto">
              <a:xfrm>
                <a:off x="4238" y="4104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4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altLang="zh-CN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655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寄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存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器</a:t>
                </a:r>
                <a:endParaRPr lang="en-US" sz="14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6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7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altLang="zh-CN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658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40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寄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存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器</a:t>
                </a:r>
                <a:endParaRPr lang="en-US" sz="14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9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60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altLang="zh-CN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6661" name="Rectangle 133"/>
              <p:cNvSpPr>
                <a:spLocks noChangeArrowheads="1"/>
              </p:cNvSpPr>
              <p:nvPr/>
            </p:nvSpPr>
            <p:spPr bwMode="auto">
              <a:xfrm>
                <a:off x="924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62" name="Rectangle 134"/>
              <p:cNvSpPr>
                <a:spLocks noChangeArrowheads="1"/>
              </p:cNvSpPr>
              <p:nvPr/>
            </p:nvSpPr>
            <p:spPr bwMode="auto">
              <a:xfrm>
                <a:off x="1594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63" name="Rectangle 135"/>
              <p:cNvSpPr>
                <a:spLocks noChangeArrowheads="1"/>
              </p:cNvSpPr>
              <p:nvPr/>
            </p:nvSpPr>
            <p:spPr bwMode="auto">
              <a:xfrm>
                <a:off x="2222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64" name="Rectangle 136"/>
              <p:cNvSpPr>
                <a:spLocks noChangeArrowheads="1"/>
              </p:cNvSpPr>
              <p:nvPr/>
            </p:nvSpPr>
            <p:spPr bwMode="auto">
              <a:xfrm>
                <a:off x="2893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65" name="Rectangle 137"/>
              <p:cNvSpPr>
                <a:spLocks noChangeArrowheads="1"/>
              </p:cNvSpPr>
              <p:nvPr/>
            </p:nvSpPr>
            <p:spPr bwMode="auto">
              <a:xfrm>
                <a:off x="3518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66" name="Rectangle 138"/>
              <p:cNvSpPr>
                <a:spLocks noChangeArrowheads="1"/>
              </p:cNvSpPr>
              <p:nvPr/>
            </p:nvSpPr>
            <p:spPr bwMode="auto">
              <a:xfrm>
                <a:off x="4189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67" name="Line 139"/>
              <p:cNvSpPr>
                <a:spLocks noChangeShapeType="1"/>
              </p:cNvSpPr>
              <p:nvPr/>
            </p:nvSpPr>
            <p:spPr bwMode="auto">
              <a:xfrm>
                <a:off x="1920" y="4052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68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69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0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1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2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3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273" name="Group 159"/>
            <p:cNvGrpSpPr>
              <a:grpSpLocks/>
            </p:cNvGrpSpPr>
            <p:nvPr/>
          </p:nvGrpSpPr>
          <p:grpSpPr bwMode="auto">
            <a:xfrm>
              <a:off x="3066" y="523"/>
              <a:ext cx="364" cy="1205"/>
              <a:chOff x="2530" y="523"/>
              <a:chExt cx="364" cy="1205"/>
            </a:xfrm>
          </p:grpSpPr>
          <p:sp>
            <p:nvSpPr>
              <p:cNvPr id="406688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89" name="Text Box 161"/>
              <p:cNvSpPr txBox="1">
                <a:spLocks noChangeArrowheads="1"/>
              </p:cNvSpPr>
              <p:nvPr/>
            </p:nvSpPr>
            <p:spPr bwMode="auto">
              <a:xfrm>
                <a:off x="2530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+mn-ea"/>
                  </a:rPr>
                  <a:t>359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7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+mn-ea"/>
                <a:ea typeface="+mn-ea"/>
              </a:rPr>
              <a:t>局限性</a:t>
            </a:r>
            <a:r>
              <a:rPr lang="en-US" altLang="zh-CN">
                <a:latin typeface="+mn-ea"/>
                <a:ea typeface="+mn-ea"/>
              </a:rPr>
              <a:t>: </a:t>
            </a:r>
            <a:r>
              <a:rPr lang="zh-CN" altLang="en-US">
                <a:latin typeface="+mn-ea"/>
                <a:ea typeface="+mn-ea"/>
              </a:rPr>
              <a:t>不一致的延迟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4886392"/>
            <a:ext cx="7128792" cy="1826020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+mn-ea"/>
                <a:ea typeface="+mn-ea"/>
              </a:rPr>
              <a:t>吞吐量由花费时间最长的阶段决定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dirty="0">
                <a:latin typeface="+mn-ea"/>
                <a:ea typeface="+mn-ea"/>
              </a:rPr>
              <a:t>其他阶段的许多时间都保持等待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dirty="0">
                <a:latin typeface="+mn-ea"/>
                <a:ea typeface="+mn-ea"/>
              </a:rPr>
              <a:t>将系统计算划分为一组具有相同延迟的阶段是一个严峻的挑战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12292" name="Group 28"/>
          <p:cNvGrpSpPr>
            <a:grpSpLocks/>
          </p:cNvGrpSpPr>
          <p:nvPr/>
        </p:nvGrpSpPr>
        <p:grpSpPr bwMode="auto">
          <a:xfrm>
            <a:off x="1447822" y="1144592"/>
            <a:ext cx="6666069" cy="2397121"/>
            <a:chOff x="257" y="720"/>
            <a:chExt cx="5588" cy="1507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3823" y="2016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56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组合逻辑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B</a:t>
              </a:r>
            </a:p>
          </p:txBody>
        </p:sp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40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组合逻辑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50 ps</a:t>
              </a:r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894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5525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150 ps</a:t>
              </a: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2478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3080" y="720"/>
              <a:ext cx="669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100 ps</a:t>
              </a:r>
            </a:p>
          </p:txBody>
        </p:sp>
        <p:sp>
          <p:nvSpPr>
            <p:cNvPr id="405528" name="Rectangle 24"/>
            <p:cNvSpPr>
              <a:spLocks noChangeArrowheads="1"/>
            </p:cNvSpPr>
            <p:nvPr/>
          </p:nvSpPr>
          <p:spPr bwMode="auto">
            <a:xfrm>
              <a:off x="3774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30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661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延迟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510 </a:t>
              </a:r>
              <a:r>
                <a:rPr lang="en-US" sz="1600" dirty="0" err="1">
                  <a:solidFill>
                    <a:srgbClr val="000066"/>
                  </a:solidFill>
                  <a:latin typeface="+mn-ea"/>
                </a:rPr>
                <a:t>ps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吞吐量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5.88 GIPS</a:t>
              </a:r>
            </a:p>
          </p:txBody>
        </p:sp>
        <p:sp>
          <p:nvSpPr>
            <p:cNvPr id="405531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rgbClr val="000066"/>
                  </a:solidFill>
                  <a:latin typeface="+mn-ea"/>
                </a:rPr>
                <a:t>组合</a:t>
              </a:r>
              <a:endParaRPr lang="en-US" altLang="zh-CN" sz="12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rgbClr val="000066"/>
                  </a:solidFill>
                  <a:latin typeface="+mn-ea"/>
                </a:rPr>
                <a:t>逻辑</a:t>
              </a:r>
              <a:endParaRPr lang="en-US" sz="12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A</a:t>
              </a:r>
            </a:p>
          </p:txBody>
        </p:sp>
      </p:grpSp>
      <p:grpSp>
        <p:nvGrpSpPr>
          <p:cNvPr id="12293" name="Group 52"/>
          <p:cNvGrpSpPr>
            <a:grpSpLocks/>
          </p:cNvGrpSpPr>
          <p:nvPr/>
        </p:nvGrpSpPr>
        <p:grpSpPr bwMode="auto">
          <a:xfrm>
            <a:off x="2307353" y="3568699"/>
            <a:ext cx="4350544" cy="1257302"/>
            <a:chOff x="192" y="2396"/>
            <a:chExt cx="3648" cy="791"/>
          </a:xfrm>
        </p:grpSpPr>
        <p:sp>
          <p:nvSpPr>
            <p:cNvPr id="405533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34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35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5536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5537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  <p:grpSp>
          <p:nvGrpSpPr>
            <p:cNvPr id="12299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40553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554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554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2300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405545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5546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5547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5548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5549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2301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405551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5552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5553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5554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5555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53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11148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局限性</a:t>
            </a:r>
            <a:r>
              <a:rPr lang="en-US" altLang="zh-CN" dirty="0">
                <a:latin typeface="+mn-ea"/>
                <a:ea typeface="+mn-ea"/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寄存器天花板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3573016"/>
            <a:ext cx="8136904" cy="3284984"/>
          </a:xfrm>
        </p:spPr>
        <p:txBody>
          <a:bodyPr/>
          <a:lstStyle/>
          <a:p>
            <a:pPr lvl="1" eaLnBrk="1" hangingPunct="1">
              <a:tabLst>
                <a:tab pos="3485354" algn="dec"/>
              </a:tabLst>
            </a:pPr>
            <a:r>
              <a:rPr lang="zh-CN" altLang="en-US" dirty="0">
                <a:latin typeface="+mn-ea"/>
                <a:ea typeface="+mn-ea"/>
              </a:rPr>
              <a:t>当尝试加深流水线时，将结果载入寄存器的时间会对性能产生显著影响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lvl="1" eaLnBrk="1" hangingPunct="1">
              <a:tabLst>
                <a:tab pos="3485354" algn="dec"/>
              </a:tabLst>
            </a:pPr>
            <a:r>
              <a:rPr lang="zh-CN" altLang="en-US" dirty="0">
                <a:latin typeface="+mn-ea"/>
                <a:ea typeface="+mn-ea"/>
              </a:rPr>
              <a:t>载入寄存器的时间所占时钟周期的百分比</a:t>
            </a:r>
            <a:r>
              <a:rPr lang="en-US" altLang="zh-CN" dirty="0">
                <a:latin typeface="+mn-ea"/>
                <a:ea typeface="+mn-ea"/>
              </a:rPr>
              <a:t>:</a:t>
            </a:r>
          </a:p>
          <a:p>
            <a:pPr lvl="2" eaLnBrk="1" hangingPunct="1">
              <a:tabLst>
                <a:tab pos="3485354" algn="dec"/>
              </a:tabLst>
            </a:pP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阶段流水</a:t>
            </a:r>
            <a:r>
              <a:rPr lang="en-US" altLang="zh-CN" sz="2000" dirty="0">
                <a:latin typeface="+mn-ea"/>
                <a:ea typeface="+mn-ea"/>
              </a:rPr>
              <a:t>: 	6.25% </a:t>
            </a:r>
          </a:p>
          <a:p>
            <a:pPr lvl="2" eaLnBrk="1" hangingPunct="1">
              <a:tabLst>
                <a:tab pos="3485354" algn="dec"/>
              </a:tabLst>
            </a:pP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阶段流水</a:t>
            </a:r>
            <a:r>
              <a:rPr lang="en-US" altLang="zh-CN" sz="2000" dirty="0">
                <a:latin typeface="+mn-ea"/>
                <a:ea typeface="+mn-ea"/>
              </a:rPr>
              <a:t>: 	16.67% </a:t>
            </a:r>
          </a:p>
          <a:p>
            <a:pPr lvl="2" eaLnBrk="1" hangingPunct="1">
              <a:tabLst>
                <a:tab pos="3485354" algn="dec"/>
              </a:tabLst>
            </a:pPr>
            <a:r>
              <a:rPr lang="en-US" altLang="zh-CN" sz="2000" dirty="0">
                <a:latin typeface="+mn-ea"/>
                <a:ea typeface="+mn-ea"/>
              </a:rPr>
              <a:t>6</a:t>
            </a:r>
            <a:r>
              <a:rPr lang="zh-CN" altLang="en-US" sz="2000" dirty="0">
                <a:latin typeface="+mn-ea"/>
                <a:ea typeface="+mn-ea"/>
              </a:rPr>
              <a:t>阶段流水</a:t>
            </a:r>
            <a:r>
              <a:rPr lang="en-US" altLang="zh-CN" sz="2000" dirty="0">
                <a:latin typeface="+mn-ea"/>
                <a:ea typeface="+mn-ea"/>
              </a:rPr>
              <a:t>: 	28.57%</a:t>
            </a:r>
          </a:p>
          <a:p>
            <a:pPr lvl="1" eaLnBrk="1" hangingPunct="1">
              <a:tabLst>
                <a:tab pos="3485354" algn="dec"/>
              </a:tabLst>
            </a:pPr>
            <a:r>
              <a:rPr lang="zh-CN" altLang="en-US" dirty="0">
                <a:latin typeface="+mn-ea"/>
                <a:ea typeface="+mn-ea"/>
              </a:rPr>
              <a:t>现代高速处理器具有很深的流水线，电路设计者必须很小心的设计流水线寄存器，使其延迟尽可能的小。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13316" name="Group 50"/>
          <p:cNvGrpSpPr>
            <a:grpSpLocks/>
          </p:cNvGrpSpPr>
          <p:nvPr/>
        </p:nvGrpSpPr>
        <p:grpSpPr bwMode="auto">
          <a:xfrm>
            <a:off x="899592" y="908721"/>
            <a:ext cx="7560840" cy="2808312"/>
            <a:chOff x="228" y="739"/>
            <a:chExt cx="5659" cy="1440"/>
          </a:xfrm>
        </p:grpSpPr>
        <p:sp>
          <p:nvSpPr>
            <p:cNvPr id="407556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911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延迟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420 </a:t>
              </a:r>
              <a:r>
                <a:rPr lang="en-US" sz="1600" dirty="0" err="1">
                  <a:solidFill>
                    <a:srgbClr val="000066"/>
                  </a:solidFill>
                  <a:latin typeface="+mn-ea"/>
                </a:rPr>
                <a:t>ps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, </a:t>
              </a: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吞吐量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14.29 GIPS</a:t>
              </a:r>
            </a:p>
          </p:txBody>
        </p:sp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228" y="739"/>
              <a:ext cx="5393" cy="1440"/>
              <a:chOff x="228" y="2563"/>
              <a:chExt cx="5393" cy="1440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0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1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4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5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8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9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4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0" name="Rectangle 18"/>
              <p:cNvSpPr>
                <a:spLocks noChangeArrowheads="1"/>
              </p:cNvSpPr>
              <p:nvPr/>
            </p:nvSpPr>
            <p:spPr bwMode="auto">
              <a:xfrm>
                <a:off x="791" y="3792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1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6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72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3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4" name="Rectangle 22"/>
              <p:cNvSpPr>
                <a:spLocks noChangeArrowheads="1"/>
              </p:cNvSpPr>
              <p:nvPr/>
            </p:nvSpPr>
            <p:spPr bwMode="auto">
              <a:xfrm>
                <a:off x="308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75" name="Rectangle 23"/>
              <p:cNvSpPr>
                <a:spLocks noChangeArrowheads="1"/>
              </p:cNvSpPr>
              <p:nvPr/>
            </p:nvSpPr>
            <p:spPr bwMode="auto">
              <a:xfrm>
                <a:off x="740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76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77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8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9" name="Rectangle 27"/>
              <p:cNvSpPr>
                <a:spLocks noChangeArrowheads="1"/>
              </p:cNvSpPr>
              <p:nvPr/>
            </p:nvSpPr>
            <p:spPr bwMode="auto">
              <a:xfrm>
                <a:off x="1172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80" name="Rectangle 28"/>
              <p:cNvSpPr>
                <a:spLocks noChangeArrowheads="1"/>
              </p:cNvSpPr>
              <p:nvPr/>
            </p:nvSpPr>
            <p:spPr bwMode="auto">
              <a:xfrm>
                <a:off x="160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81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82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83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1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84" name="Rectangle 32"/>
              <p:cNvSpPr>
                <a:spLocks noChangeArrowheads="1"/>
              </p:cNvSpPr>
              <p:nvPr/>
            </p:nvSpPr>
            <p:spPr bwMode="auto">
              <a:xfrm>
                <a:off x="203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85" name="Rectangle 33"/>
              <p:cNvSpPr>
                <a:spLocks noChangeArrowheads="1"/>
              </p:cNvSpPr>
              <p:nvPr/>
            </p:nvSpPr>
            <p:spPr bwMode="auto">
              <a:xfrm>
                <a:off x="2467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86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87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88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89" name="Rectangle 37"/>
              <p:cNvSpPr>
                <a:spLocks noChangeArrowheads="1"/>
              </p:cNvSpPr>
              <p:nvPr/>
            </p:nvSpPr>
            <p:spPr bwMode="auto">
              <a:xfrm>
                <a:off x="2900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90" name="Rectangle 38"/>
              <p:cNvSpPr>
                <a:spLocks noChangeArrowheads="1"/>
              </p:cNvSpPr>
              <p:nvPr/>
            </p:nvSpPr>
            <p:spPr bwMode="auto">
              <a:xfrm>
                <a:off x="3332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91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92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93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1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94" name="Rectangle 42"/>
              <p:cNvSpPr>
                <a:spLocks noChangeArrowheads="1"/>
              </p:cNvSpPr>
              <p:nvPr/>
            </p:nvSpPr>
            <p:spPr bwMode="auto">
              <a:xfrm>
                <a:off x="376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95" name="Rectangle 43"/>
              <p:cNvSpPr>
                <a:spLocks noChangeArrowheads="1"/>
              </p:cNvSpPr>
              <p:nvPr/>
            </p:nvSpPr>
            <p:spPr bwMode="auto">
              <a:xfrm>
                <a:off x="419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96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97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98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1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99" name="Rectangle 47"/>
              <p:cNvSpPr>
                <a:spLocks noChangeArrowheads="1"/>
              </p:cNvSpPr>
              <p:nvPr/>
            </p:nvSpPr>
            <p:spPr bwMode="auto">
              <a:xfrm>
                <a:off x="4628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600" name="Rectangle 48"/>
              <p:cNvSpPr>
                <a:spLocks noChangeArrowheads="1"/>
              </p:cNvSpPr>
              <p:nvPr/>
            </p:nvSpPr>
            <p:spPr bwMode="auto">
              <a:xfrm>
                <a:off x="5060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601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19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3556</Words>
  <Application>Microsoft Office PowerPoint</Application>
  <PresentationFormat>全屏显示(4:3)</PresentationFormat>
  <Paragraphs>1365</Paragraphs>
  <Slides>32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黑体</vt:lpstr>
      <vt:lpstr>Arial</vt:lpstr>
      <vt:lpstr>Arial Narrow</vt:lpstr>
      <vt:lpstr>Calibri</vt:lpstr>
      <vt:lpstr>Comic Sans MS</vt:lpstr>
      <vt:lpstr>Courier New</vt:lpstr>
      <vt:lpstr>Helvetica</vt:lpstr>
      <vt:lpstr>Times New Roman</vt:lpstr>
      <vt:lpstr>Wingdings</vt:lpstr>
      <vt:lpstr>Wingdings 2</vt:lpstr>
      <vt:lpstr>Wingdings 3</vt:lpstr>
      <vt:lpstr>template2007</vt:lpstr>
      <vt:lpstr>第四章  处理器体系结构                                ——流水线的实现基础                           </vt:lpstr>
      <vt:lpstr>目 录</vt:lpstr>
      <vt:lpstr>真实世界的流行线: 洗车</vt:lpstr>
      <vt:lpstr>计算实例</vt:lpstr>
      <vt:lpstr>3路（ 3-Way ）流水线</vt:lpstr>
      <vt:lpstr>流水线图（一种时序图)</vt:lpstr>
      <vt:lpstr>流水线操作</vt:lpstr>
      <vt:lpstr>局限性: 不一致的延迟</vt:lpstr>
      <vt:lpstr>局限性: 寄存器天花板</vt:lpstr>
      <vt:lpstr>数据相关</vt:lpstr>
      <vt:lpstr>数据 冒 险</vt:lpstr>
      <vt:lpstr>处理器中的数据相关  </vt:lpstr>
      <vt:lpstr>SEQ 的硬件结构</vt:lpstr>
      <vt:lpstr>SEQ+ 的硬件结构</vt:lpstr>
      <vt:lpstr>添加流水线寄存器 </vt:lpstr>
      <vt:lpstr>流水线阶段</vt:lpstr>
      <vt:lpstr>PIPE- 硬件结构</vt:lpstr>
      <vt:lpstr>信号重新排列与命名规则</vt:lpstr>
      <vt:lpstr>反馈路径</vt:lpstr>
      <vt:lpstr>预测PC</vt:lpstr>
      <vt:lpstr>预测策略 </vt:lpstr>
      <vt:lpstr>从预测错误中恢复</vt:lpstr>
      <vt:lpstr>流水线示例</vt:lpstr>
      <vt:lpstr>数据相关: 3 Nop’s</vt:lpstr>
      <vt:lpstr>数据相关: 2 Nop’s</vt:lpstr>
      <vt:lpstr>数据相关: 1 Nop</vt:lpstr>
      <vt:lpstr>数据相关: No Nop</vt:lpstr>
      <vt:lpstr>分支预测错误示例</vt:lpstr>
      <vt:lpstr>错误预测追踪 </vt:lpstr>
      <vt:lpstr>返回示例</vt:lpstr>
      <vt:lpstr>错误的返回示例</vt:lpstr>
      <vt:lpstr>流水线总结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shi xianjun</cp:lastModifiedBy>
  <cp:revision>122</cp:revision>
  <cp:lastPrinted>2017-08-25T07:45:03Z</cp:lastPrinted>
  <dcterms:created xsi:type="dcterms:W3CDTF">2017-08-25T07:02:09Z</dcterms:created>
  <dcterms:modified xsi:type="dcterms:W3CDTF">2021-04-22T13:14:47Z</dcterms:modified>
</cp:coreProperties>
</file>