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2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2.xml" ContentType="application/vnd.openxmlformats-officedocument.drawingml.char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3.xml" ContentType="application/vnd.openxmlformats-officedocument.drawingml.chart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1144" r:id="rId2"/>
    <p:sldId id="1145" r:id="rId3"/>
    <p:sldId id="1168" r:id="rId4"/>
    <p:sldId id="1088" r:id="rId5"/>
    <p:sldId id="1089" r:id="rId6"/>
    <p:sldId id="1090" r:id="rId7"/>
    <p:sldId id="1165" r:id="rId8"/>
    <p:sldId id="1091" r:id="rId9"/>
    <p:sldId id="1092" r:id="rId10"/>
    <p:sldId id="1093" r:id="rId11"/>
    <p:sldId id="1094" r:id="rId12"/>
    <p:sldId id="1095" r:id="rId13"/>
    <p:sldId id="1096" r:id="rId14"/>
    <p:sldId id="1097" r:id="rId15"/>
    <p:sldId id="1099" r:id="rId16"/>
    <p:sldId id="1100" r:id="rId17"/>
    <p:sldId id="1101" r:id="rId18"/>
    <p:sldId id="1102" r:id="rId19"/>
    <p:sldId id="1167" r:id="rId20"/>
    <p:sldId id="1103" r:id="rId21"/>
    <p:sldId id="1104" r:id="rId22"/>
    <p:sldId id="1229" r:id="rId23"/>
    <p:sldId id="1228" r:id="rId24"/>
    <p:sldId id="1160" r:id="rId25"/>
    <p:sldId id="1146" r:id="rId26"/>
    <p:sldId id="1170" r:id="rId27"/>
    <p:sldId id="1171" r:id="rId28"/>
    <p:sldId id="1147" r:id="rId29"/>
    <p:sldId id="1150" r:id="rId30"/>
    <p:sldId id="1153" r:id="rId31"/>
    <p:sldId id="1152" r:id="rId32"/>
    <p:sldId id="1154" r:id="rId33"/>
    <p:sldId id="1041" r:id="rId34"/>
    <p:sldId id="1042" r:id="rId35"/>
    <p:sldId id="1043" r:id="rId36"/>
    <p:sldId id="1172" r:id="rId37"/>
    <p:sldId id="1054" r:id="rId38"/>
    <p:sldId id="1055" r:id="rId39"/>
    <p:sldId id="1056" r:id="rId40"/>
    <p:sldId id="1057" r:id="rId41"/>
    <p:sldId id="1058" r:id="rId42"/>
    <p:sldId id="1059" r:id="rId43"/>
    <p:sldId id="1060" r:id="rId44"/>
    <p:sldId id="1061" r:id="rId45"/>
    <p:sldId id="1062" r:id="rId46"/>
    <p:sldId id="1063" r:id="rId47"/>
    <p:sldId id="1173" r:id="rId48"/>
    <p:sldId id="1064" r:id="rId49"/>
    <p:sldId id="1065" r:id="rId50"/>
    <p:sldId id="1155" r:id="rId51"/>
    <p:sldId id="1158" r:id="rId52"/>
    <p:sldId id="1162" r:id="rId53"/>
    <p:sldId id="1163" r:id="rId54"/>
    <p:sldId id="1159" r:id="rId55"/>
    <p:sldId id="1076" r:id="rId56"/>
    <p:sldId id="1166" r:id="rId57"/>
    <p:sldId id="1077" r:id="rId58"/>
    <p:sldId id="1078" r:id="rId59"/>
    <p:sldId id="1079" r:id="rId60"/>
    <p:sldId id="1080" r:id="rId61"/>
    <p:sldId id="1081" r:id="rId62"/>
    <p:sldId id="1086" r:id="rId63"/>
    <p:sldId id="1174" r:id="rId64"/>
  </p:sldIdLst>
  <p:sldSz cx="9144000" cy="6858000" type="screen4x3"/>
  <p:notesSz cx="7302500" cy="9586913"/>
  <p:defaultTextStyle>
    <a:defPPr>
      <a:defRPr lang="zh-CN"/>
    </a:defPPr>
    <a:lvl1pPr marL="0" algn="l" defTabSz="912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565" algn="l" defTabSz="912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2495" algn="l" defTabSz="912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69060" algn="l" defTabSz="912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4990" algn="l" defTabSz="912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1555" algn="l" defTabSz="912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37485" algn="l" defTabSz="912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4050" algn="l" defTabSz="912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49980" algn="l" defTabSz="9124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3300"/>
    <a:srgbClr val="E9FAFF"/>
    <a:srgbClr val="D4EEFF"/>
    <a:srgbClr val="CBDBFF"/>
    <a:srgbClr val="D5F1CF"/>
    <a:srgbClr val="F1C7C7"/>
    <a:srgbClr val="F6F5BD"/>
    <a:srgbClr val="990000"/>
    <a:srgbClr val="EDEA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79" autoAdjust="0"/>
    <p:restoredTop sz="94649" autoAdjust="0"/>
  </p:normalViewPr>
  <p:slideViewPr>
    <p:cSldViewPr snapToObjects="1">
      <p:cViewPr varScale="1">
        <p:scale>
          <a:sx n="93" d="100"/>
          <a:sy n="93" d="100"/>
        </p:scale>
        <p:origin x="840" y="51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512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OS%20X%20Lion:Users:bryant:ics3:opt:lower-haswel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OS%20X%20Lion:Users:bryant:ics3:opt:lower-haswell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OS%20X%20Lion:Users:bryant:ics3:opt:cpe-exampl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842173350582"/>
          <c:y val="7.3107049608355096E-2"/>
          <c:w val="0.82923673997412695"/>
          <c:h val="0.71801566579634502"/>
        </c:manualLayout>
      </c:layout>
      <c:scatterChart>
        <c:scatterStyle val="lineMarker"/>
        <c:varyColors val="0"/>
        <c:ser>
          <c:idx val="0"/>
          <c:order val="0"/>
          <c:tx>
            <c:strRef>
              <c:f>lower!$H$24</c:f>
              <c:strCache>
                <c:ptCount val="1"/>
                <c:pt idx="0">
                  <c:v>lower1</c:v>
                </c:pt>
              </c:strCache>
            </c:strRef>
          </c:tx>
          <c:spPr>
            <a:ln w="25400" cap="rnd" cmpd="sng" algn="ctr">
              <a:solidFill>
                <a:srgbClr val="0000CC"/>
              </a:solidFill>
              <a:prstDash val="solid"/>
              <a:round/>
            </a:ln>
          </c:spPr>
          <c:marker>
            <c:symbol val="diamond"/>
            <c:size val="7"/>
            <c:spPr>
              <a:solidFill>
                <a:srgbClr val="FF0000"/>
              </a:solidFill>
              <a:ln w="9525" cap="flat" cmpd="sng" algn="ctr">
                <a:solidFill>
                  <a:srgbClr val="0000CC"/>
                </a:solidFill>
                <a:prstDash val="solid"/>
                <a:round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  <c:pt idx="6">
                  <c:v>120000</c:v>
                </c:pt>
                <c:pt idx="7">
                  <c:v>140000</c:v>
                </c:pt>
                <c:pt idx="8">
                  <c:v>160000</c:v>
                </c:pt>
                <c:pt idx="9">
                  <c:v>180000</c:v>
                </c:pt>
                <c:pt idx="10">
                  <c:v>200000</c:v>
                </c:pt>
                <c:pt idx="11">
                  <c:v>220000</c:v>
                </c:pt>
                <c:pt idx="12">
                  <c:v>240000</c:v>
                </c:pt>
                <c:pt idx="13">
                  <c:v>260000</c:v>
                </c:pt>
                <c:pt idx="14">
                  <c:v>280000</c:v>
                </c:pt>
                <c:pt idx="15">
                  <c:v>300000</c:v>
                </c:pt>
                <c:pt idx="16">
                  <c:v>320000</c:v>
                </c:pt>
                <c:pt idx="17">
                  <c:v>340000</c:v>
                </c:pt>
                <c:pt idx="18">
                  <c:v>360000</c:v>
                </c:pt>
                <c:pt idx="19">
                  <c:v>380000</c:v>
                </c:pt>
                <c:pt idx="20">
                  <c:v>400000</c:v>
                </c:pt>
                <c:pt idx="21">
                  <c:v>420000</c:v>
                </c:pt>
                <c:pt idx="22">
                  <c:v>440000</c:v>
                </c:pt>
                <c:pt idx="23">
                  <c:v>460000</c:v>
                </c:pt>
                <c:pt idx="24">
                  <c:v>480000</c:v>
                </c:pt>
                <c:pt idx="25">
                  <c:v>500000</c:v>
                </c:pt>
              </c:numCache>
            </c:numRef>
          </c:xVal>
          <c:yVal>
            <c:numRef>
              <c:f>lower!$H$25:$H$50</c:f>
              <c:numCache>
                <c:formatCode>General</c:formatCode>
                <c:ptCount val="26"/>
                <c:pt idx="0">
                  <c:v>0</c:v>
                </c:pt>
                <c:pt idx="1">
                  <c:v>0.38247999999999999</c:v>
                </c:pt>
                <c:pt idx="2">
                  <c:v>1.529026</c:v>
                </c:pt>
                <c:pt idx="3">
                  <c:v>3.439454</c:v>
                </c:pt>
                <c:pt idx="4">
                  <c:v>6.1138879999999904</c:v>
                </c:pt>
                <c:pt idx="5">
                  <c:v>9.5525529999999996</c:v>
                </c:pt>
                <c:pt idx="6">
                  <c:v>13.75432</c:v>
                </c:pt>
                <c:pt idx="7">
                  <c:v>18.721091999999999</c:v>
                </c:pt>
                <c:pt idx="8">
                  <c:v>24.451184000000001</c:v>
                </c:pt>
                <c:pt idx="9">
                  <c:v>30.945739999999901</c:v>
                </c:pt>
                <c:pt idx="10">
                  <c:v>38.204385000000002</c:v>
                </c:pt>
                <c:pt idx="11">
                  <c:v>46.226627999999998</c:v>
                </c:pt>
                <c:pt idx="12">
                  <c:v>55.013938000000003</c:v>
                </c:pt>
                <c:pt idx="13">
                  <c:v>64.564981000000003</c:v>
                </c:pt>
                <c:pt idx="14">
                  <c:v>74.879954999999995</c:v>
                </c:pt>
                <c:pt idx="15">
                  <c:v>85.968007999999998</c:v>
                </c:pt>
                <c:pt idx="16">
                  <c:v>97.809498000000005</c:v>
                </c:pt>
                <c:pt idx="17">
                  <c:v>110.416061</c:v>
                </c:pt>
                <c:pt idx="18">
                  <c:v>123.79652900000001</c:v>
                </c:pt>
                <c:pt idx="19">
                  <c:v>137.93689800000001</c:v>
                </c:pt>
                <c:pt idx="20">
                  <c:v>152.830521</c:v>
                </c:pt>
                <c:pt idx="21">
                  <c:v>168.48597100000001</c:v>
                </c:pt>
                <c:pt idx="22">
                  <c:v>184.916539</c:v>
                </c:pt>
                <c:pt idx="23">
                  <c:v>202.114667</c:v>
                </c:pt>
                <c:pt idx="24">
                  <c:v>220.06251</c:v>
                </c:pt>
                <c:pt idx="25">
                  <c:v>238.807323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7BF-4DF9-B5F6-B5DA27EC55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6623880"/>
        <c:axId val="-2074798600"/>
      </c:scatterChart>
      <c:valAx>
        <c:axId val="-2136623880"/>
        <c:scaling>
          <c:orientation val="minMax"/>
          <c:max val="500000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zh-CN" sz="1200" b="1" i="0" u="none" strike="noStrike" kern="1200" baseline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pPr>
                <a:r>
                  <a:rPr lang="en-US"/>
                  <a:t>String length</a:t>
                </a:r>
              </a:p>
            </c:rich>
          </c:tx>
          <c:layout>
            <c:manualLayout>
              <c:xMode val="edge"/>
              <c:yMode val="edge"/>
              <c:x val="0.46054333764553701"/>
              <c:y val="0.88511749347258495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 cap="flat" cmpd="sng" algn="ctr">
            <a:solidFill>
              <a:srgbClr val="000000"/>
            </a:solidFill>
            <a:prstDash val="solid"/>
            <a:round/>
          </a:ln>
        </c:spPr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pPr>
            <a:endParaRPr lang="zh-CN"/>
          </a:p>
        </c:txPr>
        <c:crossAx val="-2074798600"/>
        <c:crosses val="autoZero"/>
        <c:crossBetween val="midCat"/>
      </c:valAx>
      <c:valAx>
        <c:axId val="-2074798600"/>
        <c:scaling>
          <c:orientation val="minMax"/>
          <c:max val="250"/>
        </c:scaling>
        <c:delete val="0"/>
        <c:axPos val="l"/>
        <c:majorGridlines>
          <c:spPr>
            <a:ln w="3175" cap="flat" cmpd="sng" algn="ctr">
              <a:solidFill>
                <a:srgbClr val="000000"/>
              </a:solidFill>
              <a:prstDash val="solid"/>
              <a:round/>
            </a:ln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>
                  <a:defRPr lang="zh-CN" sz="1200" b="1" i="0" u="none" strike="noStrike" kern="1200" baseline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pPr>
                <a:r>
                  <a:rPr lang="en-US"/>
                  <a:t>CPU seconds</a:t>
                </a:r>
              </a:p>
            </c:rich>
          </c:tx>
          <c:layout>
            <c:manualLayout>
              <c:xMode val="edge"/>
              <c:yMode val="edge"/>
              <c:x val="2.0698576972833099E-2"/>
              <c:y val="0.2872062663185380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 cap="flat" cmpd="sng" algn="ctr">
            <a:solidFill>
              <a:srgbClr val="000000"/>
            </a:solidFill>
            <a:prstDash val="solid"/>
            <a:round/>
          </a:ln>
        </c:spPr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pPr>
            <a:endParaRPr lang="zh-CN"/>
          </a:p>
        </c:txPr>
        <c:crossAx val="-2136623880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lang="zh-CN" sz="1200" b="0" i="0" u="none" strike="noStrik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61491141732299"/>
          <c:y val="7.3107049608355096E-2"/>
          <c:w val="0.79486171259842497"/>
          <c:h val="0.66635528953714696"/>
        </c:manualLayout>
      </c:layout>
      <c:scatterChart>
        <c:scatterStyle val="lineMarker"/>
        <c:varyColors val="0"/>
        <c:ser>
          <c:idx val="0"/>
          <c:order val="0"/>
          <c:tx>
            <c:strRef>
              <c:f>lower!$H$24</c:f>
              <c:strCache>
                <c:ptCount val="1"/>
                <c:pt idx="0">
                  <c:v>lower1</c:v>
                </c:pt>
              </c:strCache>
            </c:strRef>
          </c:tx>
          <c:spPr>
            <a:ln w="25400" cap="rnd" cmpd="sng" algn="ctr">
              <a:solidFill>
                <a:srgbClr val="C00000"/>
              </a:solidFill>
              <a:prstDash val="solid"/>
              <a:round/>
            </a:ln>
          </c:spPr>
          <c:marker>
            <c:symbol val="diamond"/>
            <c:size val="7"/>
            <c:spPr>
              <a:solidFill>
                <a:srgbClr val="FFFF00"/>
              </a:solidFill>
              <a:ln w="9525" cap="flat" cmpd="sng" algn="ctr">
                <a:solidFill>
                  <a:srgbClr val="C00000"/>
                </a:solidFill>
                <a:prstDash val="solid"/>
                <a:round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  <c:pt idx="6">
                  <c:v>120000</c:v>
                </c:pt>
                <c:pt idx="7">
                  <c:v>140000</c:v>
                </c:pt>
                <c:pt idx="8">
                  <c:v>160000</c:v>
                </c:pt>
                <c:pt idx="9">
                  <c:v>180000</c:v>
                </c:pt>
                <c:pt idx="10">
                  <c:v>200000</c:v>
                </c:pt>
                <c:pt idx="11">
                  <c:v>220000</c:v>
                </c:pt>
                <c:pt idx="12">
                  <c:v>240000</c:v>
                </c:pt>
                <c:pt idx="13">
                  <c:v>260000</c:v>
                </c:pt>
                <c:pt idx="14">
                  <c:v>280000</c:v>
                </c:pt>
                <c:pt idx="15">
                  <c:v>300000</c:v>
                </c:pt>
                <c:pt idx="16">
                  <c:v>320000</c:v>
                </c:pt>
                <c:pt idx="17">
                  <c:v>340000</c:v>
                </c:pt>
                <c:pt idx="18">
                  <c:v>360000</c:v>
                </c:pt>
                <c:pt idx="19">
                  <c:v>380000</c:v>
                </c:pt>
                <c:pt idx="20">
                  <c:v>400000</c:v>
                </c:pt>
                <c:pt idx="21">
                  <c:v>420000</c:v>
                </c:pt>
                <c:pt idx="22">
                  <c:v>440000</c:v>
                </c:pt>
                <c:pt idx="23">
                  <c:v>460000</c:v>
                </c:pt>
                <c:pt idx="24">
                  <c:v>480000</c:v>
                </c:pt>
                <c:pt idx="25">
                  <c:v>500000</c:v>
                </c:pt>
              </c:numCache>
            </c:numRef>
          </c:xVal>
          <c:yVal>
            <c:numRef>
              <c:f>lower!$H$25:$H$50</c:f>
              <c:numCache>
                <c:formatCode>General</c:formatCode>
                <c:ptCount val="26"/>
                <c:pt idx="0">
                  <c:v>0</c:v>
                </c:pt>
                <c:pt idx="1">
                  <c:v>0.38247999999999999</c:v>
                </c:pt>
                <c:pt idx="2">
                  <c:v>1.529026</c:v>
                </c:pt>
                <c:pt idx="3">
                  <c:v>3.439454</c:v>
                </c:pt>
                <c:pt idx="4">
                  <c:v>6.1138879999999904</c:v>
                </c:pt>
                <c:pt idx="5">
                  <c:v>9.5525529999999996</c:v>
                </c:pt>
                <c:pt idx="6">
                  <c:v>13.75432</c:v>
                </c:pt>
                <c:pt idx="7">
                  <c:v>18.721091999999999</c:v>
                </c:pt>
                <c:pt idx="8">
                  <c:v>24.451184000000001</c:v>
                </c:pt>
                <c:pt idx="9">
                  <c:v>30.945739999999901</c:v>
                </c:pt>
                <c:pt idx="10">
                  <c:v>38.204385000000002</c:v>
                </c:pt>
                <c:pt idx="11">
                  <c:v>46.226627999999998</c:v>
                </c:pt>
                <c:pt idx="12">
                  <c:v>55.013938000000003</c:v>
                </c:pt>
                <c:pt idx="13">
                  <c:v>64.564981000000003</c:v>
                </c:pt>
                <c:pt idx="14">
                  <c:v>74.879954999999995</c:v>
                </c:pt>
                <c:pt idx="15">
                  <c:v>85.968007999999998</c:v>
                </c:pt>
                <c:pt idx="16">
                  <c:v>97.809498000000005</c:v>
                </c:pt>
                <c:pt idx="17">
                  <c:v>110.416061</c:v>
                </c:pt>
                <c:pt idx="18">
                  <c:v>123.79652900000001</c:v>
                </c:pt>
                <c:pt idx="19">
                  <c:v>137.93689800000001</c:v>
                </c:pt>
                <c:pt idx="20">
                  <c:v>152.830521</c:v>
                </c:pt>
                <c:pt idx="21">
                  <c:v>168.48597100000001</c:v>
                </c:pt>
                <c:pt idx="22">
                  <c:v>184.916539</c:v>
                </c:pt>
                <c:pt idx="23">
                  <c:v>202.114667</c:v>
                </c:pt>
                <c:pt idx="24">
                  <c:v>220.06251</c:v>
                </c:pt>
                <c:pt idx="25">
                  <c:v>238.807323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02A-45FC-8998-CA88E9D3B14C}"/>
            </c:ext>
          </c:extLst>
        </c:ser>
        <c:ser>
          <c:idx val="1"/>
          <c:order val="1"/>
          <c:tx>
            <c:strRef>
              <c:f>lower!$I$24</c:f>
              <c:strCache>
                <c:ptCount val="1"/>
                <c:pt idx="0">
                  <c:v>lower2</c:v>
                </c:pt>
              </c:strCache>
            </c:strRef>
          </c:tx>
          <c:spPr>
            <a:ln w="25400" cap="rnd" cmpd="sng" algn="ctr">
              <a:solidFill>
                <a:srgbClr val="0000CC"/>
              </a:solidFill>
              <a:prstDash val="solid"/>
              <a:round/>
            </a:ln>
          </c:spPr>
          <c:marker>
            <c:symbol val="square"/>
            <c:size val="7"/>
            <c:spPr>
              <a:solidFill>
                <a:srgbClr val="0000CC"/>
              </a:solidFill>
              <a:ln w="9525" cap="flat" cmpd="sng" algn="ctr">
                <a:solidFill>
                  <a:srgbClr val="0000CC"/>
                </a:solidFill>
                <a:prstDash val="solid"/>
                <a:round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  <c:pt idx="6">
                  <c:v>120000</c:v>
                </c:pt>
                <c:pt idx="7">
                  <c:v>140000</c:v>
                </c:pt>
                <c:pt idx="8">
                  <c:v>160000</c:v>
                </c:pt>
                <c:pt idx="9">
                  <c:v>180000</c:v>
                </c:pt>
                <c:pt idx="10">
                  <c:v>200000</c:v>
                </c:pt>
                <c:pt idx="11">
                  <c:v>220000</c:v>
                </c:pt>
                <c:pt idx="12">
                  <c:v>240000</c:v>
                </c:pt>
                <c:pt idx="13">
                  <c:v>260000</c:v>
                </c:pt>
                <c:pt idx="14">
                  <c:v>280000</c:v>
                </c:pt>
                <c:pt idx="15">
                  <c:v>300000</c:v>
                </c:pt>
                <c:pt idx="16">
                  <c:v>320000</c:v>
                </c:pt>
                <c:pt idx="17">
                  <c:v>340000</c:v>
                </c:pt>
                <c:pt idx="18">
                  <c:v>360000</c:v>
                </c:pt>
                <c:pt idx="19">
                  <c:v>380000</c:v>
                </c:pt>
                <c:pt idx="20">
                  <c:v>400000</c:v>
                </c:pt>
                <c:pt idx="21">
                  <c:v>420000</c:v>
                </c:pt>
                <c:pt idx="22">
                  <c:v>440000</c:v>
                </c:pt>
                <c:pt idx="23">
                  <c:v>460000</c:v>
                </c:pt>
                <c:pt idx="24">
                  <c:v>480000</c:v>
                </c:pt>
                <c:pt idx="25">
                  <c:v>500000</c:v>
                </c:pt>
              </c:numCache>
            </c:numRef>
          </c:xVal>
          <c:yVal>
            <c:numRef>
              <c:f>lower!$I$25:$I$50</c:f>
              <c:numCache>
                <c:formatCode>General</c:formatCode>
                <c:ptCount val="26"/>
                <c:pt idx="0">
                  <c:v>0</c:v>
                </c:pt>
                <c:pt idx="1">
                  <c:v>3.8000000000000002E-5</c:v>
                </c:pt>
                <c:pt idx="2">
                  <c:v>7.7000000000000001E-5</c:v>
                </c:pt>
                <c:pt idx="3">
                  <c:v>1.15E-4</c:v>
                </c:pt>
                <c:pt idx="4">
                  <c:v>1.5300000000000001E-4</c:v>
                </c:pt>
                <c:pt idx="5">
                  <c:v>1.9100000000000001E-4</c:v>
                </c:pt>
                <c:pt idx="6">
                  <c:v>2.2900000000000001E-4</c:v>
                </c:pt>
                <c:pt idx="7">
                  <c:v>2.6699999999999998E-4</c:v>
                </c:pt>
                <c:pt idx="8">
                  <c:v>3.0600000000000001E-4</c:v>
                </c:pt>
                <c:pt idx="9">
                  <c:v>3.4400000000000001E-4</c:v>
                </c:pt>
                <c:pt idx="10">
                  <c:v>3.8200000000000002E-4</c:v>
                </c:pt>
                <c:pt idx="11">
                  <c:v>4.2000000000000002E-4</c:v>
                </c:pt>
                <c:pt idx="12">
                  <c:v>4.5800000000000002E-4</c:v>
                </c:pt>
                <c:pt idx="13">
                  <c:v>4.9700000000000005E-4</c:v>
                </c:pt>
                <c:pt idx="14">
                  <c:v>5.3499999999999999E-4</c:v>
                </c:pt>
                <c:pt idx="15">
                  <c:v>5.7300000000000005E-4</c:v>
                </c:pt>
                <c:pt idx="16">
                  <c:v>6.11E-4</c:v>
                </c:pt>
                <c:pt idx="17">
                  <c:v>6.4899999999999995E-4</c:v>
                </c:pt>
                <c:pt idx="18">
                  <c:v>6.87E-4</c:v>
                </c:pt>
                <c:pt idx="19">
                  <c:v>7.2599999999999997E-4</c:v>
                </c:pt>
                <c:pt idx="20">
                  <c:v>7.6400000000000003E-4</c:v>
                </c:pt>
                <c:pt idx="21">
                  <c:v>8.0199999999999998E-4</c:v>
                </c:pt>
                <c:pt idx="22">
                  <c:v>8.4000000000000003E-4</c:v>
                </c:pt>
                <c:pt idx="23">
                  <c:v>8.7799999999999998E-4</c:v>
                </c:pt>
                <c:pt idx="24">
                  <c:v>9.1699999999999995E-4</c:v>
                </c:pt>
                <c:pt idx="25">
                  <c:v>9.5500000000000001E-4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02A-45FC-8998-CA88E9D3B1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74119224"/>
        <c:axId val="-2133763288"/>
      </c:scatterChart>
      <c:valAx>
        <c:axId val="-2074119224"/>
        <c:scaling>
          <c:orientation val="minMax"/>
          <c:max val="500000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zh-CN" sz="2000" b="0" i="0" u="none" strike="noStrike" kern="1200" baseline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pPr>
                <a:r>
                  <a:rPr lang="en-US"/>
                  <a:t>String length</a:t>
                </a:r>
              </a:p>
            </c:rich>
          </c:tx>
          <c:layout>
            <c:manualLayout>
              <c:xMode val="edge"/>
              <c:yMode val="edge"/>
              <c:x val="0.46054333764553701"/>
              <c:y val="0.88511749347258495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 cap="flat" cmpd="sng" algn="ctr">
            <a:solidFill>
              <a:srgbClr val="000000"/>
            </a:solidFill>
            <a:prstDash val="solid"/>
            <a:round/>
          </a:ln>
        </c:spPr>
        <c:txPr>
          <a:bodyPr rot="0" spcFirstLastPara="0" vertOverflow="ellipsis" vert="horz" wrap="square" anchor="ctr" anchorCtr="1"/>
          <a:lstStyle/>
          <a:p>
            <a:pPr>
              <a:defRPr lang="zh-CN" sz="2000" b="0" i="0" u="none" strike="noStrike" kern="1200" baseline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pPr>
            <a:endParaRPr lang="zh-CN"/>
          </a:p>
        </c:txPr>
        <c:crossAx val="-2133763288"/>
        <c:crosses val="autoZero"/>
        <c:crossBetween val="midCat"/>
      </c:valAx>
      <c:valAx>
        <c:axId val="-2133763288"/>
        <c:scaling>
          <c:orientation val="minMax"/>
          <c:max val="250"/>
        </c:scaling>
        <c:delete val="0"/>
        <c:axPos val="l"/>
        <c:majorGridlines>
          <c:spPr>
            <a:ln w="3175" cap="flat" cmpd="sng" algn="ctr">
              <a:solidFill>
                <a:srgbClr val="000000"/>
              </a:solidFill>
              <a:prstDash val="solid"/>
              <a:round/>
            </a:ln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>
                  <a:defRPr lang="zh-CN" sz="2000" b="0" i="0" u="none" strike="noStrike" kern="1200" baseline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pPr>
                <a:r>
                  <a:rPr lang="en-US"/>
                  <a:t>CPU seconds</a:t>
                </a:r>
              </a:p>
            </c:rich>
          </c:tx>
          <c:layout>
            <c:manualLayout>
              <c:xMode val="edge"/>
              <c:yMode val="edge"/>
              <c:x val="0"/>
              <c:y val="0.28720632245692501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 cap="flat" cmpd="sng" algn="ctr">
            <a:solidFill>
              <a:srgbClr val="000000"/>
            </a:solidFill>
            <a:prstDash val="solid"/>
            <a:round/>
          </a:ln>
        </c:spPr>
        <c:txPr>
          <a:bodyPr rot="0" spcFirstLastPara="0" vertOverflow="ellipsis" vert="horz" wrap="square" anchor="ctr" anchorCtr="1"/>
          <a:lstStyle/>
          <a:p>
            <a:pPr>
              <a:defRPr lang="zh-CN" sz="2000" b="0" i="0" u="none" strike="noStrike" kern="1200" baseline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pPr>
            <a:endParaRPr lang="zh-CN"/>
          </a:p>
        </c:txPr>
        <c:crossAx val="-2074119224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lang="zh-CN" sz="2000" b="0" i="0" u="none" strike="noStrik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211641332363301"/>
          <c:y val="6.3380426983446495E-2"/>
          <c:w val="0.78228097175714195"/>
          <c:h val="0.73149337102093004"/>
        </c:manualLayout>
      </c:layout>
      <c:scatterChart>
        <c:scatterStyle val="lineMarker"/>
        <c:varyColors val="0"/>
        <c:ser>
          <c:idx val="0"/>
          <c:order val="0"/>
          <c:tx>
            <c:strRef>
              <c:f>'cpe2'!$A$3</c:f>
              <c:strCache>
                <c:ptCount val="1"/>
                <c:pt idx="0">
                  <c:v>psum1</c:v>
                </c:pt>
              </c:strCache>
            </c:strRef>
          </c:tx>
          <c:spPr>
            <a:ln w="28575" cap="rnd" cmpd="sng" algn="ctr">
              <a:noFill/>
              <a:prstDash val="solid"/>
              <a:round/>
            </a:ln>
          </c:spPr>
          <c:marker>
            <c:symbol val="diamond"/>
            <c:size val="5"/>
            <c:spPr>
              <a:solidFill>
                <a:srgbClr val="FFFF00"/>
              </a:solidFill>
              <a:ln w="9525" cap="flat" cmpd="sng" algn="ctr">
                <a:solidFill>
                  <a:srgbClr val="333333"/>
                </a:solidFill>
                <a:prstDash val="solid"/>
                <a:round/>
              </a:ln>
            </c:spPr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'cpe2'!$B$3:$AE$3</c:f>
              <c:numCache>
                <c:formatCode>General</c:formatCode>
                <c:ptCount val="30"/>
                <c:pt idx="1">
                  <c:v>2112.6</c:v>
                </c:pt>
                <c:pt idx="2">
                  <c:v>1451.1</c:v>
                </c:pt>
                <c:pt idx="3">
                  <c:v>1188.5999999999999</c:v>
                </c:pt>
                <c:pt idx="4">
                  <c:v>1218</c:v>
                </c:pt>
                <c:pt idx="5">
                  <c:v>2131.5</c:v>
                </c:pt>
                <c:pt idx="6">
                  <c:v>1247.4000000000001</c:v>
                </c:pt>
                <c:pt idx="7">
                  <c:v>2003.4</c:v>
                </c:pt>
                <c:pt idx="8">
                  <c:v>1190.7</c:v>
                </c:pt>
                <c:pt idx="9">
                  <c:v>1117.2</c:v>
                </c:pt>
                <c:pt idx="10">
                  <c:v>758.1</c:v>
                </c:pt>
                <c:pt idx="11">
                  <c:v>2020.2</c:v>
                </c:pt>
                <c:pt idx="12">
                  <c:v>1629.6</c:v>
                </c:pt>
                <c:pt idx="13">
                  <c:v>1686.3</c:v>
                </c:pt>
                <c:pt idx="14">
                  <c:v>1211.7</c:v>
                </c:pt>
                <c:pt idx="15">
                  <c:v>1568.7</c:v>
                </c:pt>
                <c:pt idx="16">
                  <c:v>1841.7</c:v>
                </c:pt>
                <c:pt idx="17">
                  <c:v>1543.5</c:v>
                </c:pt>
                <c:pt idx="18">
                  <c:v>1358.7</c:v>
                </c:pt>
                <c:pt idx="19">
                  <c:v>2011.8</c:v>
                </c:pt>
                <c:pt idx="20">
                  <c:v>2066.4</c:v>
                </c:pt>
                <c:pt idx="21">
                  <c:v>1373.4</c:v>
                </c:pt>
                <c:pt idx="22">
                  <c:v>1635.9</c:v>
                </c:pt>
                <c:pt idx="23">
                  <c:v>2032.8</c:v>
                </c:pt>
                <c:pt idx="24">
                  <c:v>2058</c:v>
                </c:pt>
                <c:pt idx="25">
                  <c:v>787.5</c:v>
                </c:pt>
                <c:pt idx="26">
                  <c:v>1539.3</c:v>
                </c:pt>
                <c:pt idx="27">
                  <c:v>1285.2</c:v>
                </c:pt>
                <c:pt idx="28">
                  <c:v>905.1</c:v>
                </c:pt>
                <c:pt idx="29">
                  <c:v>1938.3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E6D-436C-9C85-804CFD5EC9B5}"/>
            </c:ext>
          </c:extLst>
        </c:ser>
        <c:ser>
          <c:idx val="1"/>
          <c:order val="1"/>
          <c:tx>
            <c:strRef>
              <c:f>'cpe2'!$A$4</c:f>
              <c:strCache>
                <c:ptCount val="1"/>
                <c:pt idx="0">
                  <c:v>psum1i</c:v>
                </c:pt>
              </c:strCache>
            </c:strRef>
          </c:tx>
          <c:spPr>
            <a:ln w="19050" cap="rnd" cmpd="sng" algn="ctr">
              <a:solidFill>
                <a:srgbClr val="C00000"/>
              </a:solidFill>
              <a:prstDash val="solid"/>
              <a:round/>
            </a:ln>
          </c:spPr>
          <c:marker>
            <c:symbol val="none"/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'cpe2'!$B$4:$AE$4</c:f>
              <c:numCache>
                <c:formatCode>General</c:formatCode>
                <c:ptCount val="30"/>
                <c:pt idx="0">
                  <c:v>367.79</c:v>
                </c:pt>
                <c:pt idx="1">
                  <c:v>2107.4299999999998</c:v>
                </c:pt>
                <c:pt idx="2">
                  <c:v>1449.43</c:v>
                </c:pt>
                <c:pt idx="3">
                  <c:v>1188.03</c:v>
                </c:pt>
                <c:pt idx="4">
                  <c:v>1224.0899999999999</c:v>
                </c:pt>
                <c:pt idx="5">
                  <c:v>2134.4699999999998</c:v>
                </c:pt>
                <c:pt idx="6">
                  <c:v>1242.1199999999999</c:v>
                </c:pt>
                <c:pt idx="7">
                  <c:v>1999.27</c:v>
                </c:pt>
                <c:pt idx="8">
                  <c:v>1188.03</c:v>
                </c:pt>
                <c:pt idx="9">
                  <c:v>1115.92</c:v>
                </c:pt>
                <c:pt idx="10">
                  <c:v>755.38</c:v>
                </c:pt>
                <c:pt idx="11">
                  <c:v>2017.29</c:v>
                </c:pt>
                <c:pt idx="12">
                  <c:v>1629.7</c:v>
                </c:pt>
                <c:pt idx="13">
                  <c:v>1683.79</c:v>
                </c:pt>
                <c:pt idx="14">
                  <c:v>1215.07</c:v>
                </c:pt>
                <c:pt idx="15">
                  <c:v>1575.62</c:v>
                </c:pt>
                <c:pt idx="16">
                  <c:v>1837.02</c:v>
                </c:pt>
                <c:pt idx="17">
                  <c:v>1548.58</c:v>
                </c:pt>
                <c:pt idx="18">
                  <c:v>1359.29</c:v>
                </c:pt>
                <c:pt idx="19">
                  <c:v>2008.28</c:v>
                </c:pt>
                <c:pt idx="20">
                  <c:v>2071.37</c:v>
                </c:pt>
                <c:pt idx="21">
                  <c:v>1377.32</c:v>
                </c:pt>
                <c:pt idx="22">
                  <c:v>1638.72</c:v>
                </c:pt>
                <c:pt idx="23">
                  <c:v>2035.32</c:v>
                </c:pt>
                <c:pt idx="24">
                  <c:v>2062.36</c:v>
                </c:pt>
                <c:pt idx="25">
                  <c:v>791.42999999999904</c:v>
                </c:pt>
                <c:pt idx="26">
                  <c:v>1539.57</c:v>
                </c:pt>
                <c:pt idx="27">
                  <c:v>1287.18</c:v>
                </c:pt>
                <c:pt idx="28">
                  <c:v>899.6</c:v>
                </c:pt>
                <c:pt idx="29">
                  <c:v>1936.17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E6D-436C-9C85-804CFD5EC9B5}"/>
            </c:ext>
          </c:extLst>
        </c:ser>
        <c:ser>
          <c:idx val="2"/>
          <c:order val="2"/>
          <c:tx>
            <c:strRef>
              <c:f>'cpe2'!$A$5</c:f>
              <c:strCache>
                <c:ptCount val="1"/>
                <c:pt idx="0">
                  <c:v>psum2</c:v>
                </c:pt>
              </c:strCache>
            </c:strRef>
          </c:tx>
          <c:spPr>
            <a:ln w="28575" cap="rnd" cmpd="sng" algn="ctr">
              <a:noFill/>
              <a:prstDash val="solid"/>
              <a:round/>
            </a:ln>
          </c:spPr>
          <c:marker>
            <c:symbol val="triang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rgbClr val="333333"/>
                </a:solidFill>
                <a:prstDash val="solid"/>
                <a:round/>
              </a:ln>
            </c:spPr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'cpe2'!$B$5:$AE$5</c:f>
              <c:numCache>
                <c:formatCode>General</c:formatCode>
                <c:ptCount val="30"/>
                <c:pt idx="1">
                  <c:v>1535.1</c:v>
                </c:pt>
                <c:pt idx="2">
                  <c:v>1100.4000000000001</c:v>
                </c:pt>
                <c:pt idx="3">
                  <c:v>921.9</c:v>
                </c:pt>
                <c:pt idx="4">
                  <c:v>940.8</c:v>
                </c:pt>
                <c:pt idx="5">
                  <c:v>1545.6</c:v>
                </c:pt>
                <c:pt idx="6">
                  <c:v>949.2</c:v>
                </c:pt>
                <c:pt idx="7">
                  <c:v>1455.3</c:v>
                </c:pt>
                <c:pt idx="8">
                  <c:v>917.7</c:v>
                </c:pt>
                <c:pt idx="9">
                  <c:v>865.2</c:v>
                </c:pt>
                <c:pt idx="10">
                  <c:v>623.70000000000005</c:v>
                </c:pt>
                <c:pt idx="11">
                  <c:v>1467.9</c:v>
                </c:pt>
                <c:pt idx="12">
                  <c:v>1209.5999999999999</c:v>
                </c:pt>
                <c:pt idx="13">
                  <c:v>1253.7</c:v>
                </c:pt>
                <c:pt idx="14">
                  <c:v>936.6</c:v>
                </c:pt>
                <c:pt idx="15">
                  <c:v>1173.9000000000001</c:v>
                </c:pt>
                <c:pt idx="16">
                  <c:v>1352.4</c:v>
                </c:pt>
                <c:pt idx="17">
                  <c:v>1150.8</c:v>
                </c:pt>
                <c:pt idx="18">
                  <c:v>1029</c:v>
                </c:pt>
                <c:pt idx="19">
                  <c:v>1461.6</c:v>
                </c:pt>
                <c:pt idx="20">
                  <c:v>1509.9</c:v>
                </c:pt>
                <c:pt idx="21">
                  <c:v>1039.5</c:v>
                </c:pt>
                <c:pt idx="22">
                  <c:v>1215.9000000000001</c:v>
                </c:pt>
                <c:pt idx="23">
                  <c:v>1478.4</c:v>
                </c:pt>
                <c:pt idx="24">
                  <c:v>1505.7</c:v>
                </c:pt>
                <c:pt idx="25">
                  <c:v>642.6</c:v>
                </c:pt>
                <c:pt idx="26">
                  <c:v>1152.9000000000001</c:v>
                </c:pt>
                <c:pt idx="27">
                  <c:v>987</c:v>
                </c:pt>
                <c:pt idx="28">
                  <c:v>732.9</c:v>
                </c:pt>
                <c:pt idx="29">
                  <c:v>1419.6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E6D-436C-9C85-804CFD5EC9B5}"/>
            </c:ext>
          </c:extLst>
        </c:ser>
        <c:ser>
          <c:idx val="3"/>
          <c:order val="3"/>
          <c:tx>
            <c:strRef>
              <c:f>'cpe2'!$A$6</c:f>
              <c:strCache>
                <c:ptCount val="1"/>
                <c:pt idx="0">
                  <c:v>psum2i</c:v>
                </c:pt>
              </c:strCache>
            </c:strRef>
          </c:tx>
          <c:spPr>
            <a:ln w="19050" cap="rnd" cmpd="sng" algn="ctr">
              <a:solidFill>
                <a:srgbClr val="0000CC"/>
              </a:solidFill>
              <a:prstDash val="solid"/>
              <a:round/>
            </a:ln>
          </c:spPr>
          <c:marker>
            <c:symbol val="none"/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'cpe2'!$B$6:$AE$6</c:f>
              <c:numCache>
                <c:formatCode>General</c:formatCode>
                <c:ptCount val="30"/>
                <c:pt idx="0">
                  <c:v>367.66</c:v>
                </c:pt>
                <c:pt idx="1">
                  <c:v>1531.11</c:v>
                </c:pt>
                <c:pt idx="2">
                  <c:v>1091.05</c:v>
                </c:pt>
                <c:pt idx="3">
                  <c:v>916.23</c:v>
                </c:pt>
                <c:pt idx="4">
                  <c:v>940.33999999999901</c:v>
                </c:pt>
                <c:pt idx="5">
                  <c:v>1549.2</c:v>
                </c:pt>
                <c:pt idx="6">
                  <c:v>952.4</c:v>
                </c:pt>
                <c:pt idx="7">
                  <c:v>1458.77</c:v>
                </c:pt>
                <c:pt idx="8">
                  <c:v>916.23</c:v>
                </c:pt>
                <c:pt idx="9">
                  <c:v>868.01</c:v>
                </c:pt>
                <c:pt idx="10">
                  <c:v>626.87</c:v>
                </c:pt>
                <c:pt idx="11">
                  <c:v>1470.83</c:v>
                </c:pt>
                <c:pt idx="12">
                  <c:v>1211.6199999999999</c:v>
                </c:pt>
                <c:pt idx="13">
                  <c:v>1247.79</c:v>
                </c:pt>
                <c:pt idx="14">
                  <c:v>934.31999999999903</c:v>
                </c:pt>
                <c:pt idx="15">
                  <c:v>1175.45</c:v>
                </c:pt>
                <c:pt idx="16">
                  <c:v>1350.27</c:v>
                </c:pt>
                <c:pt idx="17">
                  <c:v>1157.3599999999999</c:v>
                </c:pt>
                <c:pt idx="18">
                  <c:v>1030.77</c:v>
                </c:pt>
                <c:pt idx="19">
                  <c:v>1464.8</c:v>
                </c:pt>
                <c:pt idx="20">
                  <c:v>1507</c:v>
                </c:pt>
                <c:pt idx="21">
                  <c:v>1042.82</c:v>
                </c:pt>
                <c:pt idx="22">
                  <c:v>1217.6400000000001</c:v>
                </c:pt>
                <c:pt idx="23">
                  <c:v>1482.89</c:v>
                </c:pt>
                <c:pt idx="24">
                  <c:v>1500.97</c:v>
                </c:pt>
                <c:pt idx="25">
                  <c:v>650.99</c:v>
                </c:pt>
                <c:pt idx="26">
                  <c:v>1151.33</c:v>
                </c:pt>
                <c:pt idx="27">
                  <c:v>982.54</c:v>
                </c:pt>
                <c:pt idx="28">
                  <c:v>723.32999999999902</c:v>
                </c:pt>
                <c:pt idx="29">
                  <c:v>1416.58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E6D-436C-9C85-804CFD5EC9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2654072"/>
        <c:axId val="-2062655992"/>
      </c:scatterChart>
      <c:valAx>
        <c:axId val="-2062654072"/>
        <c:scaling>
          <c:orientation val="minMax"/>
          <c:max val="200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zh-CN" sz="1400" b="1" i="0" u="none" strike="noStrike" kern="1200" baseline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pPr>
                <a:r>
                  <a:rPr lang="en-US"/>
                  <a:t>Elements</a:t>
                </a:r>
              </a:p>
            </c:rich>
          </c:tx>
          <c:layout>
            <c:manualLayout>
              <c:xMode val="edge"/>
              <c:yMode val="edge"/>
              <c:x val="0.49022801302931601"/>
              <c:y val="0.9084526758098899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 cap="flat" cmpd="sng" algn="ctr">
            <a:solidFill>
              <a:srgbClr val="000000"/>
            </a:solidFill>
            <a:prstDash val="solid"/>
            <a:round/>
          </a:ln>
        </c:spPr>
        <c:txPr>
          <a:bodyPr rot="0" spcFirstLastPara="0" vertOverflow="ellipsis" vert="horz" wrap="square" anchor="ctr" anchorCtr="1"/>
          <a:lstStyle/>
          <a:p>
            <a:pPr>
              <a:defRPr lang="zh-CN" sz="1400" b="1" i="0" u="none" strike="noStrike" kern="1200" baseline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pPr>
            <a:endParaRPr lang="zh-CN"/>
          </a:p>
        </c:txPr>
        <c:crossAx val="-2062655992"/>
        <c:crosses val="autoZero"/>
        <c:crossBetween val="midCat"/>
      </c:valAx>
      <c:valAx>
        <c:axId val="-2062655992"/>
        <c:scaling>
          <c:orientation val="minMax"/>
        </c:scaling>
        <c:delete val="0"/>
        <c:axPos val="l"/>
        <c:majorGridlines>
          <c:spPr>
            <a:ln w="3175" cap="flat" cmpd="sng" algn="ctr">
              <a:solidFill>
                <a:srgbClr val="000000"/>
              </a:solidFill>
              <a:prstDash val="solid"/>
              <a:round/>
            </a:ln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>
                  <a:defRPr lang="zh-CN" sz="1400" b="1" i="0" u="none" strike="noStrike" kern="1200" baseline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pPr>
                <a:r>
                  <a:rPr lang="en-US"/>
                  <a:t>Cycles</a:t>
                </a:r>
              </a:p>
            </c:rich>
          </c:tx>
          <c:layout>
            <c:manualLayout>
              <c:xMode val="edge"/>
              <c:yMode val="edge"/>
              <c:x val="6.1975921015844197E-3"/>
              <c:y val="0.39394575678040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 cap="flat" cmpd="sng" algn="ctr">
            <a:solidFill>
              <a:srgbClr val="000000"/>
            </a:solidFill>
            <a:prstDash val="solid"/>
            <a:round/>
          </a:ln>
        </c:spPr>
        <c:txPr>
          <a:bodyPr rot="0" spcFirstLastPara="0" vertOverflow="ellipsis" vert="horz" wrap="square" anchor="ctr" anchorCtr="1"/>
          <a:lstStyle/>
          <a:p>
            <a:pPr>
              <a:defRPr lang="zh-CN" sz="1400" b="1" i="0" u="none" strike="noStrike" kern="1200" baseline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pPr>
            <a:endParaRPr lang="zh-CN"/>
          </a:p>
        </c:txPr>
        <c:crossAx val="-2062654072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lang="zh-CN" sz="1400" b="1" i="0" u="none" strike="noStrik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422" tIns="48211" rIns="96422" bIns="48211" numCol="1" anchor="t" anchorCtr="0" compatLnSpc="1"/>
          <a:lstStyle>
            <a:lvl1pPr defTabSz="96520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422" tIns="48211" rIns="96422" bIns="48211" numCol="1" anchor="t" anchorCtr="0" compatLnSpc="1"/>
          <a:lstStyle>
            <a:lvl1pPr algn="r" defTabSz="96520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422" tIns="48211" rIns="96422" bIns="48211" numCol="1" anchor="b" anchorCtr="0" compatLnSpc="1"/>
          <a:lstStyle>
            <a:lvl1pPr defTabSz="965200">
              <a:defRPr sz="1200" smtClean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422" tIns="48211" rIns="96422" bIns="48211" numCol="1" anchor="b" anchorCtr="0" compatLnSpc="1"/>
          <a:lstStyle>
            <a:lvl1pPr algn="r" defTabSz="96520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512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74.74403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0" timeString="2022-03-29T03:27:14.8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5608 16502 0,'47'0'32,"62"-31"-17,31-1-15,232-45 16,1-1-1,388 0-15,-294-61 16,325-32 0,-435 15-1,280-77 1,-264 140-16,62-31 16,-249 46-1,125-31-15,46-31 16,-186 78-1,218-78-15,-110 32 16,187-48 0,-77 47-1,279-77-15,-202 62 16,202-109 0,-187 46-16,249-93 15,-263 125 1,263-109-1,-264 108-15,295-123 16,16-63 0,-435 233-1,217-124-15,-280 109 16,203-63 0,-327 110-16,1-17 15,-110 79 1,-30 15-1</inkml:trace>
  <inkml:trace contextRef="#ctx0" brushRef="#br0" timeOffset="142.009">21268 11343 0</inkml:trace>
  <inkml:trace contextRef="#ctx0" brushRef="#br0" timeOffset="1238.613">17959 10644 0,'0'0'0,"-16"77"16,16 17 0,0-63-16,0 31 15,0-31 1,16-16-1,-1 1 1,1-16 0,-1 16-1,17-16-15,-1 15 16,31-15 0,31 0-16,-31 0 15,16 0 1,-63 0-16</inkml:trace>
  <inkml:trace contextRef="#ctx0" brushRef="#br0" timeOffset="1761.019">18456 10970 0,'0'-16'47,"31"-15"-32,-31 16 1,62-78 0,-31 46-16,-15-46 15,30 77 1,-30-30-16,-1 30 15,1 1 1,-16-17-16,0 17 16,0-1-1,16 1 1,-1-16 0,-15 15-1,16 1 1,-16-16-16,0 15 15,0 1 1,0-1 0,0 0-16,0 1 31,0-1-15,-16 1-16,-15-1 15,15-15-15,-15 31 16,16-15-1,-1-16 1,-30 31-16,-1-16 16</inkml:trace>
  <inkml:trace contextRef="#ctx0" brushRef="#br0" timeOffset="1829.88">18487 10178 0,'0'0'16,"-15"0"-1,-32 0 1</inkml:trace>
  <inkml:trace contextRef="#ctx0" brushRef="#br0" timeOffset="2147.781">18037 10317 0,'0'0'16,"-16"0"-16,0 16 47,1-16-32,-32 31-15,32-15 16,15 15 0,0-16 77,0 1-93,0-1 16,0 1 0,0-1-1</inkml:trace>
  <inkml:trace contextRef="#ctx0" brushRef="#br0" timeOffset="2867.416">18782 10333 0,'0'15'31,"-15"-15"-15</inkml:trace>
  <inkml:trace contextRef="#ctx0" brushRef="#br0" timeOffset="3326.215">18705 10675 0,'0'0'0,"0"62"0,0 16 16,0-32 0,0-15-1,0-15-15,0-1 32,0 1-17,0-1 1,0 1-1,15 31 1,47-16 0,0 31-1,0-16-15,1-14 16,-48-17 0,1-15-1</inkml:trace>
  <inkml:trace contextRef="#ctx0" brushRef="#br0" timeOffset="4184.023">20476 9323 0,'-16'0'31,"-31"0"-15,1 0-1,-78 0 1,61 0-16,-123 15 16,124 1-1,-62-16-15,-1 16 16,48-1 15,14 1-31,32-16 16,0 0-16,16 0 15,-1 15 142,16 32-142</inkml:trace>
  <inkml:trace contextRef="#ctx0" brushRef="#br0" timeOffset="4980.095">19404 9711 0,'-16'109'15,"32"-389"-15,-16 451 0,-16 140 0,16-187 16,-15 1 0,-1-32-1,16 31-15,0-77 16,0 31 0,0-32-1,16 1-15,-16-16 31,15 16-31,-15-32 16,0 16 0,0 0-1,0 31-15,0-31 16,16 16 0,-16 0-16,0-16 15,0-16 1,77 16 203,17 16-219,-1-31 15,-16 30 1,-46-46-16,-15 16 15</inkml:trace>
  <inkml:trace contextRef="#ctx0" brushRef="#br0" timeOffset="6049.674">20289 10488 0,'16'0'63,"-16"16"-47,0 15-16,0-16 15,0 1 1,0 0-1,-16 46-15,16-47 16,0 47 0,0-46-16,0 31 15,0-32 1,0 16 0,0 0-16,0-15 15,0-1 1,0 1-1,0-1 1,0 1 0,0 15-16,16-31 15,-16 16 1,15-1 0,-15 1-16,31-16 15,-15 0 1,15 0 15,15 0-15,-14 0-16,30 0 15,-47 0 1,1 0-16,-16-16 141</inkml:trace>
  <inkml:trace contextRef="#ctx0" brushRef="#br0" timeOffset="6849.583">20444 10038 0,'0'31'47,"16"15"-32,15 1 1,-15 0 0,15 15-16,-16-47 15,1 1 1,-1-16-1,-15 15 17,16 1-17,15-1-15,0 32 16,-15-47 0</inkml:trace>
  <inkml:trace contextRef="#ctx0" brushRef="#br0" timeOffset="7581.878">21299 11219 0,'0'15'31,"0"1"1,0 15-32,31 0 15,-15 31 1,-16-15-16,15 30 16,1-61-1,-16 62-15,15-32 16,-15 16-1,0-15 1,0-1-16,-15-14 16,-1-17-1,-15 16-15,15-31 32,16 16-17</inkml:trace>
  <inkml:trace contextRef="#ctx0" brushRef="#br0" timeOffset="8543.094">22697 10333 0,'0'47'46,"31"-1"-30,0 63 0,16-16-16,-1 16 15,-15 0 1,1-1-16,-1-45 16,0 92-1,-31-77 1,31 62-16,-31-47 15,0 31 1,0 31-16,0-92 16,-47 45-1,16-30 1,-47 46 0,32-62-16,-32 47 15,16-47 1,-62 47-16,46-31 15,-31 46 1,16-62-16,15 16 16,47-62-1,31 15 1,-15-47 93,15-31-93</inkml:trace>
  <inkml:trace contextRef="#ctx0" brushRef="#br0" timeOffset="9243.734">22837 9774 0,'0'15'15,"0"32"1,15-1 0,16 48-16,-15-48 15,0 16 1,-1-46-16,-15-1 16</inkml:trace>
  <inkml:trace contextRef="#ctx0" brushRef="#br0" timeOffset="11021.309">23303 9509 0,'31'0'32,"16"0"-17,139 16-15,-139-16 16,61 15 0,1-15-1,-62 0-15,-32 0 94,32 0-78,-1-15-16,17 15 15,-17 0 1,1 0-1,-47 31 110,0 47-93,0-32-32,0 16 15,0-30 1,0 30 0,0 0-16,15 31 15,-15-46 1,16 30-16,-16-14 15,15 14 1,-15-30 0,0 31-16,0-32 15,0 1 1,0 30-16,16-45 16,-16 30-1,0-31 1,0 31-16,0-31 15,0 31 1,0-31 0,0 31-16,0-15 15,0 15 1,0-15 0,16 62-16,-16-78 15,0-16 1,0 1-1,-94 15 204,63-16-203,-46 16-1,45-15 1,-30-1-16,47 1 16,-1-16-1</inkml:trace>
  <inkml:trace contextRef="#ctx0" brushRef="#br0" timeOffset="35737.289">4412 17434 0,'0'15'62,"0"1"-31,16-16-31,-16 16 16,0-1 15,15-15-31,16 16 32,-15-16-32,-1 0 15,1 0 1,15 0-1,-15 0-15,-1 0 16,16 0 0,-15 0-1,61-63 17,-61 63-32,15-15 31,-16 15 47,1 15-62,46 48-16,-15-17 15,46 16 1,-46-31-16,-1-15 15,-15-16 17,0 0-32,16 0 15,0 0 1,15-16-16,0 1 16,0-16-1,-31 0 1,0 15-16,0 1 31,-15-1-31,-1 16 63,63 78-63,31 0 15,15 15 1,-15-62-16,31 15 15,-78-30 1,0-16-16,-47 0 16,16-16-1,-15 16 1,15-31-16,-15 31 16,-16-15-1,0-1-15,15 16 16,1 16 62,15-16-78,-16 31 16,1-31-1,15 0-15,0 0 16,16 0-1,-16 0 1,46-47-16,-15 47 16,-15-46-1,-16 30-15,0 1 16,0-1 0,0 1-1,-15 15-15,15 0 16</inkml:trace>
  <inkml:trace contextRef="#ctx0" brushRef="#br0" timeOffset="38752.419">22417 7443 0,'-62'31'62,"-78"109"-46,63-47-16,-141 156 15,94-125 1,-187 202 0,78-139-16,-77 108 15,77-109 1,-156 94-16,1 15 16,170-139-1,-170 123 1,217-123-16,-171 77 15,187-93 1,-125 77-16,140-108 16,-15 31-1,62-63 1,-47 48-16,109-110 16</inkml:trace>
  <inkml:trace contextRef="#ctx0" brushRef="#br0" timeOffset="39498.528">18425 8189 0,'15'0'15,"32"15"1,31 47 0</inkml:trace>
  <inkml:trace contextRef="#ctx0" brushRef="#br0" timeOffset="39944.721">19295 8934 0,'621'498'16,"-1242"-996"-16,1553 1260 15,-326-156 16,-311-249-31,-46-108 16,-16-16 0,-94-78-16,-14-46 15,15 15 1,124 187 15,-171-218-15,-47-31-16,17 1 15,-48-48 1,-15 1 0,16-1-1,-1 1 1,47 61-16,-15-14 16,62 30-1,-63-47-15,-30-46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01T13:19:40.82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3">
        <inkml:traceFormat>
          <inkml:channel name="X" type="integer" max="3200" units="cm"/>
          <inkml:channel name="Y" type="integer" max="903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51.89655" units="1/cm"/>
          <inkml:channelProperty channel="T" name="resolution" value="1" units="1/dev"/>
        </inkml:channelProperties>
      </inkml:inkSource>
      <inkml:timestamp xml:id="ts1" timeString="2020-04-01T13:21:50.811"/>
    </inkml:context>
  </inkml:definitions>
  <inkml:trace contextRef="#ctx0" brushRef="#br0">18928 8696 0 0,'51'-31'0'0,"-39"26"0"31,-1-3 0-31,-3 3 4 0,-2 2 17 0,-1-2-5 32,0 1-1-32,-5 4-3 0,0-4-3 15,0 4 0 1,0-1 0-16,0-2 3 0,0 3 2 0,0-2 4 16,0-1 1-16,0 3-2 15,0-4-2 1,0 3-6-16,0 1-1 15,0-3 0-15,0 3 2 16,0-2 1-16,0-1 1 16,0 3 0-16,0 0 3 15,0 0-1-15,0 0 0 0,0 0-1 16,0 0-1-16,-2 8-3 16,-1 6-1-16,-3 2-2 15,-18 42-2-15,16-37-2 16,1-3 1-16,2 0-2 15,0-1 0-15,5 4 0 0,-1-3 1 16,-1 4 1 0,2-4-1-16,0 3 1 15,5 0 0-15,5-2-1 16,1-1-1-16,2-2 0 16,0-6-1-16,-2-6 3 15,0 0 2-15,-3-4 5 0,4-4 3 16,-3 0 4-1,1-1 3-15,-4 0 25 16,-1 0 35-16,-2-3 129 16,-1 0-61-16,0-2-38 0,-2-6-57 15,0 2-5-15,-4 1-7 16,-2-3-6-16,-1 5-7 16,-4-5-9-16,0 3-3 0,0 0-3 15,-4 0 2 1,2 3-2-16,-1 2 3 0,4 3-4 15,2 1-2-15,3 4 1 16,2 0-7-16,1 0-4 16,1 0 0-16,-1 0-4 15,1 0-1-15,1 0 5 16,1 14 0-16,2 4 0 16,17 41 3-16,-9-44-3 15,0-2 2-15,2-5 4 16,2 0 2-16,-2-4 6 15,-1-4-2-15,1-3 5 16,-1-3 1-16,-3-5 2 16,1 1 2-16,-2-3 2 15,-2 0-4-15,1-1 4 16,-6-2 2-16,-1 3 10 16,0 0 6-16,-5 5 0 15,1 3-6-15,-6 5-10 16,-1 0-6-16,1 3-6 15,0-1 2-15,4 6 0 16,1-3-3-16,4 3-4 0,1-3-5 16,3-1-4-16,-3-4-1 15,0 0-4-15,0 0 2 16,0 0 3-16,6 4 0 0,6-4 0 16,-3 0 6-1,2-5-157-15,4-3-158 0,-10-36 143 16</inkml:trace>
  <inkml:trace contextRef="#ctx0" brushRef="#br0" timeOffset="26295.74">20761 8819 13 0,'26'7'39'0,"-4"-2"-24"15,9 3-22 1,1-3 0-16,-5-4 6 16,-9 6 3-16,0-3 7 0,-10 1 15 15,5 3 7 1,-4-1 2-16,-4 1 0 15,2-5-18-15,-2 2-8 16,1-5-3-16,4 1 2 0,-2-2 3 16,-4 1 1-16,1-3-1 15,-5 3-2-15,0-2-4 16,0-1-1-16,7 3-1 16,14-5-1-16,-7 2 1 15,41-12 0-15,-42 6 4 16,-2-3 5-16,-1-1 7 15,1-4 0 1,-3 2-2-16,-3-1-3 0,1 3-1 16,-4 5 1-16,-1 7 19 15,3 1-1-15,-4 0-9 16,0 0-4-16,0 0 39 0,0 0 23 16,0 0 239-1,0 0-144-15,0 0-73 16,0 0-19-16,0 1-25 0,1 11-9 0,2 0-24 15,2-2 0 1,2 3-1 0,-1-3-1-16,-1-2 10 0,9-5 0 15,6 7 8-15,39 12 2 16,-41-35-10-16,0 4-2 16,-2-8-10-16,-4 3 0 15,-3 1 2-15,-1 0 0 0,-10-1 8 16,-1 3 2-16,-7-2 1 15,-3 3 0-15,-8 2 2 16,0 6 1-16,-4 2-8 16,1 5-4-16,4 8-10 15,4-3-5-15,8 6-9 16,2-3-5-16,2-4 1 16,3 1 1-16,1-2 3 15,3-3 0-15,2 0 0 16,-5-5-2-16,0 0 1 15,6 0-2-15,20-2 1 16,40-14 2-16,-39-2 0 16,-1 1 3-16,-10 2 5 15,-5-1 1-15,-11 8 9 0,-1 3 3 16,-12 5 0 0,-5 5-2-16,-12 11-7 0,-6 2-2 15,-2 7 5-15,2 3-1 0,9-2-1 16,3-4-2-1,11-4-11-15,7-2-2 16,9-7-5-16,5 3-1 16,10-12 2-16,1 0 3 15,2-12 5-15,1 0 1 16,-2-1 1-16,-4-2 1 16,-7 7 7-16,-7 3 3 0,-7 1 6 15,-6 0-2-15,-10 3-8 16,-6 1-16-16,-9 1-86 15,1-1 65-15</inkml:trace>
  <inkml:trace contextRef="#ctx0" brushRef="#br0" timeOffset="27712.79">16736 8795 0 0,'5'10'0'0,"1"-2"42"0,-3-3 5 16,-1 0-3-16,-2-5-1 15,-2 0-8-15,1 0-5 0,-1 0-9 16,1 0 3 0,-1 0-8-16,0 0-4 15,1 0-4-15,-1 0-3 16,1 0-2-16,-3 4 1 16,3-4 5-16,-1 0 3 0,0 0 25 15,1 4 5-15,-6-3 24 16,1 3 187-16,-4 0 11 15,1-4-150-15,-4 4-19 16,3-4-13-16,4 0-22 16,-4 0-32-16,0 0-14 15,-6 0-4-15,7 0-12 16,1 0-2-16,4 0-10 16,3 0-2-16,-1 0 0 15,1 0-3-15,-1 0 19 16,2 0 7-16,0 0 7 15,0-4-4-15,3 4 4 16,10-8-2-16,-8 7 17 16,0-4 7-16,-5 2 22 15,1-2 6-15,-1 2-6 16,0 3-8-16,-1-2-28 0,-1-1-10 16,-14 3-10-1,-18 8-2-15,-43 35 0 0,48-7 0 16,7 4 0-16,4-2 2 15,12-7 0-15,2-5 2 16,9-14 2-16,3-2 4 16,7-7 12-16,2-6 8 0,9-10 3 15,3-6-3-15,3-10-7 16,7-6-5-16,-10-1-6 16,-4 6 3-16,-10-1 12 15,-10 9 9-15,-2 6 10 16,-9 3 5-16,-6 3-8 15,1 5-7-15,-13 2-16 16,0 3-10-16,-4 8-11 16,-1 0-4-16,4 2-29 0,2 3-44 15,2 0 637 1,4-4-455-16</inkml:trace>
  <inkml:trace contextRef="#ctx0" brushRef="#br0" timeOffset="29328.26">19118 10597 20 0,'-21'5'64'0,"1"0"-7"15,1-5-34-15,8 3-18 16,1 2-1-16,2 8-2 15,3 0-2-15,1 4 0 16,-3 1 2-16,-3 3 8 16,-2 2 6-16,-5-3 10 15,0-2 3-15,1-3 12 0,0-3-2 16,4 0 3 0,3-3 10-16,2 4-25 15,4-3 21-15,3-1-39 16,0 0-5-16,5-1-4 15,0-4 0-15,3 0 29 16,0-3 39-16,0-2 184 16,-3-7-69-16,0-2-85 15,3-1-9-15,-4 6-26 16,4 0-9-16,-4 5-12 0,-4-3-3 16,-2 3-7-16,0 0-6 0,1 0-8 15,-2 3-4-15,-12 20 8 16,-40 41 0-1,47-42 2-15,-1-4-6 16,6-5-6-16,6-5-2 16,5 2-2-16,5-2 2 0,3-4 8 15,-5-4 6-15,-1-3 4 16,4-2 4-16,1-8 2 16,-1 4 2-16,1-1-9 15,-6-1-3-15,-4 6 6 16,-3 0 5-16,-4 2 10 15,0 1-2-15,1 2-8 16,-1 0-10-16,1 0-17 16,-9 5-5-16,-5 3-3 0,-2 20-3 15,-30 38 1 1,41-37 1-16,7-9 1 16,3-5 0-16,2-5 6 15,0-12 1-15,2-3 9 16,9-6 2-16,3-8 3 15,1 1 2-15,-3-6-2 0,-5 4-2 16,-5 1 1 0,-3 5-2-16,-2 9-5 0,-3-3-2 15,0 8-22-15,-2-3-35 16,2 1 29-16</inkml:trace>
  <inkml:trace contextRef="#ctx0" brushRef="#br0" timeOffset="30543.35">19113 6768 100 0,'-8'0'70'0,"3"0"-50"16,5 13-32-1,0 0 0-15,0 5 10 0,-2-1 2 16,-4 1 4 0,-4-2 8-16,-3-5 16 15,-3-3 9-15,-3 0 20 0,1-3 6 0,2 0 16 16,2 0 60 0,6 3 31-16,0 0-141 0,6 0-95 15,2 2-46 1,6-2 74-16,3 1 15 0,5-4 13 15,-1-2 10 1,6 2 13-16,0 0 14 16,1-5 66-16,2-2 50 15,-2-6-16-15,-1-1-11 0,-6 1-27 16,0-4 6 0,-7 6 28-16,-1-5-37 0,-5 4 2 15,-2-4-6-15,-6 6-26 16,0-3-16-16,-6 7-24 15,-1 2-8-15,-2 7-8 16,-3 2-2-16,-1 3-4 16,2 3 2-16,0 5 0 15,3-2-2-15,3 2 4 0,5 0-2 16,6-7 0 0,2-4 0-16,7 1 2 15,2-9 2-15,6-2 6 16,6-2 6-16,0-14 4 15,4-2 0-15,-2-9 0 16,2 1-4-16,0 1 0 0,-3-3 0 16,-4 7 14-16,-7 1 1 0,-9 7 14 15,-2 6 4 1,-4 4-6-16,-4 6-6 16,7-3-20-16,-1 0-8 15,-6 5-5-15,-16 8-5 0,-37 48 4 16,40-38 4-16,8-11-89 15,4-4-298-15</inkml:trace>
  <inkml:trace contextRef="#ctx0" brushRef="#br0" timeOffset="41028.33">19047 8792 0 0,'-2'0'0'16,"1"0"0"0,-1 0 0-16,0 0 0 15,1 0 9-15,-1 0 2 16,1 0-6-16,-1 0-3 0,2 0-2 15,0 0 0-15,0 0-1 16,0 0 1-16,0 0-1 16,0 0 1-16,0 0 0 15,0 0 0-15,6 0 0 16,4 0 0-16,1-3 0 16,-3 1 0-16,0 2 0 15,-1-3 0-15,-2 3 1 16,0-2-1-16,-1-1 6 15,-2 3 3-15,-2-1 6 16,0-3 2-16,0 4-3 16,0 0-5-16,0 0-5 15,0 0-3-15,0 0-1 16,0 0 0-16,0 0 0 16,-2 0 1-16,-1 5-1 0,0 0 0 15,-2 0 1 1,2-2-1-16,0 2 1 15,1-5-1-15,0 0 0 0,1 0 0 16,-1 0-1-16,1 0 0 16,-1 0-1-16,2 0-2 15,0 0-2-15,0 0 0 16,0 0 1-16,0 0 1 0,0 0 2 16,0 0 1-1,3 0 0-15,2-2 1 0,1-1-2 16,4 0-6-16,0 1-13 15,-1 2-8-15,3-3 18 16</inkml:trace>
  <inkml:trace contextRef="#ctx0" brushRef="#br0" timeOffset="48155.09">16554 8810 0 0,'0'0'0'0,"-1"0"0"15,-1 0 0-15,0 0 0 0,1 0 13 16,-1 0 4 0,1 0 0-16,-1 0-4 15,0 0-2-15,1 0-5 16,-1 0-2-16,0 0-2 15,1 0 0-15,-1 0 0 0,1 0 2 0,1 0 1 32,0 0 3-32,0 0 3 15,0 0 2-15,0 0 1 0,4 8 0 16,3 5-3-16,-1-4-2 0,-1 4-3 16,3 0-1-1,-6-8 1-15,3 0 1 16,-4-2 4-16,4 0 3 15,2 2 5-15,-7-5 2 0,0 0 3 16,0 0-3 0,0 0-12-16,0 0-3 0,0 0-3 15,0 0-1-15,0 0-2 16,0 0 1-16,0 0 0 16,0 0-1-16,0 0 1 15,0 0 1-15,0 0 1 16,0 0 2-16,-2 0 2 15,0 0 1-15,1 0 9 16,-1 0-3-16,0 0-5 16,1 5-2-16,-2 4 0 15,-1 4 3-15,1 0 6 16,-2 0 5-16,1 1 79 16,-17 38 190-16,14-39-77 15,1-4-99-15,3 3-32 16,-2-6-16-16,5 2-34 0,0-3-14 0,0-5-12 15,0 0 0 1,-2 0 4-16,1 0-2 16,-1 0 8-16,0 0 1 15,2 0-1-15,0 0 0 16,0 0-4-16,0 0-4 16,0 0-6-16,0 0 0 0,0 0-2 15,0 0 0-15,0 0 0 16,0-2 0-16,0 2 0 15,0-3 0-15,0 3 0 16,0-1-2-16,0-3 2 16,0 4 2-16,0-8 0 15,0-1 2-15,0 4 0 16,0 2-2-16,0-2-2 16,0 0 2-16,0 0-2 15,-1 0 0-15,1 2 0 16,-2 0 2-16,0 1-2 15,2 2 2-15,-1-3 0 16,1 3-2-16,0-2 0 0,0-1 2 16,0 3-4-1,-2-3 0-15,2 1-4 0,0 2 0 16,0-3 0 0,0 3 0-16,0-1 2 0,0-3 2 0,0 4 0 15,7 0 8-15,4-1-135 16,7-6-941-16</inkml:trace>
  <inkml:trace contextRef="#ctx0" brushRef="#br0" timeOffset="49415.42">19108 7048 10 0,'-23'18'39'0,"4"3"-27"0,1-7-10 16,4-1 6-1,1-13 10-15,0 3 5 0,0-3 7 16,4 0 0-16,-1-3-6 15,0-7-5-15,6 2-10 16,-1-5-3-16,5 0-5 16,8 1-1-16,5 2-1 15,3-5 0-15,3 4 0 16,-3-2 1-16,-3 4 1 16,-2 4-1-16,-3-3 1 15,0 3 0-15,0 0 2 16,0-3 2-16,2 3 1 15,-2-4 1-15,2 1-1 16,-2 0 0-16,0 0-2 16,-5 3 0-16,-1 0 3 0,-2 5 3 15,-2-3 4 1,2 3 0-16,0 0-6 16,0 0-2-16,0 0-6 15,0 0-1-15,0 0 0 16,0 0 1-16,0 0 0 0,0 0 1 15,0 0 1-15,0 0-1 16,0 0 1-16,0 0 0 0,0 0 4 16,0 0 2-16,3 0 10 15,1 0 12-15,-3-2 5 16,-1 2 24-16,0-3 77 16,0 3 124-16,0-2-146 15,0-1-65-15,-1 3-33 16,-1-3-9-16,0 3-14 15,1 0-9-15,-1 0-295 16,0 0-32-16,1 0 305 16</inkml:trace>
  <inkml:trace contextRef="#ctx0" brushRef="#br0" timeOffset="50897.51">21339 8754 0 0,'-15'12'0'0,"-1"0"0"16,2-3 0 0,5-4 16-16,0-8 16 0,1-4 1 15,1-4-4 1,1-3-8-16,-1 1-2 15,4-5 3-15,-2 1-2 0,4 5-5 16,1 3-3-16,0 4-6 16,0 5-3-16,1-3-3 15,-1 3 0-15,0 0 0 16,0 0 0-16,0 0 0 16,0 0 1-16,0 0 4 15,2 3 3-15,1 14 5 16,0 1 6-16,43 42 0 0,-42-43-2 15,3-4-6 1,2-3-1-16,1-5-2 16,5-5 1-16,-3-5 0 15,1 0 7-15,2-8-2 16,-6-3-2-16,-2-2-4 16,-4 1-1-16,-6-1-1 0,-2 0-1 15,-6 5 4-15,-2 1 1 0,0 7 6 16,-1 5 50-1,4 5 62-15,-1 4 74 16,3 7-95-16,3-3-37 16,5 5-60-16,1 3-7 15,4-2 3-15,0 2 1 0,3-3 5 16,-2-1 4-16,3-5 6 16,-5-6 7-16,3-1 15 15,-2-5 6-15,3-2 11 16,-8 2-8-16,0-3-19 15,0 3-10-15,0-5-1 16,6-9-1-16,-3-2 4 16,-3 3 4-16,-14-35-4 15,-2 43-4-15,0 5-10 16,3 0-10-16,-2 5-4 16,1 7-4-16,1 3-2 15,3 1 0-15,2 2 4 16,2-1 0-16,6-4-2 15,0-5-2-15,6-3 2 16,6-2 2-16,0-6 4 0,0 0 2 16,-3-2 0-1,-1-1 2-15,-3 2 6 16,-5 0 2-16,-1 4 6 16,-1 0-2-16,0 0-4 0,1 0-2 15,-22 8 0-15,-41 29 2 16,37-17 2-16,6 3-6 0,6-2-6 15,2-3-2-15,13-14-12 16,2-4 0-16,11-1 6 16,1-6 4-16,7-10 6 15,-2-1 4-15,1-5-2 16,-6 6-2-16,-2 4 4 16,-6 5 2-16,-6 3 4 15,-3 5 2-15,-5 0-8 16,6 0-2-16,0 0-104 15,1 0 443-15,-1 0-289 16</inkml:trace>
  <inkml:trace contextRef="#ctx0" brushRef="#br0" timeOffset="52545.7">19343 10781 39 0,'-20'12'53'0,"0"1"-36"16,2 2-14-16,7-2-4 16,1 0 1-16,-1-2 0 15,3-2 0-15,-4 1 1 16,-2 3-1-16,-4 0 1 15,-1-4-1-15,0-1-1 16,1 0-11-16,0-11 8 16</inkml:trace>
  <inkml:trace contextRef="#ctx0" brushRef="#br0" timeOffset="83294.89">13658 8257 107 0,'-11'-7'99'0,"-9"-5"-16"31,1 3-45-31,4 1-15 0,1 4 28 0,0-1 0 16,-3 5 201-16,-3 0 141 15,-3 5-160-15,-6-1-38 16,0 4-15-16,-3 5-33 16,-3 5-45-16,-2 5-24 15,-5 10-10-15,2 11-9 16,4 9 0-16,4 8-5 16,10 0-3-16,2 8-6 15,-2-3-5-15,4 3-3 0,0-3 5 16,5-5 6-1,13-5 2-15,10-3 3 0,1-1-1 16,2-12 5 0,-5-1 7-16,-1-12 24 0,1-3-7 15,-5-5-18 1,0-3-5-16,-6-9-40 0,3 1-3 16,3-5-3-1,-3-3-8-15,0 0-4 0,0 0-4 16,0 0-25-16,7 10-20 15,1 11-70-15,21 48-53 16,-52-47 109 0</inkml:trace>
  <inkml:trace contextRef="#ctx0" brushRef="#br0" timeOffset="84195.02">13862 8757 137 0,'34'-52'114'0,"-47"44"-22"0,2 3 11 16,11 4 494 0,-7-4-226-16,12 7-154 0,-5-2-27 0,-2 0-78 15,2 0-10 1,-1 0-12 0,-1 0-14-16,1 0-19 15,-4 8-9-15,-10 19-9 0,-36 37 0 16,27-32-8-16,0 5-5 0,8 4-6 15,-1-1 1 1,1 6 1-16,2-2 2 0,-2 1-4 16,0 1 0-1,5-1-4-15,1 2-1 0,5-8-3 16,2-4 0 0,4-9-1-16,3-7-4 0,5-1-3 15,3-5-1-15,2-5-2 0,1-4-1 16,-1-5-1-1,10 1-3-15,-5-8-11 0,1-8-22 16,-6-2-64 0,-12-8-70-16,-2-19-252 0,-5 2-795 15,-10-26 900 1</inkml:trace>
  <inkml:trace contextRef="#ctx0" brushRef="#br0" timeOffset="84419.67">13749 8238 259 0,'18'0'1310'0,"-8"1"-452"16,9 7-819-16,10 0-20 0,2 10 27 15,-1 4 6-15,-6-1-14 16,-4-3-11-16,1 0-10 15,-12-5-26-15,6-4-91 16,-4-6-54-16,0-11 69 16</inkml:trace>
  <inkml:trace contextRef="#ctx0" brushRef="#br0" timeOffset="88104.95">14053 9541 1519 0,'-19'18'1061'16,"11"9"-1089"0,3 7-97-16,5 19-129 0,-3 18 146 15</inkml:trace>
  <inkml:trace contextRef="#ctx0" brushRef="#br0" timeOffset="88734.9">14560 8752 253 0,'-21'18'831'0,"15"17"-626"16,-1 4-114-16,4 18 34 16,-8 5 23-16,4 21 8 15,-1 17-51-15,-9 14-44 16,2 11-13-16,-9 14-6 15,-8 10 3-15,-7 7 18 0,7-2 4 0,-11-6-7 32,6-5-9-32,3-19-22 0,0 6-11 15,5-22-10-15,-5-16 0 16,-4-19-24-16,1-15-40 16,-3-22-128-16,-4-15-74 15,-1-39 139-15</inkml:trace>
  <inkml:trace contextRef="#ctx0" brushRef="#br0" timeOffset="89008.39">14478 8189 234 0,'32'7'1043'0,"-32"9"-267"16,10 6-653-16,14 14-155 16,-3 5 14-16,3 4-32 15,-8-1-58-15,-1 4 10 0,5 4 23 16</inkml:trace>
  <inkml:trace contextRef="#ctx0" brushRef="#br0" timeOffset="93905.31">14898 9175 0 0,'-7'-4'0'0,"6"0"0"15,-1-6 0-15,2-1 0 16,0-2 0-16,0-2 0 16,-2-1 0-16,-2 7 0 15,0-4 0-15,1 5 0 16,0 3 0-16,-2 0 0 0,-3 2 0 15,2 1 8 1,-2 2 9-16,1-3 2 0,1 3 0 16,1 0-2-1,3 0-1-15,1 0-3 16,1 0-2-16,0 0-4 16,0 0-1-16,0 0 0 0,0 0 1 15,0 0 2-15,0 0 2 31,0 0 4-31,0 0 1 0,14 0 2 0,7 0 0 0,42-18-4 16,-49 9-2 0,4 4 0-16,-2-1-1 0,0 4-1 31,2-1 0-31,0 1 1 0,-2-1 0 0,0 1 0 16,-2-4 0-1,-3 4-2-15,1-1 6 0,-4-2 0 16,-2 0 0-16,-4 5 1 15,-2-3 3-15,-2 3 0 16,1 0 24-16,-1 0-4 16,0 0-16-16,-7 0-13 15,-11 0 0-15,4 0 0 16,-40 5 18-16,43-2 9 16,2-3 0-16,1 0-12 15,-1 0-13-15,6 5-36 16,2-2-51-16,0 2-11 15,3-5-6-15,0 0-5 0,0 0 20 16,3 13 51 0</inkml:trace>
  <inkml:trace contextRef="#ctx0" brushRef="#br0" timeOffset="94795.18">15453 8324 30 0,'-4'5'52'16,"1"5"-22"-16,0-1-15 15,1 3 4-15,2-3 13 16,2 1 1-16,1 1 0 16,0-1 4-16,2 3 0 0,-2-5-3 15,2 5 18-15,2 1 0 0,2 7 84 16,22 48 222-1,-30-37-221-15,1 7-55 0,-2 7-12 16,-3-1 2 0,-4 9 9-16,1 5-12 0,-5 4 9 15,3 11-2 1,-2 11-4-16,-3 0-2 0,4 10-14 16,-1-8-12-16,3-5-11 15,-1-12-5-15,0-12-5 16,2-3-5-16,-2-23-8 15,6-3-1 1,2-15-21-16,-1-14-31 0,1-12-213 16,1-16 162-16</inkml:trace>
  <inkml:trace contextRef="#ctx0" brushRef="#br0" timeOffset="96195.29">15674 7832 72 0,'2'23'76'0,"3"-2"-20"16,1-3-38-16,12 12-5 15,3-3 4-15,6 2 7 16,4 2 1-16,3-4-8 0,4 7-3 15,-6-4 1 1,-1 6 8-16,-5 2 24 0,-9 3 16 16,6 10 260-1,-7 2-48-15,0 11-171 16,-6 12-9-16,-9 3-2 16,3 8-30-16,-8 4 7 0,-5-1 6 15,-6 2 4-15,-11 1-2 0,-11-1 0 16,7-31-21-1,-1 0-6-15,-38 43 0 16,-16 10-8-16,5-11-7 16,22-46-18-1,29-30-13-15,1 3-106 16,-86 78 568-16,-21-10-395 0</inkml:trace>
  <inkml:trace contextRef="#ctx0" brushRef="#br0" timeOffset="100585.14">22696 7725 107 0,'38'120'107'0,"-52"-97"-14"15,-2 6-56-15,1 11-29 0,-2 3 24 0,-6 10 36 31,-4 8 390-31,-7 1-151 0,-3 3-128 0,-3 14-84 16,3 8-11 0,6 8 0-16,4 6-2 15,6-6-14-15,2-3-20 16,4-1-23-16,6 1-4 0,7 4-9 16,12-35-3-1,-1 0-3-15,25 39-1 0,13 1-2 16,7-22 1-16,-8-27 1 15,-3-7-1-15,-4-8 1 16,-2-7-4-16,-2-12-1 16,0-4 0-16,-4-10-33 15,-2-8-33-15,5-5-197 16,1-17-226-16,0-5-25 16</inkml:trace>
  <inkml:trace contextRef="#ctx0" brushRef="#br0" timeOffset="101554.9">23143 8456 206 0,'-13'18'151'0,"0"8"-90"16,5-4-23-16,2 17 402 16,-1 1-78-16,2 3-143 15,1 5-65-15,-3-1-54 16,-6 1-22-16,0-4-26 16,-1 1-5-16,8-2 1 15,1-1-2-15,6-5-8 0,6 1-7 16,-2-2-13-1,11-2-1-15,1-4-7 0,-2 1 0 16,12-9-1 0,-1-1-3-16,3-11-4 0,5-1 1 15,-2-9-54 1,-3-4-40-16,-7-19-190 0,-4-16-330 0,-10-22 39 31</inkml:trace>
  <inkml:trace contextRef="#ctx0" brushRef="#br0" timeOffset="101696.08">23259 8008 386 0,'-18'30'1589'0,"10"12"-1373"16,11 16-216-1,4-2 1-15,4 5 2 16,-1-3 0-16,-1-11-39 16,2-2-49-16,1-24-223 15,-1-9-938-15,-3-28 1078 16</inkml:trace>
  <inkml:trace contextRef="#ctx0" brushRef="#br0" timeOffset="102254.93">23519 9384 189 0,'8'19'160'0,"-8"12"501"15,0 4-344-15,3 11-157 16,-9 6 8-16,-15 14-34 16,-13 8-51-16,-25 14-47 15,-13 9-33-15,-25-7-91 0,-6-7-120 16,-8-22 120-1</inkml:trace>
  <inkml:trace contextRef="#ctx1" brushRef="#br0">24187 8422 0,'0'-31'0,"31"31"188,0 0-172,0 62 15,1-31-16,-32 0-15,31 0 16,-31 0 0,31 0-16,-31 31 15,0-31 1,0 156 15,0-125-31,0 156 31,0-187-15,0 31-16,0 0 16,-31-31-1,31 0-15,0 0 16,0 0 15,-31-31 0,-32 31 1,32 0-32,0 0 31,0-31 125,0 0-140</inkml:trace>
  <inkml:trace contextRef="#ctx1" brushRef="#br0" timeOffset="779.69">24249 8111 0,'31'0'15,"1"0"-15,-1 0 16,0 0 0,0 0-1,31 0-15,0 62 16,31-62 15,-93 31-31,0 0 172</inkml:trace>
  <inkml:trace contextRef="#ctx1" brushRef="#br0" timeOffset="1704.81">24622 8608 0,'32'0'47,"-1"0"-31,0 0 46,0 0-46,31 0 15,-31 0 16,0 0-31,0 0-1,0 0 17,0 0-1</inkml:trace>
  <inkml:trace contextRef="#ctx1" brushRef="#br0" timeOffset="2654.83">24902 8422 0,'0'31'78,"0"0"-62,0 0 0,0 31-1,0 0 16,0-31-31,-31 0 32,31 32 93,0-32-110,0 0 1,-31-31 140</inkml:trace>
  <inkml:trace contextRef="#ctx1" brushRef="#br0" timeOffset="3909.6">25027 8484 0,'0'31'47,"31"0"-32,-31 0 16,0 0-15,0 0 0,0 0-16,0 0 15,0 0 17,0 1-32,31-32 31,-31 31-16,0 0 17,0 0-32,0 0 31,0 0 0</inkml:trace>
  <inkml:trace contextRef="#ctx1" brushRef="#br0" timeOffset="5263.57">25027 7862 0,'31'0'78,"0"0"-62,-31 31-16,62 0 31,-31 32-15,62 123 15,-62-93 0,-31-62-15,0 0 0,0 1-16,31-1 15,-31 31 1,32 0-16,-32 124 47,0-155-47,0 94 15,0-94 1,0 62 0,0 0-1,0 1 17,0-63-17,0 31 1,0-31-16,0 0 15,0 31 1,0-31 0,0 93 15,0-92-31,-32 61 16,32-31-1,-31 0 1,31 31-16,-62 1 0,-31 216 47,93-248-47,-31 1 0,-31 30 31,62-62-15,-31-31 93,-1 31-93,1-31-1,0 0-15,-31 0 16</inkml:trace>
  <inkml:trace contextRef="#ctx1" brushRef="#br0" timeOffset="6508.58">18840 4692 0,'-31'0'15,"0"0"16,0 0-31,-1 0 0,1 0 16,0 0-16,-31 0 31,31 0-31,0 0 16,-31 63 0,0-1-16,-63 93 31,63-62 0,31-62-15,31 32-1,0-32 1,0 31 15,0 62 0,0-93-31,31 31 16,0 1 0,31 30-16,94 93 31,-63-124 0,-124-62 110</inkml:trace>
  <inkml:trace contextRef="#ctx1" brushRef="#br0" timeOffset="8175.91">19120 5221 0,'0'31'188,"0"0"-188,0 0 15,0 0 1,0 31 0,31 0 15,-31-31-31,0 1 47,31-32-32,-31 31 1,31 0-16,-31 0 31,31-31 0,-31-31 110,0 0-125</inkml:trace>
  <inkml:trace contextRef="#ctx1" brushRef="#br0" timeOffset="8773.92">19244 4879 0,'31'0'63,"0"31"-63,0-31 15,-31 31 17,0 0 15,0 62-32,0-62-15</inkml:trace>
  <inkml:trace contextRef="#ctx1" brushRef="#br0" timeOffset="9469.82">19430 5314 0,'32'0'32,"-1"0"14,0 0 17,0 0-32,0 0-31,0 0 31</inkml:trace>
  <inkml:trace contextRef="#ctx1" brushRef="#br0" timeOffset="10269.73">19772 5159 0,'0'31'79,"32"31"-64,-32 0 1,0 0-1,0 31 1,0-62 0,0 1-16,0-1 203,0 0-188</inkml:trace>
  <inkml:trace contextRef="#ctx1" brushRef="#br0" timeOffset="10828.08">20114 5873 0,'0'31'109,"0"1"-62</inkml:trace>
  <inkml:trace contextRef="#ctx1" brushRef="#br0" timeOffset="11670.06">20643 5469 0,'31'0'63,"0"31"-48,0 32-15,-31-1 16,31 0 0,32 124-1,-32 591 17,-31-621-17,-31 123 1,-32-248-1,63 1-15,-62-32 47,31 0-47,0 0 32,31-32-1,-62 32-31,31-62 15,31 31 1,0-93 0</inkml:trace>
  <inkml:trace contextRef="#ctx1" brushRef="#br0" timeOffset="12403.88">20705 5034 0,'31'0'31,"31"62"-15,-30-62-1,30 32 17,-62-1 15,31 0-32,0 0 16,-31 0-31</inkml:trace>
  <inkml:trace contextRef="#ctx1" brushRef="#br0" timeOffset="13058.33">21576 4413 0,'31'0'31,"0"31"-15,0 0-16,187 249 31,-125-187-31,31 218 16,63 248-1,-156-279 1,-31-156 0,0 62-1,-31-123-15,-63-63 31,32 0-31,-124 31 16,30 31 15,94-62-31,0 31 16,31-31 15,0 93 0,31-62-31,0 0 16</inkml:trace>
  <inkml:trace contextRef="#ctx1" brushRef="#br0" timeOffset="13985.8">17938 11312 0,'-62'31'78,"-62"62"-63,61-62 1,1 31-16,0 1 0,0-1 16,0 31-16,-125 342 31,187 31 0,0-373-15,0 32-16,94 154 15,-94-185-15,93 92 47,-62-186 16,-31 31-16</inkml:trace>
  <inkml:trace contextRef="#ctx1" brushRef="#br0" timeOffset="14639.61">18249 13021 0,'0'31'47,"0"31"-31,0 0-16,-62 63 31,-31 341 0,93-373-15,31 0 15,0-93 32,0 0-48,0 0-15,-31-31 16,0-155 15,0 93-15</inkml:trace>
  <inkml:trace contextRef="#ctx1" brushRef="#br0" timeOffset="15174.99">18187 12306 0,'31'0'15,"31"0"17,-31 0 46,-31 31-78,94 31 31,-63 32-31</inkml:trace>
  <inkml:trace contextRef="#ctx1" brushRef="#br0" timeOffset="15930.1">18747 13549 0,'31'0'78,"62"0"-63,-62 0-15,0 0 16,62 0 15,-62 0-31,1 0 16,-1 0 0,31 0 15,-31-31 16,0 31 0</inkml:trace>
  <inkml:trace contextRef="#ctx1" brushRef="#br0" timeOffset="16450.06">19089 13239 0,'0'62'47,"0"0"-32,0 93 1,0-62 15,0-61-31,0-1 16,31-31-16,-31 31 78,0 0-47,-31-31 16</inkml:trace>
  <inkml:trace contextRef="#ctx1" brushRef="#br0" timeOffset="17046.92">19462 13239 0,'31'31'31,"0"31"-31,-31 0 16,0-31 0,31 31-1,-31 0-15,0 32 16,0-63-16,0 62 31,0-62 0,0-124 63</inkml:trace>
  <inkml:trace contextRef="#ctx1" brushRef="#br0" timeOffset="17700.04">19772 12617 0,'32'0'31,"-1"0"1,0 0-17,0 0 1,31 31-1,0 31 17</inkml:trace>
  <inkml:trace contextRef="#ctx1" brushRef="#br0" timeOffset="18695.93">20114 13643 0,'0'31'172,"0"0"-156,0 0 0,0 0-1,-31 62 1,-497 31 15,186-30-15</inkml:trace>
  <inkml:trace contextRef="#ctx1" brushRef="#br0" timeOffset="19623.18">21296 13114 0,'0'0'0,"0"-31"15,0 62 79,0 31-78,62 187-1,-31-156-15,31 249 31,-62-155-15,0-94-16,0 31 16,0-31-16,-93 32 31,31-94 0,31-31 0,-31 0-15,-94-31 15,32-32 1,93 63-32,0-31 0,-32-62 15</inkml:trace>
  <inkml:trace contextRef="#ctx1" brushRef="#br0" timeOffset="20194.8">21265 12617 0,'31'0'47,"0"0"-15,0 0-32,-31 31 46,0 0-30,31-31-16,0 0 16</inkml:trace>
  <inkml:trace contextRef="#ctx1" brushRef="#br0" timeOffset="20943.29">22197 11964 0,'32'0'0,"-1"63"15,31-1 1,31 62-16,-31 0 16,63 156-1,30 0 1,32 403 15,-187-372 0,0-249-15,0 0-16,0 1 16,-31-32-1,-32 0 32,32 0-47,31 0 16,-31-31 62,31 31-78,-62 31 31,31-31-31</inkml:trace>
  <inkml:trace contextRef="#ctx1" brushRef="#br0" timeOffset="23049.95">18436 8080 0,'-63'0'94,"32"31"-78,-62 31-1,62-62 1,-31 62 0,31-31-16,-31 31 31,62-30-15,0 30 15,0-31-16,62 31 1,62 93 15,-93-124-31,31 63 32,-62-63-17,31-31-15,1 0 156,-1 31-156,-31 0 16</inkml:trace>
  <inkml:trace contextRef="#ctx1" brushRef="#br0" timeOffset="24149.92">18405 8391 0,'31'0'15,"31"0"17,-31 0-17,0 62 17,0 0-1,0-62-16,-31 31-15,0 31 32,31-31-1,0 31 0,-31-31-15,31-31 15,1 0-15,-1 0 140,0 0-109,0 0-16</inkml:trace>
  <inkml:trace contextRef="#ctx1" brushRef="#br0" timeOffset="24789.68">18684 8266 0,'31'0'31,"1"0"0,-1 0-31,-31 31 125</inkml:trace>
  <inkml:trace contextRef="#ctx1" brushRef="#br0" timeOffset="25319.84">19120 8608 0,'31'0'15,"0"31"17,0-31-17,0 31 17,-31 0 61</inkml:trace>
  <inkml:trace contextRef="#ctx1" brushRef="#br0" timeOffset="26219.46">19586 8453 0,'0'31'78,"31"0"-63,-31 31-15,0 0 16,31 94 0,0-63-1,-31 155 17,0-185-32,0 61 31,0-93-31,0 0 15,-31 0 17,0-31-32,0 31 15,0-31 17,0 0-1,0 0 0,0 0-15,-1 0-1,1 0 1,31-31 0</inkml:trace>
  <inkml:trace contextRef="#ctx1" brushRef="#br0" timeOffset="26917.06">19462 8173 0,'31'0'16,"0"0"15,0 0-15,-31 31 15,31-31 16</inkml:trace>
  <inkml:trace contextRef="#ctx1" brushRef="#br0" timeOffset="27910.01">19804 8018 0,'31'0'16,"0"0"31,0 62-16,31 31 0,-62-62-31,62 31 16,-62 0-16,62 1 16,32 185 15,-63-92 0,-31-94-15,0 0-1,0-31 17,0 0 15,0 0-32,-31 31 16,0-31-15,-1-31 93,32 31-109,0 32 16</inkml:trace>
  <inkml:trace contextRef="#ctx1" brushRef="#br0" timeOffset="90609.9">15109 6650 0,'31'0'235,"31"0"-220,1 0-15,-32 0 0,93 31 32,0-31-1,-93 0-15,1 0 15,92 0 0,-93 0-31,187 0 31,-156 0-31,31 31 32,-62-31-17,0 0-15,0 0 16,0 0-16,0 0 15,63 0 17,-1 0-32,-62 0 15,31 0 17,-31 0-32,32 0 31,-1 0-16,124 0 17,-155 0-17,0 0 1,1 0 109,30 0-109,31 0-1,-31 0 1,0 0-16,-31 0 15,1 0-15,-1 0 16,0 0 15,-31-31 47,62-31-46,-62 0-32,31 31 31,0-31-15,0 31-1,-31 0 1,0-31-1,0 30 17,0 1-17,0 0 1,0 0 0,-31 0-1,0 0-15,31 0 47,0 0-31,-31 31 15,0-93-15,-31 31 15,31 30-16,31 1-15,-32 0 16,1 0 0,0 0 77,-31 31-93,31 0 16,-62 0 15,31-31-15,-1 31-16,-61-31 16,93 31-1,0 0-15,-125 0 31,1 0 1,124 0-32,-62 0 15,30 0 1,-61 0 0,0 0 15,93 0-16,-1 0-15,-61 0 16,62 0-16,-31 0 16,-156 0 15,94 0 0,93 0-31,0 0 16,0 0-1,-63 0 17,32 31-1,31 0-15,0 0-1,0-31 16,0 0-31,0 31 47,0-31-47,31 31 32,-31-31 30,31 31-15,-31-31-31,31 32-1,-32-32-15,32 31 31,0 0-15,-31 0-16,31 31 94,0-31-79,0 93 17,0-93-32,0 0 156,0 1-156,0 61 31,0-62-15,0 0-16,0 0 15,0 0 314</inkml:trace>
  <inkml:trace contextRef="#ctx1" brushRef="#br0" timeOffset="116489.72">12560 12462 0,'31'0'250,"0"0"-188,0 0-31,0 0-15,0 0 0,31 0 15,1 0-31,-1 31 31,0-31 0,-31 0-31,0 0 0,0 0 16,31 0 0,125 0-1,-63 0 32,-93 0-47,0 0 31,-31-31-15,32 31 0,30 0 15,-31 0-15,0 0-1,31 0 1,-31 0-1,0 0 126,0 0-125,125 0-1,30 31 1,-92 0-16,30-31 16,-31 0 15,-62 0 0,0 0-15,32 0-1,-1 0 1,-31 0-16,93 0 31,-93 0-31,0 0 0,156 0 47,-125 0-47,31 0 16,63-31 15,-94 31-15,0 0-16,0 0 15,32 0 1,-63 0-16,31 0 15,124 31 17,-92 0-17,-63-31-15,124 31 16,-30 0 15,-63-31-31,93 31 16,125-31 15,-249 0-31,31 0 16,94 0-1,-32 31 1,-31-31-16,63 0 16,-63 0-1,187 0 1,-218 0-1,0 0-15,0 0 16,1 0 0,-32 0-1,31 0-15,-31 0 16,124 0 15,-92 0-31,30 0 0,0 0 16,-31 0-1,125 0 1,-63 0 0,-31 0-1,-61 0-15,61 0 16,-31 0-16,93 0 16,1 0-1,-94 0-15,156 0 31,-187 0 1,0 0 15,0 0-47,31-31 15,31-31 16,-62 0-15,63 0 0,-32 62-16,-31-94 31,0 94 63,0-31-94,-31 0 31,31 31-15,-31-31-1,0 0 16,0-31 1,0 31-32,0-31 31,0 31 94,-31 31-109,0-31-16,-31-1 0,0 1 31,31 0-31,-94 0 15,1-31 17,93 31-17,-31 31 1,-32-31 15,32 0-31,-93 31 31,124 0-31,-63-31 0,-30 0 47,93 31-15,0 0-32,-62-31 31,62 31-31,-32 0 0,32 0 15,0 0 1,0 0-16,-155 0 16,61 0 15,94 0-15,0 0-16,-31 0 15,0-31-15,-32 31 31,32 0-31,-31 0 16,-125 0 15,125 0-31,31 0 0,-94 0 32,94 0-32,-155 0 31,123 0-16,63 0 1,0 0-16,-155 31 31,123-31-31,-216 31 32,154 0-1,63-31-31,0 0 15,-31 0 1,-125 31 15,0-31 1,156 0-1,31 0-16,0 0-15,-31 0 16,-31 0 0,30 0-16,-154 0 31,186 0-15,-94 0-1,63 0 1,31 0 15,0 0 32,0 0-48,0 0 1,0 0-16,-94 0 31,63-31-31,31 31 16,-62 0-1,62 0-15,0-31 16,-32 31 0,32 0-1,0 0 1,0-31-1,0 31-15,-62-31 16,0 0 0,-32-1-1,-30 1 1,124 31 15,0 0 125,0 0-156,-63 0 0,32 0 16,-31 0-16,31 0 31,-1 0-31,-92 0 32,124 0-1,0 0 47,-31 0-62,-1 0-1,-61 31 1,62 1-1,-31-32-15,62 0 47,-1 31 16,1-31-63,-93 31 31,93-31-31,-62 31 31,30 0-15,32-31 0,-31 31 15,31 0 0,0 0-31,0-31 16,31 31 93,0 0-93,-31-31-16,31 31 15,0 0 1,-31 0 0,31 0-1,0 1 1,-31-32 15,31 31 0,-31 0 1,31 0-32,0 0 15,0 62 16,31-93 94,-31 31-109,31-31-16,0 0 31,0 31-15,31-31 0,62 31 15,-92-31-31,30 0 15,-62 31 1,31-31 31,62 0-16,-62 31-31,0-31 0,0 32 16,0-32 31</inkml:trace>
  <inkml:trace contextRef="#ctx1" brushRef="#br0" timeOffset="147579.91">1585 13611 0,'-31'0'203,"0"0"-203,0 0 31,0 0 0,0 0-15,0 0 15,31 32-15,-31-32-16,-1 0 16,32 31-1,-62-31 1,31 31 15,-31 0-15,31 0-1,-93 62 17,61-93-1,63 31 31,0 0-30,0 0-17,-31-31 1,31 31-16,0 32 15,-31 92 17,0-62-1,31-62-31,0 0 16,0 0-1,0 0 16,0 1-15,0-1 15,0 0-15,62 31 15,-31 0 16,1-62-31,-32 31-1,31 0 1,31 31 15,0 0 0,-31-30-31,0-1 32,0-31-32,0 62 15,0-31 1,0-31 0,32 31-1,-63 0 110,31 0-125,31-31 31,-31 62-31,0-62 16,93 62 15,-92-31-15,-1 1-16,0-32 16,-31 31 15,31-31 31,31 31-62,156 31 47,-187-31-47,31-31 16,-31 31-16,62 0 31,-62-31-31,0 0 16,1 0-16,30 0 31,0 31 0,-31-31-31,31 0 16,-31 0-16,63 0 15,123 0 17,-92 0 15,-94 0-47,31 0 15,-31 31 1,186-31 15,-154 0-31,61 31 31,-62-31-15,-31 31-16,63-31 16,123 63 15,-124-63 0,-61 0-15,-1 0-16,0 31 0,31-31 31,218 31 0,-125 0 0,-62 0-31,-61-31 16,30 0 0,186 31 31,-154-31-47,123 0 31,-186 31-31,32-31 0,92 0 15,-93 0 1,-31 0 0,94 0-1,-63 31-15,218-31 32,-187 0-32,0 0 15,32 0 1,154 0 15,-248 0-31,94 0 31,-32 0-31,-31 0 16,-31 0 0,31 0-16,32 0 15,-1 0 1,0 0-16,32 0 31,-94 0-31,62 0 16,0 0-1,1 0 1,30 0 15,-31-31-31,-31 31 16,94 0-1,-125 0 1,0 0 0,0 0-16,0-31 0,31 31 15,0 0 1,-30 0-16,30 0 16,0 0-1,-31 0 1,62-31-16,-31 31 15,-30 0-15,30 0 16,0-31 0,0 31-1,62 0 1,-92 0-16,-1 0 16,62 0-1,-31 0 1,0-31-1,32 31 1,-32 0-16,31-62 31,-62 62-15,0 0-16,31 0 16,32-63-1,-1 63 1,-62 0-16,31-31 31,-31 0-31,0 31 16,0-31-16,32 31 15,-32-31 1,31 0 15,0 0-31,-31 31 78,0-31-62,0 0 0,0 0 15,-31 0-31,31 0 15,1-32 1,-1-30 0,-31 31 15,31 31-31,-31-31 16,0 31-1,0-31 1,31-32-1,-31 1-15,31 62 16,-31-31 0,31 0 15,-31 31-31,0 0 47,0-1-47,0 1 31,0 0-15,-31 31-1,31-31-15,-31 0 16,0 0 15,0 0-31,-32-62 31,1 93-15,31-31 0,0 0-1,31 0 1,-31 31-16,0 0 31,0-32-15,0 1-16,-63-31 15,32 31 1,-31-31 0,31 31-1,0 0 1,31 0 0,0 31-16,-1-31 31,1 31-16,31-31-15,-62 0 16,0-1 0,31 1-16,0 31 15,0-31 1,0 31 31,0 0-32,-1 0-15,1-31 16,-93 31 0,62-31-16,-63 0 15,32 0 1,62 31 0,-31-31-1,31 0 1,0 31-16,0 0 62,0 0-46,-32 0 0,32 0-16,-93 0 31,93 0-16,0 0 1,0-31 31,0 31-16,-1 0-15,1 0-16,0 0 15,0 0 1,0 0 0,0 0-16,0 0 15,0 0 1,0 0 0,31-31-1,-31 31 1,0 0-1,0 0 1,-1 0-16,1 0 16,-31 0-1,31 0 17,0 0-32,-31 31 15,0-31 1,31 0-1,-1 0 1,-30 0 0,31 0-1,-62 0 1,31 0 0,31 0-1,0 0 32,-1 0-47,-92 0 31,-31 0-15,92 0 0,32-31-1,0 31-15,0 0 16,0 0-1,0-31 1,-62 31 0,31 0-16,-63-31 31,94 31-15,0 0-16,0-32 15,0 32 1,-62 0-1,30 0 17,32 0-32,-62 0 15,31 0-15,0 0 16,-32 0 0,1 0-1,0 0 1,62 0-16,-94 0 31,63 32-31,31-32 16,-31 0-16,0 0 15,0 0 1,-32 0 15,63 0-15,-31 0-16,31 0 15,0 0 1,0 0 0,-31 0-16,-1 0 31,32 31-31,-62-31 31,62 0-31,0 0 16,0 0-1,0 0-15,0 0 16,-94 0 0,63 0-1,31 0 1,-31 0-16,31 0 16,-31 0-1,31 0 1,-1 0-1,1 0 1,-62 0 0,31 0-1,31 0-15,-62 0 16,-1 0 0,32 0-1,0 0 1,31 0-1,-31 0 1,31 0 0,-32 0-1,32 0 1,-93 0 0,93 0-1,-156-63 1,125 63-1,31 0-15,0 0 16,-62-31 0,-1 31-16,32-31 31,31 31-15,0 0-1,0 0 1,0 0-16,-31 0 31,0 0-15,30 0-16,1 0 31,0 0-31,0 0 31,0 0-15,0 0-16,0 0 31,31 31-15,-62 0-1,-32-31 1,63 63 0,-31-63-1,31 31 1,0-31 46,0 0-46,-62 31 0,30 0-1,1-31-15,0 0 31,31 0-15,31 31 15,0 0 16,-31 0-31,-31-31-1,62 31 1,-31 0 0,31 0-1,-31-31-15,31 31 16,0 0 296,0 1-296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这就是时空图。</a:t>
            </a:r>
          </a:p>
          <a:p>
            <a:pPr eaLnBrk="1" hangingPunct="1"/>
            <a:r>
              <a:rPr lang="en-US" altLang="zh-CN" dirty="0"/>
              <a:t>OP</a:t>
            </a:r>
            <a:r>
              <a:rPr lang="zh-CN" altLang="en-US" dirty="0"/>
              <a:t>表示一条指令。</a:t>
            </a:r>
          </a:p>
          <a:p>
            <a:pPr eaLnBrk="1" hangingPunct="1"/>
            <a:r>
              <a:rPr lang="zh-CN" altLang="en-US" dirty="0"/>
              <a:t>原来</a:t>
            </a:r>
            <a:r>
              <a:rPr lang="en-US" altLang="zh-CN" dirty="0" err="1"/>
              <a:t>Unpipelined</a:t>
            </a:r>
            <a:r>
              <a:rPr lang="zh-CN" altLang="en-US" dirty="0"/>
              <a:t>时候一条指令执行完了，才能执行另外一条指令。现在几条指令可以</a:t>
            </a:r>
            <a:r>
              <a:rPr lang="en-US" altLang="zh-CN" dirty="0"/>
              <a:t>overlap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3F0C2-635C-4938-87BC-0277CFCFCA6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2953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Century Gothic" panose="020B050202020202020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Century Gothic" panose="020B050202020202020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anose="020F050202020403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无动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6875" y="1362074"/>
            <a:ext cx="8594725" cy="5267325"/>
          </a:xfrm>
        </p:spPr>
        <p:txBody>
          <a:bodyPr/>
          <a:lstStyle>
            <a:lvl1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动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6875" y="1362074"/>
            <a:ext cx="8594725" cy="5267325"/>
          </a:xfrm>
        </p:spPr>
        <p:txBody>
          <a:bodyPr/>
          <a:lstStyle>
            <a:lvl1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>
        <p:tmplLst>
          <p:tmpl lvl="1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anose="02020603050405020304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" y="-26988"/>
            <a:ext cx="9144000" cy="276999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11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  <p:sp>
        <p:nvSpPr>
          <p:cNvPr id="12" name="Rectangle 5"/>
          <p:cNvSpPr/>
          <p:nvPr/>
        </p:nvSpPr>
        <p:spPr>
          <a:xfrm>
            <a:off x="8792128" y="6597352"/>
            <a:ext cx="335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-96" charset="-128"/>
                <a:cs typeface="Times New Roman" panose="02020603050405020304" pitchFamily="18" charset="0"/>
              </a:rPr>
              <a:t>‹#›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  <p:sp>
        <p:nvSpPr>
          <p:cNvPr id="15" name="TextBox 8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anose="05020102010507070707" pitchFamily="18" charset="2"/>
        <a:buChar char="¢"/>
        <a:defRPr sz="28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6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image" Target="../media/image2.tmp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 bwMode="auto">
          <a:xfrm>
            <a:off x="685800" y="1524000"/>
            <a:ext cx="8134672" cy="2178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marL="0" indent="0" defTabSz="914400"/>
            <a:r>
              <a:rPr lang="zh-CN" altLang="en-US" kern="0" dirty="0"/>
              <a:t>第五章  优化程序性能</a:t>
            </a:r>
            <a:endParaRPr lang="en-US" sz="2000" b="0" kern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85800" y="4267200"/>
            <a:ext cx="7678738" cy="1752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教   师： 史先俊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计算机科学与技术学院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哈尔滨工业大学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96" y="304800"/>
            <a:ext cx="8786982" cy="7620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复杂运算简化 </a:t>
            </a:r>
            <a:r>
              <a:rPr lang="en-US" dirty="0"/>
              <a:t>Reduction in Strength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35628" y="1051794"/>
            <a:ext cx="8594725" cy="5267325"/>
          </a:xfrm>
          <a:noFill/>
        </p:spPr>
        <p:txBody>
          <a:bodyPr lIns="90487" tIns="44450" rIns="90487" bIns="44450"/>
          <a:lstStyle/>
          <a:p>
            <a:r>
              <a:rPr lang="zh-CN" altLang="en-US" dirty="0"/>
              <a:t>用更简单的方法替换昂贵的操作</a:t>
            </a:r>
            <a:endParaRPr lang="en-US" dirty="0"/>
          </a:p>
          <a:p>
            <a:r>
              <a:rPr lang="zh-CN" altLang="en-US" dirty="0"/>
              <a:t>移位、加，替代乘法</a:t>
            </a:r>
            <a:r>
              <a:rPr lang="en-US" altLang="zh-CN" dirty="0"/>
              <a:t>/</a:t>
            </a:r>
            <a:r>
              <a:rPr lang="zh-CN" altLang="en-US" dirty="0"/>
              <a:t>除法</a:t>
            </a:r>
            <a:endParaRPr lang="en-US" dirty="0"/>
          </a:p>
          <a:p>
            <a:pPr lvl="1">
              <a:buFont typeface="Wingdings" panose="05000000000000000000" pitchFamily="2" charset="2"/>
              <a:buNone/>
            </a:pPr>
            <a:r>
              <a:rPr lang="en-US" dirty="0">
                <a:latin typeface="Courier New" panose="02070309020205020404" pitchFamily="49" charset="0"/>
              </a:rPr>
              <a:t>16*x	--&gt;	x &lt;&lt; 4</a:t>
            </a:r>
          </a:p>
          <a:p>
            <a:pPr lvl="1"/>
            <a:r>
              <a:rPr lang="zh-CN" altLang="en-US" dirty="0"/>
              <a:t>实际效果依赖于机器</a:t>
            </a:r>
            <a:endParaRPr lang="en-US" dirty="0"/>
          </a:p>
          <a:p>
            <a:pPr lvl="1"/>
            <a:r>
              <a:rPr lang="zh-CN" altLang="en-US" dirty="0"/>
              <a:t>取决于乘法或除法指令的成本</a:t>
            </a:r>
            <a:endParaRPr lang="en-US" dirty="0"/>
          </a:p>
          <a:p>
            <a:pPr lvl="2"/>
            <a:r>
              <a:rPr lang="en-US" dirty="0"/>
              <a:t>Intel Nehalem CPU</a:t>
            </a:r>
            <a:r>
              <a:rPr lang="zh-CN" altLang="en-US" dirty="0"/>
              <a:t>整数乘需要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CPU</a:t>
            </a:r>
            <a:r>
              <a:rPr lang="zh-CN" altLang="en-US" dirty="0"/>
              <a:t>周期</a:t>
            </a:r>
            <a:endParaRPr lang="en-US" altLang="zh-CN" dirty="0"/>
          </a:p>
          <a:p>
            <a:r>
              <a:rPr lang="zh-CN" altLang="en-US" dirty="0"/>
              <a:t>识别乘积的顺序（</a:t>
            </a:r>
            <a:r>
              <a:rPr lang="en-US" altLang="zh-CN" dirty="0"/>
              <a:t>Recognize sequence of products</a:t>
            </a:r>
            <a:r>
              <a:rPr lang="zh-CN" altLang="en-US" dirty="0"/>
              <a:t>）</a:t>
            </a:r>
            <a:endParaRPr lang="en-US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识别产品（编译生成对的机器程序）的顺序</a:t>
            </a:r>
            <a:endParaRPr lang="en-US" dirty="0">
              <a:solidFill>
                <a:srgbClr val="FF0000"/>
              </a:solidFill>
            </a:endParaRP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914400" y="4802087"/>
            <a:ext cx="2971800" cy="1628651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j] = b[j];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4502484" y="4802087"/>
            <a:ext cx="3149600" cy="1936428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 (j = 0; j &lt; n;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j] = b[j];</a:t>
            </a:r>
          </a:p>
          <a:p>
            <a:pPr algn="l">
              <a:lnSpc>
                <a:spcPct val="100000"/>
              </a:lnSpc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+= n;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3886200" y="5616413"/>
            <a:ext cx="584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nimBg="1"/>
      <p:bldP spid="11269" grpId="0" animBg="1"/>
      <p:bldP spid="1127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1066800"/>
            <a:ext cx="8307387" cy="5378450"/>
          </a:xfrm>
          <a:noFill/>
        </p:spPr>
        <p:txBody>
          <a:bodyPr lIns="90487" tIns="44450" rIns="90487" bIns="44450"/>
          <a:lstStyle/>
          <a:p>
            <a:r>
              <a:rPr lang="zh-CN" altLang="en-US" dirty="0"/>
              <a:t>重用表达式的一部分</a:t>
            </a:r>
            <a:endParaRPr lang="en-US" dirty="0"/>
          </a:p>
          <a:p>
            <a:r>
              <a:rPr lang="en-US" dirty="0"/>
              <a:t>GCC </a:t>
            </a:r>
            <a:r>
              <a:rPr lang="zh-CN" altLang="en-US" dirty="0"/>
              <a:t>使用</a:t>
            </a:r>
            <a:r>
              <a:rPr lang="en-US" dirty="0"/>
              <a:t> –O1 </a:t>
            </a:r>
            <a:r>
              <a:rPr lang="zh-CN" altLang="en-US" dirty="0"/>
              <a:t>选项实现这个优化</a:t>
            </a:r>
            <a:endParaRPr lang="en-US" dirty="0"/>
          </a:p>
        </p:txBody>
      </p:sp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82000" cy="106045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共享公用子表达式</a:t>
            </a:r>
            <a:endParaRPr lang="en-US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533400" y="2077288"/>
            <a:ext cx="3260507" cy="1751762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Sum neighbors of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 =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[(i-1)*n  + j    ];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 =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[(i+1)*n + j    ];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=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*n       + j-1 ];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=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*n       + j+1];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= up + down + left + right;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4444206" y="2077288"/>
            <a:ext cx="3260507" cy="1751762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inj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*n + j;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 =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inj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 n];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 =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inj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n];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=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inj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- 1];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=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inj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+ 1];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= up + down + left + right;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452792" y="3814864"/>
            <a:ext cx="3191578" cy="39754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乘法</a:t>
            </a:r>
            <a:r>
              <a:rPr 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sz="20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*n, (</a:t>
            </a:r>
            <a:r>
              <a:rPr lang="en-US" sz="20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–1)*n, (i+1)*n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4444206" y="3821248"/>
            <a:ext cx="1381788" cy="397545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乘法</a:t>
            </a:r>
            <a:r>
              <a:rPr 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sz="20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*n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533400" y="4191000"/>
            <a:ext cx="3733800" cy="2305759"/>
          </a:xfrm>
          <a:prstGeom prst="rect">
            <a:avLst/>
          </a:prstGeom>
          <a:solidFill>
            <a:srgbClr val="F1C7C7"/>
          </a:solidFill>
          <a:ln w="38100" cmpd="dbl">
            <a:solidFill>
              <a:schemeClr val="tx1"/>
            </a:solidFill>
            <a:miter lim="800000"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1(%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# i+1</a:t>
            </a:r>
          </a:p>
          <a:p>
            <a:pPr algn="l"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-1(%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%r8    # i-1</a:t>
            </a:r>
          </a:p>
          <a:p>
            <a:pPr algn="l"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imulq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#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*n</a:t>
            </a:r>
          </a:p>
          <a:p>
            <a:pPr algn="l"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imulq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# (i+1)*n</a:t>
            </a:r>
          </a:p>
          <a:p>
            <a:pPr algn="l"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imulq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%r8       # (i-1)*n</a:t>
            </a:r>
          </a:p>
          <a:p>
            <a:pPr algn="l"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#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n+j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# (i+1)*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n+j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%r8      # (i-1)*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n+j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4419600" y="4191000"/>
            <a:ext cx="4419600" cy="1474763"/>
          </a:xfrm>
          <a:prstGeom prst="rect">
            <a:avLst/>
          </a:prstGeom>
          <a:solidFill>
            <a:srgbClr val="F1C7C7"/>
          </a:solidFill>
          <a:ln w="38100" cmpd="dbl">
            <a:solidFill>
              <a:schemeClr val="tx1"/>
            </a:solidFill>
            <a:miter lim="800000"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imulq	%rcx, %rsi  # i*n</a:t>
            </a:r>
          </a:p>
          <a:p>
            <a:pPr algn="l">
              <a:lnSpc>
                <a:spcPct val="100000"/>
              </a:lnSpc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addq	%rdx, %rsi  # i*n+j</a:t>
            </a:r>
          </a:p>
          <a:p>
            <a:pPr algn="l">
              <a:lnSpc>
                <a:spcPct val="100000"/>
              </a:lnSpc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movq	%rsi, %rax  # i*n+j</a:t>
            </a:r>
          </a:p>
          <a:p>
            <a:pPr algn="l">
              <a:lnSpc>
                <a:spcPct val="100000"/>
              </a:lnSpc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subq	%rcx, %rax  # i*n+j-n</a:t>
            </a:r>
          </a:p>
          <a:p>
            <a:pPr algn="l">
              <a:lnSpc>
                <a:spcPct val="100000"/>
              </a:lnSpc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leaq	(%rsi,%rcx), %rcx # i*n+j+n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433AD8E0-3F24-4066-82BE-920EEBEC6F22}"/>
                  </a:ext>
                </a:extLst>
              </p14:cNvPr>
              <p14:cNvContentPartPr/>
              <p14:nvPr/>
            </p14:nvContentPartPr>
            <p14:xfrm>
              <a:off x="313200" y="1588680"/>
              <a:ext cx="8820000" cy="412848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433AD8E0-3F24-4066-82BE-920EEBEC6F2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3840" y="1579320"/>
                <a:ext cx="8838720" cy="4147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nimBg="1"/>
      <p:bldP spid="12293" grpId="0" animBg="1"/>
      <p:bldP spid="12294" grpId="0"/>
      <p:bldP spid="12295" grpId="0"/>
      <p:bldP spid="12296" grpId="0" animBg="1"/>
      <p:bldP spid="1229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妨碍优化的因素</a:t>
            </a:r>
            <a:r>
              <a:rPr lang="en-US" altLang="zh-CN"/>
              <a:t>/</a:t>
            </a:r>
            <a:r>
              <a:rPr lang="zh-CN" altLang="en-US"/>
              <a:t>优化障碍</a:t>
            </a:r>
            <a:r>
              <a:rPr lang="en-US"/>
              <a:t>#1: </a:t>
            </a:r>
            <a:r>
              <a:rPr lang="zh-CN" altLang="en-US"/>
              <a:t>函数调用</a:t>
            </a:r>
            <a:endParaRPr lang="en-US" dirty="0"/>
          </a:p>
        </p:txBody>
      </p:sp>
      <p:sp>
        <p:nvSpPr>
          <p:cNvPr id="653316" name="Rectangle 4"/>
          <p:cNvSpPr>
            <a:spLocks noGrp="1" noChangeArrowheads="1"/>
          </p:cNvSpPr>
          <p:nvPr>
            <p:ph idx="1"/>
          </p:nvPr>
        </p:nvSpPr>
        <p:spPr>
          <a:xfrm>
            <a:off x="344986" y="1295400"/>
            <a:ext cx="8594725" cy="1621722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程序行为中严重依赖执行环境的方面，程序员要编写容易优化的代码，以帮助编译器。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将字符串转换为小写的函数</a:t>
            </a:r>
            <a:endParaRPr lang="en-US" dirty="0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1447800" y="3124200"/>
            <a:ext cx="5715000" cy="2675091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lower(char *s)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for (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(s);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if (s[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&gt;= 'A' &amp;&amp; s[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&lt;= 'Z')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s[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-= ('A' - 'a');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小写转换性能</a:t>
            </a:r>
            <a:endParaRPr lang="en-US"/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当字符串长度双倍时，时间增加了四倍</a:t>
            </a:r>
            <a:endParaRPr lang="en-US" dirty="0"/>
          </a:p>
          <a:p>
            <a:pPr lvl="1" eaLnBrk="1" hangingPunct="1"/>
            <a:r>
              <a:rPr lang="zh-CN" altLang="en-US" dirty="0"/>
              <a:t>二次方（平方）的性能</a:t>
            </a:r>
            <a:r>
              <a:rPr lang="en-US" dirty="0"/>
              <a:t>Quadratic performance</a:t>
            </a:r>
          </a:p>
        </p:txBody>
      </p:sp>
      <p:graphicFrame>
        <p:nvGraphicFramePr>
          <p:cNvPr id="6" name="Chart 5"/>
          <p:cNvGraphicFramePr/>
          <p:nvPr/>
        </p:nvGraphicFramePr>
        <p:xfrm>
          <a:off x="469900" y="2285999"/>
          <a:ext cx="8128000" cy="4343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601160" y="3887295"/>
            <a:ext cx="588833" cy="21566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27432" tIns="27432" rIns="0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1200" b="0" i="0" strike="noStrike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lower1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263184"/>
            <a:ext cx="8786982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把循环变成</a:t>
            </a:r>
            <a:r>
              <a:rPr lang="en-US" dirty="0"/>
              <a:t> </a:t>
            </a:r>
            <a:r>
              <a:rPr lang="en-US" dirty="0" err="1"/>
              <a:t>Goto</a:t>
            </a:r>
            <a:r>
              <a:rPr lang="zh-CN" altLang="en-US" dirty="0"/>
              <a:t>形式</a:t>
            </a:r>
            <a:r>
              <a:rPr lang="en-US" altLang="zh-CN" dirty="0"/>
              <a:t>—-- </a:t>
            </a:r>
            <a:r>
              <a:rPr lang="zh-CN" altLang="en-US" dirty="0"/>
              <a:t>类汇编实现</a:t>
            </a:r>
            <a:endParaRPr lang="en-US" dirty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57200" y="1054013"/>
            <a:ext cx="3505200" cy="3785652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lower(char *s){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if 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(s))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done;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loop: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if (s[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&gt;= 'A' &amp;&amp; s[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&lt;= 'Z')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s[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-= ('A' - 'a');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if 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(s))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done: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53000" y="1025184"/>
            <a:ext cx="3766344" cy="3785652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249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6565" algn="l" defTabSz="91249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495" algn="l" defTabSz="91249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9060" algn="l" defTabSz="91249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4990" algn="l" defTabSz="91249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1555" algn="l" defTabSz="91249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7485" algn="l" defTabSz="91249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4050" algn="l" defTabSz="91249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9980" algn="l" defTabSz="91249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My version of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</a:p>
          <a:p>
            <a:pPr algn="l">
              <a:lnSpc>
                <a:spcPct val="100000"/>
              </a:lnSpc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 *s)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length = 0;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while (*s != '\0') {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s++; 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length++;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length;</a:t>
            </a:r>
          </a:p>
          <a:p>
            <a:pPr algn="l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3213" y="4839665"/>
            <a:ext cx="8281987" cy="184061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8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>
              <a:lnSpc>
                <a:spcPct val="90000"/>
              </a:lnSpc>
              <a:spcBef>
                <a:spcPts val="0"/>
              </a:spcBef>
              <a:defRPr/>
            </a:pPr>
            <a:r>
              <a:rPr lang="en-US" altLang="zh-CN" sz="2400" kern="0" dirty="0" err="1"/>
              <a:t>strlen</a:t>
            </a:r>
            <a:r>
              <a:rPr lang="zh-CN" altLang="en-US" sz="2400" dirty="0">
                <a:latin typeface="Courier New" panose="02070309020205020404" pitchFamily="49" charset="0"/>
              </a:rPr>
              <a:t>每次循环都要重复执行</a:t>
            </a:r>
            <a:endParaRPr lang="en-US" altLang="zh-CN" sz="2400" dirty="0"/>
          </a:p>
          <a:p>
            <a:pPr defTabSz="914400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2400" kern="0" dirty="0" err="1"/>
              <a:t>strlen</a:t>
            </a:r>
            <a:r>
              <a:rPr lang="en-US" sz="2400" kern="0" dirty="0"/>
              <a:t> </a:t>
            </a:r>
            <a:r>
              <a:rPr lang="zh-CN" altLang="en-US" sz="2400" kern="0" dirty="0"/>
              <a:t>性能</a:t>
            </a:r>
            <a:endParaRPr lang="en-US" sz="2400" kern="0" dirty="0"/>
          </a:p>
          <a:p>
            <a:pPr lvl="1" defTabSz="914400">
              <a:lnSpc>
                <a:spcPct val="90000"/>
              </a:lnSpc>
              <a:spcBef>
                <a:spcPts val="0"/>
              </a:spcBef>
              <a:defRPr/>
            </a:pPr>
            <a:r>
              <a:rPr lang="zh-CN" altLang="en-US" sz="2000" kern="0" dirty="0"/>
              <a:t>确定字符串长度的唯一方法是扫描它的整个长度，查找</a:t>
            </a:r>
            <a:r>
              <a:rPr lang="en-US" sz="2000" kern="0" dirty="0"/>
              <a:t>null</a:t>
            </a:r>
            <a:r>
              <a:rPr lang="zh-CN" altLang="en-US" sz="2000" kern="0" dirty="0"/>
              <a:t>字符</a:t>
            </a:r>
            <a:endParaRPr lang="en-US" sz="2000" kern="0" dirty="0"/>
          </a:p>
          <a:p>
            <a:pPr defTabSz="914400">
              <a:lnSpc>
                <a:spcPct val="90000"/>
              </a:lnSpc>
              <a:spcBef>
                <a:spcPts val="0"/>
              </a:spcBef>
              <a:defRPr/>
            </a:pPr>
            <a:r>
              <a:rPr lang="zh-CN" altLang="en-US" sz="2400" kern="0" dirty="0"/>
              <a:t>整体性能，长度为</a:t>
            </a:r>
            <a:r>
              <a:rPr lang="en-US" sz="2400" kern="0" dirty="0"/>
              <a:t>N</a:t>
            </a:r>
            <a:r>
              <a:rPr lang="zh-CN" altLang="en-US" sz="2400" kern="0" dirty="0"/>
              <a:t>的字符串</a:t>
            </a:r>
            <a:endParaRPr lang="en-US" sz="2400" kern="0" dirty="0"/>
          </a:p>
          <a:p>
            <a:pPr lvl="1" defTabSz="914400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2000" kern="0" dirty="0"/>
              <a:t>N </a:t>
            </a:r>
            <a:r>
              <a:rPr lang="zh-CN" altLang="en-US" sz="2000" kern="0" dirty="0"/>
              <a:t>次调用</a:t>
            </a:r>
            <a:r>
              <a:rPr lang="en-US" sz="2000" kern="0" dirty="0"/>
              <a:t> </a:t>
            </a:r>
            <a:r>
              <a:rPr lang="en-US" sz="2000" kern="0" dirty="0" err="1"/>
              <a:t>strlen</a:t>
            </a:r>
            <a:endParaRPr lang="en-US" sz="2000" kern="0" dirty="0"/>
          </a:p>
          <a:p>
            <a:pPr lvl="1" defTabSz="914400">
              <a:lnSpc>
                <a:spcPct val="90000"/>
              </a:lnSpc>
              <a:spcBef>
                <a:spcPts val="0"/>
              </a:spcBef>
              <a:defRPr/>
            </a:pPr>
            <a:r>
              <a:rPr lang="zh-CN" altLang="en-US" sz="2000" kern="0" dirty="0"/>
              <a:t>整体</a:t>
            </a:r>
            <a:r>
              <a:rPr lang="en-US" sz="2000" kern="0" dirty="0"/>
              <a:t> O(N</a:t>
            </a:r>
            <a:r>
              <a:rPr lang="en-US" sz="2000" kern="0" baseline="30000" dirty="0"/>
              <a:t>2</a:t>
            </a:r>
            <a:r>
              <a:rPr lang="en-US" sz="2000" kern="0" dirty="0"/>
              <a:t>) </a:t>
            </a:r>
            <a:r>
              <a:rPr lang="zh-CN" altLang="en-US" sz="2000" kern="0" dirty="0"/>
              <a:t>性能</a:t>
            </a:r>
            <a:endParaRPr lang="en-US" sz="2000" kern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34963"/>
            <a:ext cx="6230938" cy="5730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提高性能</a:t>
            </a: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3867150"/>
            <a:ext cx="7454900" cy="2578100"/>
          </a:xfrm>
        </p:spPr>
        <p:txBody>
          <a:bodyPr/>
          <a:lstStyle/>
          <a:p>
            <a:r>
              <a:rPr lang="zh-CN" altLang="en-US" sz="2400" b="0" dirty="0"/>
              <a:t>把调用</a:t>
            </a:r>
            <a:r>
              <a:rPr lang="en-US" sz="2400" b="0" dirty="0"/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sz="2400" b="0" dirty="0"/>
              <a:t> </a:t>
            </a:r>
            <a:r>
              <a:rPr lang="zh-CN" altLang="en-US" sz="2400" b="0" dirty="0"/>
              <a:t>移到循环外</a:t>
            </a:r>
            <a:endParaRPr lang="en-US" sz="2400" b="0" dirty="0"/>
          </a:p>
          <a:p>
            <a:r>
              <a:rPr lang="zh-CN" altLang="en-US" sz="2400" b="0" dirty="0"/>
              <a:t>根据：从一次迭代到另一次</a:t>
            </a:r>
            <a:r>
              <a:rPr lang="zh-CN" altLang="en-US" sz="2400" dirty="0"/>
              <a:t>迭代时结果不会变化</a:t>
            </a:r>
            <a:endParaRPr lang="en-US" sz="2400" b="0" dirty="0"/>
          </a:p>
          <a:p>
            <a:r>
              <a:rPr lang="en-US" altLang="zh-CN" sz="2400" b="0" dirty="0"/>
              <a:t>——</a:t>
            </a:r>
            <a:r>
              <a:rPr lang="zh-CN" altLang="en-US" sz="2400" b="0" dirty="0"/>
              <a:t>代码移动的形式</a:t>
            </a:r>
            <a:endParaRPr lang="en-US" sz="2400" b="0" dirty="0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143000" y="1066800"/>
            <a:ext cx="4876800" cy="2551981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lower(char *s)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 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(s[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&gt;= 'A' &amp;&amp; s[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&lt;= 'Z')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-= ('A' - 'a');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34963"/>
            <a:ext cx="8763000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Lower </a:t>
            </a:r>
            <a:r>
              <a:rPr lang="zh-CN" altLang="en-US" dirty="0"/>
              <a:t>小写转换的效率</a:t>
            </a:r>
            <a:endParaRPr lang="en-US" dirty="0"/>
          </a:p>
        </p:txBody>
      </p:sp>
      <p:grpSp>
        <p:nvGrpSpPr>
          <p:cNvPr id="10" name="Group 13"/>
          <p:cNvGrpSpPr/>
          <p:nvPr/>
        </p:nvGrpSpPr>
        <p:grpSpPr bwMode="auto">
          <a:xfrm>
            <a:off x="508000" y="1417683"/>
            <a:ext cx="8128000" cy="3441700"/>
            <a:chOff x="0" y="39"/>
            <a:chExt cx="773" cy="383"/>
          </a:xfrm>
        </p:grpSpPr>
        <p:graphicFrame>
          <p:nvGraphicFramePr>
            <p:cNvPr id="11" name="Chart 14"/>
            <p:cNvGraphicFramePr/>
            <p:nvPr/>
          </p:nvGraphicFramePr>
          <p:xfrm>
            <a:off x="0" y="39"/>
            <a:ext cx="773" cy="38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485" y="132"/>
              <a:ext cx="87" cy="4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27432" tIns="27432" rIns="0" bIns="0" anchor="t" upright="1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en-US" sz="2400" b="1" i="0" strike="noStrike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lower1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502" y="277"/>
              <a:ext cx="87" cy="4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27432" tIns="27432" rIns="0" bIns="0" anchor="t" upright="1">
              <a:spAutoFit/>
            </a:bodyPr>
            <a:lstStyle>
              <a:defPPr>
                <a:defRPr lang="zh-CN"/>
              </a:defPPr>
              <a:lvl1pPr indent="0">
                <a:defRPr sz="2400" b="1" i="0" strike="noStrike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457200" indent="0">
                <a:defRPr sz="1100"/>
              </a:lvl2pPr>
              <a:lvl3pPr marL="914400" indent="0">
                <a:defRPr sz="1100"/>
              </a:lvl3pPr>
              <a:lvl4pPr marL="1371600" indent="0">
                <a:defRPr sz="1100"/>
              </a:lvl4pPr>
              <a:lvl5pPr marL="1828800" indent="0">
                <a:defRPr sz="1100"/>
              </a:lvl5pPr>
              <a:lvl6pPr marL="2286000" indent="0">
                <a:defRPr sz="1100"/>
              </a:lvl6pPr>
              <a:lvl7pPr marL="2743200" indent="0">
                <a:defRPr sz="1100"/>
              </a:lvl7pPr>
              <a:lvl8pPr marL="3200400" indent="0">
                <a:defRPr sz="1100"/>
              </a:lvl8pPr>
              <a:lvl9pPr marL="3657600" indent="0">
                <a:defRPr sz="1100"/>
              </a:lvl9pPr>
            </a:lstStyle>
            <a:p>
              <a:r>
                <a:rPr lang="en-US" dirty="0"/>
                <a:t>lower2</a:t>
              </a:r>
            </a:p>
          </p:txBody>
        </p:sp>
      </p:grp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44958" y="5003531"/>
            <a:ext cx="8307387" cy="9064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8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defTabSz="914400"/>
            <a:r>
              <a:rPr lang="zh-CN" altLang="en-US" kern="0" dirty="0"/>
              <a:t>字符串长度</a:t>
            </a:r>
            <a:r>
              <a:rPr lang="en-US" altLang="zh-CN" kern="0" dirty="0"/>
              <a:t>2</a:t>
            </a:r>
            <a:r>
              <a:rPr lang="zh-CN" altLang="en-US" kern="0" dirty="0"/>
              <a:t>倍时，时间也</a:t>
            </a:r>
            <a:r>
              <a:rPr lang="en-US" altLang="zh-CN" kern="0" dirty="0"/>
              <a:t>2</a:t>
            </a:r>
            <a:r>
              <a:rPr lang="zh-CN" altLang="en-US" kern="0" dirty="0"/>
              <a:t>倍</a:t>
            </a:r>
            <a:endParaRPr lang="en-US" kern="0" dirty="0"/>
          </a:p>
          <a:p>
            <a:pPr lvl="1" defTabSz="914400"/>
            <a:r>
              <a:rPr lang="en-US" kern="0" dirty="0"/>
              <a:t>lower2 </a:t>
            </a:r>
            <a:r>
              <a:rPr lang="zh-CN" altLang="en-US" kern="0" dirty="0"/>
              <a:t>的线性效率</a:t>
            </a:r>
            <a:endParaRPr lang="en-US" kern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妨碍优化的因素</a:t>
            </a:r>
            <a:r>
              <a:rPr lang="en-US" dirty="0"/>
              <a:t>: </a:t>
            </a:r>
            <a:r>
              <a:rPr lang="zh-CN" altLang="en-US" dirty="0"/>
              <a:t>函数调用</a:t>
            </a:r>
            <a:endParaRPr lang="en-US" dirty="0"/>
          </a:p>
        </p:txBody>
      </p:sp>
      <p:sp>
        <p:nvSpPr>
          <p:cNvPr id="402435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7" tIns="44450" rIns="90487" bIns="44450"/>
          <a:lstStyle/>
          <a:p>
            <a:pPr>
              <a:spcBef>
                <a:spcPts val="0"/>
              </a:spcBef>
              <a:defRPr/>
            </a:pPr>
            <a:r>
              <a:rPr lang="zh-CN" altLang="en-US" sz="2400" i="1" dirty="0">
                <a:solidFill>
                  <a:schemeClr val="accent2">
                    <a:lumMod val="75000"/>
                  </a:schemeClr>
                </a:solidFill>
              </a:rPr>
              <a:t>为什么编译器不能将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</a:rPr>
              <a:t>strlen</a:t>
            </a:r>
            <a:r>
              <a:rPr lang="zh-CN" altLang="en-US" sz="2400" i="1" dirty="0">
                <a:solidFill>
                  <a:schemeClr val="accent2">
                    <a:lumMod val="75000"/>
                  </a:schemeClr>
                </a:solidFill>
              </a:rPr>
              <a:t>从内层循环中移出呢</a:t>
            </a:r>
            <a:r>
              <a:rPr lang="en-US" altLang="zh-CN" sz="2400" i="1" dirty="0">
                <a:solidFill>
                  <a:schemeClr val="accent2">
                    <a:lumMod val="75000"/>
                  </a:schemeClr>
                </a:solidFill>
              </a:rPr>
              <a:t>?</a:t>
            </a:r>
            <a:endParaRPr lang="en-US" sz="2400" i="1" dirty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spcBef>
                <a:spcPts val="0"/>
              </a:spcBef>
              <a:defRPr/>
            </a:pPr>
            <a:r>
              <a:rPr lang="zh-CN" altLang="en-US" dirty="0"/>
              <a:t>函数可能有副作用</a:t>
            </a:r>
            <a:endParaRPr lang="en-US" dirty="0"/>
          </a:p>
          <a:p>
            <a:pPr lvl="2">
              <a:spcBef>
                <a:spcPts val="0"/>
              </a:spcBef>
              <a:defRPr/>
            </a:pPr>
            <a:r>
              <a:rPr lang="zh-CN" altLang="en-US" dirty="0"/>
              <a:t>例如：每次被调用都改变全局变量</a:t>
            </a:r>
            <a:r>
              <a:rPr lang="en-US" altLang="zh-CN" dirty="0"/>
              <a:t>/</a:t>
            </a:r>
            <a:r>
              <a:rPr lang="zh-CN" altLang="en-US" dirty="0"/>
              <a:t>状态</a:t>
            </a:r>
            <a:endParaRPr lang="en-US" dirty="0"/>
          </a:p>
          <a:p>
            <a:pPr lvl="1">
              <a:spcBef>
                <a:spcPts val="0"/>
              </a:spcBef>
              <a:defRPr/>
            </a:pPr>
            <a:r>
              <a:rPr lang="zh-CN" altLang="en-US" dirty="0"/>
              <a:t>对于给定的参数，函数可能返回不同的值</a:t>
            </a:r>
            <a:endParaRPr lang="en-US" dirty="0"/>
          </a:p>
          <a:p>
            <a:pPr lvl="2">
              <a:spcBef>
                <a:spcPts val="0"/>
              </a:spcBef>
              <a:defRPr/>
            </a:pPr>
            <a:r>
              <a:rPr lang="zh-CN" altLang="en-US" dirty="0"/>
              <a:t>依赖于全局状态</a:t>
            </a:r>
            <a:r>
              <a:rPr lang="en-US" altLang="zh-CN" dirty="0"/>
              <a:t>/</a:t>
            </a:r>
            <a:r>
              <a:rPr lang="zh-CN" altLang="en-US" dirty="0"/>
              <a:t>变量的其他部分</a:t>
            </a:r>
            <a:endParaRPr lang="en-US" dirty="0"/>
          </a:p>
          <a:p>
            <a:pPr lvl="2">
              <a:spcBef>
                <a:spcPts val="0"/>
              </a:spcBef>
              <a:defRPr/>
            </a:pPr>
            <a:r>
              <a:rPr lang="zh-CN" altLang="en-US" dirty="0"/>
              <a:t>函数</a:t>
            </a:r>
            <a:r>
              <a:rPr lang="en-US" dirty="0"/>
              <a:t>lower</a:t>
            </a:r>
            <a:r>
              <a:rPr lang="zh-CN" altLang="en-US" dirty="0"/>
              <a:t>可能与</a:t>
            </a:r>
            <a:r>
              <a:rPr lang="en-US" dirty="0"/>
              <a:t> </a:t>
            </a:r>
            <a:r>
              <a:rPr lang="en-US" dirty="0" err="1"/>
              <a:t>strlen</a:t>
            </a:r>
            <a:r>
              <a:rPr lang="en-US" altLang="zh-CN" dirty="0"/>
              <a:t> </a:t>
            </a:r>
            <a:r>
              <a:rPr lang="zh-CN" altLang="en-US" dirty="0"/>
              <a:t>相互作用</a:t>
            </a:r>
            <a:endParaRPr lang="en-US" dirty="0"/>
          </a:p>
          <a:p>
            <a:pPr eaLnBrk="1" hangingPunct="1">
              <a:spcBef>
                <a:spcPts val="0"/>
              </a:spcBef>
              <a:defRPr/>
            </a:pPr>
            <a:r>
              <a:rPr lang="en-US" sz="2400" dirty="0">
                <a:solidFill>
                  <a:srgbClr val="FF0000"/>
                </a:solidFill>
              </a:rPr>
              <a:t>Warning:</a:t>
            </a:r>
          </a:p>
          <a:p>
            <a:pPr lvl="1">
              <a:spcBef>
                <a:spcPts val="0"/>
              </a:spcBef>
              <a:defRPr/>
            </a:pPr>
            <a:r>
              <a:rPr lang="zh-CN" altLang="en-US" dirty="0"/>
              <a:t>编译器将函数调用视为黑盒</a:t>
            </a:r>
            <a:endParaRPr lang="en-US" dirty="0"/>
          </a:p>
          <a:p>
            <a:pPr lvl="1">
              <a:spcBef>
                <a:spcPts val="0"/>
              </a:spcBef>
              <a:defRPr/>
            </a:pPr>
            <a:r>
              <a:rPr lang="zh-CN" altLang="en-US" dirty="0"/>
              <a:t>在函数附近进行弱优化</a:t>
            </a:r>
            <a:endParaRPr lang="en-US" dirty="0"/>
          </a:p>
          <a:p>
            <a:pPr eaLnBrk="1" hangingPunct="1">
              <a:spcBef>
                <a:spcPts val="0"/>
              </a:spcBef>
              <a:defRPr/>
            </a:pPr>
            <a:r>
              <a:rPr lang="zh-CN" altLang="en-US" sz="2400" dirty="0"/>
              <a:t>补救措施</a:t>
            </a:r>
            <a:r>
              <a:rPr lang="en-US" sz="2400" dirty="0"/>
              <a:t>: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zh-CN" altLang="en-US" dirty="0"/>
              <a:t>使用</a:t>
            </a:r>
            <a:r>
              <a:rPr lang="en-US" dirty="0"/>
              <a:t> inline </a:t>
            </a:r>
            <a:r>
              <a:rPr lang="zh-CN" altLang="en-US" dirty="0"/>
              <a:t>内联函数</a:t>
            </a:r>
            <a:endParaRPr lang="en-US" dirty="0"/>
          </a:p>
          <a:p>
            <a:pPr lvl="2">
              <a:spcBef>
                <a:spcPts val="0"/>
              </a:spcBef>
              <a:defRPr/>
            </a:pPr>
            <a:r>
              <a:rPr lang="zh-CN" altLang="en-US" dirty="0"/>
              <a:t>用</a:t>
            </a:r>
            <a:r>
              <a:rPr lang="en-US" dirty="0"/>
              <a:t> –O1 </a:t>
            </a:r>
            <a:r>
              <a:rPr lang="zh-CN" altLang="en-US" dirty="0"/>
              <a:t>时</a:t>
            </a:r>
            <a:r>
              <a:rPr lang="en-US" altLang="zh-CN" dirty="0"/>
              <a:t>GCC</a:t>
            </a:r>
            <a:r>
              <a:rPr lang="zh-CN" altLang="en-US" dirty="0"/>
              <a:t>这样做，但</a:t>
            </a:r>
            <a:br>
              <a:rPr lang="en-US" altLang="zh-CN" dirty="0"/>
            </a:br>
            <a:r>
              <a:rPr lang="zh-CN" altLang="en-US" dirty="0"/>
              <a:t>局限于单一文件之内</a:t>
            </a:r>
            <a:endParaRPr lang="en-US" dirty="0"/>
          </a:p>
          <a:p>
            <a:pPr lvl="1">
              <a:spcBef>
                <a:spcPts val="0"/>
              </a:spcBef>
              <a:defRPr/>
            </a:pPr>
            <a:r>
              <a:rPr lang="zh-CN" altLang="en-US" dirty="0"/>
              <a:t>程序员自己做代码移动</a:t>
            </a:r>
            <a:endParaRPr lang="en-US" dirty="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5538040" y="3687901"/>
            <a:ext cx="3429000" cy="3170099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lencnt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 algn="l">
              <a:lnSpc>
                <a:spcPct val="100000"/>
              </a:lnSpc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 *s)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length = 0;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while (*s != '\0') {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s++; length++;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lencnt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+= length;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length;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0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02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02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02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02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内存的事</a:t>
            </a:r>
            <a:endParaRPr lang="en-US" dirty="0"/>
          </a:p>
        </p:txBody>
      </p:sp>
      <p:sp>
        <p:nvSpPr>
          <p:cNvPr id="18435" name="Rectangle 9"/>
          <p:cNvSpPr>
            <a:spLocks noGrp="1" noChangeArrowheads="1"/>
          </p:cNvSpPr>
          <p:nvPr>
            <p:ph idx="1"/>
          </p:nvPr>
        </p:nvSpPr>
        <p:spPr>
          <a:xfrm>
            <a:off x="345682" y="5410200"/>
            <a:ext cx="8874518" cy="1012122"/>
          </a:xfrm>
        </p:spPr>
        <p:txBody>
          <a:bodyPr/>
          <a:lstStyle/>
          <a:p>
            <a:r>
              <a:rPr lang="zh-CN" altLang="en-US" dirty="0"/>
              <a:t>代码每次循环都更新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</a:rPr>
              <a:t>b[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</a:t>
            </a:r>
            <a:r>
              <a:rPr lang="en-US" altLang="zh-CN" dirty="0">
                <a:latin typeface="Courier New" panose="02070309020205020404" pitchFamily="49" charset="0"/>
              </a:rPr>
              <a:t>—</a:t>
            </a:r>
            <a:r>
              <a:rPr lang="zh-CN" altLang="en-US" dirty="0">
                <a:latin typeface="Courier New" panose="02070309020205020404" pitchFamily="49" charset="0"/>
              </a:rPr>
              <a:t>每次都要读出来再加写回</a:t>
            </a:r>
            <a:endParaRPr lang="en-US" dirty="0"/>
          </a:p>
          <a:p>
            <a:r>
              <a:rPr lang="zh-CN" altLang="en-US" dirty="0"/>
              <a:t>为什么编译器不能优化这个</a:t>
            </a:r>
            <a:r>
              <a:rPr lang="en-US" dirty="0"/>
              <a:t>?</a:t>
            </a:r>
          </a:p>
        </p:txBody>
      </p:sp>
      <p:sp>
        <p:nvSpPr>
          <p:cNvPr id="18437" name="Line 4"/>
          <p:cNvSpPr>
            <a:spLocks noChangeShapeType="1"/>
          </p:cNvSpPr>
          <p:nvPr/>
        </p:nvSpPr>
        <p:spPr bwMode="auto">
          <a:xfrm>
            <a:off x="2286000" y="27432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Rectangle 7"/>
          <p:cNvSpPr>
            <a:spLocks noChangeArrowheads="1"/>
          </p:cNvSpPr>
          <p:nvPr/>
        </p:nvSpPr>
        <p:spPr bwMode="auto">
          <a:xfrm>
            <a:off x="533400" y="1143000"/>
            <a:ext cx="4841709" cy="2859757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Sum rows is of n X n matrix a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and store in vector b  */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sum_rows1(double *a, double *b, long n) {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0;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(j = 0; j &lt; n; j++)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b[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+= a[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*n + j];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4189008" y="3134918"/>
            <a:ext cx="4851712" cy="2305759"/>
          </a:xfrm>
          <a:prstGeom prst="rect">
            <a:avLst/>
          </a:prstGeom>
          <a:solidFill>
            <a:srgbClr val="F1C7C7"/>
          </a:solidFill>
          <a:ln w="57150" cmpd="thickThin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sum_rows1 inner loop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.L4: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movsd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(%rsi,%rax,8), %xmm0	# FP load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addsd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%xmm0	# FP add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movsd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%xmm0, (%rsi,%rax,8)	# FP store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$8,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cmpq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jne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.L4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  <p:bldP spid="18438" grpId="0" animBg="1"/>
      <p:bldP spid="1843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妨碍优化的因素</a:t>
            </a:r>
            <a:r>
              <a:rPr lang="en-US" altLang="zh-CN" dirty="0"/>
              <a:t>#2</a:t>
            </a:r>
            <a:r>
              <a:rPr lang="en-US" dirty="0"/>
              <a:t>: </a:t>
            </a:r>
            <a:r>
              <a:rPr lang="zh-CN" altLang="en-US" dirty="0"/>
              <a:t>内存别名使用</a:t>
            </a:r>
            <a:endParaRPr lang="en-US" dirty="0"/>
          </a:p>
        </p:txBody>
      </p:sp>
      <p:sp>
        <p:nvSpPr>
          <p:cNvPr id="406531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7" tIns="44450" rIns="90487" bIns="44450"/>
          <a:lstStyle/>
          <a:p>
            <a:pPr marL="224155" indent="-224155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zh-CN" altLang="en-US" dirty="0"/>
              <a:t>别名使用</a:t>
            </a:r>
            <a:endParaRPr lang="en-US" dirty="0"/>
          </a:p>
          <a:p>
            <a:pPr marL="560705" lvl="1" indent="-222250" defTabSz="895350">
              <a:tabLst>
                <a:tab pos="5029200" algn="l"/>
                <a:tab pos="5715000" algn="l"/>
              </a:tabLst>
              <a:defRPr/>
            </a:pPr>
            <a:r>
              <a:rPr lang="zh-CN" altLang="en-US" dirty="0"/>
              <a:t>两个不同的内存引用指向相同的位置</a:t>
            </a:r>
            <a:endParaRPr lang="en-US" dirty="0"/>
          </a:p>
          <a:p>
            <a:pPr marL="560705" lvl="1" indent="-222250" defTabSz="895350">
              <a:tabLst>
                <a:tab pos="5029200" algn="l"/>
                <a:tab pos="5715000" algn="l"/>
              </a:tabLst>
              <a:defRPr/>
            </a:pPr>
            <a:r>
              <a:rPr lang="en-US" dirty="0"/>
              <a:t>C</a:t>
            </a:r>
            <a:r>
              <a:rPr lang="zh-CN" altLang="en-US" dirty="0"/>
              <a:t>很容易发生</a:t>
            </a:r>
            <a:endParaRPr lang="en-US" dirty="0"/>
          </a:p>
          <a:p>
            <a:pPr marL="840105" lvl="2" indent="-165100" defTabSz="895350">
              <a:tabLst>
                <a:tab pos="5029200" algn="l"/>
                <a:tab pos="5715000" algn="l"/>
              </a:tabLst>
              <a:defRPr/>
            </a:pPr>
            <a:r>
              <a:rPr lang="zh-CN" altLang="en-US" dirty="0"/>
              <a:t>因为允许做地址运算</a:t>
            </a:r>
            <a:endParaRPr lang="en-US" dirty="0"/>
          </a:p>
          <a:p>
            <a:pPr marL="840105" lvl="2" indent="-165100" defTabSz="895350">
              <a:tabLst>
                <a:tab pos="5029200" algn="l"/>
                <a:tab pos="5715000" algn="l"/>
              </a:tabLst>
              <a:defRPr/>
            </a:pPr>
            <a:r>
              <a:rPr lang="zh-CN" altLang="en-US" dirty="0"/>
              <a:t>直接访问存储结构</a:t>
            </a:r>
            <a:endParaRPr lang="en-US" altLang="zh-CN" dirty="0"/>
          </a:p>
          <a:p>
            <a:pPr marL="440055" lvl="1" indent="-165100" defTabSz="895350">
              <a:tabLst>
                <a:tab pos="5029200" algn="l"/>
                <a:tab pos="5715000" algn="l"/>
              </a:tabLst>
              <a:defRPr/>
            </a:pPr>
            <a:r>
              <a:rPr lang="zh-CN" altLang="en-US" dirty="0"/>
              <a:t>编译器不知道函数什么时候被调用，会不会在别处修改了内存，特别是并行化后，改变顺序的优化等。</a:t>
            </a:r>
            <a:endParaRPr lang="en-US" altLang="zh-CN" dirty="0"/>
          </a:p>
          <a:p>
            <a:pPr marL="440055" lvl="1" indent="-165100" defTabSz="895350">
              <a:tabLst>
                <a:tab pos="5029200" algn="l"/>
                <a:tab pos="5715000" algn="l"/>
              </a:tabLst>
              <a:defRPr/>
            </a:pPr>
            <a:r>
              <a:rPr lang="zh-CN" altLang="en-US" dirty="0"/>
              <a:t>编译器保守的方法是不断的读和写内存，即使这样效率不高</a:t>
            </a:r>
            <a:endParaRPr lang="en-US" dirty="0"/>
          </a:p>
          <a:p>
            <a:pPr marL="560705" lvl="1" indent="-222250" defTabSz="895350">
              <a:tabLst>
                <a:tab pos="5029200" algn="l"/>
                <a:tab pos="5715000" algn="l"/>
              </a:tabLst>
              <a:defRPr/>
            </a:pPr>
            <a:r>
              <a:rPr lang="zh-CN" altLang="en-US" dirty="0"/>
              <a:t>养成引入局部变量的习惯</a:t>
            </a:r>
            <a:endParaRPr lang="en-US" dirty="0"/>
          </a:p>
          <a:p>
            <a:pPr marL="840105" lvl="2" indent="-165100" defTabSz="895350">
              <a:tabLst>
                <a:tab pos="5029200" algn="l"/>
                <a:tab pos="5715000" algn="l"/>
              </a:tabLst>
              <a:defRPr/>
            </a:pPr>
            <a:r>
              <a:rPr lang="zh-CN" altLang="en-US" dirty="0"/>
              <a:t>在循环中累积</a:t>
            </a:r>
            <a:r>
              <a:rPr lang="en-US" altLang="zh-CN" dirty="0"/>
              <a:t>—</a:t>
            </a:r>
            <a:r>
              <a:rPr lang="zh-CN" altLang="en-US" dirty="0"/>
              <a:t>用寄存器别名替换</a:t>
            </a:r>
            <a:endParaRPr lang="en-US" dirty="0"/>
          </a:p>
          <a:p>
            <a:pPr marL="840105" lvl="2" indent="-165100" defTabSz="895350">
              <a:tabLst>
                <a:tab pos="5029200" algn="l"/>
                <a:tab pos="5715000" algn="l"/>
              </a:tabLst>
              <a:defRPr/>
            </a:pPr>
            <a:r>
              <a:rPr lang="zh-CN" altLang="en-US" dirty="0">
                <a:solidFill>
                  <a:srgbClr val="FF0000"/>
                </a:solidFill>
              </a:rPr>
              <a:t>告诉编译器不要检查内存别名使用的方法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917" y="304800"/>
            <a:ext cx="8786982" cy="762000"/>
          </a:xfrm>
        </p:spPr>
        <p:txBody>
          <a:bodyPr/>
          <a:lstStyle/>
          <a:p>
            <a:r>
              <a:rPr lang="zh-CN" altLang="en-US" dirty="0"/>
              <a:t>要点           </a:t>
            </a:r>
            <a:r>
              <a:rPr lang="en-US" altLang="zh-CN" dirty="0"/>
              <a:t>--</a:t>
            </a:r>
            <a:r>
              <a:rPr lang="zh-CN" altLang="en-US" dirty="0"/>
              <a:t>本章</a:t>
            </a:r>
            <a:r>
              <a:rPr lang="en-US" altLang="zh-CN" dirty="0"/>
              <a:t>PPT</a:t>
            </a:r>
            <a:r>
              <a:rPr lang="zh-CN" altLang="en-US" dirty="0"/>
              <a:t>与书上内容互为补充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17" y="1066800"/>
            <a:ext cx="8594725" cy="5267325"/>
          </a:xfrm>
        </p:spPr>
        <p:txBody>
          <a:bodyPr/>
          <a:lstStyle/>
          <a:p>
            <a:r>
              <a:rPr lang="zh-CN" altLang="en-US" b="1" dirty="0"/>
              <a:t>综述</a:t>
            </a:r>
            <a:endParaRPr lang="en-US" altLang="zh-CN" b="1" dirty="0"/>
          </a:p>
          <a:p>
            <a:r>
              <a:rPr lang="zh-CN" altLang="en-US" dirty="0">
                <a:solidFill>
                  <a:srgbClr val="7F7F7F"/>
                </a:solidFill>
              </a:rPr>
              <a:t>普遍有用的优化方法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zh-CN" altLang="en-US" dirty="0">
                <a:solidFill>
                  <a:srgbClr val="7F7F7F"/>
                </a:solidFill>
              </a:rPr>
              <a:t>代码移动</a:t>
            </a:r>
            <a:r>
              <a:rPr lang="en-US" dirty="0">
                <a:solidFill>
                  <a:srgbClr val="7F7F7F"/>
                </a:solidFill>
              </a:rPr>
              <a:t>/</a:t>
            </a:r>
            <a:r>
              <a:rPr lang="zh-CN" altLang="en-US" dirty="0">
                <a:solidFill>
                  <a:srgbClr val="7F7F7F"/>
                </a:solidFill>
              </a:rPr>
              <a:t>预先计算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zh-CN" altLang="en-US" dirty="0">
                <a:solidFill>
                  <a:srgbClr val="7F7F7F"/>
                </a:solidFill>
              </a:rPr>
              <a:t>复杂运算简化</a:t>
            </a:r>
            <a:r>
              <a:rPr lang="en-US" dirty="0">
                <a:solidFill>
                  <a:srgbClr val="7F7F7F"/>
                </a:solidFill>
              </a:rPr>
              <a:t>Strength reduction</a:t>
            </a:r>
          </a:p>
          <a:p>
            <a:pPr lvl="1"/>
            <a:r>
              <a:rPr lang="zh-CN" altLang="en-US" dirty="0">
                <a:solidFill>
                  <a:srgbClr val="7F7F7F"/>
                </a:solidFill>
              </a:rPr>
              <a:t>公用子表达式的共享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zh-CN" altLang="en-US" dirty="0">
                <a:solidFill>
                  <a:srgbClr val="7F7F7F"/>
                </a:solidFill>
              </a:rPr>
              <a:t>去掉不必要的过程调用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zh-CN" altLang="en-US" dirty="0">
                <a:solidFill>
                  <a:srgbClr val="7F7F7F"/>
                </a:solidFill>
              </a:rPr>
              <a:t>妨碍优化的因素</a:t>
            </a:r>
            <a:r>
              <a:rPr lang="en-US" dirty="0">
                <a:solidFill>
                  <a:srgbClr val="7F7F7F"/>
                </a:solidFill>
              </a:rPr>
              <a:t>Optimization Blockers</a:t>
            </a:r>
            <a:r>
              <a:rPr lang="zh-CN" altLang="en-US" dirty="0">
                <a:solidFill>
                  <a:srgbClr val="7F7F7F"/>
                </a:solidFill>
              </a:rPr>
              <a:t>（优化障碍）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zh-CN" altLang="en-US" dirty="0">
                <a:solidFill>
                  <a:srgbClr val="7F7F7F"/>
                </a:solidFill>
              </a:rPr>
              <a:t>过程调用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zh-CN" altLang="en-US" dirty="0">
                <a:solidFill>
                  <a:srgbClr val="7F7F7F"/>
                </a:solidFill>
              </a:rPr>
              <a:t>存储器别名使用</a:t>
            </a:r>
            <a:r>
              <a:rPr lang="en-US" dirty="0">
                <a:solidFill>
                  <a:srgbClr val="7F7F7F"/>
                </a:solidFill>
              </a:rPr>
              <a:t>Memory aliasing</a:t>
            </a:r>
            <a:r>
              <a:rPr lang="zh-CN" altLang="en-US" dirty="0">
                <a:solidFill>
                  <a:srgbClr val="7F7F7F"/>
                </a:solidFill>
              </a:rPr>
              <a:t>（不同名字指向相同内存）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zh-CN" altLang="en-US" dirty="0">
                <a:solidFill>
                  <a:srgbClr val="7F7F7F"/>
                </a:solidFill>
              </a:rPr>
              <a:t>运用</a:t>
            </a:r>
            <a:r>
              <a:rPr lang="zh-CN" altLang="en-US" b="1" dirty="0">
                <a:solidFill>
                  <a:srgbClr val="7F7F7F"/>
                </a:solidFill>
              </a:rPr>
              <a:t>指令级并行</a:t>
            </a:r>
            <a:endParaRPr lang="en-US" b="1" dirty="0">
              <a:solidFill>
                <a:srgbClr val="7F7F7F"/>
              </a:solidFill>
            </a:endParaRPr>
          </a:p>
          <a:p>
            <a:r>
              <a:rPr lang="zh-CN" altLang="en-US" dirty="0">
                <a:solidFill>
                  <a:srgbClr val="7F7F7F"/>
                </a:solidFill>
              </a:rPr>
              <a:t>处理条件</a:t>
            </a:r>
            <a:endParaRPr lang="en-US" b="1" dirty="0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内存别名使用</a:t>
            </a:r>
            <a:r>
              <a:rPr lang="en-US" dirty="0"/>
              <a:t>Memory Aliasing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28601" y="4267200"/>
            <a:ext cx="5334000" cy="1819275"/>
          </a:xfrm>
        </p:spPr>
        <p:txBody>
          <a:bodyPr/>
          <a:lstStyle/>
          <a:p>
            <a:pPr lvl="1" eaLnBrk="1" hangingPunct="1"/>
            <a:r>
              <a:rPr lang="zh-CN" altLang="en-US" dirty="0"/>
              <a:t>代码每次循环都更新</a:t>
            </a:r>
            <a:r>
              <a:rPr lang="en-US" dirty="0"/>
              <a:t>  </a:t>
            </a:r>
            <a:r>
              <a:rPr lang="en-US" b="1" dirty="0"/>
              <a:t>b[</a:t>
            </a:r>
            <a:r>
              <a:rPr lang="en-US" b="1" dirty="0" err="1"/>
              <a:t>i</a:t>
            </a:r>
            <a:r>
              <a:rPr lang="en-US" b="1" dirty="0"/>
              <a:t>]</a:t>
            </a:r>
          </a:p>
          <a:p>
            <a:pPr lvl="1"/>
            <a:r>
              <a:rPr lang="zh-CN" altLang="en-US" dirty="0"/>
              <a:t>必须考虑这些更新会影响程序行为的可能性</a:t>
            </a:r>
            <a:endParaRPr lang="en-US" dirty="0"/>
          </a:p>
        </p:txBody>
      </p:sp>
      <p:sp>
        <p:nvSpPr>
          <p:cNvPr id="19460" name="Line 5"/>
          <p:cNvSpPr>
            <a:spLocks noChangeShapeType="1"/>
          </p:cNvSpPr>
          <p:nvPr/>
        </p:nvSpPr>
        <p:spPr bwMode="auto">
          <a:xfrm>
            <a:off x="2286000" y="27432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Rectangle 6"/>
          <p:cNvSpPr>
            <a:spLocks noChangeArrowheads="1"/>
          </p:cNvSpPr>
          <p:nvPr/>
        </p:nvSpPr>
        <p:spPr bwMode="auto">
          <a:xfrm>
            <a:off x="533400" y="1143000"/>
            <a:ext cx="4841709" cy="2859757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Sum rows is of n X n matrix a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and store in vector b  */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sum_rows1(double *a, double *b, long n) {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0;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(j = 0; j &lt; n;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b[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+= a[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*n + j];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9462" name="Rectangle 7"/>
          <p:cNvSpPr>
            <a:spLocks noChangeArrowheads="1"/>
          </p:cNvSpPr>
          <p:nvPr/>
        </p:nvSpPr>
        <p:spPr bwMode="auto">
          <a:xfrm>
            <a:off x="5562602" y="1164460"/>
            <a:ext cx="3352798" cy="1751762"/>
          </a:xfrm>
          <a:prstGeom prst="rect">
            <a:avLst/>
          </a:prstGeom>
          <a:solidFill>
            <a:srgbClr val="D5F1CF"/>
          </a:solidFill>
          <a:ln w="57150" cmpd="thickThin">
            <a:solidFill>
              <a:schemeClr val="tx1"/>
            </a:solidFill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4,   8,  16,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32,  64, 128};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B[3];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sum_rows1(A,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A+3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3);</a:t>
            </a:r>
          </a:p>
        </p:txBody>
      </p:sp>
      <p:sp>
        <p:nvSpPr>
          <p:cNvPr id="777224" name="Rectangle 8"/>
          <p:cNvSpPr>
            <a:spLocks noChangeArrowheads="1"/>
          </p:cNvSpPr>
          <p:nvPr/>
        </p:nvSpPr>
        <p:spPr bwMode="auto">
          <a:xfrm>
            <a:off x="5918200" y="4267200"/>
            <a:ext cx="2311400" cy="366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0: [3, 8, 16]</a:t>
            </a:r>
          </a:p>
        </p:txBody>
      </p:sp>
      <p:sp>
        <p:nvSpPr>
          <p:cNvPr id="19464" name="Rectangle 9"/>
          <p:cNvSpPr>
            <a:spLocks noChangeArrowheads="1"/>
          </p:cNvSpPr>
          <p:nvPr/>
        </p:nvSpPr>
        <p:spPr bwMode="auto">
          <a:xfrm>
            <a:off x="5918200" y="3810000"/>
            <a:ext cx="2311400" cy="366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[4, 8, 16]</a:t>
            </a:r>
          </a:p>
        </p:txBody>
      </p:sp>
      <p:sp>
        <p:nvSpPr>
          <p:cNvPr id="777226" name="Rectangle 10"/>
          <p:cNvSpPr>
            <a:spLocks noChangeArrowheads="1"/>
          </p:cNvSpPr>
          <p:nvPr/>
        </p:nvSpPr>
        <p:spPr bwMode="auto">
          <a:xfrm>
            <a:off x="5918200" y="4724400"/>
            <a:ext cx="2311400" cy="366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1: [3, 22, 16]</a:t>
            </a:r>
          </a:p>
        </p:txBody>
      </p:sp>
      <p:sp>
        <p:nvSpPr>
          <p:cNvPr id="777227" name="Rectangle 11"/>
          <p:cNvSpPr>
            <a:spLocks noChangeArrowheads="1"/>
          </p:cNvSpPr>
          <p:nvPr/>
        </p:nvSpPr>
        <p:spPr bwMode="auto">
          <a:xfrm>
            <a:off x="5918200" y="5203825"/>
            <a:ext cx="2311400" cy="366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2: [3, 22, 224]</a:t>
            </a:r>
          </a:p>
        </p:txBody>
      </p:sp>
      <p:sp>
        <p:nvSpPr>
          <p:cNvPr id="19467" name="Text Box 12"/>
          <p:cNvSpPr txBox="1">
            <a:spLocks noChangeArrowheads="1"/>
          </p:cNvSpPr>
          <p:nvPr/>
        </p:nvSpPr>
        <p:spPr bwMode="auto">
          <a:xfrm>
            <a:off x="5791200" y="3352800"/>
            <a:ext cx="1551643" cy="461665"/>
          </a:xfrm>
          <a:prstGeom prst="rect">
            <a:avLst/>
          </a:prstGeom>
          <a:noFill/>
          <a:ln w="19050">
            <a:noFill/>
            <a:miter lim="800000"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l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of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  <p:bldP spid="19462" grpId="0" animBg="1"/>
      <p:bldP spid="777224" grpId="0" animBg="1"/>
      <p:bldP spid="19464" grpId="0" animBg="1"/>
      <p:bldP spid="777226" grpId="0" animBg="1"/>
      <p:bldP spid="777227" grpId="0" animBg="1"/>
      <p:bldP spid="1946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移除</a:t>
            </a:r>
            <a:r>
              <a:rPr lang="en-US" dirty="0"/>
              <a:t> </a:t>
            </a:r>
            <a:r>
              <a:rPr lang="zh-CN" altLang="en-US" dirty="0"/>
              <a:t>内存别名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5638800"/>
            <a:ext cx="3748087" cy="806450"/>
          </a:xfrm>
        </p:spPr>
        <p:txBody>
          <a:bodyPr/>
          <a:lstStyle/>
          <a:p>
            <a:pPr lvl="1"/>
            <a:r>
              <a:rPr lang="zh-CN" altLang="en-US" dirty="0"/>
              <a:t>不需要存储中间结果</a:t>
            </a:r>
            <a:endParaRPr lang="en-US" dirty="0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4191000" y="4419600"/>
            <a:ext cx="4724400" cy="1751762"/>
          </a:xfrm>
          <a:prstGeom prst="rect">
            <a:avLst/>
          </a:prstGeom>
          <a:solidFill>
            <a:srgbClr val="F1C7C7"/>
          </a:solidFill>
          <a:ln w="57150" cmpd="thickThin">
            <a:solidFill>
              <a:schemeClr val="tx1"/>
            </a:solidFill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sum_rows2 inner loop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.L10: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addsd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%xmm0 </a:t>
            </a:r>
            <a:r>
              <a:rPr lang="en-US" b="1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FP load + add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$8,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cmpq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jne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.L10</a:t>
            </a:r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3429000" y="439447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493218" y="1083378"/>
            <a:ext cx="4841709" cy="3136756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Sum rows is of n X n matrix a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and store in vector b  */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sum_rows2(double *a, double *b, long n) {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(j = 0; j &lt; n; j++)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+= a[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*n + j];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b[</a:t>
            </a:r>
            <a:r>
              <a:rPr lang="en-US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  <p:bldP spid="20484" grpId="0" animBg="1"/>
      <p:bldP spid="2048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7321746-0B96-4CF8-9B68-C08950B6D51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下面那些是面向编译器的优化方法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DF5043-FDC0-4BFC-B2AF-5BC2F0BF321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采用内联函数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05215D-AF30-427A-96E1-18F919614F3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采用局部变量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8D01555-E898-428F-931C-DF03B16A7405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代码移动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91E5003-EBBF-43A1-BA3B-51D20229659A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共享公用子表达式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94B6510-8DBA-4DB8-BB71-847D22772FCE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0" lang="zh-CN" altLang="en-US" sz="16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615CDEA-67AC-4586-AE88-DEF9FC9B042D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0" lang="zh-CN" altLang="en-US" sz="16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9998A4A-3CF0-4148-81F8-D4CBE2D13FDE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rect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0" lang="zh-CN" altLang="en-US" sz="16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98F82F1-A79E-42E2-B745-CCDE597CE1AE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rect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0" lang="zh-CN" altLang="en-US" sz="16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3955950-28CB-49F3-AE7F-3B563A43D5AA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9936F50-AE79-4905-8999-631268A09A9E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E9EF1B84-C55F-406D-BCA6-E771F6A449B8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CC0000"/>
                  </a:solidFill>
                  <a:prstDash val="solid"/>
                  <a:round/>
                  <a:headEnd type="none" w="med" len="med"/>
                  <a:tailEnd type="triangl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endParaRPr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F1382FC8-F0DE-4E2E-AF1B-153040D3936F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CC0000"/>
                  </a:solidFill>
                  <a:prstDash val="solid"/>
                  <a:round/>
                  <a:headEnd type="none" w="med" len="med"/>
                  <a:tailEnd type="triangl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endParaRPr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2347219F-8309-421B-B419-9B88EAB0F37D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  <a:endPara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521EFF35-A739-4608-94C7-5433E66E2A7F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ABE6515E-F3A5-4533-B9D5-626267A8549A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9215970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</a:rPr>
              <a:t>现代</a:t>
            </a:r>
            <a:r>
              <a:rPr lang="en-US" altLang="zh-CN" dirty="0">
                <a:latin typeface="+mn-ea"/>
                <a:ea typeface="+mn-ea"/>
              </a:rPr>
              <a:t>CPU</a:t>
            </a:r>
            <a:r>
              <a:rPr lang="zh-CN" altLang="en-US" dirty="0">
                <a:latin typeface="+mn-ea"/>
                <a:ea typeface="+mn-ea"/>
              </a:rPr>
              <a:t>设计</a:t>
            </a:r>
            <a:r>
              <a:rPr lang="en-US" altLang="zh-CN" dirty="0">
                <a:latin typeface="+mn-ea"/>
                <a:ea typeface="+mn-ea"/>
              </a:rPr>
              <a:t>-</a:t>
            </a:r>
            <a:r>
              <a:rPr lang="zh-CN" altLang="en-US" dirty="0">
                <a:latin typeface="+mn-ea"/>
                <a:ea typeface="+mn-ea"/>
              </a:rPr>
              <a:t>流水线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404548" name="Rectangle 6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+mn-ea"/>
                <a:ea typeface="+mn-ea"/>
              </a:rPr>
              <a:t>未流水化</a:t>
            </a:r>
            <a:endParaRPr lang="en-US" altLang="zh-CN" dirty="0">
              <a:latin typeface="+mn-ea"/>
              <a:ea typeface="+mn-ea"/>
            </a:endParaRPr>
          </a:p>
          <a:p>
            <a:pPr eaLnBrk="1" hangingPunct="1">
              <a:defRPr/>
            </a:pPr>
            <a:endParaRPr lang="en-US" altLang="zh-CN" dirty="0">
              <a:latin typeface="+mn-ea"/>
              <a:ea typeface="+mn-ea"/>
            </a:endParaRPr>
          </a:p>
          <a:p>
            <a:pPr eaLnBrk="1" hangingPunct="1">
              <a:defRPr/>
            </a:pPr>
            <a:endParaRPr lang="en-US" altLang="zh-CN" dirty="0">
              <a:latin typeface="+mn-ea"/>
              <a:ea typeface="+mn-ea"/>
            </a:endParaRPr>
          </a:p>
          <a:p>
            <a:pPr eaLnBrk="1" hangingPunct="1">
              <a:defRPr/>
            </a:pPr>
            <a:endParaRPr lang="en-US" altLang="zh-CN" dirty="0">
              <a:latin typeface="+mn-ea"/>
              <a:ea typeface="+mn-ea"/>
            </a:endParaRPr>
          </a:p>
          <a:p>
            <a:pPr lvl="1" eaLnBrk="1" hangingPunct="1">
              <a:defRPr/>
            </a:pPr>
            <a:r>
              <a:rPr lang="zh-CN" altLang="en-US" dirty="0">
                <a:latin typeface="+mn-ea"/>
                <a:ea typeface="+mn-ea"/>
              </a:rPr>
              <a:t>新操作只能在旧操作结束后开始</a:t>
            </a:r>
            <a:endParaRPr lang="en-US" altLang="zh-CN" dirty="0"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lang="en-US" altLang="zh-CN" dirty="0">
                <a:latin typeface="+mn-ea"/>
                <a:ea typeface="+mn-ea"/>
              </a:rPr>
              <a:t>3</a:t>
            </a:r>
            <a:r>
              <a:rPr lang="zh-CN" altLang="en-US" dirty="0">
                <a:latin typeface="+mn-ea"/>
                <a:ea typeface="+mn-ea"/>
              </a:rPr>
              <a:t>路流水化</a:t>
            </a:r>
            <a:endParaRPr lang="en-US" altLang="zh-CN" dirty="0">
              <a:latin typeface="+mn-ea"/>
              <a:ea typeface="+mn-ea"/>
            </a:endParaRPr>
          </a:p>
          <a:p>
            <a:pPr eaLnBrk="1" hangingPunct="1">
              <a:defRPr/>
            </a:pPr>
            <a:endParaRPr lang="en-US" altLang="zh-CN" dirty="0">
              <a:latin typeface="+mn-ea"/>
              <a:ea typeface="+mn-ea"/>
            </a:endParaRPr>
          </a:p>
          <a:p>
            <a:pPr eaLnBrk="1" hangingPunct="1">
              <a:defRPr/>
            </a:pPr>
            <a:endParaRPr lang="en-US" altLang="zh-CN" dirty="0">
              <a:latin typeface="+mn-ea"/>
              <a:ea typeface="+mn-ea"/>
            </a:endParaRPr>
          </a:p>
          <a:p>
            <a:pPr eaLnBrk="1" hangingPunct="1">
              <a:defRPr/>
            </a:pPr>
            <a:endParaRPr lang="en-US" altLang="zh-CN" dirty="0">
              <a:latin typeface="+mn-ea"/>
              <a:ea typeface="+mn-ea"/>
            </a:endParaRPr>
          </a:p>
          <a:p>
            <a:pPr lvl="1" eaLnBrk="1" hangingPunct="1">
              <a:defRPr/>
            </a:pPr>
            <a:r>
              <a:rPr lang="zh-CN" altLang="en-US" dirty="0">
                <a:latin typeface="+mn-ea"/>
                <a:ea typeface="+mn-ea"/>
              </a:rPr>
              <a:t>可以同时处理至多</a:t>
            </a:r>
            <a:r>
              <a:rPr lang="en-US" altLang="zh-CN" dirty="0">
                <a:latin typeface="+mn-ea"/>
                <a:ea typeface="+mn-ea"/>
              </a:rPr>
              <a:t>3</a:t>
            </a:r>
            <a:r>
              <a:rPr lang="zh-CN" altLang="en-US" dirty="0">
                <a:latin typeface="+mn-ea"/>
                <a:ea typeface="+mn-ea"/>
              </a:rPr>
              <a:t>个操作</a:t>
            </a:r>
            <a:endParaRPr lang="en-US" altLang="zh-CN" dirty="0">
              <a:latin typeface="+mn-ea"/>
              <a:ea typeface="+mn-ea"/>
            </a:endParaRPr>
          </a:p>
        </p:txBody>
      </p:sp>
      <p:grpSp>
        <p:nvGrpSpPr>
          <p:cNvPr id="10244" name="Group 12"/>
          <p:cNvGrpSpPr/>
          <p:nvPr/>
        </p:nvGrpSpPr>
        <p:grpSpPr bwMode="auto">
          <a:xfrm>
            <a:off x="1599042" y="1984398"/>
            <a:ext cx="5439965" cy="1077917"/>
            <a:chOff x="624" y="2396"/>
            <a:chExt cx="4560" cy="677"/>
          </a:xfrm>
        </p:grpSpPr>
        <p:sp>
          <p:nvSpPr>
            <p:cNvPr id="404484" name="Line 4"/>
            <p:cNvSpPr>
              <a:spLocks noChangeShapeType="1"/>
            </p:cNvSpPr>
            <p:nvPr/>
          </p:nvSpPr>
          <p:spPr bwMode="auto">
            <a:xfrm>
              <a:off x="1104" y="3068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 algn="ctr" defTabSz="91376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4485" name="Rectangle 5"/>
            <p:cNvSpPr>
              <a:spLocks noChangeArrowheads="1"/>
            </p:cNvSpPr>
            <p:nvPr/>
          </p:nvSpPr>
          <p:spPr bwMode="auto">
            <a:xfrm>
              <a:off x="1527" y="2862"/>
              <a:ext cx="497" cy="211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none" lIns="90656" tIns="44532" rIns="90656" bIns="44532">
              <a:spAutoFit/>
            </a:bodyPr>
            <a:lstStyle/>
            <a:p>
              <a:pPr defTabSz="91376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+mn-ea"/>
                </a:rPr>
                <a:t>时间</a:t>
              </a:r>
              <a:endParaRPr lang="en-US" sz="1600" dirty="0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4486" name="Rectangle 6"/>
            <p:cNvSpPr>
              <a:spLocks noChangeArrowheads="1"/>
            </p:cNvSpPr>
            <p:nvPr/>
          </p:nvSpPr>
          <p:spPr bwMode="auto">
            <a:xfrm>
              <a:off x="1152" y="2396"/>
              <a:ext cx="1104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376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4487" name="Rectangle 7"/>
            <p:cNvSpPr>
              <a:spLocks noChangeArrowheads="1"/>
            </p:cNvSpPr>
            <p:nvPr/>
          </p:nvSpPr>
          <p:spPr bwMode="auto">
            <a:xfrm>
              <a:off x="624" y="2396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r" defTabSz="913765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+mn-ea"/>
                </a:rPr>
                <a:t>OP1</a:t>
              </a:r>
            </a:p>
          </p:txBody>
        </p:sp>
        <p:sp>
          <p:nvSpPr>
            <p:cNvPr id="404488" name="Rectangle 8"/>
            <p:cNvSpPr>
              <a:spLocks noChangeArrowheads="1"/>
            </p:cNvSpPr>
            <p:nvPr/>
          </p:nvSpPr>
          <p:spPr bwMode="auto">
            <a:xfrm>
              <a:off x="624" y="2588"/>
              <a:ext cx="528" cy="1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r" defTabSz="913765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+mn-ea"/>
                </a:rPr>
                <a:t>OP2</a:t>
              </a:r>
            </a:p>
          </p:txBody>
        </p:sp>
        <p:sp>
          <p:nvSpPr>
            <p:cNvPr id="404489" name="Rectangle 9"/>
            <p:cNvSpPr>
              <a:spLocks noChangeArrowheads="1"/>
            </p:cNvSpPr>
            <p:nvPr/>
          </p:nvSpPr>
          <p:spPr bwMode="auto">
            <a:xfrm>
              <a:off x="2256" y="2588"/>
              <a:ext cx="1104" cy="188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376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4490" name="Rectangle 10"/>
            <p:cNvSpPr>
              <a:spLocks noChangeArrowheads="1"/>
            </p:cNvSpPr>
            <p:nvPr/>
          </p:nvSpPr>
          <p:spPr bwMode="auto">
            <a:xfrm>
              <a:off x="3360" y="2780"/>
              <a:ext cx="1108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376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+mn-ea"/>
              </a:endParaRPr>
            </a:p>
          </p:txBody>
        </p:sp>
        <p:sp>
          <p:nvSpPr>
            <p:cNvPr id="404491" name="Rectangle 11"/>
            <p:cNvSpPr>
              <a:spLocks noChangeArrowheads="1"/>
            </p:cNvSpPr>
            <p:nvPr/>
          </p:nvSpPr>
          <p:spPr bwMode="auto">
            <a:xfrm>
              <a:off x="624" y="2780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r" defTabSz="913765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+mn-ea"/>
                </a:rPr>
                <a:t>OP3</a:t>
              </a:r>
            </a:p>
          </p:txBody>
        </p:sp>
      </p:grpSp>
      <p:grpSp>
        <p:nvGrpSpPr>
          <p:cNvPr id="10245" name="Group 32"/>
          <p:cNvGrpSpPr/>
          <p:nvPr/>
        </p:nvGrpSpPr>
        <p:grpSpPr bwMode="auto">
          <a:xfrm>
            <a:off x="1599047" y="4398965"/>
            <a:ext cx="2920603" cy="1252542"/>
            <a:chOff x="336" y="2766"/>
            <a:chExt cx="2448" cy="787"/>
          </a:xfrm>
        </p:grpSpPr>
        <p:grpSp>
          <p:nvGrpSpPr>
            <p:cNvPr id="10247" name="Group 27"/>
            <p:cNvGrpSpPr/>
            <p:nvPr/>
          </p:nvGrpSpPr>
          <p:grpSpPr bwMode="auto">
            <a:xfrm>
              <a:off x="864" y="2766"/>
              <a:ext cx="1920" cy="787"/>
              <a:chOff x="768" y="2400"/>
              <a:chExt cx="1920" cy="787"/>
            </a:xfrm>
          </p:grpSpPr>
          <p:sp>
            <p:nvSpPr>
              <p:cNvPr id="404493" name="Line 13"/>
              <p:cNvSpPr>
                <a:spLocks noChangeShapeType="1"/>
              </p:cNvSpPr>
              <p:nvPr/>
            </p:nvSpPr>
            <p:spPr bwMode="auto">
              <a:xfrm>
                <a:off x="768" y="3168"/>
                <a:ext cx="19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pPr algn="ctr" defTabSz="913765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+mn-ea"/>
                </a:endParaRPr>
              </a:p>
            </p:txBody>
          </p:sp>
          <p:sp>
            <p:nvSpPr>
              <p:cNvPr id="404494" name="Rectangle 14"/>
              <p:cNvSpPr>
                <a:spLocks noChangeArrowheads="1"/>
              </p:cNvSpPr>
              <p:nvPr/>
            </p:nvSpPr>
            <p:spPr bwMode="auto">
              <a:xfrm>
                <a:off x="1191" y="2976"/>
                <a:ext cx="497" cy="211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  <a:effectLst/>
            </p:spPr>
            <p:txBody>
              <a:bodyPr wrap="none" lIns="90656" tIns="44532" rIns="90656" bIns="44532">
                <a:spAutoFit/>
              </a:bodyPr>
              <a:lstStyle/>
              <a:p>
                <a:pPr defTabSz="913765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dirty="0">
                    <a:solidFill>
                      <a:srgbClr val="000066"/>
                    </a:solidFill>
                    <a:latin typeface="+mn-ea"/>
                  </a:rPr>
                  <a:t>时间</a:t>
                </a:r>
                <a:endParaRPr lang="en-US" sz="1600" dirty="0">
                  <a:solidFill>
                    <a:srgbClr val="000066"/>
                  </a:solidFill>
                  <a:latin typeface="+mn-ea"/>
                </a:endParaRPr>
              </a:p>
            </p:txBody>
          </p:sp>
          <p:grpSp>
            <p:nvGrpSpPr>
              <p:cNvPr id="10253" name="Group 15"/>
              <p:cNvGrpSpPr/>
              <p:nvPr/>
            </p:nvGrpSpPr>
            <p:grpSpPr bwMode="auto">
              <a:xfrm>
                <a:off x="768" y="2400"/>
                <a:ext cx="1152" cy="192"/>
                <a:chOff x="768" y="2400"/>
                <a:chExt cx="1152" cy="192"/>
              </a:xfrm>
            </p:grpSpPr>
            <p:sp>
              <p:nvSpPr>
                <p:cNvPr id="404496" name="Rectangle 16"/>
                <p:cNvSpPr>
                  <a:spLocks noChangeArrowheads="1"/>
                </p:cNvSpPr>
                <p:nvPr/>
              </p:nvSpPr>
              <p:spPr bwMode="auto">
                <a:xfrm>
                  <a:off x="768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ctr" defTabSz="91376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>
                      <a:solidFill>
                        <a:srgbClr val="000066"/>
                      </a:solidFill>
                      <a:latin typeface="+mn-ea"/>
                    </a:rPr>
                    <a:t>A</a:t>
                  </a:r>
                </a:p>
              </p:txBody>
            </p:sp>
            <p:sp>
              <p:nvSpPr>
                <p:cNvPr id="404497" name="Rectangle 17"/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380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ctr" defTabSz="91376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>
                      <a:solidFill>
                        <a:srgbClr val="000066"/>
                      </a:solidFill>
                      <a:latin typeface="+mn-ea"/>
                    </a:rPr>
                    <a:t>B</a:t>
                  </a:r>
                </a:p>
              </p:txBody>
            </p:sp>
            <p:sp>
              <p:nvSpPr>
                <p:cNvPr id="404498" name="Rectangle 18"/>
                <p:cNvSpPr>
                  <a:spLocks noChangeArrowheads="1"/>
                </p:cNvSpPr>
                <p:nvPr/>
              </p:nvSpPr>
              <p:spPr bwMode="auto">
                <a:xfrm>
                  <a:off x="1532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ctr" defTabSz="91376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>
                      <a:solidFill>
                        <a:srgbClr val="000066"/>
                      </a:solidFill>
                      <a:latin typeface="+mn-ea"/>
                    </a:rPr>
                    <a:t>C</a:t>
                  </a:r>
                </a:p>
              </p:txBody>
            </p:sp>
          </p:grpSp>
          <p:grpSp>
            <p:nvGrpSpPr>
              <p:cNvPr id="10254" name="Group 19"/>
              <p:cNvGrpSpPr/>
              <p:nvPr/>
            </p:nvGrpSpPr>
            <p:grpSpPr bwMode="auto">
              <a:xfrm>
                <a:off x="1152" y="2592"/>
                <a:ext cx="1152" cy="192"/>
                <a:chOff x="768" y="2400"/>
                <a:chExt cx="1152" cy="192"/>
              </a:xfrm>
            </p:grpSpPr>
            <p:sp>
              <p:nvSpPr>
                <p:cNvPr id="404500" name="Rectangle 20"/>
                <p:cNvSpPr>
                  <a:spLocks noChangeArrowheads="1"/>
                </p:cNvSpPr>
                <p:nvPr/>
              </p:nvSpPr>
              <p:spPr bwMode="auto">
                <a:xfrm>
                  <a:off x="768" y="2400"/>
                  <a:ext cx="384" cy="196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ctr" defTabSz="91376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>
                      <a:solidFill>
                        <a:srgbClr val="000066"/>
                      </a:solidFill>
                      <a:latin typeface="+mn-ea"/>
                    </a:rPr>
                    <a:t>A</a:t>
                  </a:r>
                </a:p>
              </p:txBody>
            </p:sp>
            <p:sp>
              <p:nvSpPr>
                <p:cNvPr id="404501" name="Rectangle 21"/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380" cy="196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ctr" defTabSz="91376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>
                      <a:solidFill>
                        <a:srgbClr val="000066"/>
                      </a:solidFill>
                      <a:latin typeface="+mn-ea"/>
                    </a:rPr>
                    <a:t>B</a:t>
                  </a:r>
                </a:p>
              </p:txBody>
            </p:sp>
            <p:sp>
              <p:nvSpPr>
                <p:cNvPr id="404502" name="Rectangle 22"/>
                <p:cNvSpPr>
                  <a:spLocks noChangeArrowheads="1"/>
                </p:cNvSpPr>
                <p:nvPr/>
              </p:nvSpPr>
              <p:spPr bwMode="auto">
                <a:xfrm>
                  <a:off x="1536" y="2400"/>
                  <a:ext cx="384" cy="196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ctr" defTabSz="91376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>
                      <a:solidFill>
                        <a:srgbClr val="000066"/>
                      </a:solidFill>
                      <a:latin typeface="+mn-ea"/>
                    </a:rPr>
                    <a:t>C</a:t>
                  </a:r>
                </a:p>
              </p:txBody>
            </p:sp>
          </p:grpSp>
          <p:grpSp>
            <p:nvGrpSpPr>
              <p:cNvPr id="10255" name="Group 23"/>
              <p:cNvGrpSpPr/>
              <p:nvPr/>
            </p:nvGrpSpPr>
            <p:grpSpPr bwMode="auto">
              <a:xfrm>
                <a:off x="1536" y="2784"/>
                <a:ext cx="1152" cy="192"/>
                <a:chOff x="768" y="2400"/>
                <a:chExt cx="1152" cy="192"/>
              </a:xfrm>
            </p:grpSpPr>
            <p:sp>
              <p:nvSpPr>
                <p:cNvPr id="404504" name="Rectangle 24"/>
                <p:cNvSpPr>
                  <a:spLocks noChangeArrowheads="1"/>
                </p:cNvSpPr>
                <p:nvPr/>
              </p:nvSpPr>
              <p:spPr bwMode="auto">
                <a:xfrm>
                  <a:off x="768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ctr" defTabSz="91376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>
                      <a:solidFill>
                        <a:srgbClr val="000066"/>
                      </a:solidFill>
                      <a:latin typeface="+mn-ea"/>
                    </a:rPr>
                    <a:t>A</a:t>
                  </a:r>
                </a:p>
              </p:txBody>
            </p:sp>
            <p:sp>
              <p:nvSpPr>
                <p:cNvPr id="404505" name="Rectangle 25"/>
                <p:cNvSpPr>
                  <a:spLocks noChangeArrowheads="1"/>
                </p:cNvSpPr>
                <p:nvPr/>
              </p:nvSpPr>
              <p:spPr bwMode="auto">
                <a:xfrm>
                  <a:off x="1156" y="2400"/>
                  <a:ext cx="380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ctr" defTabSz="91376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>
                      <a:solidFill>
                        <a:srgbClr val="000066"/>
                      </a:solidFill>
                      <a:latin typeface="+mn-ea"/>
                    </a:rPr>
                    <a:t>B</a:t>
                  </a:r>
                </a:p>
              </p:txBody>
            </p:sp>
            <p:sp>
              <p:nvSpPr>
                <p:cNvPr id="404506" name="Rectangle 26"/>
                <p:cNvSpPr>
                  <a:spLocks noChangeArrowheads="1"/>
                </p:cNvSpPr>
                <p:nvPr/>
              </p:nvSpPr>
              <p:spPr bwMode="auto">
                <a:xfrm>
                  <a:off x="1536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ctr" defTabSz="91376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>
                      <a:solidFill>
                        <a:srgbClr val="000066"/>
                      </a:solidFill>
                      <a:latin typeface="+mn-ea"/>
                    </a:rPr>
                    <a:t>C</a:t>
                  </a:r>
                </a:p>
              </p:txBody>
            </p:sp>
          </p:grpSp>
        </p:grpSp>
        <p:sp>
          <p:nvSpPr>
            <p:cNvPr id="404509" name="Rectangle 29"/>
            <p:cNvSpPr>
              <a:spLocks noChangeArrowheads="1"/>
            </p:cNvSpPr>
            <p:nvPr/>
          </p:nvSpPr>
          <p:spPr bwMode="auto">
            <a:xfrm>
              <a:off x="336" y="2784"/>
              <a:ext cx="528" cy="1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r" defTabSz="913765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+mn-ea"/>
                </a:rPr>
                <a:t>OP1</a:t>
              </a:r>
            </a:p>
          </p:txBody>
        </p:sp>
        <p:sp>
          <p:nvSpPr>
            <p:cNvPr id="404510" name="Rectangle 30"/>
            <p:cNvSpPr>
              <a:spLocks noChangeArrowheads="1"/>
            </p:cNvSpPr>
            <p:nvPr/>
          </p:nvSpPr>
          <p:spPr bwMode="auto">
            <a:xfrm>
              <a:off x="336" y="2976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r" defTabSz="913765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+mn-ea"/>
                </a:rPr>
                <a:t>OP2</a:t>
              </a:r>
            </a:p>
          </p:txBody>
        </p:sp>
        <p:sp>
          <p:nvSpPr>
            <p:cNvPr id="404511" name="Rectangle 31"/>
            <p:cNvSpPr>
              <a:spLocks noChangeArrowheads="1"/>
            </p:cNvSpPr>
            <p:nvPr/>
          </p:nvSpPr>
          <p:spPr bwMode="auto">
            <a:xfrm>
              <a:off x="336" y="3168"/>
              <a:ext cx="528" cy="1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r" defTabSz="913765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66"/>
                  </a:solidFill>
                  <a:latin typeface="+mn-ea"/>
                </a:rPr>
                <a:t>OP3</a:t>
              </a:r>
            </a:p>
          </p:txBody>
        </p:sp>
      </p:grpSp>
      <p:sp>
        <p:nvSpPr>
          <p:cNvPr id="404508" name="Line 28"/>
          <p:cNvSpPr>
            <a:spLocks noChangeShapeType="1"/>
          </p:cNvSpPr>
          <p:nvPr/>
        </p:nvSpPr>
        <p:spPr bwMode="auto">
          <a:xfrm>
            <a:off x="3317081" y="4199005"/>
            <a:ext cx="0" cy="1296987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tailEnd type="none" w="sm" len="sm"/>
          </a:ln>
          <a:effectLst/>
        </p:spPr>
        <p:txBody>
          <a:bodyPr wrap="none" lIns="45722" tIns="45620" rIns="45722" bIns="45620" anchor="ctr">
            <a:spAutoFit/>
          </a:bodyPr>
          <a:lstStyle/>
          <a:p>
            <a:pPr algn="ctr" defTabSz="913765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6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50258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228600"/>
            <a:ext cx="7592093" cy="762000"/>
          </a:xfrm>
        </p:spPr>
        <p:txBody>
          <a:bodyPr/>
          <a:lstStyle/>
          <a:p>
            <a:r>
              <a:rPr lang="zh-CN" altLang="en-US"/>
              <a:t>流水线功能单元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57018" y="4876800"/>
            <a:ext cx="8542507" cy="1788695"/>
          </a:xfrm>
        </p:spPr>
        <p:txBody>
          <a:bodyPr/>
          <a:lstStyle/>
          <a:p>
            <a:r>
              <a:rPr lang="zh-CN" altLang="en-US" sz="2400" dirty="0"/>
              <a:t>把计算分解为多个阶段</a:t>
            </a:r>
            <a:endParaRPr lang="en-US" sz="2400" dirty="0"/>
          </a:p>
          <a:p>
            <a:r>
              <a:rPr lang="zh-CN" altLang="en-US" sz="2400" dirty="0"/>
              <a:t>一个阶段又一个阶段地通过各部分计算</a:t>
            </a:r>
            <a:endParaRPr lang="en-US" sz="2400" dirty="0"/>
          </a:p>
          <a:p>
            <a:r>
              <a:rPr lang="zh-CN" altLang="en-US" sz="2400" dirty="0"/>
              <a:t>一旦值传送给</a:t>
            </a:r>
            <a:r>
              <a:rPr lang="en-US" sz="2400" dirty="0"/>
              <a:t> i+1</a:t>
            </a:r>
            <a:r>
              <a:rPr lang="zh-CN" altLang="en-US" sz="2400" dirty="0"/>
              <a:t>，阶段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就能开始新的计算，</a:t>
            </a:r>
            <a:endParaRPr lang="en-US" sz="2400" dirty="0"/>
          </a:p>
          <a:p>
            <a:r>
              <a:rPr lang="zh-CN" altLang="en-US" sz="2400" dirty="0"/>
              <a:t>例如</a:t>
            </a:r>
            <a:r>
              <a:rPr lang="en-US" sz="2400" dirty="0"/>
              <a:t>, </a:t>
            </a:r>
            <a:r>
              <a:rPr lang="zh-CN" altLang="en-US" sz="2400" dirty="0"/>
              <a:t>即使每个乘法需要</a:t>
            </a:r>
            <a:r>
              <a:rPr lang="en-US" altLang="zh-CN" sz="2400" dirty="0"/>
              <a:t>3</a:t>
            </a:r>
            <a:r>
              <a:rPr lang="zh-CN" altLang="en-US" sz="2400" dirty="0"/>
              <a:t>个周期，在</a:t>
            </a:r>
            <a:r>
              <a:rPr lang="en-US" altLang="zh-CN" sz="2400" dirty="0"/>
              <a:t>7</a:t>
            </a:r>
            <a:r>
              <a:rPr lang="zh-CN" altLang="en-US" sz="2400" dirty="0"/>
              <a:t>个周期里完成</a:t>
            </a:r>
            <a:r>
              <a:rPr lang="en-US" altLang="zh-CN" sz="2400" dirty="0"/>
              <a:t>3</a:t>
            </a:r>
            <a:r>
              <a:rPr lang="zh-CN" altLang="en-US" sz="2400" dirty="0"/>
              <a:t>个乘法</a:t>
            </a:r>
            <a:endParaRPr lang="en-US" sz="24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5952005" y="711036"/>
            <a:ext cx="1865530" cy="2057400"/>
            <a:chOff x="4553635" y="1828800"/>
            <a:chExt cx="1865530" cy="2057400"/>
          </a:xfrm>
        </p:grpSpPr>
        <p:sp>
          <p:nvSpPr>
            <p:cNvPr id="4" name="AutoShape 5"/>
            <p:cNvSpPr>
              <a:spLocks noChangeArrowheads="1"/>
            </p:cNvSpPr>
            <p:nvPr/>
          </p:nvSpPr>
          <p:spPr bwMode="auto">
            <a:xfrm>
              <a:off x="4571999" y="2057400"/>
              <a:ext cx="1847165" cy="3810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2000">
                  <a:latin typeface="Calibri" panose="020F0502020204030204"/>
                  <a:cs typeface="Calibri" panose="020F0502020204030204"/>
                </a:rPr>
                <a:t>阶段</a:t>
              </a:r>
              <a:r>
                <a:rPr lang="en-US" sz="2000">
                  <a:latin typeface="Calibri" panose="020F0502020204030204"/>
                  <a:cs typeface="Calibri" panose="020F0502020204030204"/>
                </a:rPr>
                <a:t> </a:t>
              </a:r>
              <a:r>
                <a:rPr lang="en-US" sz="2000" dirty="0">
                  <a:latin typeface="Calibri" panose="020F0502020204030204"/>
                  <a:cs typeface="Calibri" panose="020F0502020204030204"/>
                </a:rPr>
                <a:t>1</a:t>
              </a:r>
            </a:p>
          </p:txBody>
        </p:sp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5029200" y="18288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dirty="0">
                <a:latin typeface="Calibri" panose="020F0502020204030204" pitchFamily="34" charset="0"/>
              </a:endParaRPr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5943600" y="18288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dirty="0">
                <a:latin typeface="Calibri" panose="020F0502020204030204" pitchFamily="34" charset="0"/>
              </a:endParaRPr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5486400" y="24384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dirty="0">
                <a:latin typeface="Calibri" panose="020F0502020204030204" pitchFamily="34" charset="0"/>
              </a:endParaRPr>
            </a:p>
          </p:txBody>
        </p:sp>
        <p:sp>
          <p:nvSpPr>
            <p:cNvPr id="12" name="AutoShape 5"/>
            <p:cNvSpPr>
              <a:spLocks noChangeArrowheads="1"/>
            </p:cNvSpPr>
            <p:nvPr/>
          </p:nvSpPr>
          <p:spPr bwMode="auto">
            <a:xfrm>
              <a:off x="4572000" y="2667000"/>
              <a:ext cx="1847165" cy="3810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2000">
                  <a:latin typeface="Calibri" panose="020F0502020204030204"/>
                  <a:cs typeface="Calibri" panose="020F0502020204030204"/>
                </a:rPr>
                <a:t>阶段</a:t>
              </a:r>
              <a:r>
                <a:rPr lang="en-US" sz="2000">
                  <a:latin typeface="Calibri" panose="020F0502020204030204"/>
                  <a:cs typeface="Calibri" panose="020F0502020204030204"/>
                </a:rPr>
                <a:t> </a:t>
              </a:r>
              <a:r>
                <a:rPr lang="en-US" sz="2000" dirty="0">
                  <a:latin typeface="Calibri" panose="020F0502020204030204"/>
                  <a:cs typeface="Calibri" panose="020F0502020204030204"/>
                </a:rPr>
                <a:t>2</a:t>
              </a:r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5486401" y="30480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dirty="0">
                <a:latin typeface="Calibri" panose="020F0502020204030204" pitchFamily="34" charset="0"/>
              </a:endParaRPr>
            </a:p>
          </p:txBody>
        </p:sp>
        <p:sp>
          <p:nvSpPr>
            <p:cNvPr id="14" name="AutoShape 5"/>
            <p:cNvSpPr>
              <a:spLocks noChangeArrowheads="1"/>
            </p:cNvSpPr>
            <p:nvPr/>
          </p:nvSpPr>
          <p:spPr bwMode="auto">
            <a:xfrm>
              <a:off x="4553635" y="3276600"/>
              <a:ext cx="1847165" cy="3810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2000">
                  <a:latin typeface="Calibri" panose="020F0502020204030204"/>
                  <a:cs typeface="Calibri" panose="020F0502020204030204"/>
                </a:rPr>
                <a:t>阶段</a:t>
              </a:r>
              <a:r>
                <a:rPr lang="en-US" sz="2000">
                  <a:latin typeface="Calibri" panose="020F0502020204030204"/>
                  <a:cs typeface="Calibri" panose="020F0502020204030204"/>
                </a:rPr>
                <a:t> </a:t>
              </a:r>
              <a:r>
                <a:rPr lang="en-US" sz="2000" dirty="0">
                  <a:latin typeface="Calibri" panose="020F0502020204030204"/>
                  <a:cs typeface="Calibri" panose="020F0502020204030204"/>
                </a:rPr>
                <a:t>3</a:t>
              </a:r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>
              <a:off x="5468036" y="36576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dirty="0">
                <a:latin typeface="Calibri" panose="020F0502020204030204" pitchFamily="34" charset="0"/>
              </a:endParaRPr>
            </a:p>
          </p:txBody>
        </p:sp>
      </p:grp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911908" y="836772"/>
            <a:ext cx="4175822" cy="1936428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mult_eg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(long a, long b, long c)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p1 = a*b;
    long p2 = a*c;
    long p3 = p1 * p2;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p3;
}</a:t>
            </a:r>
          </a:p>
        </p:txBody>
      </p:sp>
      <p:graphicFrame>
        <p:nvGraphicFramePr>
          <p:cNvPr id="17" name="Content Placeholder 16"/>
          <p:cNvGraphicFramePr/>
          <p:nvPr/>
        </p:nvGraphicFramePr>
        <p:xfrm>
          <a:off x="685800" y="2801854"/>
          <a:ext cx="7924798" cy="19812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30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7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7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84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0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50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124677" marR="124677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/>
                          <a:cs typeface="Calibri" panose="020F0502020204030204"/>
                        </a:rPr>
                        <a:t>Time</a:t>
                      </a:r>
                    </a:p>
                  </a:txBody>
                  <a:tcPr marL="124677" marR="124677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lang="en-US" sz="2000" b="0" i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lang="en-US" sz="2000" b="0" i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  <a:endParaRPr lang="en-US" sz="2000" b="0" i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/>
                          <a:cs typeface="Calibri" panose="020F0502020204030204"/>
                        </a:rPr>
                        <a:t>4</a:t>
                      </a:r>
                      <a:endParaRPr lang="en-US" sz="2000" b="0" i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/>
                          <a:cs typeface="Calibri" panose="020F0502020204030204"/>
                        </a:rPr>
                        <a:t>5</a:t>
                      </a:r>
                      <a:endParaRPr lang="en-US" sz="2000" b="0" i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/>
                          <a:cs typeface="Calibri" panose="020F0502020204030204"/>
                        </a:rPr>
                        <a:t>6</a:t>
                      </a:r>
                      <a:endParaRPr lang="en-US" sz="2000" b="0" i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/>
                          <a:cs typeface="Calibri" panose="020F0502020204030204"/>
                        </a:rPr>
                        <a:t>7</a:t>
                      </a:r>
                      <a:endParaRPr lang="en-US" sz="2000" b="0" i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latin typeface="Calibri" panose="020F0502020204030204"/>
                          <a:cs typeface="Calibri" panose="020F0502020204030204"/>
                        </a:rPr>
                        <a:t>阶段</a:t>
                      </a:r>
                      <a:r>
                        <a:rPr lang="en-US" sz="200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lang="en-US" sz="20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latin typeface="Courier New" panose="02070309020205020404"/>
                          <a:cs typeface="Courier New" panose="02070309020205020404"/>
                        </a:rPr>
                        <a:t>a*b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latin typeface="Courier New" panose="02070309020205020404"/>
                          <a:cs typeface="Courier New" panose="02070309020205020404"/>
                        </a:rPr>
                        <a:t>a*c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latin typeface="Courier New" panose="02070309020205020404"/>
                          <a:cs typeface="Courier New" panose="02070309020205020404"/>
                        </a:rPr>
                        <a:t>p1*p2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latin typeface="Calibri" panose="020F0502020204030204"/>
                          <a:cs typeface="Calibri" panose="020F0502020204030204"/>
                        </a:rPr>
                        <a:t>阶段</a:t>
                      </a:r>
                      <a:r>
                        <a:rPr lang="en-US" sz="200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lang="en-US" sz="20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latin typeface="Courier New" panose="02070309020205020404"/>
                          <a:cs typeface="Courier New" panose="02070309020205020404"/>
                        </a:rPr>
                        <a:t>a*b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latin typeface="Courier New" panose="02070309020205020404"/>
                          <a:cs typeface="Courier New" panose="02070309020205020404"/>
                        </a:rPr>
                        <a:t>a*c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latin typeface="Courier New" panose="02070309020205020404"/>
                          <a:cs typeface="Courier New" panose="02070309020205020404"/>
                        </a:rPr>
                        <a:t>p1*p2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latin typeface="Calibri" panose="020F0502020204030204"/>
                          <a:cs typeface="Calibri" panose="020F0502020204030204"/>
                        </a:rPr>
                        <a:t>阶段</a:t>
                      </a:r>
                      <a:r>
                        <a:rPr lang="en-US" sz="200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lang="en-US" sz="2000" dirty="0"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latin typeface="Courier New" panose="02070309020205020404"/>
                          <a:cs typeface="Courier New" panose="02070309020205020404"/>
                        </a:rPr>
                        <a:t>a*b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latin typeface="Courier New" panose="02070309020205020404"/>
                          <a:cs typeface="Courier New" panose="02070309020205020404"/>
                        </a:rPr>
                        <a:t>a*c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latin typeface="Courier New" panose="02070309020205020404"/>
                          <a:cs typeface="Courier New" panose="02070309020205020404"/>
                        </a:rPr>
                        <a:t>p1*p2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447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利用指令级并行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需要理解现代处理器的设计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硬件可以并行执行多个指令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性能受数据依赖的限制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简单的转换可以带来显著的性能改进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编译器通常无法进行这些转换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浮点运算缺乏结合性和可分配性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看</a:t>
            </a:r>
            <a:r>
              <a:rPr lang="en-US" altLang="zh-CN" dirty="0"/>
              <a:t>2</a:t>
            </a:r>
            <a:r>
              <a:rPr lang="zh-CN" altLang="en-US" dirty="0"/>
              <a:t>个例子</a:t>
            </a:r>
            <a:r>
              <a:rPr lang="en-US" altLang="zh-CN" dirty="0"/>
              <a:t>----</a:t>
            </a:r>
            <a:r>
              <a:rPr lang="zh-CN" altLang="en-US" dirty="0"/>
              <a:t>循环展开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1" y="1347772"/>
            <a:ext cx="6705600" cy="524131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每个元素的周期数</a:t>
            </a:r>
            <a:r>
              <a:rPr lang="en-US" altLang="zh-CN" dirty="0"/>
              <a:t>(</a:t>
            </a:r>
            <a:r>
              <a:rPr lang="en-US" dirty="0"/>
              <a:t>Cycles Per </a:t>
            </a:r>
            <a:r>
              <a:rPr lang="en-US" dirty="0" err="1"/>
              <a:t>Element,CPE</a:t>
            </a:r>
            <a:r>
              <a:rPr lang="en-US" dirty="0"/>
              <a:t>)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表示向量或列表操作的程序性能的方便方式</a:t>
            </a:r>
            <a:endParaRPr lang="en-US" sz="2400" dirty="0"/>
          </a:p>
          <a:p>
            <a:r>
              <a:rPr lang="en-US" sz="2400" dirty="0"/>
              <a:t>Length = n</a:t>
            </a:r>
          </a:p>
          <a:p>
            <a:r>
              <a:rPr lang="en-US" sz="2400" dirty="0"/>
              <a:t>In our case: </a:t>
            </a:r>
            <a:r>
              <a:rPr lang="en-US" sz="2400" dirty="0">
                <a:solidFill>
                  <a:srgbClr val="C00000"/>
                </a:solidFill>
              </a:rPr>
              <a:t>CPE = cycles per OP</a:t>
            </a:r>
            <a:endParaRPr lang="en-US" sz="2400" dirty="0"/>
          </a:p>
          <a:p>
            <a:r>
              <a:rPr lang="en-US" sz="2400" dirty="0"/>
              <a:t>T = CPE*n + </a:t>
            </a:r>
            <a:r>
              <a:rPr lang="zh-CN" altLang="en-US" sz="2400" dirty="0"/>
              <a:t>经常开销</a:t>
            </a:r>
            <a:r>
              <a:rPr lang="en-US" altLang="zh-CN" sz="2400" dirty="0"/>
              <a:t>/</a:t>
            </a:r>
            <a:r>
              <a:rPr lang="zh-CN" altLang="en-US" sz="2400" dirty="0"/>
              <a:t>费用</a:t>
            </a:r>
            <a:r>
              <a:rPr lang="en-US" sz="2400" dirty="0"/>
              <a:t>Overhead</a:t>
            </a:r>
          </a:p>
          <a:p>
            <a:pPr lvl="1"/>
            <a:r>
              <a:rPr lang="en-US" dirty="0"/>
              <a:t>CPE </a:t>
            </a:r>
            <a:r>
              <a:rPr lang="zh-CN" altLang="en-US" dirty="0"/>
              <a:t>是线的斜率</a:t>
            </a:r>
            <a:r>
              <a:rPr lang="en-US" dirty="0"/>
              <a:t>slope               T=</a:t>
            </a:r>
            <a:r>
              <a:rPr lang="en-US" altLang="zh-CN" dirty="0"/>
              <a:t>368+Slope*n    </a:t>
            </a:r>
            <a:r>
              <a:rPr lang="zh-CN" altLang="en-US" dirty="0"/>
              <a:t>怎么减小？</a:t>
            </a:r>
            <a:endParaRPr 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1219200" y="3581400"/>
            <a:ext cx="6705600" cy="2971800"/>
            <a:chOff x="1219200" y="3581400"/>
            <a:chExt cx="5754977" cy="2971800"/>
          </a:xfrm>
        </p:grpSpPr>
        <p:graphicFrame>
          <p:nvGraphicFramePr>
            <p:cNvPr id="7" name="Chart 6"/>
            <p:cNvGraphicFramePr/>
            <p:nvPr/>
          </p:nvGraphicFramePr>
          <p:xfrm>
            <a:off x="1219200" y="3581400"/>
            <a:ext cx="5754977" cy="29718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 Box 2"/>
            <p:cNvSpPr txBox="1">
              <a:spLocks noChangeArrowheads="1"/>
            </p:cNvSpPr>
            <p:nvPr/>
          </p:nvSpPr>
          <p:spPr bwMode="auto">
            <a:xfrm>
              <a:off x="3625639" y="3995736"/>
              <a:ext cx="1282352" cy="58169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wrap="square" lIns="27432" tIns="27432" rIns="27432" bIns="0" anchor="t" upright="1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rtl="0">
                <a:defRPr sz="1000"/>
              </a:pPr>
              <a:r>
                <a:rPr lang="en-US" sz="1800" b="1" i="0" strike="noStrike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psum1</a:t>
              </a:r>
            </a:p>
            <a:p>
              <a:pPr algn="ctr" rtl="0">
                <a:defRPr sz="1000"/>
              </a:pPr>
              <a:r>
                <a:rPr lang="en-US" sz="1800" b="1" i="0" strike="noStrike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Slope = 9.0</a:t>
              </a:r>
            </a:p>
          </p:txBody>
        </p:sp>
        <p:sp>
          <p:nvSpPr>
            <p:cNvPr id="9" name="Text Box 3"/>
            <p:cNvSpPr txBox="1">
              <a:spLocks noChangeArrowheads="1"/>
            </p:cNvSpPr>
            <p:nvPr/>
          </p:nvSpPr>
          <p:spPr bwMode="auto">
            <a:xfrm>
              <a:off x="4380447" y="5225123"/>
              <a:ext cx="1129413" cy="5770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wrap="square" lIns="27432" tIns="27432" rIns="27432" bIns="0" anchor="t" upright="1">
              <a:spAutoFit/>
            </a:bodyPr>
            <a:lstStyle>
              <a:defPPr>
                <a:defRPr lang="zh-CN"/>
              </a:defPPr>
              <a:lvl1pPr indent="0" algn="ctr">
                <a:defRPr b="1" i="0" strike="noStrike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457200" indent="0">
                <a:defRPr sz="1100"/>
              </a:lvl2pPr>
              <a:lvl3pPr marL="914400" indent="0">
                <a:defRPr sz="1100"/>
              </a:lvl3pPr>
              <a:lvl4pPr marL="1371600" indent="0">
                <a:defRPr sz="1100"/>
              </a:lvl4pPr>
              <a:lvl5pPr marL="1828800" indent="0">
                <a:defRPr sz="1100"/>
              </a:lvl5pPr>
              <a:lvl6pPr marL="2286000" indent="0">
                <a:defRPr sz="1100"/>
              </a:lvl6pPr>
              <a:lvl7pPr marL="2743200" indent="0">
                <a:defRPr sz="1100"/>
              </a:lvl7pPr>
              <a:lvl8pPr marL="3200400" indent="0">
                <a:defRPr sz="1100"/>
              </a:lvl8pPr>
              <a:lvl9pPr marL="3657600" indent="0">
                <a:defRPr sz="1100"/>
              </a:lvl9pPr>
            </a:lstStyle>
            <a:p>
              <a:r>
                <a:rPr lang="en-US" dirty="0"/>
                <a:t> psum2</a:t>
              </a:r>
            </a:p>
            <a:p>
              <a:r>
                <a:rPr lang="en-US" dirty="0"/>
                <a:t>Slope = 6.0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Benchmark</a:t>
            </a:r>
            <a:r>
              <a:rPr lang="zh-CN" altLang="en-US" dirty="0"/>
              <a:t>例子</a:t>
            </a:r>
            <a:r>
              <a:rPr lang="en-US" dirty="0"/>
              <a:t>: </a:t>
            </a:r>
            <a:r>
              <a:rPr lang="zh-CN" altLang="en-US" dirty="0"/>
              <a:t>向量的数据类型</a:t>
            </a:r>
            <a:endParaRPr lang="en-US" dirty="0"/>
          </a:p>
        </p:txBody>
      </p:sp>
      <p:sp>
        <p:nvSpPr>
          <p:cNvPr id="20" name="Rectangle 3"/>
          <p:cNvSpPr>
            <a:spLocks noGrp="1" noChangeArrowheads="1"/>
          </p:cNvSpPr>
          <p:nvPr>
            <p:ph idx="1"/>
          </p:nvPr>
        </p:nvSpPr>
        <p:spPr>
          <a:xfrm>
            <a:off x="638175" y="3581400"/>
            <a:ext cx="4238625" cy="2828925"/>
          </a:xfrm>
        </p:spPr>
        <p:txBody>
          <a:bodyPr/>
          <a:lstStyle/>
          <a:p>
            <a:pPr marL="0" indent="0"/>
            <a:r>
              <a:rPr lang="zh-CN" altLang="en-US" sz="2400" dirty="0"/>
              <a:t>数据类型</a:t>
            </a:r>
            <a:endParaRPr lang="en-US" sz="2400" dirty="0"/>
          </a:p>
          <a:p>
            <a:pPr lvl="1"/>
            <a:r>
              <a:rPr lang="zh-CN" altLang="en-US" dirty="0"/>
              <a:t>使用</a:t>
            </a:r>
            <a:r>
              <a:rPr lang="en-US" dirty="0"/>
              <a:t> </a:t>
            </a:r>
            <a:r>
              <a:rPr lang="en-US" dirty="0" err="1"/>
              <a:t>data_t</a:t>
            </a:r>
            <a:r>
              <a:rPr lang="zh-CN" altLang="en-US" dirty="0"/>
              <a:t>的不同声明</a:t>
            </a:r>
            <a:endParaRPr lang="en-US" dirty="0"/>
          </a:p>
          <a:p>
            <a:pPr lvl="1"/>
            <a:r>
              <a:rPr lang="en-US" dirty="0" err="1"/>
              <a:t>int</a:t>
            </a:r>
            <a:endParaRPr lang="en-US" dirty="0"/>
          </a:p>
          <a:p>
            <a:pPr lvl="1"/>
            <a:r>
              <a:rPr lang="en-US" dirty="0"/>
              <a:t>long</a:t>
            </a:r>
          </a:p>
          <a:p>
            <a:pPr lvl="1"/>
            <a:r>
              <a:rPr lang="en-US" dirty="0"/>
              <a:t>float</a:t>
            </a:r>
          </a:p>
          <a:p>
            <a:pPr lvl="1"/>
            <a:r>
              <a:rPr lang="en-US" dirty="0"/>
              <a:t>double</a:t>
            </a:r>
            <a:endParaRPr lang="en-US" sz="2000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5073134" y="3111013"/>
            <a:ext cx="3918466" cy="3167534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retrieve vector element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and store at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</a:p>
          <a:p>
            <a:pPr algn="l">
              <a:lnSpc>
                <a:spcPct val="100000"/>
              </a:lnSpc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get_vec_element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v,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idx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 defTabSz="515620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(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idx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&gt;= v-&gt;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algn="l" defTabSz="515620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 0;</a:t>
            </a:r>
          </a:p>
          <a:p>
            <a:pPr algn="l" defTabSz="515620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v-&gt;data[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idx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algn="l" defTabSz="515620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1;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14821" y="1498526"/>
            <a:ext cx="8285907" cy="1628651"/>
            <a:chOff x="514821" y="1498526"/>
            <a:chExt cx="8285907" cy="1628651"/>
          </a:xfrm>
        </p:grpSpPr>
        <p:sp>
          <p:nvSpPr>
            <p:cNvPr id="4" name="Rectangle 7"/>
            <p:cNvSpPr>
              <a:spLocks noChangeArrowheads="1"/>
            </p:cNvSpPr>
            <p:nvPr/>
          </p:nvSpPr>
          <p:spPr bwMode="auto">
            <a:xfrm>
              <a:off x="514821" y="1498526"/>
              <a:ext cx="3494930" cy="1628651"/>
            </a:xfrm>
            <a:prstGeom prst="rect">
              <a:avLst/>
            </a:prstGeom>
            <a:solidFill>
              <a:srgbClr val="F6F5BD"/>
            </a:solidFill>
            <a:ln w="12700" cmpd="thickThin">
              <a:solidFill>
                <a:schemeClr val="tx1"/>
              </a:solidFill>
              <a:miter lim="800000"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/* data structure for vectors */</a:t>
              </a:r>
            </a:p>
            <a:p>
              <a:pPr algn="l">
                <a:lnSpc>
                  <a:spcPct val="100000"/>
                </a:lnSpc>
              </a:pP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typedef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struct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</a:p>
            <a:p>
              <a:pPr algn="l" defTabSz="457200">
                <a:lnSpc>
                  <a:spcPct val="10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size_t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len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</a:p>
            <a:p>
              <a:pPr algn="l" defTabSz="457200">
                <a:lnSpc>
                  <a:spcPct val="10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data_t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*data;</a:t>
              </a:r>
            </a:p>
            <a:p>
              <a:pPr algn="l">
                <a:lnSpc>
                  <a:spcPct val="10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}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vec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6503349" y="2133600"/>
              <a:ext cx="353699" cy="292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>
              <a:off x="4800600" y="1841500"/>
              <a:ext cx="776536" cy="292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len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4800600" y="2133600"/>
              <a:ext cx="776536" cy="292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6858000" y="2133600"/>
              <a:ext cx="353699" cy="292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8256901" y="2133600"/>
              <a:ext cx="353699" cy="292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Straight Arrow Connector 14"/>
            <p:cNvCxnSpPr>
              <a:stCxn id="11" idx="3"/>
              <a:endCxn id="7" idx="1"/>
            </p:cNvCxnSpPr>
            <p:nvPr/>
          </p:nvCxnSpPr>
          <p:spPr bwMode="auto">
            <a:xfrm>
              <a:off x="5577136" y="2279650"/>
              <a:ext cx="926213" cy="1588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7215499" y="2133600"/>
              <a:ext cx="1041402" cy="292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513630" y="1837381"/>
              <a:ext cx="3129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889464" y="1837267"/>
              <a:ext cx="3129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075850" y="1837267"/>
              <a:ext cx="72487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len-1</a:t>
              </a: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7368989" y="2286000"/>
              <a:ext cx="733612" cy="1390"/>
            </a:xfrm>
            <a:prstGeom prst="line">
              <a:avLst/>
            </a:prstGeom>
            <a:noFill/>
            <a:ln w="635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Benchmark </a:t>
            </a:r>
            <a:r>
              <a:rPr lang="zh-CN" altLang="en-US"/>
              <a:t>计算</a:t>
            </a:r>
            <a:endParaRPr lang="en-US" dirty="0"/>
          </a:p>
        </p:txBody>
      </p:sp>
      <p:sp>
        <p:nvSpPr>
          <p:cNvPr id="775171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4191000"/>
            <a:ext cx="4632325" cy="2438399"/>
          </a:xfrm>
        </p:spPr>
        <p:txBody>
          <a:bodyPr/>
          <a:lstStyle/>
          <a:p>
            <a:pPr marL="0" indent="0">
              <a:spcBef>
                <a:spcPts val="0"/>
              </a:spcBef>
            </a:pPr>
            <a:r>
              <a:rPr lang="zh-CN" altLang="en-US" dirty="0"/>
              <a:t>数据类型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使用</a:t>
            </a:r>
            <a:r>
              <a:rPr lang="en-US" altLang="zh-CN" dirty="0"/>
              <a:t> </a:t>
            </a:r>
            <a:r>
              <a:rPr lang="en-US" altLang="zh-CN" dirty="0" err="1"/>
              <a:t>data_t</a:t>
            </a:r>
            <a:r>
              <a:rPr lang="zh-CN" altLang="en-US" dirty="0"/>
              <a:t>的不同声明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dirty="0" err="1"/>
              <a:t>int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long</a:t>
            </a:r>
          </a:p>
          <a:p>
            <a:pPr lvl="1">
              <a:spcBef>
                <a:spcPts val="0"/>
              </a:spcBef>
            </a:pPr>
            <a:r>
              <a:rPr lang="en-US" dirty="0"/>
              <a:t>float</a:t>
            </a:r>
          </a:p>
          <a:p>
            <a:pPr lvl="1">
              <a:spcBef>
                <a:spcPts val="0"/>
              </a:spcBef>
            </a:pPr>
            <a:r>
              <a:rPr lang="en-US" dirty="0"/>
              <a:t>double</a:t>
            </a:r>
          </a:p>
        </p:txBody>
      </p:sp>
      <p:sp>
        <p:nvSpPr>
          <p:cNvPr id="775173" name="Rectangle 5"/>
          <p:cNvSpPr>
            <a:spLocks noGrp="1" noChangeArrowheads="1"/>
          </p:cNvSpPr>
          <p:nvPr>
            <p:ph sz="half" idx="4294967295"/>
          </p:nvPr>
        </p:nvSpPr>
        <p:spPr>
          <a:xfrm>
            <a:off x="5272088" y="4191000"/>
            <a:ext cx="3871912" cy="2219325"/>
          </a:xfrm>
        </p:spPr>
        <p:txBody>
          <a:bodyPr/>
          <a:lstStyle/>
          <a:p>
            <a:pPr marL="0" indent="0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的不同定义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/ 0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/ 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38175" y="1072573"/>
            <a:ext cx="7972425" cy="2920366"/>
            <a:chOff x="638175" y="1072573"/>
            <a:chExt cx="7972425" cy="2920366"/>
          </a:xfrm>
        </p:grpSpPr>
        <p:sp>
          <p:nvSpPr>
            <p:cNvPr id="775172" name="Rectangle 4"/>
            <p:cNvSpPr>
              <a:spLocks noChangeArrowheads="1"/>
            </p:cNvSpPr>
            <p:nvPr/>
          </p:nvSpPr>
          <p:spPr bwMode="auto">
            <a:xfrm>
              <a:off x="638175" y="1133182"/>
              <a:ext cx="5610225" cy="2859757"/>
            </a:xfrm>
            <a:prstGeom prst="rect">
              <a:avLst/>
            </a:prstGeom>
            <a:solidFill>
              <a:srgbClr val="F6F5BD"/>
            </a:solidFill>
            <a:ln w="38100" cmpd="dbl">
              <a:solidFill>
                <a:schemeClr val="tx1"/>
              </a:solidFill>
              <a:miter lim="800000"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void combine1(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vec_ptr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v,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data_t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*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){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long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*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IDENT;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for (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0;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&lt;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vec_length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(v);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++) {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data_t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val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get_vec_element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(v,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&amp;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val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*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*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OP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val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}</a:t>
              </a:r>
            </a:p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48400" y="1072573"/>
              <a:ext cx="2362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Calibri" panose="020F0502020204030204" pitchFamily="34" charset="0"/>
                </a:rPr>
                <a:t>计算向量元素的和或积</a:t>
              </a:r>
              <a:endParaRPr lang="en-US" sz="2400" dirty="0"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7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7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7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7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7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7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75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775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775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775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5171" grpId="0" build="p"/>
      <p:bldP spid="77517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89115" y="269268"/>
            <a:ext cx="5373686" cy="60529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3500" tIns="25400" rIns="63500" bIns="25400" numCol="1" anchor="t" anchorCtr="0" compatLnSpc="1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j-lt"/>
                <a:ea typeface="+mj-ea"/>
                <a:cs typeface="+mj-cs"/>
                <a:sym typeface="Calibri Bold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9pPr>
          </a:lstStyle>
          <a:p>
            <a:pPr algn="ctr"/>
            <a:r>
              <a:rPr lang="zh-CN" altLang="en-US" b="1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怎么优化源程序？</a:t>
            </a:r>
          </a:p>
        </p:txBody>
      </p:sp>
      <p:sp>
        <p:nvSpPr>
          <p:cNvPr id="6" name="Rectangle 4"/>
          <p:cNvSpPr>
            <a:spLocks noGrp="1" noChangeArrowheads="1"/>
          </p:cNvSpPr>
          <p:nvPr/>
        </p:nvSpPr>
        <p:spPr bwMode="auto">
          <a:xfrm>
            <a:off x="457200" y="1295400"/>
            <a:ext cx="8305800" cy="5105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N W3" charset="-128"/>
                <a:cs typeface="ヒラギノ角ゴ ProN W3" charset="-128"/>
                <a:sym typeface="Calibri" panose="020F0502020204030204" pitchFamily="34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N W3" charset="-128"/>
                <a:cs typeface="ヒラギノ角ゴ ProN W3" charset="-128"/>
                <a:sym typeface="Calibri" panose="020F0502020204030204" pitchFamily="34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N W3" charset="-128"/>
                <a:cs typeface="ヒラギノ角ゴ ProN W3" charset="-128"/>
                <a:sym typeface="Calibri" panose="020F0502020204030204" pitchFamily="34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N W3" charset="-128"/>
                <a:cs typeface="ヒラギノ角ゴ ProN W3" charset="-128"/>
                <a:sym typeface="Calibri" panose="020F0502020204030204" pitchFamily="34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N W3" charset="-128"/>
                <a:cs typeface="ヒラギノ角ゴ ProN W3" charset="-128"/>
                <a:sym typeface="Calibri" panose="020F0502020204030204" pitchFamily="34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N W3" charset="-128"/>
                <a:cs typeface="ヒラギノ角ゴ ProN W3" charset="-128"/>
                <a:sym typeface="Calibri" panose="020F0502020204030204" pitchFamily="34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N W3" charset="-128"/>
                <a:cs typeface="ヒラギノ角ゴ ProN W3" charset="-128"/>
                <a:sym typeface="Calibri" panose="020F0502020204030204" pitchFamily="34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ヒラギノ角ゴ ProN W3" charset="-128"/>
                <a:cs typeface="ヒラギノ角ゴ ProN W3" charset="-128"/>
                <a:sym typeface="Calibri" panose="020F0502020204030204" pitchFamily="34" charset="0"/>
              </a:defRPr>
            </a:lvl9pPr>
          </a:lstStyle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更快（本课程重点！本章重点！）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更省（存储空间、运行空间）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更美（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交互）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更正确（本课程重点！各种条件下）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更可靠（各种条件下的正确性、安全性）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可移植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更强大（功能）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更方便（安装、使用、帮助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导航、可维护）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更规范（格式符合编程规范、接口规范 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更易懂（能读明白、有注释、模块化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清晰简洁）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Benchmark </a:t>
            </a:r>
            <a:r>
              <a:rPr lang="zh-CN" altLang="en-US"/>
              <a:t>性能</a:t>
            </a:r>
            <a:endParaRPr 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749806" y="1133182"/>
            <a:ext cx="7403594" cy="3167534"/>
            <a:chOff x="638175" y="1133182"/>
            <a:chExt cx="7403594" cy="3167534"/>
          </a:xfrm>
        </p:grpSpPr>
        <p:sp>
          <p:nvSpPr>
            <p:cNvPr id="775172" name="Rectangle 4"/>
            <p:cNvSpPr>
              <a:spLocks noChangeArrowheads="1"/>
            </p:cNvSpPr>
            <p:nvPr/>
          </p:nvSpPr>
          <p:spPr bwMode="auto">
            <a:xfrm>
              <a:off x="638175" y="1133182"/>
              <a:ext cx="5000625" cy="3167534"/>
            </a:xfrm>
            <a:prstGeom prst="rect">
              <a:avLst/>
            </a:prstGeom>
            <a:solidFill>
              <a:srgbClr val="F6F5BD"/>
            </a:solidFill>
            <a:ln w="38100" cmpd="dbl">
              <a:solidFill>
                <a:schemeClr val="tx1"/>
              </a:solidFill>
              <a:miter lim="800000"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void combine1(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vec_ptr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v,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data_t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*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pPr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</a:p>
            <a:p>
              <a:pPr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long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</a:p>
            <a:p>
              <a:pPr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*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IDENT;</a:t>
              </a:r>
            </a:p>
            <a:p>
              <a:pPr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for (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0;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&lt;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vec_length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(v);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++) {</a:t>
              </a:r>
            </a:p>
            <a:p>
              <a:pPr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data_t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val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</a:p>
            <a:p>
              <a:pPr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get_vec_element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(v,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&amp;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val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</a:p>
            <a:p>
              <a:pPr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*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*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OP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val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</a:p>
            <a:p>
              <a:pPr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}</a:t>
              </a:r>
            </a:p>
            <a:p>
              <a:pPr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603369" y="1133182"/>
              <a:ext cx="2438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Calibri" panose="020F0502020204030204" pitchFamily="34" charset="0"/>
                </a:rPr>
                <a:t>计算向量元素的和或积</a:t>
              </a:r>
              <a:endParaRPr lang="en-US" altLang="zh-CN" sz="2400" dirty="0">
                <a:latin typeface="Calibri" panose="020F0502020204030204" pitchFamily="34" charset="0"/>
              </a:endParaRPr>
            </a:p>
          </p:txBody>
        </p:sp>
      </p:grpSp>
      <p:graphicFrame>
        <p:nvGraphicFramePr>
          <p:cNvPr id="10" name="Group 49"/>
          <p:cNvGraphicFramePr>
            <a:graphicFrameLocks noGrp="1"/>
          </p:cNvGraphicFramePr>
          <p:nvPr/>
        </p:nvGraphicFramePr>
        <p:xfrm>
          <a:off x="406400" y="4572000"/>
          <a:ext cx="8229600" cy="1552575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方法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操作  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P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  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Combine1 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未优化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22.68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20.02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19.98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20.18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Combine1 –O1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11.14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</a:t>
            </a:r>
            <a:r>
              <a:rPr lang="en-US" altLang="zh-CN" dirty="0"/>
              <a:t>/</a:t>
            </a:r>
            <a:r>
              <a:rPr lang="zh-CN" altLang="en-US" dirty="0"/>
              <a:t>简单优化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371600" y="4495800"/>
            <a:ext cx="6921500" cy="1838324"/>
          </a:xfrm>
        </p:spPr>
        <p:txBody>
          <a:bodyPr/>
          <a:lstStyle/>
          <a:p>
            <a:r>
              <a:rPr lang="zh-CN" altLang="en-US" dirty="0"/>
              <a:t>把函数</a:t>
            </a:r>
            <a:r>
              <a:rPr lang="en-US" dirty="0" err="1"/>
              <a:t>vec_length</a:t>
            </a:r>
            <a:r>
              <a:rPr lang="zh-CN" altLang="en-US" dirty="0"/>
              <a:t>移到循环外</a:t>
            </a:r>
            <a:endParaRPr lang="en-US" dirty="0"/>
          </a:p>
          <a:p>
            <a:r>
              <a:rPr lang="zh-CN" altLang="en-US" b="0" dirty="0"/>
              <a:t>避免每个循环的边界检查</a:t>
            </a:r>
            <a:endParaRPr lang="en-US" dirty="0"/>
          </a:p>
          <a:p>
            <a:r>
              <a:rPr lang="zh-CN" altLang="en-US" b="0" dirty="0"/>
              <a:t>用临时</a:t>
            </a:r>
            <a:r>
              <a:rPr lang="en-US" altLang="zh-CN" b="0" dirty="0"/>
              <a:t>/</a:t>
            </a:r>
            <a:r>
              <a:rPr lang="zh-CN" altLang="en-US" dirty="0"/>
              <a:t>局部变量累积结果</a:t>
            </a:r>
            <a:endParaRPr lang="en-US" dirty="0"/>
          </a:p>
        </p:txBody>
      </p:sp>
      <p:sp>
        <p:nvSpPr>
          <p:cNvPr id="775172" name="Rectangle 4"/>
          <p:cNvSpPr>
            <a:spLocks noChangeArrowheads="1"/>
          </p:cNvSpPr>
          <p:nvPr/>
        </p:nvSpPr>
        <p:spPr bwMode="auto">
          <a:xfrm>
            <a:off x="1362075" y="1216728"/>
            <a:ext cx="6477000" cy="3167534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combine4(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vec_ptr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1"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long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long       length 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vec_length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(v);</a:t>
            </a:r>
          </a:p>
          <a:p>
            <a:pPr lvl="1"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*d 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get_vec_start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(v);</a:t>
            </a:r>
          </a:p>
          <a:p>
            <a:pPr lvl="1"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t = IDENT;</a:t>
            </a:r>
          </a:p>
          <a:p>
            <a:pPr lvl="1"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 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length;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lvl="1"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  t = t OP d[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lvl="1"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</a:t>
            </a:r>
            <a:r>
              <a:rPr lang="en-US" altLang="zh-CN" dirty="0"/>
              <a:t>/</a:t>
            </a:r>
            <a:r>
              <a:rPr lang="zh-CN" altLang="en-US" dirty="0"/>
              <a:t>简单优化的效果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6875" y="5934076"/>
            <a:ext cx="7896225" cy="542924"/>
          </a:xfrm>
        </p:spPr>
        <p:txBody>
          <a:bodyPr/>
          <a:lstStyle/>
          <a:p>
            <a:r>
              <a:rPr lang="zh-CN" altLang="en-US" dirty="0"/>
              <a:t>消除循环中</a:t>
            </a:r>
            <a:r>
              <a:rPr lang="en-US" dirty="0"/>
              <a:t> </a:t>
            </a:r>
            <a:r>
              <a:rPr lang="zh-CN" altLang="en-US" dirty="0"/>
              <a:t>经常开销的来源</a:t>
            </a:r>
            <a:r>
              <a:rPr lang="en-US" dirty="0"/>
              <a:t>sources of overhead</a:t>
            </a:r>
          </a:p>
        </p:txBody>
      </p:sp>
      <p:sp>
        <p:nvSpPr>
          <p:cNvPr id="775172" name="Rectangle 4"/>
          <p:cNvSpPr>
            <a:spLocks noChangeArrowheads="1"/>
          </p:cNvSpPr>
          <p:nvPr/>
        </p:nvSpPr>
        <p:spPr bwMode="auto">
          <a:xfrm>
            <a:off x="762000" y="1174737"/>
            <a:ext cx="6096000" cy="2859757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combine4(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vec_ptr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long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long length 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vec_length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*d 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get_vec_start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 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length;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 = t OP d[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graphicFrame>
        <p:nvGraphicFramePr>
          <p:cNvPr id="5" name="Group 49"/>
          <p:cNvGraphicFramePr>
            <a:graphicFrameLocks noGrp="1"/>
          </p:cNvGraphicFramePr>
          <p:nvPr/>
        </p:nvGraphicFramePr>
        <p:xfrm>
          <a:off x="762000" y="4253384"/>
          <a:ext cx="6781800" cy="1552575"/>
        </p:xfrm>
        <a:graphic>
          <a:graphicData uri="http://schemas.openxmlformats.org/drawingml/2006/table">
            <a:tbl>
              <a:tblPr/>
              <a:tblGrid>
                <a:gridCol w="1946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8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87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87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8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方法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操作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Combine1 –O1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11.14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5862638" cy="573087"/>
          </a:xfrm>
        </p:spPr>
        <p:txBody>
          <a:bodyPr/>
          <a:lstStyle/>
          <a:p>
            <a:pPr>
              <a:defRPr/>
            </a:pPr>
            <a:r>
              <a:rPr lang="zh-CN" altLang="en-US"/>
              <a:t>现代</a:t>
            </a:r>
            <a:r>
              <a:rPr lang="en-US"/>
              <a:t>CPU</a:t>
            </a:r>
            <a:r>
              <a:rPr lang="zh-CN" altLang="en-US"/>
              <a:t>设计</a:t>
            </a:r>
            <a:r>
              <a:rPr lang="en-US" altLang="zh-CN"/>
              <a:t>-</a:t>
            </a:r>
            <a:r>
              <a:rPr lang="zh-CN" altLang="en-US"/>
              <a:t>超标量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93063" y="1219200"/>
            <a:ext cx="8646137" cy="5334000"/>
            <a:chOff x="729701" y="1219200"/>
            <a:chExt cx="7322676" cy="5334000"/>
          </a:xfrm>
        </p:grpSpPr>
        <p:sp>
          <p:nvSpPr>
            <p:cNvPr id="421891" name="Rectangle 3"/>
            <p:cNvSpPr>
              <a:spLocks noChangeArrowheads="1"/>
            </p:cNvSpPr>
            <p:nvPr/>
          </p:nvSpPr>
          <p:spPr bwMode="auto">
            <a:xfrm>
              <a:off x="1542040" y="3505200"/>
              <a:ext cx="6510337" cy="304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b" anchorCtr="0"/>
            <a:lstStyle/>
            <a:p>
              <a:pPr eaLnBrk="1" hangingPunct="1">
                <a:lnSpc>
                  <a:spcPct val="100000"/>
                </a:lnSpc>
                <a:defRPr/>
              </a:pPr>
              <a:r>
                <a:rPr lang="zh-CN" altLang="en-US" b="1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</a:rPr>
                <a:t>执行单元</a:t>
              </a:r>
              <a:endParaRPr lang="en-US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68" name="Rectangle 4"/>
            <p:cNvSpPr>
              <a:spLocks noChangeArrowheads="1"/>
            </p:cNvSpPr>
            <p:nvPr/>
          </p:nvSpPr>
          <p:spPr bwMode="auto">
            <a:xfrm>
              <a:off x="2057400" y="3900160"/>
              <a:ext cx="5706052" cy="76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功能</a:t>
              </a:r>
              <a:endParaRPr lang="en-US" b="1" dirty="0">
                <a:latin typeface="Calibri" panose="020F0502020204030204" pitchFamily="34" charset="0"/>
              </a:endParaRPr>
            </a:p>
            <a:p>
              <a:pPr algn="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部件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421893" name="Rectangle 5"/>
            <p:cNvSpPr>
              <a:spLocks noChangeArrowheads="1"/>
            </p:cNvSpPr>
            <p:nvPr/>
          </p:nvSpPr>
          <p:spPr bwMode="auto">
            <a:xfrm>
              <a:off x="1542040" y="1219200"/>
              <a:ext cx="6510337" cy="1905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t" anchorCtr="0"/>
            <a:lstStyle/>
            <a:p>
              <a:pPr eaLnBrk="1" hangingPunct="1">
                <a:lnSpc>
                  <a:spcPct val="100000"/>
                </a:lnSpc>
                <a:defRPr/>
              </a:pPr>
              <a:r>
                <a:rPr lang="zh-CN" altLang="en-US" b="1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</a:rPr>
                <a:t>指令控制单元</a:t>
              </a:r>
              <a:endParaRPr lang="en-US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0" name="Rectangle 6"/>
            <p:cNvSpPr>
              <a:spLocks noChangeArrowheads="1"/>
            </p:cNvSpPr>
            <p:nvPr/>
          </p:nvSpPr>
          <p:spPr bwMode="auto">
            <a:xfrm>
              <a:off x="2216727" y="4038600"/>
              <a:ext cx="676275" cy="4572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分支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1" name="Rectangle 7"/>
            <p:cNvSpPr>
              <a:spLocks noChangeArrowheads="1"/>
            </p:cNvSpPr>
            <p:nvPr/>
          </p:nvSpPr>
          <p:spPr bwMode="auto">
            <a:xfrm>
              <a:off x="3759777" y="4038600"/>
              <a:ext cx="676275" cy="4572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算术运算</a:t>
              </a:r>
              <a:endParaRPr lang="en-US" altLang="zh-CN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2" name="Rectangle 8"/>
            <p:cNvSpPr>
              <a:spLocks noChangeArrowheads="1"/>
            </p:cNvSpPr>
            <p:nvPr/>
          </p:nvSpPr>
          <p:spPr bwMode="auto">
            <a:xfrm>
              <a:off x="4532890" y="4038600"/>
              <a:ext cx="674687" cy="4572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算术运算</a:t>
              </a:r>
              <a:endParaRPr lang="en-US" altLang="zh-CN" sz="1400" b="1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3" name="Rectangle 9"/>
            <p:cNvSpPr>
              <a:spLocks noChangeArrowheads="1"/>
            </p:cNvSpPr>
            <p:nvPr/>
          </p:nvSpPr>
          <p:spPr bwMode="auto">
            <a:xfrm>
              <a:off x="5302827" y="4038600"/>
              <a:ext cx="676275" cy="4572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加载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4" name="Rectangle 10"/>
            <p:cNvSpPr>
              <a:spLocks noChangeArrowheads="1"/>
            </p:cNvSpPr>
            <p:nvPr/>
          </p:nvSpPr>
          <p:spPr bwMode="auto">
            <a:xfrm>
              <a:off x="6074352" y="4038600"/>
              <a:ext cx="676275" cy="4572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存储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5" name="Rectangle 11"/>
            <p:cNvSpPr>
              <a:spLocks noChangeArrowheads="1"/>
            </p:cNvSpPr>
            <p:nvPr/>
          </p:nvSpPr>
          <p:spPr bwMode="auto">
            <a:xfrm>
              <a:off x="6460115" y="1676400"/>
              <a:ext cx="1303337" cy="11430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指令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Cache</a:t>
              </a:r>
            </a:p>
          </p:txBody>
        </p:sp>
        <p:sp>
          <p:nvSpPr>
            <p:cNvPr id="11276" name="Rectangle 12"/>
            <p:cNvSpPr>
              <a:spLocks noChangeArrowheads="1"/>
            </p:cNvSpPr>
            <p:nvPr/>
          </p:nvSpPr>
          <p:spPr bwMode="auto">
            <a:xfrm>
              <a:off x="5302827" y="5562600"/>
              <a:ext cx="1447800" cy="6096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数据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Cache</a:t>
              </a:r>
            </a:p>
          </p:txBody>
        </p:sp>
        <p:sp>
          <p:nvSpPr>
            <p:cNvPr id="11277" name="Rectangle 13"/>
            <p:cNvSpPr>
              <a:spLocks noChangeArrowheads="1"/>
            </p:cNvSpPr>
            <p:nvPr/>
          </p:nvSpPr>
          <p:spPr bwMode="auto">
            <a:xfrm>
              <a:off x="4242377" y="1676400"/>
              <a:ext cx="1157288" cy="5334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取指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控制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8" name="Rectangle 14"/>
            <p:cNvSpPr>
              <a:spLocks noChangeArrowheads="1"/>
            </p:cNvSpPr>
            <p:nvPr/>
          </p:nvSpPr>
          <p:spPr bwMode="auto">
            <a:xfrm>
              <a:off x="4242377" y="2286000"/>
              <a:ext cx="1157288" cy="5334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指令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译码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9" name="Line 15"/>
            <p:cNvSpPr>
              <a:spLocks noChangeShapeType="1"/>
            </p:cNvSpPr>
            <p:nvPr/>
          </p:nvSpPr>
          <p:spPr bwMode="auto">
            <a:xfrm>
              <a:off x="5399665" y="1948130"/>
              <a:ext cx="10604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0" name="Line 16"/>
            <p:cNvSpPr>
              <a:spLocks noChangeShapeType="1"/>
            </p:cNvSpPr>
            <p:nvPr/>
          </p:nvSpPr>
          <p:spPr bwMode="auto">
            <a:xfrm flipH="1">
              <a:off x="5399665" y="2562880"/>
              <a:ext cx="10604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1" name="Line 17"/>
            <p:cNvSpPr>
              <a:spLocks noChangeShapeType="1"/>
            </p:cNvSpPr>
            <p:nvPr/>
          </p:nvSpPr>
          <p:spPr bwMode="auto">
            <a:xfrm>
              <a:off x="4820227" y="2819400"/>
              <a:ext cx="0" cy="990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2" name="Freeform 18"/>
            <p:cNvSpPr/>
            <p:nvPr/>
          </p:nvSpPr>
          <p:spPr bwMode="auto">
            <a:xfrm flipH="1">
              <a:off x="2313565" y="1752600"/>
              <a:ext cx="1928812" cy="2286000"/>
            </a:xfrm>
            <a:custGeom>
              <a:avLst/>
              <a:gdLst>
                <a:gd name="T0" fmla="*/ 0 w 144"/>
                <a:gd name="T1" fmla="*/ 0 h 864"/>
                <a:gd name="T2" fmla="*/ 144 w 144"/>
                <a:gd name="T3" fmla="*/ 0 h 864"/>
                <a:gd name="T4" fmla="*/ 144 w 144"/>
                <a:gd name="T5" fmla="*/ 864 h 864"/>
                <a:gd name="T6" fmla="*/ 0 60000 65536"/>
                <a:gd name="T7" fmla="*/ 0 60000 65536"/>
                <a:gd name="T8" fmla="*/ 0 60000 65536"/>
                <a:gd name="T9" fmla="*/ 0 w 144"/>
                <a:gd name="T10" fmla="*/ 0 h 864"/>
                <a:gd name="T11" fmla="*/ 144 w 144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864">
                  <a:moveTo>
                    <a:pt x="0" y="0"/>
                  </a:moveTo>
                  <a:lnTo>
                    <a:pt x="144" y="0"/>
                  </a:lnTo>
                  <a:lnTo>
                    <a:pt x="144" y="86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  <a:round/>
              <a:head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3" name="Line 19"/>
            <p:cNvSpPr>
              <a:spLocks noChangeShapeType="1"/>
            </p:cNvSpPr>
            <p:nvPr/>
          </p:nvSpPr>
          <p:spPr bwMode="auto">
            <a:xfrm rot="5400000">
              <a:off x="4963102" y="5029200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4" name="Line 20"/>
            <p:cNvSpPr>
              <a:spLocks noChangeShapeType="1"/>
            </p:cNvSpPr>
            <p:nvPr/>
          </p:nvSpPr>
          <p:spPr bwMode="auto">
            <a:xfrm rot="16200000" flipV="1">
              <a:off x="5253615" y="5029200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5" name="Line 21"/>
            <p:cNvSpPr>
              <a:spLocks noChangeShapeType="1"/>
            </p:cNvSpPr>
            <p:nvPr/>
          </p:nvSpPr>
          <p:spPr bwMode="auto">
            <a:xfrm rot="5400000">
              <a:off x="5734627" y="5029200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6" name="Line 22"/>
            <p:cNvSpPr>
              <a:spLocks noChangeShapeType="1"/>
            </p:cNvSpPr>
            <p:nvPr/>
          </p:nvSpPr>
          <p:spPr bwMode="auto">
            <a:xfrm rot="5400000">
              <a:off x="6023552" y="5029200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7" name="Text Box 23"/>
            <p:cNvSpPr txBox="1">
              <a:spLocks noChangeArrowheads="1"/>
            </p:cNvSpPr>
            <p:nvPr/>
          </p:nvSpPr>
          <p:spPr bwMode="auto">
            <a:xfrm>
              <a:off x="5582256" y="1600200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地址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8" name="Text Box 24"/>
            <p:cNvSpPr txBox="1">
              <a:spLocks noChangeArrowheads="1"/>
            </p:cNvSpPr>
            <p:nvPr/>
          </p:nvSpPr>
          <p:spPr bwMode="auto">
            <a:xfrm>
              <a:off x="5621604" y="2209800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指令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9" name="Text Box 25"/>
            <p:cNvSpPr txBox="1">
              <a:spLocks noChangeArrowheads="1"/>
            </p:cNvSpPr>
            <p:nvPr/>
          </p:nvSpPr>
          <p:spPr bwMode="auto">
            <a:xfrm>
              <a:off x="4982926" y="2816423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操作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0" name="Text Box 26"/>
            <p:cNvSpPr txBox="1">
              <a:spLocks noChangeArrowheads="1"/>
            </p:cNvSpPr>
            <p:nvPr/>
          </p:nvSpPr>
          <p:spPr bwMode="auto">
            <a:xfrm>
              <a:off x="2286000" y="3166080"/>
              <a:ext cx="1088760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预测</a:t>
              </a:r>
              <a:r>
                <a:rPr lang="en-US" b="1" dirty="0">
                  <a:latin typeface="Calibri" panose="020F0502020204030204" pitchFamily="34" charset="0"/>
                </a:rPr>
                <a:t> OK?</a:t>
              </a:r>
            </a:p>
          </p:txBody>
        </p:sp>
        <p:sp>
          <p:nvSpPr>
            <p:cNvPr id="11291" name="Text Box 27"/>
            <p:cNvSpPr txBox="1">
              <a:spLocks noChangeArrowheads="1"/>
            </p:cNvSpPr>
            <p:nvPr/>
          </p:nvSpPr>
          <p:spPr bwMode="auto">
            <a:xfrm>
              <a:off x="6521123" y="5184760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数据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2" name="Text Box 28"/>
            <p:cNvSpPr txBox="1">
              <a:spLocks noChangeArrowheads="1"/>
            </p:cNvSpPr>
            <p:nvPr/>
          </p:nvSpPr>
          <p:spPr bwMode="auto">
            <a:xfrm>
              <a:off x="5716947" y="5202298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数据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3" name="Text Box 29"/>
            <p:cNvSpPr txBox="1">
              <a:spLocks noChangeArrowheads="1"/>
            </p:cNvSpPr>
            <p:nvPr/>
          </p:nvSpPr>
          <p:spPr bwMode="auto">
            <a:xfrm>
              <a:off x="4909234" y="5011579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地址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4" name="Text Box 30"/>
            <p:cNvSpPr txBox="1">
              <a:spLocks noChangeArrowheads="1"/>
            </p:cNvSpPr>
            <p:nvPr/>
          </p:nvSpPr>
          <p:spPr bwMode="auto">
            <a:xfrm>
              <a:off x="5725311" y="4856202"/>
              <a:ext cx="707245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地址</a:t>
              </a:r>
              <a:r>
                <a:rPr lang="en-US" b="1" dirty="0">
                  <a:latin typeface="Calibri" panose="020F0502020204030204" pitchFamily="34" charset="0"/>
                </a:rPr>
                <a:t>.</a:t>
              </a:r>
            </a:p>
          </p:txBody>
        </p:sp>
        <p:sp>
          <p:nvSpPr>
            <p:cNvPr id="11295" name="Line 31"/>
            <p:cNvSpPr>
              <a:spLocks noChangeShapeType="1"/>
            </p:cNvSpPr>
            <p:nvPr/>
          </p:nvSpPr>
          <p:spPr bwMode="auto">
            <a:xfrm>
              <a:off x="2543175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6" name="Line 32"/>
            <p:cNvSpPr>
              <a:spLocks noChangeShapeType="1"/>
            </p:cNvSpPr>
            <p:nvPr/>
          </p:nvSpPr>
          <p:spPr bwMode="auto">
            <a:xfrm>
              <a:off x="4087812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7" name="Line 33"/>
            <p:cNvSpPr>
              <a:spLocks noChangeShapeType="1"/>
            </p:cNvSpPr>
            <p:nvPr/>
          </p:nvSpPr>
          <p:spPr bwMode="auto">
            <a:xfrm>
              <a:off x="4857750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8" name="Line 34"/>
            <p:cNvSpPr>
              <a:spLocks noChangeShapeType="1"/>
            </p:cNvSpPr>
            <p:nvPr/>
          </p:nvSpPr>
          <p:spPr bwMode="auto">
            <a:xfrm>
              <a:off x="5630862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9" name="Line 35"/>
            <p:cNvSpPr>
              <a:spLocks noChangeShapeType="1"/>
            </p:cNvSpPr>
            <p:nvPr/>
          </p:nvSpPr>
          <p:spPr bwMode="auto">
            <a:xfrm>
              <a:off x="6400800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300" name="Line 36"/>
            <p:cNvSpPr>
              <a:spLocks noChangeShapeType="1"/>
            </p:cNvSpPr>
            <p:nvPr/>
          </p:nvSpPr>
          <p:spPr bwMode="auto">
            <a:xfrm>
              <a:off x="2543175" y="3810000"/>
              <a:ext cx="3857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301" name="Rectangle 37"/>
            <p:cNvSpPr>
              <a:spLocks noChangeArrowheads="1"/>
            </p:cNvSpPr>
            <p:nvPr/>
          </p:nvSpPr>
          <p:spPr bwMode="auto">
            <a:xfrm>
              <a:off x="2989840" y="4038600"/>
              <a:ext cx="673100" cy="4572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算术运算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302" name="Line 38"/>
            <p:cNvSpPr>
              <a:spLocks noChangeShapeType="1"/>
            </p:cNvSpPr>
            <p:nvPr/>
          </p:nvSpPr>
          <p:spPr bwMode="auto">
            <a:xfrm>
              <a:off x="3314700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303" name="Line 39"/>
            <p:cNvSpPr>
              <a:spLocks noChangeShapeType="1"/>
            </p:cNvSpPr>
            <p:nvPr/>
          </p:nvSpPr>
          <p:spPr bwMode="auto">
            <a:xfrm>
              <a:off x="1735715" y="4876800"/>
              <a:ext cx="52146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grpSp>
          <p:nvGrpSpPr>
            <p:cNvPr id="2" name="Group 40"/>
            <p:cNvGrpSpPr/>
            <p:nvPr/>
          </p:nvGrpSpPr>
          <p:grpSpPr bwMode="auto">
            <a:xfrm>
              <a:off x="2507240" y="4495800"/>
              <a:ext cx="3857625" cy="381000"/>
              <a:chOff x="768" y="2016"/>
              <a:chExt cx="1920" cy="144"/>
            </a:xfrm>
          </p:grpSpPr>
          <p:sp>
            <p:nvSpPr>
              <p:cNvPr id="11313" name="Line 41"/>
              <p:cNvSpPr>
                <a:spLocks noChangeShapeType="1"/>
              </p:cNvSpPr>
              <p:nvPr/>
            </p:nvSpPr>
            <p:spPr bwMode="auto">
              <a:xfrm>
                <a:off x="768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1314" name="Line 42"/>
              <p:cNvSpPr>
                <a:spLocks noChangeShapeType="1"/>
              </p:cNvSpPr>
              <p:nvPr/>
            </p:nvSpPr>
            <p:spPr bwMode="auto">
              <a:xfrm>
                <a:off x="1536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1315" name="Line 43"/>
              <p:cNvSpPr>
                <a:spLocks noChangeShapeType="1"/>
              </p:cNvSpPr>
              <p:nvPr/>
            </p:nvSpPr>
            <p:spPr bwMode="auto">
              <a:xfrm>
                <a:off x="1920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1316" name="Line 44"/>
              <p:cNvSpPr>
                <a:spLocks noChangeShapeType="1"/>
              </p:cNvSpPr>
              <p:nvPr/>
            </p:nvSpPr>
            <p:spPr bwMode="auto">
              <a:xfrm>
                <a:off x="2304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1317" name="Line 45"/>
              <p:cNvSpPr>
                <a:spLocks noChangeShapeType="1"/>
              </p:cNvSpPr>
              <p:nvPr/>
            </p:nvSpPr>
            <p:spPr bwMode="auto">
              <a:xfrm>
                <a:off x="2688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1318" name="Line 46"/>
              <p:cNvSpPr>
                <a:spLocks noChangeShapeType="1"/>
              </p:cNvSpPr>
              <p:nvPr/>
            </p:nvSpPr>
            <p:spPr bwMode="auto">
              <a:xfrm>
                <a:off x="1152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11305" name="Rectangle 47"/>
            <p:cNvSpPr>
              <a:spLocks noChangeArrowheads="1"/>
            </p:cNvSpPr>
            <p:nvPr/>
          </p:nvSpPr>
          <p:spPr bwMode="auto">
            <a:xfrm>
              <a:off x="2753202" y="4937551"/>
              <a:ext cx="1107996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操作结果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306" name="Rectangle 48"/>
            <p:cNvSpPr>
              <a:spLocks noChangeArrowheads="1"/>
            </p:cNvSpPr>
            <p:nvPr/>
          </p:nvSpPr>
          <p:spPr bwMode="auto">
            <a:xfrm>
              <a:off x="2796165" y="1828800"/>
              <a:ext cx="1157287" cy="9906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退役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单元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307" name="Rectangle 49"/>
            <p:cNvSpPr>
              <a:spLocks noChangeArrowheads="1"/>
            </p:cNvSpPr>
            <p:nvPr/>
          </p:nvSpPr>
          <p:spPr bwMode="auto">
            <a:xfrm>
              <a:off x="2989840" y="2286000"/>
              <a:ext cx="769937" cy="457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寄存器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文件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308" name="Line 50"/>
            <p:cNvSpPr>
              <a:spLocks noChangeShapeType="1"/>
            </p:cNvSpPr>
            <p:nvPr/>
          </p:nvSpPr>
          <p:spPr bwMode="auto">
            <a:xfrm>
              <a:off x="2313565" y="2209800"/>
              <a:ext cx="482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309" name="Freeform 51"/>
            <p:cNvSpPr/>
            <p:nvPr/>
          </p:nvSpPr>
          <p:spPr bwMode="auto">
            <a:xfrm flipH="1">
              <a:off x="1904999" y="2667000"/>
              <a:ext cx="891166" cy="2209800"/>
            </a:xfrm>
            <a:custGeom>
              <a:avLst/>
              <a:gdLst>
                <a:gd name="T0" fmla="*/ 0 w 144"/>
                <a:gd name="T1" fmla="*/ 0 h 864"/>
                <a:gd name="T2" fmla="*/ 144 w 144"/>
                <a:gd name="T3" fmla="*/ 0 h 864"/>
                <a:gd name="T4" fmla="*/ 144 w 144"/>
                <a:gd name="T5" fmla="*/ 864 h 864"/>
                <a:gd name="T6" fmla="*/ 0 60000 65536"/>
                <a:gd name="T7" fmla="*/ 0 60000 65536"/>
                <a:gd name="T8" fmla="*/ 0 60000 65536"/>
                <a:gd name="T9" fmla="*/ 0 w 144"/>
                <a:gd name="T10" fmla="*/ 0 h 864"/>
                <a:gd name="T11" fmla="*/ 144 w 144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864">
                  <a:moveTo>
                    <a:pt x="0" y="0"/>
                  </a:moveTo>
                  <a:lnTo>
                    <a:pt x="144" y="0"/>
                  </a:lnTo>
                  <a:lnTo>
                    <a:pt x="144" y="86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310" name="Text Box 52"/>
            <p:cNvSpPr txBox="1">
              <a:spLocks noChangeArrowheads="1"/>
            </p:cNvSpPr>
            <p:nvPr/>
          </p:nvSpPr>
          <p:spPr bwMode="auto">
            <a:xfrm>
              <a:off x="729701" y="3154474"/>
              <a:ext cx="1210588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r" eaLnBrk="1" hangingPunct="1">
                <a:lnSpc>
                  <a:spcPct val="100000"/>
                </a:lnSpc>
              </a:pPr>
              <a:r>
                <a:rPr lang="zh-CN" altLang="en-US" sz="1600" b="1" dirty="0">
                  <a:latin typeface="Calibri" panose="020F0502020204030204" pitchFamily="34" charset="0"/>
                </a:rPr>
                <a:t>寄存器更新</a:t>
              </a:r>
              <a:endParaRPr lang="en-US" sz="1600" b="1" dirty="0">
                <a:latin typeface="Calibri" panose="020F0502020204030204" pitchFamily="34" charset="0"/>
              </a:endParaRPr>
            </a:p>
          </p:txBody>
        </p:sp>
        <p:sp>
          <p:nvSpPr>
            <p:cNvPr id="11311" name="Line 53"/>
            <p:cNvSpPr>
              <a:spLocks noChangeShapeType="1"/>
            </p:cNvSpPr>
            <p:nvPr/>
          </p:nvSpPr>
          <p:spPr bwMode="auto">
            <a:xfrm>
              <a:off x="3759777" y="2514600"/>
              <a:ext cx="482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312" name="Freeform 54"/>
            <p:cNvSpPr/>
            <p:nvPr/>
          </p:nvSpPr>
          <p:spPr bwMode="auto">
            <a:xfrm>
              <a:off x="3856615" y="2819400"/>
              <a:ext cx="963612" cy="228600"/>
            </a:xfrm>
            <a:custGeom>
              <a:avLst/>
              <a:gdLst>
                <a:gd name="T0" fmla="*/ 480 w 480"/>
                <a:gd name="T1" fmla="*/ 144 h 144"/>
                <a:gd name="T2" fmla="*/ 0 w 480"/>
                <a:gd name="T3" fmla="*/ 144 h 144"/>
                <a:gd name="T4" fmla="*/ 0 w 480"/>
                <a:gd name="T5" fmla="*/ 0 h 144"/>
                <a:gd name="T6" fmla="*/ 0 60000 65536"/>
                <a:gd name="T7" fmla="*/ 0 60000 65536"/>
                <a:gd name="T8" fmla="*/ 0 60000 65536"/>
                <a:gd name="T9" fmla="*/ 0 w 480"/>
                <a:gd name="T10" fmla="*/ 0 h 144"/>
                <a:gd name="T11" fmla="*/ 480 w 480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144">
                  <a:moveTo>
                    <a:pt x="480" y="144"/>
                  </a:moveTo>
                  <a:lnTo>
                    <a:pt x="0" y="144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超标量</a:t>
            </a:r>
            <a:r>
              <a:rPr lang="en-US" dirty="0"/>
              <a:t>Superscalar</a:t>
            </a:r>
            <a:r>
              <a:rPr lang="zh-CN" altLang="en-US" dirty="0"/>
              <a:t>处理器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1" y="1197678"/>
            <a:ext cx="8915400" cy="5267325"/>
          </a:xfrm>
        </p:spPr>
        <p:txBody>
          <a:bodyPr/>
          <a:lstStyle/>
          <a:p>
            <a:r>
              <a:rPr lang="zh-CN" altLang="en-US" dirty="0">
                <a:solidFill>
                  <a:srgbClr val="990000"/>
                </a:solidFill>
              </a:rPr>
              <a:t>定义</a:t>
            </a:r>
            <a:r>
              <a:rPr lang="en-US" dirty="0">
                <a:solidFill>
                  <a:srgbClr val="990000"/>
                </a:solidFill>
              </a:rPr>
              <a:t>:</a:t>
            </a:r>
            <a:r>
              <a:rPr lang="en-US" dirty="0"/>
              <a:t> </a:t>
            </a:r>
            <a:r>
              <a:rPr lang="zh-CN" altLang="en-US" dirty="0"/>
              <a:t>一个周期执行多条指令</a:t>
            </a:r>
            <a:r>
              <a:rPr lang="en-US" dirty="0"/>
              <a:t>. </a:t>
            </a:r>
            <a:r>
              <a:rPr lang="zh-CN" altLang="en-US" dirty="0"/>
              <a:t>这些指令是从一个连续的指令流获取的，通常被动态调度的</a:t>
            </a:r>
            <a:r>
              <a:rPr lang="en-US" dirty="0"/>
              <a:t>.</a:t>
            </a:r>
          </a:p>
          <a:p>
            <a:r>
              <a:rPr lang="zh-CN" altLang="en-US" dirty="0"/>
              <a:t>多级流水线：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15…………</a:t>
            </a:r>
          </a:p>
          <a:p>
            <a:r>
              <a:rPr lang="zh-CN" altLang="en-US" dirty="0"/>
              <a:t>多流水线</a:t>
            </a:r>
            <a:r>
              <a:rPr lang="en-US" altLang="zh-CN" dirty="0"/>
              <a:t>/</a:t>
            </a:r>
            <a:r>
              <a:rPr lang="zh-CN" altLang="en-US" dirty="0"/>
              <a:t>多线程</a:t>
            </a:r>
            <a:r>
              <a:rPr lang="en-US" altLang="zh-CN" dirty="0"/>
              <a:t>-</a:t>
            </a:r>
            <a:r>
              <a:rPr lang="zh-CN" altLang="en-US"/>
              <a:t>超线程、</a:t>
            </a:r>
            <a:r>
              <a:rPr lang="zh-CN" altLang="en-US" dirty="0"/>
              <a:t>多核心</a:t>
            </a:r>
            <a:endParaRPr lang="en-US" altLang="zh-CN" dirty="0"/>
          </a:p>
          <a:p>
            <a:r>
              <a:rPr lang="zh-CN" altLang="en-US" dirty="0"/>
              <a:t>每类功能部件 </a:t>
            </a:r>
            <a:r>
              <a:rPr lang="en-US" altLang="zh-CN" dirty="0"/>
              <a:t>&gt;=1</a:t>
            </a:r>
            <a:r>
              <a:rPr lang="zh-CN" altLang="en-US" dirty="0"/>
              <a:t>：如整数加、浮点加等</a:t>
            </a:r>
            <a:endParaRPr lang="en-US" altLang="zh-CN" dirty="0"/>
          </a:p>
          <a:p>
            <a:r>
              <a:rPr lang="zh-CN" altLang="en-US" dirty="0"/>
              <a:t>乱序执行：执行顺序与代码顺序可能不一致</a:t>
            </a:r>
            <a:endParaRPr lang="en-US" altLang="zh-CN" dirty="0"/>
          </a:p>
          <a:p>
            <a:r>
              <a:rPr lang="zh-CN" altLang="en-US" dirty="0"/>
              <a:t>分支预测、投机执行：不确定条件是否正确就执行，但是结果不放到寄存器或内存  </a:t>
            </a:r>
            <a:r>
              <a:rPr lang="en-US" altLang="zh-CN" dirty="0"/>
              <a:t>----</a:t>
            </a:r>
            <a:r>
              <a:rPr lang="zh-CN" altLang="en-US" dirty="0"/>
              <a:t>性能开销</a:t>
            </a:r>
            <a:r>
              <a:rPr lang="en-US" altLang="zh-CN" dirty="0"/>
              <a:t>-</a:t>
            </a:r>
            <a:r>
              <a:rPr lang="zh-CN" altLang="en-US" dirty="0"/>
              <a:t>惩罚</a:t>
            </a:r>
            <a:endParaRPr lang="en-US" altLang="zh-CN" dirty="0"/>
          </a:p>
          <a:p>
            <a:r>
              <a:rPr lang="zh-CN" altLang="en-US" dirty="0"/>
              <a:t>好处</a:t>
            </a:r>
            <a:r>
              <a:rPr lang="en-US" dirty="0"/>
              <a:t>: </a:t>
            </a:r>
            <a:r>
              <a:rPr lang="zh-CN" altLang="en-US" dirty="0"/>
              <a:t>不需要编程的努力</a:t>
            </a:r>
            <a:r>
              <a:rPr lang="en-US" dirty="0"/>
              <a:t>,</a:t>
            </a:r>
            <a:r>
              <a:rPr lang="zh-CN" altLang="en-US" dirty="0"/>
              <a:t>超标量处理器可以利用大多数程序所具有的指令级并行性</a:t>
            </a:r>
            <a:endParaRPr lang="en-US" dirty="0"/>
          </a:p>
          <a:p>
            <a:r>
              <a:rPr lang="zh-CN" altLang="en-US" dirty="0"/>
              <a:t>大多数现代的</a:t>
            </a:r>
            <a:r>
              <a:rPr lang="en-US" dirty="0" err="1"/>
              <a:t>cpu</a:t>
            </a:r>
            <a:r>
              <a:rPr lang="zh-CN" altLang="en-US" dirty="0"/>
              <a:t>都是超标量，</a:t>
            </a:r>
            <a:r>
              <a:rPr lang="en-US" dirty="0"/>
              <a:t>Intel: </a:t>
            </a:r>
            <a:r>
              <a:rPr lang="zh-CN" altLang="en-US" dirty="0"/>
              <a:t>从</a:t>
            </a:r>
            <a:r>
              <a:rPr lang="en-US" dirty="0"/>
              <a:t>Pentium (1993)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0790"/>
            <a:ext cx="4343400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/>
              <a:t>Haswell</a:t>
            </a:r>
            <a:r>
              <a:rPr lang="en-US" dirty="0"/>
              <a:t> </a:t>
            </a:r>
            <a:r>
              <a:rPr lang="zh-CN" altLang="en-US" dirty="0"/>
              <a:t>架构的</a:t>
            </a:r>
            <a:r>
              <a:rPr lang="en-US" altLang="zh-CN" dirty="0"/>
              <a:t>CPU</a:t>
            </a:r>
            <a:endParaRPr lang="en-US" dirty="0"/>
          </a:p>
        </p:txBody>
      </p:sp>
      <p:sp>
        <p:nvSpPr>
          <p:cNvPr id="42291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30287"/>
            <a:ext cx="8307387" cy="5486400"/>
          </a:xfrm>
        </p:spPr>
        <p:txBody>
          <a:bodyPr/>
          <a:lstStyle/>
          <a:p>
            <a:pPr marL="741680" lvl="1" indent="-341630" defTabSz="895350">
              <a:lnSpc>
                <a:spcPct val="85000"/>
              </a:lnSpc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dirty="0"/>
              <a:t>8 </a:t>
            </a:r>
            <a:r>
              <a:rPr lang="zh-CN" altLang="en-US" dirty="0"/>
              <a:t>个功能单元</a:t>
            </a:r>
            <a:r>
              <a:rPr lang="en-US" altLang="zh-CN" dirty="0"/>
              <a:t>—P359</a:t>
            </a:r>
            <a:endParaRPr lang="en-US" dirty="0"/>
          </a:p>
          <a:p>
            <a:pPr marL="341630" indent="-341630" defTabSz="895350" eaLnBrk="1" hangingPunct="1">
              <a:lnSpc>
                <a:spcPct val="85000"/>
              </a:lnSpc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zh-CN" altLang="en-US" dirty="0"/>
              <a:t>可并行执行多条指令</a:t>
            </a:r>
            <a:endParaRPr lang="en-US" dirty="0"/>
          </a:p>
          <a:p>
            <a:pPr marL="560705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2000" dirty="0"/>
              <a:t>2 </a:t>
            </a:r>
            <a:r>
              <a:rPr lang="zh-CN" altLang="en-US" sz="2000" dirty="0"/>
              <a:t>个加载，带地址计算</a:t>
            </a:r>
            <a:endParaRPr lang="en-US" sz="2000" dirty="0"/>
          </a:p>
          <a:p>
            <a:pPr marL="560705" lvl="1" indent="-222250" defTabSz="895350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2000" dirty="0"/>
              <a:t>1</a:t>
            </a:r>
            <a:r>
              <a:rPr lang="zh-CN" altLang="en-US" sz="2000" dirty="0"/>
              <a:t>个存储 ，带地址计算</a:t>
            </a:r>
            <a:endParaRPr lang="en-US" altLang="zh-CN" sz="2000" dirty="0"/>
          </a:p>
          <a:p>
            <a:pPr marL="560705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2000" dirty="0"/>
              <a:t>4 </a:t>
            </a:r>
            <a:r>
              <a:rPr lang="zh-CN" altLang="en-US" sz="2000" dirty="0"/>
              <a:t>个整数运算</a:t>
            </a:r>
            <a:endParaRPr lang="en-US" sz="2000" dirty="0"/>
          </a:p>
          <a:p>
            <a:pPr marL="560705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2000" dirty="0"/>
              <a:t>2 </a:t>
            </a:r>
            <a:r>
              <a:rPr lang="zh-CN" altLang="en-US" sz="2000" dirty="0"/>
              <a:t>个浮点乘法运算            容量：能够执行该运算的功能单元数</a:t>
            </a:r>
            <a:endParaRPr lang="en-US" sz="2000" dirty="0"/>
          </a:p>
          <a:p>
            <a:pPr marL="560705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2000" dirty="0"/>
              <a:t>1 </a:t>
            </a:r>
            <a:r>
              <a:rPr lang="zh-CN" altLang="en-US" sz="2000" dirty="0"/>
              <a:t>个浮点加法                    延迟：完成运算所需要的总</a:t>
            </a:r>
            <a:r>
              <a:rPr lang="en-US" altLang="zh-CN" sz="2000" dirty="0" err="1"/>
              <a:t>clk</a:t>
            </a:r>
            <a:endParaRPr lang="en-US" sz="2000" dirty="0"/>
          </a:p>
          <a:p>
            <a:pPr marL="560705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2000" dirty="0"/>
              <a:t>1 </a:t>
            </a:r>
            <a:r>
              <a:rPr lang="zh-CN" altLang="en-US" sz="2000" dirty="0"/>
              <a:t>个浮点除法                   发射时间：连续同类型运算间最小</a:t>
            </a:r>
            <a:r>
              <a:rPr lang="en-US" altLang="zh-CN" sz="2000" dirty="0" err="1"/>
              <a:t>clk</a:t>
            </a:r>
            <a:endParaRPr lang="en-US" sz="2000" dirty="0"/>
          </a:p>
          <a:p>
            <a:pPr marL="341630" indent="-341630" defTabSz="895350" eaLnBrk="1" hangingPunct="1">
              <a:lnSpc>
                <a:spcPct val="85000"/>
              </a:lnSpc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zh-CN" altLang="en-US" dirty="0"/>
              <a:t>某些指令</a:t>
            </a:r>
            <a:r>
              <a:rPr lang="en-US" dirty="0"/>
              <a:t> &gt; 1 </a:t>
            </a:r>
            <a:r>
              <a:rPr lang="zh-CN" altLang="en-US" dirty="0"/>
              <a:t>周期</a:t>
            </a:r>
            <a:r>
              <a:rPr lang="en-US" dirty="0"/>
              <a:t>,</a:t>
            </a:r>
            <a:r>
              <a:rPr lang="zh-CN" altLang="en-US" dirty="0"/>
              <a:t>但能够被流水  </a:t>
            </a:r>
            <a:r>
              <a:rPr lang="en-US" altLang="zh-CN" dirty="0"/>
              <a:t>P361</a:t>
            </a:r>
            <a:endParaRPr lang="en-US" dirty="0"/>
          </a:p>
          <a:p>
            <a:pPr marL="560705" lvl="1" indent="-222250" defTabSz="89535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zh-CN" altLang="en-US" sz="1800" b="1" i="1" dirty="0">
                <a:solidFill>
                  <a:srgbClr val="C00000"/>
                </a:solidFill>
              </a:rPr>
              <a:t>指令</a:t>
            </a:r>
            <a:r>
              <a:rPr lang="en-US" sz="1800" b="1" i="1" dirty="0">
                <a:solidFill>
                  <a:srgbClr val="C00000"/>
                </a:solidFill>
              </a:rPr>
              <a:t>	</a:t>
            </a:r>
            <a:r>
              <a:rPr lang="zh-CN" altLang="en-US" sz="1800" b="1" i="1" dirty="0">
                <a:solidFill>
                  <a:srgbClr val="C00000"/>
                </a:solidFill>
              </a:rPr>
              <a:t>延迟</a:t>
            </a:r>
            <a:r>
              <a:rPr lang="en-US" sz="1800" b="1" i="1" dirty="0">
                <a:solidFill>
                  <a:srgbClr val="C00000"/>
                </a:solidFill>
              </a:rPr>
              <a:t>Latency	</a:t>
            </a:r>
            <a:r>
              <a:rPr lang="zh-CN" altLang="en-US" sz="1800" b="1" i="1" dirty="0">
                <a:solidFill>
                  <a:srgbClr val="C00000"/>
                </a:solidFill>
              </a:rPr>
              <a:t>周期</a:t>
            </a:r>
            <a:r>
              <a:rPr lang="en-US" sz="1800" b="1" i="1" dirty="0">
                <a:solidFill>
                  <a:srgbClr val="C00000"/>
                </a:solidFill>
              </a:rPr>
              <a:t>/</a:t>
            </a:r>
            <a:r>
              <a:rPr lang="zh-CN" altLang="en-US" sz="1800" b="1" i="1" dirty="0">
                <a:solidFill>
                  <a:srgbClr val="C00000"/>
                </a:solidFill>
              </a:rPr>
              <a:t>发射          </a:t>
            </a:r>
            <a:endParaRPr lang="en-US" sz="1800" b="1" i="1" dirty="0">
              <a:solidFill>
                <a:srgbClr val="C00000"/>
              </a:solidFill>
            </a:endParaRPr>
          </a:p>
          <a:p>
            <a:pPr marL="560705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Load / Store	4	1</a:t>
            </a:r>
          </a:p>
          <a:p>
            <a:pPr marL="560705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Integer </a:t>
            </a:r>
            <a:r>
              <a:rPr lang="zh-CN" altLang="en-US" sz="1800" dirty="0"/>
              <a:t>除法</a:t>
            </a:r>
            <a:r>
              <a:rPr lang="en-US" sz="1800" dirty="0"/>
              <a:t>	3	1</a:t>
            </a:r>
          </a:p>
          <a:p>
            <a:pPr marL="560705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1" dirty="0">
                <a:solidFill>
                  <a:srgbClr val="C00000"/>
                </a:solidFill>
              </a:rPr>
              <a:t>Integer/Long </a:t>
            </a:r>
            <a:r>
              <a:rPr lang="zh-CN" altLang="en-US" sz="1800" b="1" dirty="0">
                <a:solidFill>
                  <a:srgbClr val="C00000"/>
                </a:solidFill>
              </a:rPr>
              <a:t>除法</a:t>
            </a:r>
            <a:r>
              <a:rPr lang="en-US" sz="1800" b="1" dirty="0">
                <a:solidFill>
                  <a:srgbClr val="C00000"/>
                </a:solidFill>
              </a:rPr>
              <a:t>	3-30	3-30</a:t>
            </a:r>
          </a:p>
          <a:p>
            <a:pPr marL="560705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Single/Double FP </a:t>
            </a:r>
            <a:r>
              <a:rPr lang="zh-CN" altLang="en-US" sz="1800" dirty="0"/>
              <a:t>乘法</a:t>
            </a:r>
            <a:r>
              <a:rPr lang="en-US" sz="1800" dirty="0"/>
              <a:t>	5	1</a:t>
            </a:r>
          </a:p>
          <a:p>
            <a:pPr marL="560705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Single/Double FP </a:t>
            </a:r>
            <a:r>
              <a:rPr lang="zh-CN" altLang="en-US" sz="1800" dirty="0"/>
              <a:t>加法</a:t>
            </a:r>
            <a:r>
              <a:rPr lang="en-US" sz="1800" dirty="0"/>
              <a:t>	3	1</a:t>
            </a:r>
          </a:p>
          <a:p>
            <a:pPr marL="560705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1" dirty="0">
                <a:solidFill>
                  <a:srgbClr val="C00000"/>
                </a:solidFill>
              </a:rPr>
              <a:t>Single/Double FP </a:t>
            </a:r>
            <a:r>
              <a:rPr lang="zh-CN" altLang="en-US" sz="1800" b="1" dirty="0">
                <a:solidFill>
                  <a:srgbClr val="C00000"/>
                </a:solidFill>
              </a:rPr>
              <a:t>除法</a:t>
            </a:r>
            <a:r>
              <a:rPr lang="en-US" sz="1800" b="1" dirty="0">
                <a:solidFill>
                  <a:srgbClr val="C00000"/>
                </a:solidFill>
              </a:rPr>
              <a:t>	3-15	3-15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224" y="288758"/>
            <a:ext cx="5117776" cy="253064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124200"/>
            <a:ext cx="5016154" cy="33528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81000"/>
            <a:ext cx="8660951" cy="24384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381000"/>
            <a:ext cx="7592093" cy="762000"/>
          </a:xfrm>
        </p:spPr>
        <p:txBody>
          <a:bodyPr/>
          <a:lstStyle/>
          <a:p>
            <a:pPr>
              <a:defRPr/>
            </a:pPr>
            <a:r>
              <a:rPr lang="en-US" dirty="0"/>
              <a:t>Combine4</a:t>
            </a:r>
            <a:r>
              <a:rPr lang="en-US" altLang="zh-CN" dirty="0"/>
              <a:t>-P355</a:t>
            </a:r>
            <a:r>
              <a:rPr lang="zh-CN" altLang="en-US" dirty="0"/>
              <a:t>的</a:t>
            </a:r>
            <a:r>
              <a:rPr lang="en-US" altLang="zh-CN" dirty="0"/>
              <a:t>x86-64 </a:t>
            </a:r>
            <a:r>
              <a:rPr lang="zh-CN" altLang="en-US" dirty="0"/>
              <a:t>编译</a:t>
            </a:r>
            <a:endParaRPr lang="en-US" dirty="0"/>
          </a:p>
        </p:txBody>
      </p:sp>
      <p:sp>
        <p:nvSpPr>
          <p:cNvPr id="777219" name="Rectangle 3"/>
          <p:cNvSpPr>
            <a:spLocks noGrp="1" noChangeArrowheads="1"/>
          </p:cNvSpPr>
          <p:nvPr>
            <p:ph idx="1"/>
          </p:nvPr>
        </p:nvSpPr>
        <p:spPr>
          <a:xfrm>
            <a:off x="349624" y="1219200"/>
            <a:ext cx="8255000" cy="685800"/>
          </a:xfrm>
        </p:spPr>
        <p:txBody>
          <a:bodyPr/>
          <a:lstStyle/>
          <a:p>
            <a:pPr marL="287655" indent="-287655" eaLnBrk="1" hangingPunct="1">
              <a:defRPr/>
            </a:pPr>
            <a:r>
              <a:rPr lang="zh-CN" altLang="en-US" dirty="0"/>
              <a:t>内循环</a:t>
            </a:r>
            <a:r>
              <a:rPr lang="en-US" dirty="0"/>
              <a:t>(</a:t>
            </a:r>
            <a:r>
              <a:rPr lang="zh-CN" altLang="en-US" dirty="0"/>
              <a:t>做整数乘法</a:t>
            </a:r>
            <a:r>
              <a:rPr lang="en-US" dirty="0"/>
              <a:t>)    </a:t>
            </a:r>
            <a:r>
              <a:rPr lang="en-US" dirty="0" err="1"/>
              <a:t>acc</a:t>
            </a:r>
            <a:r>
              <a:rPr lang="en-US" dirty="0"/>
              <a:t>=</a:t>
            </a:r>
            <a:r>
              <a:rPr lang="en-US" dirty="0" err="1"/>
              <a:t>acc</a:t>
            </a:r>
            <a:r>
              <a:rPr lang="en-US" dirty="0"/>
              <a:t> </a:t>
            </a:r>
            <a:r>
              <a:rPr lang="en-US" altLang="zh-CN" dirty="0"/>
              <a:t>OP</a:t>
            </a:r>
            <a:r>
              <a:rPr lang="en-US" dirty="0"/>
              <a:t> data[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pPr marL="287655" indent="-287655" eaLnBrk="1" hangingPunct="1">
              <a:defRPr/>
            </a:pPr>
            <a:endParaRPr lang="en-US" dirty="0"/>
          </a:p>
          <a:p>
            <a:pPr marL="287655" indent="-287655" eaLnBrk="1" hangingPunct="1">
              <a:defRPr/>
            </a:pPr>
            <a:endParaRPr lang="en-US" dirty="0"/>
          </a:p>
          <a:p>
            <a:pPr marL="287655" indent="-287655" eaLnBrk="1" hangingPunct="1">
              <a:defRPr/>
            </a:pPr>
            <a:endParaRPr lang="en-US" dirty="0"/>
          </a:p>
          <a:p>
            <a:pPr marL="287655" indent="-287655" eaLnBrk="1" hangingPunct="1">
              <a:defRPr/>
            </a:pPr>
            <a:endParaRPr lang="en-US" dirty="0"/>
          </a:p>
          <a:p>
            <a:pPr marL="287655" indent="-287655" eaLnBrk="1" hangingPunct="1">
              <a:defRPr/>
            </a:pPr>
            <a:endParaRPr lang="en-US" dirty="0"/>
          </a:p>
          <a:p>
            <a:pPr marL="287655" indent="-287655" eaLnBrk="1" hangingPunct="1">
              <a:defRPr/>
            </a:pPr>
            <a:endParaRPr lang="en-US" dirty="0"/>
          </a:p>
          <a:p>
            <a:pPr marL="287655" indent="-287655" eaLnBrk="1" hangingPunct="1">
              <a:defRPr/>
            </a:pPr>
            <a:endParaRPr lang="en-US" dirty="0"/>
          </a:p>
          <a:p>
            <a:pPr marL="287655" indent="-287655" eaLnBrk="1" hangingPunct="1">
              <a:defRPr/>
            </a:pPr>
            <a:endParaRPr lang="en-US" dirty="0"/>
          </a:p>
          <a:p>
            <a:pPr marL="0" indent="0" eaLnBrk="1" hangingPunct="1">
              <a:buNone/>
              <a:defRPr/>
            </a:pPr>
            <a:r>
              <a:rPr lang="zh-CN" altLang="en-US" sz="2400" dirty="0"/>
              <a:t>延迟界限：任何必须按照严格顺序完成合并运算的函数所需要的最小</a:t>
            </a:r>
            <a:r>
              <a:rPr lang="en-US" altLang="zh-CN" sz="2400" dirty="0"/>
              <a:t>CPE</a:t>
            </a:r>
            <a:r>
              <a:rPr lang="zh-CN" altLang="en-US" sz="2400" dirty="0"/>
              <a:t>值</a:t>
            </a:r>
            <a:endParaRPr lang="en-US" sz="2400" dirty="0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685800" y="2057400"/>
            <a:ext cx="6521075" cy="162865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dbl">
            <a:solidFill>
              <a:schemeClr val="tx1"/>
            </a:solidFill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.L519:		        # Loop:</a:t>
            </a: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imull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(%rax,%rdx,4), %</a:t>
            </a:r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ecx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# t = t * d[</a:t>
            </a:r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addq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$1, %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rdx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#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cmpq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%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rdx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rbp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# Compare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length:i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.L519		# If &gt;,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</a:t>
            </a:r>
          </a:p>
        </p:txBody>
      </p:sp>
      <p:graphicFrame>
        <p:nvGraphicFramePr>
          <p:cNvPr id="9" name="Group 49"/>
          <p:cNvGraphicFramePr>
            <a:graphicFrameLocks noGrp="1"/>
          </p:cNvGraphicFramePr>
          <p:nvPr/>
        </p:nvGraphicFramePr>
        <p:xfrm>
          <a:off x="685800" y="4114800"/>
          <a:ext cx="6003925" cy="1676400"/>
        </p:xfrm>
        <a:graphic>
          <a:graphicData uri="http://schemas.openxmlformats.org/drawingml/2006/table">
            <a:tbl>
              <a:tblPr/>
              <a:tblGrid>
                <a:gridCol w="1723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方法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操作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延迟界限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285750"/>
            <a:ext cx="8664575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Combine4 </a:t>
            </a:r>
            <a:r>
              <a:rPr lang="en-US"/>
              <a:t>= </a:t>
            </a:r>
            <a:r>
              <a:rPr lang="zh-CN" altLang="en-US"/>
              <a:t>串行计算</a:t>
            </a:r>
            <a:r>
              <a:rPr lang="en-US"/>
              <a:t>(</a:t>
            </a:r>
            <a:r>
              <a:rPr lang="zh-CN" altLang="en-US"/>
              <a:t>操作</a:t>
            </a:r>
            <a:r>
              <a:rPr lang="en-US" altLang="zh-CN"/>
              <a:t>OP</a:t>
            </a:r>
            <a:r>
              <a:rPr lang="en-US"/>
              <a:t> </a:t>
            </a:r>
            <a:r>
              <a:rPr lang="en-US" dirty="0"/>
              <a:t>= *)</a:t>
            </a:r>
          </a:p>
        </p:txBody>
      </p:sp>
      <p:sp>
        <p:nvSpPr>
          <p:cNvPr id="783363" name="Rectangle 3"/>
          <p:cNvSpPr>
            <a:spLocks noGrp="1" noChangeArrowheads="1"/>
          </p:cNvSpPr>
          <p:nvPr>
            <p:ph idx="1"/>
          </p:nvPr>
        </p:nvSpPr>
        <p:spPr>
          <a:xfrm>
            <a:off x="3320986" y="1143000"/>
            <a:ext cx="5670613" cy="2286000"/>
          </a:xfrm>
        </p:spPr>
        <p:txBody>
          <a:bodyPr/>
          <a:lstStyle/>
          <a:p>
            <a:pPr marL="287655" indent="-287655" eaLnBrk="1" hangingPunct="1">
              <a:defRPr/>
            </a:pPr>
            <a:r>
              <a:rPr lang="zh-CN" altLang="en-US" dirty="0"/>
              <a:t>计算</a:t>
            </a:r>
            <a:r>
              <a:rPr lang="en-US" dirty="0"/>
              <a:t> (</a:t>
            </a:r>
            <a:r>
              <a:rPr lang="zh-CN" altLang="en-US" dirty="0"/>
              <a:t>长度</a:t>
            </a:r>
            <a:r>
              <a:rPr lang="en-US" dirty="0"/>
              <a:t>=8)</a:t>
            </a:r>
          </a:p>
          <a:p>
            <a:pPr marL="285750" lvl="1" indent="-171450" eaLnBrk="1" hangingPunct="1">
              <a:buFont typeface="Wingdings" panose="05000000000000000000" pitchFamily="2" charset="2"/>
              <a:buNone/>
              <a:defRPr/>
            </a:pPr>
            <a:r>
              <a:rPr lang="en-US" sz="1400" b="1" dirty="0"/>
              <a:t> </a:t>
            </a:r>
            <a:r>
              <a:rPr lang="en-US" sz="1600" b="1" dirty="0">
                <a:latin typeface="Courier New" panose="02070309020205020404" pitchFamily="49" charset="0"/>
              </a:rPr>
              <a:t>((((((((1 * d[0]) * d[1]) * d[2]) * d[3]) </a:t>
            </a:r>
            <a:br>
              <a:rPr lang="en-US" sz="1600" b="1" dirty="0">
                <a:latin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</a:rPr>
              <a:t>* d[4]) * d[5]) * d[6]) * d[7])</a:t>
            </a:r>
          </a:p>
          <a:p>
            <a:pPr marL="287655" indent="-287655" eaLnBrk="1" hangingPunct="1">
              <a:defRPr/>
            </a:pPr>
            <a:r>
              <a:rPr lang="zh-CN" altLang="en-US" dirty="0"/>
              <a:t>顺序依赖性</a:t>
            </a:r>
            <a:r>
              <a:rPr lang="en-US" dirty="0"/>
              <a:t>Sequential dependence</a:t>
            </a:r>
          </a:p>
          <a:p>
            <a:pPr marL="687705" lvl="1" indent="-287655">
              <a:defRPr/>
            </a:pPr>
            <a:r>
              <a:rPr lang="zh-CN" altLang="en-US" dirty="0"/>
              <a:t>性能</a:t>
            </a:r>
            <a:r>
              <a:rPr lang="en-US" dirty="0"/>
              <a:t>: </a:t>
            </a:r>
            <a:r>
              <a:rPr lang="zh-CN" altLang="en-US" dirty="0"/>
              <a:t>由</a:t>
            </a:r>
            <a:r>
              <a:rPr lang="en-US" altLang="zh-CN" dirty="0"/>
              <a:t>OP</a:t>
            </a:r>
            <a:r>
              <a:rPr lang="zh-CN" altLang="en-US" dirty="0"/>
              <a:t>的延迟决定</a:t>
            </a:r>
            <a:endParaRPr 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599701" y="1371600"/>
            <a:ext cx="4200899" cy="4572000"/>
            <a:chOff x="599701" y="1371600"/>
            <a:chExt cx="3286499" cy="4572000"/>
          </a:xfrm>
        </p:grpSpPr>
        <p:sp>
          <p:nvSpPr>
            <p:cNvPr id="20503" name="AutoShape 5"/>
            <p:cNvSpPr>
              <a:spLocks noChangeArrowheads="1"/>
            </p:cNvSpPr>
            <p:nvPr/>
          </p:nvSpPr>
          <p:spPr bwMode="auto">
            <a:xfrm>
              <a:off x="599701" y="19050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0504" name="Line 6"/>
            <p:cNvSpPr>
              <a:spLocks noChangeShapeType="1"/>
            </p:cNvSpPr>
            <p:nvPr/>
          </p:nvSpPr>
          <p:spPr bwMode="auto">
            <a:xfrm>
              <a:off x="752101" y="16764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05" name="Line 7"/>
            <p:cNvSpPr>
              <a:spLocks noChangeShapeType="1"/>
            </p:cNvSpPr>
            <p:nvPr/>
          </p:nvSpPr>
          <p:spPr bwMode="auto">
            <a:xfrm>
              <a:off x="980701" y="16764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06" name="AutoShape 8"/>
            <p:cNvSpPr>
              <a:spLocks noChangeArrowheads="1"/>
            </p:cNvSpPr>
            <p:nvPr/>
          </p:nvSpPr>
          <p:spPr bwMode="auto">
            <a:xfrm>
              <a:off x="997261" y="24384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0507" name="Line 9"/>
            <p:cNvSpPr>
              <a:spLocks noChangeShapeType="1"/>
            </p:cNvSpPr>
            <p:nvPr/>
          </p:nvSpPr>
          <p:spPr bwMode="auto">
            <a:xfrm>
              <a:off x="1149661" y="2286000"/>
              <a:ext cx="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08" name="Line 10"/>
            <p:cNvSpPr>
              <a:spLocks noChangeShapeType="1"/>
            </p:cNvSpPr>
            <p:nvPr/>
          </p:nvSpPr>
          <p:spPr bwMode="auto">
            <a:xfrm>
              <a:off x="1378261" y="22098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09" name="Freeform 11"/>
            <p:cNvSpPr/>
            <p:nvPr/>
          </p:nvSpPr>
          <p:spPr bwMode="auto">
            <a:xfrm>
              <a:off x="904501" y="2194411"/>
              <a:ext cx="92398" cy="400110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3372" name="Rectangle 12"/>
            <p:cNvSpPr>
              <a:spLocks noChangeArrowheads="1"/>
            </p:cNvSpPr>
            <p:nvPr/>
          </p:nvSpPr>
          <p:spPr bwMode="auto">
            <a:xfrm>
              <a:off x="645739" y="1371600"/>
              <a:ext cx="230191" cy="400110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squar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000" b="1" baseline="-25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3373" name="Rectangle 13"/>
            <p:cNvSpPr>
              <a:spLocks noChangeArrowheads="1"/>
            </p:cNvSpPr>
            <p:nvPr/>
          </p:nvSpPr>
          <p:spPr bwMode="auto">
            <a:xfrm>
              <a:off x="828301" y="1371600"/>
              <a:ext cx="323165" cy="400110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squar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83374" name="Rectangle 14"/>
            <p:cNvSpPr>
              <a:spLocks noChangeArrowheads="1"/>
            </p:cNvSpPr>
            <p:nvPr/>
          </p:nvSpPr>
          <p:spPr bwMode="auto">
            <a:xfrm>
              <a:off x="1225861" y="1905000"/>
              <a:ext cx="323165" cy="400110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squar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0513" name="AutoShape 15"/>
            <p:cNvSpPr>
              <a:spLocks noChangeArrowheads="1"/>
            </p:cNvSpPr>
            <p:nvPr/>
          </p:nvSpPr>
          <p:spPr bwMode="auto">
            <a:xfrm>
              <a:off x="1385359" y="29718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0514" name="Line 16"/>
            <p:cNvSpPr>
              <a:spLocks noChangeShapeType="1"/>
            </p:cNvSpPr>
            <p:nvPr/>
          </p:nvSpPr>
          <p:spPr bwMode="auto">
            <a:xfrm>
              <a:off x="1537759" y="2819400"/>
              <a:ext cx="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15" name="Line 17"/>
            <p:cNvSpPr>
              <a:spLocks noChangeShapeType="1"/>
            </p:cNvSpPr>
            <p:nvPr/>
          </p:nvSpPr>
          <p:spPr bwMode="auto">
            <a:xfrm>
              <a:off x="1766359" y="27432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16" name="Freeform 18"/>
            <p:cNvSpPr/>
            <p:nvPr/>
          </p:nvSpPr>
          <p:spPr bwMode="auto">
            <a:xfrm>
              <a:off x="1286186" y="2727811"/>
              <a:ext cx="92398" cy="400110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3379" name="Rectangle 19"/>
            <p:cNvSpPr>
              <a:spLocks noChangeArrowheads="1"/>
            </p:cNvSpPr>
            <p:nvPr/>
          </p:nvSpPr>
          <p:spPr bwMode="auto">
            <a:xfrm>
              <a:off x="1613959" y="2438400"/>
              <a:ext cx="323165" cy="400110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squar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0518" name="AutoShape 20"/>
            <p:cNvSpPr>
              <a:spLocks noChangeArrowheads="1"/>
            </p:cNvSpPr>
            <p:nvPr/>
          </p:nvSpPr>
          <p:spPr bwMode="auto">
            <a:xfrm>
              <a:off x="1769534" y="35052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0519" name="Line 21"/>
            <p:cNvSpPr>
              <a:spLocks noChangeShapeType="1"/>
            </p:cNvSpPr>
            <p:nvPr/>
          </p:nvSpPr>
          <p:spPr bwMode="auto">
            <a:xfrm>
              <a:off x="1921934" y="3352800"/>
              <a:ext cx="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20" name="Line 22"/>
            <p:cNvSpPr>
              <a:spLocks noChangeShapeType="1"/>
            </p:cNvSpPr>
            <p:nvPr/>
          </p:nvSpPr>
          <p:spPr bwMode="auto">
            <a:xfrm>
              <a:off x="2150534" y="32766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21" name="Freeform 23"/>
            <p:cNvSpPr/>
            <p:nvPr/>
          </p:nvSpPr>
          <p:spPr bwMode="auto">
            <a:xfrm>
              <a:off x="1674284" y="3261211"/>
              <a:ext cx="92398" cy="400110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3384" name="Rectangle 24"/>
            <p:cNvSpPr>
              <a:spLocks noChangeArrowheads="1"/>
            </p:cNvSpPr>
            <p:nvPr/>
          </p:nvSpPr>
          <p:spPr bwMode="auto">
            <a:xfrm>
              <a:off x="1998134" y="2971800"/>
              <a:ext cx="323165" cy="400110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squar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0523" name="AutoShape 25"/>
            <p:cNvSpPr>
              <a:spLocks noChangeArrowheads="1"/>
            </p:cNvSpPr>
            <p:nvPr/>
          </p:nvSpPr>
          <p:spPr bwMode="auto">
            <a:xfrm>
              <a:off x="2168836" y="40386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0524" name="Line 26"/>
            <p:cNvSpPr>
              <a:spLocks noChangeShapeType="1"/>
            </p:cNvSpPr>
            <p:nvPr/>
          </p:nvSpPr>
          <p:spPr bwMode="auto">
            <a:xfrm>
              <a:off x="2321236" y="3886200"/>
              <a:ext cx="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25" name="Line 27"/>
            <p:cNvSpPr>
              <a:spLocks noChangeShapeType="1"/>
            </p:cNvSpPr>
            <p:nvPr/>
          </p:nvSpPr>
          <p:spPr bwMode="auto">
            <a:xfrm>
              <a:off x="2549836" y="38100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26" name="Freeform 28"/>
            <p:cNvSpPr/>
            <p:nvPr/>
          </p:nvSpPr>
          <p:spPr bwMode="auto">
            <a:xfrm>
              <a:off x="2058459" y="3794611"/>
              <a:ext cx="92398" cy="400110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3389" name="Rectangle 29"/>
            <p:cNvSpPr>
              <a:spLocks noChangeArrowheads="1"/>
            </p:cNvSpPr>
            <p:nvPr/>
          </p:nvSpPr>
          <p:spPr bwMode="auto">
            <a:xfrm>
              <a:off x="2397436" y="3505200"/>
              <a:ext cx="323165" cy="400110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squar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0528" name="AutoShape 30"/>
            <p:cNvSpPr>
              <a:spLocks noChangeArrowheads="1"/>
            </p:cNvSpPr>
            <p:nvPr/>
          </p:nvSpPr>
          <p:spPr bwMode="auto">
            <a:xfrm>
              <a:off x="2551141" y="45720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0529" name="Line 31"/>
            <p:cNvSpPr>
              <a:spLocks noChangeShapeType="1"/>
            </p:cNvSpPr>
            <p:nvPr/>
          </p:nvSpPr>
          <p:spPr bwMode="auto">
            <a:xfrm>
              <a:off x="2703541" y="4419600"/>
              <a:ext cx="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30" name="Line 32"/>
            <p:cNvSpPr>
              <a:spLocks noChangeShapeType="1"/>
            </p:cNvSpPr>
            <p:nvPr/>
          </p:nvSpPr>
          <p:spPr bwMode="auto">
            <a:xfrm>
              <a:off x="2932141" y="43434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31" name="Freeform 33"/>
            <p:cNvSpPr/>
            <p:nvPr/>
          </p:nvSpPr>
          <p:spPr bwMode="auto">
            <a:xfrm>
              <a:off x="2457761" y="4328011"/>
              <a:ext cx="92398" cy="400110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3394" name="Rectangle 34"/>
            <p:cNvSpPr>
              <a:spLocks noChangeArrowheads="1"/>
            </p:cNvSpPr>
            <p:nvPr/>
          </p:nvSpPr>
          <p:spPr bwMode="auto">
            <a:xfrm>
              <a:off x="2779741" y="4038600"/>
              <a:ext cx="323165" cy="400110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squar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0533" name="AutoShape 35"/>
            <p:cNvSpPr>
              <a:spLocks noChangeArrowheads="1"/>
            </p:cNvSpPr>
            <p:nvPr/>
          </p:nvSpPr>
          <p:spPr bwMode="auto">
            <a:xfrm>
              <a:off x="2939987" y="51054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0534" name="Line 36"/>
            <p:cNvSpPr>
              <a:spLocks noChangeShapeType="1"/>
            </p:cNvSpPr>
            <p:nvPr/>
          </p:nvSpPr>
          <p:spPr bwMode="auto">
            <a:xfrm>
              <a:off x="3092387" y="4953000"/>
              <a:ext cx="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35" name="Line 37"/>
            <p:cNvSpPr>
              <a:spLocks noChangeShapeType="1"/>
            </p:cNvSpPr>
            <p:nvPr/>
          </p:nvSpPr>
          <p:spPr bwMode="auto">
            <a:xfrm>
              <a:off x="3320987" y="48768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36" name="Freeform 38"/>
            <p:cNvSpPr/>
            <p:nvPr/>
          </p:nvSpPr>
          <p:spPr bwMode="auto">
            <a:xfrm>
              <a:off x="2840066" y="4861411"/>
              <a:ext cx="92398" cy="400110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3399" name="Rectangle 39"/>
            <p:cNvSpPr>
              <a:spLocks noChangeArrowheads="1"/>
            </p:cNvSpPr>
            <p:nvPr/>
          </p:nvSpPr>
          <p:spPr bwMode="auto">
            <a:xfrm>
              <a:off x="3168587" y="4572000"/>
              <a:ext cx="323165" cy="400110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squar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0538" name="AutoShape 40"/>
            <p:cNvSpPr>
              <a:spLocks noChangeArrowheads="1"/>
            </p:cNvSpPr>
            <p:nvPr/>
          </p:nvSpPr>
          <p:spPr bwMode="auto">
            <a:xfrm>
              <a:off x="3334435" y="56388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0539" name="Line 41"/>
            <p:cNvSpPr>
              <a:spLocks noChangeShapeType="1"/>
            </p:cNvSpPr>
            <p:nvPr/>
          </p:nvSpPr>
          <p:spPr bwMode="auto">
            <a:xfrm>
              <a:off x="3492811" y="5486400"/>
              <a:ext cx="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40" name="Line 42"/>
            <p:cNvSpPr>
              <a:spLocks noChangeShapeType="1"/>
            </p:cNvSpPr>
            <p:nvPr/>
          </p:nvSpPr>
          <p:spPr bwMode="auto">
            <a:xfrm>
              <a:off x="3715435" y="54102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41" name="Freeform 43"/>
            <p:cNvSpPr/>
            <p:nvPr/>
          </p:nvSpPr>
          <p:spPr bwMode="auto">
            <a:xfrm>
              <a:off x="3228912" y="5394811"/>
              <a:ext cx="92398" cy="400110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3404" name="Rectangle 44"/>
            <p:cNvSpPr>
              <a:spLocks noChangeArrowheads="1"/>
            </p:cNvSpPr>
            <p:nvPr/>
          </p:nvSpPr>
          <p:spPr bwMode="auto">
            <a:xfrm>
              <a:off x="3563035" y="5105400"/>
              <a:ext cx="323165" cy="400110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squar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381000"/>
            <a:ext cx="7592093" cy="7620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循环展开</a:t>
            </a:r>
            <a:r>
              <a:rPr lang="en-US"/>
              <a:t>Loop Unrolling</a:t>
            </a:r>
            <a:r>
              <a:rPr lang="en-US" altLang="zh-CN"/>
              <a:t>  2x1</a:t>
            </a: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5613" y="5822950"/>
            <a:ext cx="8307387" cy="577850"/>
          </a:xfrm>
        </p:spPr>
        <p:txBody>
          <a:bodyPr/>
          <a:lstStyle/>
          <a:p>
            <a:r>
              <a:rPr lang="zh-CN" altLang="en-US" sz="2800" dirty="0"/>
              <a:t>每个循环 运行</a:t>
            </a:r>
            <a:r>
              <a:rPr lang="en-US" sz="2800" dirty="0"/>
              <a:t> 2</a:t>
            </a:r>
            <a:r>
              <a:rPr lang="zh-CN" altLang="en-US" sz="2800" dirty="0"/>
              <a:t>倍的更有用的工作</a:t>
            </a:r>
            <a:endParaRPr lang="en-US" sz="2800" dirty="0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921222" y="1295400"/>
            <a:ext cx="6470178" cy="4449936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unroll2a_combine(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vec_ptr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length 	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vec_length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limit	= length-1;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*d 	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get_vec_start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x	 = IDENT;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	 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/* Combine 2 elements at a time */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20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0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limit; </a:t>
            </a:r>
            <a:r>
              <a:rPr lang="en-US" sz="20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+=2) {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x = </a:t>
            </a:r>
            <a:r>
              <a:rPr lang="en-US" sz="20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OP d[</a:t>
            </a:r>
            <a:r>
              <a:rPr lang="en-US" sz="20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0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 d[i+1];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/* Finish any remaining elements */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length;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 = x OP d[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x;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449012" y="304800"/>
            <a:ext cx="8786982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性能的现实</a:t>
            </a:r>
            <a:endParaRPr lang="en-US" dirty="0"/>
          </a:p>
        </p:txBody>
      </p:sp>
      <p:sp>
        <p:nvSpPr>
          <p:cNvPr id="381955" name="Rectangle 3"/>
          <p:cNvSpPr>
            <a:spLocks noGrp="1" noChangeArrowheads="1"/>
          </p:cNvSpPr>
          <p:nvPr>
            <p:ph idx="1"/>
          </p:nvPr>
        </p:nvSpPr>
        <p:spPr>
          <a:xfrm>
            <a:off x="420938" y="1066800"/>
            <a:ext cx="8594725" cy="5562600"/>
          </a:xfrm>
        </p:spPr>
        <p:txBody>
          <a:bodyPr/>
          <a:lstStyle/>
          <a:p>
            <a:pPr marL="0" indent="0" algn="ctr">
              <a:buNone/>
              <a:defRPr/>
            </a:pPr>
            <a:r>
              <a:rPr lang="zh-CN" altLang="en-US" sz="3600" b="1" i="1" dirty="0"/>
              <a:t>性能比时间复杂度更重要</a:t>
            </a:r>
            <a:endParaRPr lang="en-US" altLang="zh-CN" sz="3600" b="1" dirty="0"/>
          </a:p>
          <a:p>
            <a:pPr>
              <a:defRPr/>
            </a:pPr>
            <a:r>
              <a:rPr lang="zh-CN" altLang="en-US" dirty="0"/>
              <a:t>常数因子也很重要</a:t>
            </a:r>
            <a:r>
              <a:rPr lang="en-US" dirty="0"/>
              <a:t>!</a:t>
            </a:r>
          </a:p>
          <a:p>
            <a:pPr lvl="1" eaLnBrk="1" hangingPunct="1">
              <a:defRPr/>
            </a:pPr>
            <a:r>
              <a:rPr lang="zh-CN" altLang="en-US" dirty="0"/>
              <a:t>代码编写不同，性能会差</a:t>
            </a:r>
            <a:r>
              <a:rPr lang="en-US" altLang="zh-CN" dirty="0"/>
              <a:t>10</a:t>
            </a:r>
            <a:r>
              <a:rPr lang="zh-CN" altLang="en-US" dirty="0"/>
              <a:t>倍</a:t>
            </a:r>
            <a:r>
              <a:rPr lang="en-US" altLang="zh-CN" dirty="0"/>
              <a:t>!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要在多个层次进行优化</a:t>
            </a:r>
            <a:r>
              <a:rPr lang="en-US" dirty="0"/>
              <a:t>: </a:t>
            </a:r>
          </a:p>
          <a:p>
            <a:pPr lvl="2" eaLnBrk="1" hangingPunct="1">
              <a:defRPr/>
            </a:pPr>
            <a:r>
              <a:rPr lang="zh-CN" altLang="en-US" dirty="0"/>
              <a:t>算法、</a:t>
            </a:r>
            <a:r>
              <a:rPr lang="en-US" dirty="0"/>
              <a:t> </a:t>
            </a:r>
            <a:r>
              <a:rPr lang="zh-CN" altLang="en-US" dirty="0"/>
              <a:t>数据表示</a:t>
            </a:r>
            <a:r>
              <a:rPr lang="en-US" altLang="zh-CN" dirty="0"/>
              <a:t>/</a:t>
            </a:r>
            <a:r>
              <a:rPr lang="zh-CN" altLang="en-US" dirty="0"/>
              <a:t>结构、过程、循环（重点优化内循环）</a:t>
            </a:r>
            <a:endParaRPr lang="en-US" dirty="0"/>
          </a:p>
          <a:p>
            <a:pPr eaLnBrk="1" hangingPunct="1">
              <a:defRPr/>
            </a:pPr>
            <a:r>
              <a:rPr lang="zh-CN" altLang="en-US" dirty="0"/>
              <a:t>优化性能一定要理解“系统”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程序是怎样被编译和执行的</a:t>
            </a:r>
            <a:r>
              <a:rPr lang="en-US" altLang="zh-CN" dirty="0"/>
              <a:t>---</a:t>
            </a:r>
            <a:r>
              <a:rPr lang="zh-CN" altLang="en-US" dirty="0"/>
              <a:t>编译器友好的代码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理解编译器的能力与局限性很重要！！！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现代处理器</a:t>
            </a:r>
            <a:r>
              <a:rPr lang="en-US" altLang="zh-CN" dirty="0"/>
              <a:t>/</a:t>
            </a:r>
            <a:r>
              <a:rPr lang="zh-CN" altLang="en-US" dirty="0"/>
              <a:t>存储系统是怎么运作的</a:t>
            </a:r>
            <a:r>
              <a:rPr lang="en-US" altLang="zh-CN" dirty="0"/>
              <a:t>-CPU/RAM</a:t>
            </a:r>
            <a:r>
              <a:rPr lang="zh-CN" altLang="en-US" dirty="0"/>
              <a:t>友好的代码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怎样测量程序性能、确定“瓶颈”</a:t>
            </a:r>
            <a:r>
              <a:rPr lang="en-US" altLang="zh-CN" dirty="0"/>
              <a:t>---</a:t>
            </a:r>
            <a:r>
              <a:rPr lang="en-US" altLang="zh-CN" b="1" dirty="0" err="1">
                <a:solidFill>
                  <a:srgbClr val="FF0000"/>
                </a:solidFill>
              </a:rPr>
              <a:t>valgrind</a:t>
            </a:r>
            <a:r>
              <a:rPr lang="en-US" altLang="zh-CN" dirty="0"/>
              <a:t>  </a:t>
            </a:r>
            <a:r>
              <a:rPr lang="en-US" altLang="zh-CN" dirty="0" err="1"/>
              <a:t>gprof</a:t>
            </a:r>
            <a:r>
              <a:rPr lang="en-US" altLang="zh-CN" dirty="0"/>
              <a:t>     </a:t>
            </a:r>
            <a:r>
              <a:rPr lang="en-US" altLang="zh-CN" b="1" dirty="0">
                <a:solidFill>
                  <a:srgbClr val="FF0000"/>
                </a:solidFill>
              </a:rPr>
              <a:t>profiler</a:t>
            </a:r>
            <a:r>
              <a:rPr lang="zh-CN" altLang="en-US" b="1" dirty="0">
                <a:solidFill>
                  <a:srgbClr val="FF0000"/>
                </a:solidFill>
              </a:rPr>
              <a:t>代码剖析程序</a:t>
            </a:r>
            <a:r>
              <a:rPr lang="en-US" altLang="zh-CN" b="1" dirty="0">
                <a:solidFill>
                  <a:srgbClr val="FF0000"/>
                </a:solidFill>
              </a:rPr>
              <a:t>/Test Studio/Load Runner</a:t>
            </a:r>
            <a:endParaRPr lang="en-US" b="1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CN" altLang="en-US" dirty="0"/>
              <a:t>如何在不破坏代码模块性和通用性的前提下提高性能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5" name="Rectangle 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循环展开的效果</a:t>
            </a:r>
            <a:endParaRPr lang="en-US"/>
          </a:p>
        </p:txBody>
      </p:sp>
      <p:sp>
        <p:nvSpPr>
          <p:cNvPr id="788526" name="Rectangle 46"/>
          <p:cNvSpPr>
            <a:spLocks noGrp="1" noChangeArrowheads="1"/>
          </p:cNvSpPr>
          <p:nvPr>
            <p:ph idx="1"/>
          </p:nvPr>
        </p:nvSpPr>
        <p:spPr>
          <a:xfrm>
            <a:off x="379413" y="3886200"/>
            <a:ext cx="8307387" cy="2667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对整数 </a:t>
            </a:r>
            <a:r>
              <a:rPr lang="en-US" altLang="zh-CN" dirty="0"/>
              <a:t>+ </a:t>
            </a:r>
            <a:r>
              <a:rPr lang="zh-CN" altLang="en-US" dirty="0"/>
              <a:t>有帮助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达到延迟界限</a:t>
            </a:r>
            <a:endParaRPr lang="en-US" dirty="0"/>
          </a:p>
          <a:p>
            <a:pPr eaLnBrk="1" hangingPunct="1">
              <a:defRPr/>
            </a:pPr>
            <a:r>
              <a:rPr lang="zh-CN" altLang="en-US" dirty="0"/>
              <a:t>其他没有改进，</a:t>
            </a:r>
            <a:r>
              <a:rPr lang="en-US" dirty="0"/>
              <a:t> </a:t>
            </a:r>
            <a:r>
              <a:rPr lang="en-US" i="1" dirty="0">
                <a:solidFill>
                  <a:srgbClr val="990000"/>
                </a:solidFill>
              </a:rPr>
              <a:t>Why?</a:t>
            </a:r>
          </a:p>
          <a:p>
            <a:pPr lvl="1" eaLnBrk="1" hangingPunct="1">
              <a:defRPr/>
            </a:pPr>
            <a:r>
              <a:rPr lang="zh-CN" altLang="en-US" dirty="0"/>
              <a:t>仍然是顺序依赖</a:t>
            </a:r>
            <a:endParaRPr lang="en-US" dirty="0"/>
          </a:p>
        </p:txBody>
      </p:sp>
      <p:sp>
        <p:nvSpPr>
          <p:cNvPr id="22556" name="Rectangle 47"/>
          <p:cNvSpPr>
            <a:spLocks noChangeArrowheads="1"/>
          </p:cNvSpPr>
          <p:nvPr/>
        </p:nvSpPr>
        <p:spPr bwMode="auto">
          <a:xfrm>
            <a:off x="4114800" y="3571749"/>
            <a:ext cx="3505446" cy="459100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(x OP d[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 OP d[i+1];</a:t>
            </a:r>
          </a:p>
        </p:txBody>
      </p:sp>
      <p:graphicFrame>
        <p:nvGraphicFramePr>
          <p:cNvPr id="7" name="Group 49"/>
          <p:cNvGraphicFramePr>
            <a:graphicFrameLocks noGrp="1"/>
          </p:cNvGraphicFramePr>
          <p:nvPr/>
        </p:nvGraphicFramePr>
        <p:xfrm>
          <a:off x="1570037" y="1346327"/>
          <a:ext cx="6003925" cy="1939925"/>
        </p:xfrm>
        <a:graphic>
          <a:graphicData uri="http://schemas.openxmlformats.org/drawingml/2006/table">
            <a:tbl>
              <a:tblPr/>
              <a:tblGrid>
                <a:gridCol w="1723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方法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操作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 2x1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循环展开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延迟界限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435678"/>
            <a:ext cx="8049293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带重组</a:t>
            </a:r>
            <a:r>
              <a:rPr lang="en-US"/>
              <a:t>Reassociation</a:t>
            </a:r>
            <a:r>
              <a:rPr lang="zh-CN" altLang="en-US"/>
              <a:t>的循环展开</a:t>
            </a:r>
            <a:r>
              <a:rPr lang="en-US"/>
              <a:t> </a:t>
            </a:r>
            <a:r>
              <a:rPr lang="en-US" dirty="0"/>
              <a:t>(2x1a)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782208"/>
            <a:ext cx="7939087" cy="1075792"/>
          </a:xfrm>
          <a:solidFill>
            <a:schemeClr val="bg1"/>
          </a:solidFill>
        </p:spPr>
        <p:txBody>
          <a:bodyPr/>
          <a:lstStyle/>
          <a:p>
            <a:r>
              <a:rPr lang="zh-CN" altLang="en-US" dirty="0"/>
              <a:t>这</a:t>
            </a:r>
            <a:r>
              <a:rPr lang="zh-CN" altLang="en-US" sz="2800" dirty="0"/>
              <a:t>能改变运算结果吗</a:t>
            </a:r>
            <a:r>
              <a:rPr lang="en-US" sz="2800" dirty="0"/>
              <a:t>?</a:t>
            </a:r>
          </a:p>
          <a:p>
            <a:r>
              <a:rPr lang="zh-CN" altLang="en-US" sz="2800" dirty="0"/>
              <a:t>是的，对</a:t>
            </a:r>
            <a:r>
              <a:rPr lang="en-US" sz="2800" dirty="0"/>
              <a:t> FP</a:t>
            </a:r>
            <a:r>
              <a:rPr lang="zh-CN" altLang="en-US" sz="2800" dirty="0"/>
              <a:t>浮点数</a:t>
            </a:r>
            <a:r>
              <a:rPr lang="en-US" sz="2800" dirty="0"/>
              <a:t>. </a:t>
            </a:r>
            <a:r>
              <a:rPr lang="en-US" sz="2800" i="1" dirty="0">
                <a:solidFill>
                  <a:srgbClr val="C00000"/>
                </a:solidFill>
              </a:rPr>
              <a:t>Why?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518666" y="1075791"/>
            <a:ext cx="6324600" cy="4449936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unroll2aa_combine(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vec_ptr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length 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vec_length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limit = length-1;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*d 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get_vec_start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= IDENT;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/* Combine 2 elements at a time */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20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0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limit; </a:t>
            </a:r>
            <a:r>
              <a:rPr lang="en-US" sz="20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+=2) {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x = x OP </a:t>
            </a:r>
            <a:r>
              <a:rPr lang="en-US" sz="20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d[</a:t>
            </a:r>
            <a:r>
              <a:rPr lang="en-US" sz="20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OP d[i+1]</a:t>
            </a:r>
            <a:r>
              <a:rPr lang="en-US" sz="20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/* Finish any remaining elements */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length;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 = x OP d[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*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x;</a:t>
            </a:r>
          </a:p>
          <a:p>
            <a:pPr>
              <a:lnSpc>
                <a:spcPts val="2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751791" y="4969277"/>
            <a:ext cx="2948435" cy="803406"/>
            <a:chOff x="5723216" y="4760629"/>
            <a:chExt cx="2948435" cy="803406"/>
          </a:xfrm>
        </p:grpSpPr>
        <p:sp>
          <p:nvSpPr>
            <p:cNvPr id="5" name="Rectangle 47"/>
            <p:cNvSpPr>
              <a:spLocks noChangeArrowheads="1"/>
            </p:cNvSpPr>
            <p:nvPr/>
          </p:nvSpPr>
          <p:spPr bwMode="auto">
            <a:xfrm>
              <a:off x="5723216" y="5166490"/>
              <a:ext cx="2948435" cy="397545"/>
            </a:xfrm>
            <a:prstGeom prst="rect">
              <a:avLst/>
            </a:prstGeom>
            <a:solidFill>
              <a:srgbClr val="F1C7C7"/>
            </a:solidFill>
            <a:ln w="12700" cmpd="dbl">
              <a:solidFill>
                <a:schemeClr val="tx1"/>
              </a:solidFill>
              <a:miter lim="800000"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tabLst>
                  <a:tab pos="914400" algn="l"/>
                  <a:tab pos="2286000" algn="l"/>
                </a:tabLst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 = (x OP d[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]) OP d[i+1];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23216" y="4760629"/>
              <a:ext cx="2240100" cy="40011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Compare to before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27" name="Rectangle 27"/>
          <p:cNvSpPr>
            <a:spLocks noGrp="1" noChangeArrowheads="1"/>
          </p:cNvSpPr>
          <p:nvPr>
            <p:ph idx="1"/>
          </p:nvPr>
        </p:nvSpPr>
        <p:spPr>
          <a:xfrm>
            <a:off x="290513" y="4710166"/>
            <a:ext cx="8307387" cy="173508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接近</a:t>
            </a:r>
            <a:r>
              <a:rPr lang="en-US" dirty="0"/>
              <a:t> 2</a:t>
            </a:r>
            <a:r>
              <a:rPr lang="zh-CN" altLang="en-US" dirty="0"/>
              <a:t>倍的速度提升：</a:t>
            </a:r>
            <a:r>
              <a:rPr lang="en-US" dirty="0"/>
              <a:t> </a:t>
            </a:r>
            <a:r>
              <a:rPr lang="en-US" b="1" dirty="0" err="1"/>
              <a:t>Int</a:t>
            </a:r>
            <a:r>
              <a:rPr lang="en-US" b="1" dirty="0"/>
              <a:t> *, FP +, FP *</a:t>
            </a:r>
          </a:p>
          <a:p>
            <a:pPr lvl="1" eaLnBrk="1" hangingPunct="1">
              <a:defRPr/>
            </a:pPr>
            <a:r>
              <a:rPr lang="zh-CN" altLang="en-US" dirty="0"/>
              <a:t>原因</a:t>
            </a:r>
            <a:r>
              <a:rPr lang="en-US" dirty="0"/>
              <a:t>: </a:t>
            </a:r>
            <a:r>
              <a:rPr lang="zh-CN" altLang="en-US" dirty="0"/>
              <a:t>打破了顺序依赖</a:t>
            </a:r>
            <a:endParaRPr lang="en-US" dirty="0"/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为何是这样</a:t>
            </a:r>
            <a:r>
              <a:rPr lang="en-US" dirty="0"/>
              <a:t>? (</a:t>
            </a:r>
            <a:r>
              <a:rPr lang="zh-CN" altLang="en-US" dirty="0"/>
              <a:t>下一页</a:t>
            </a:r>
            <a:r>
              <a:rPr lang="en-US" dirty="0"/>
              <a:t>)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971800" y="4252907"/>
            <a:ext cx="5116007" cy="2384289"/>
            <a:chOff x="2971800" y="4252907"/>
            <a:chExt cx="5116007" cy="2384289"/>
          </a:xfrm>
        </p:grpSpPr>
        <p:cxnSp>
          <p:nvCxnSpPr>
            <p:cNvPr id="9" name="Straight Arrow Connector 8"/>
            <p:cNvCxnSpPr/>
            <p:nvPr/>
          </p:nvCxnSpPr>
          <p:spPr bwMode="auto">
            <a:xfrm flipH="1" flipV="1">
              <a:off x="2971800" y="4252907"/>
              <a:ext cx="2819400" cy="167640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5407265" y="5929310"/>
              <a:ext cx="2680542" cy="707886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</a:rPr>
                <a:t>4 </a:t>
              </a:r>
              <a:r>
                <a:rPr lang="zh-CN" altLang="en-US" sz="2000" dirty="0">
                  <a:latin typeface="Calibri" panose="020F0502020204030204" pitchFamily="34" charset="0"/>
                </a:rPr>
                <a:t>个整数加法功能单元</a:t>
              </a:r>
              <a:endParaRPr lang="en-US" sz="2000" dirty="0">
                <a:latin typeface="Calibri" panose="020F0502020204030204" pitchFamily="34" charset="0"/>
              </a:endParaRPr>
            </a:p>
            <a:p>
              <a:r>
                <a:rPr lang="en-US" sz="2000" dirty="0">
                  <a:latin typeface="Calibri" panose="020F0502020204030204" pitchFamily="34" charset="0"/>
                </a:rPr>
                <a:t>2 </a:t>
              </a:r>
              <a:r>
                <a:rPr lang="zh-CN" altLang="en-US" sz="2000" dirty="0">
                  <a:latin typeface="Calibri" panose="020F0502020204030204" pitchFamily="34" charset="0"/>
                </a:rPr>
                <a:t>个加载功能单元</a:t>
              </a:r>
              <a:endParaRPr lang="en-US" sz="2000" dirty="0">
                <a:latin typeface="Calibri" panose="020F0502020204030204" pitchFamily="34" charset="0"/>
              </a:endParaRPr>
            </a:p>
          </p:txBody>
        </p:sp>
      </p:grpSp>
      <p:sp>
        <p:nvSpPr>
          <p:cNvPr id="79362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重组的效果</a:t>
            </a:r>
            <a:r>
              <a:rPr lang="en-US" altLang="zh-CN" dirty="0"/>
              <a:t>/</a:t>
            </a:r>
            <a:r>
              <a:rPr lang="zh-CN" altLang="en-US" dirty="0"/>
              <a:t>影响</a:t>
            </a:r>
            <a:endParaRPr lang="en-US" dirty="0"/>
          </a:p>
        </p:txBody>
      </p:sp>
      <p:sp>
        <p:nvSpPr>
          <p:cNvPr id="24610" name="Rectangle 28"/>
          <p:cNvSpPr>
            <a:spLocks noChangeArrowheads="1"/>
          </p:cNvSpPr>
          <p:nvPr/>
        </p:nvSpPr>
        <p:spPr bwMode="auto">
          <a:xfrm>
            <a:off x="1143000" y="5653033"/>
            <a:ext cx="4183837" cy="397545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Courier New" panose="02070309020205020404" pitchFamily="49" charset="0"/>
              </a:rPr>
              <a:t>x = x OP (d[</a:t>
            </a:r>
            <a:r>
              <a:rPr lang="en-US" sz="2000" b="1" dirty="0" err="1">
                <a:latin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</a:rPr>
              <a:t>] OP d[i+1]);</a:t>
            </a:r>
          </a:p>
        </p:txBody>
      </p:sp>
      <p:graphicFrame>
        <p:nvGraphicFramePr>
          <p:cNvPr id="8" name="Group 49"/>
          <p:cNvGraphicFramePr>
            <a:graphicFrameLocks noGrp="1"/>
          </p:cNvGraphicFramePr>
          <p:nvPr/>
        </p:nvGraphicFramePr>
        <p:xfrm>
          <a:off x="467988" y="1255072"/>
          <a:ext cx="6003925" cy="2997835"/>
        </p:xfrm>
        <a:graphic>
          <a:graphicData uri="http://schemas.openxmlformats.org/drawingml/2006/table">
            <a:tbl>
              <a:tblPr/>
              <a:tblGrid>
                <a:gridCol w="1723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方法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操作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循环展开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2x1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循环展开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2x1a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延迟界限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吞吐量界限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6019800" y="4252907"/>
            <a:ext cx="3046372" cy="1598166"/>
            <a:chOff x="6019800" y="4252907"/>
            <a:chExt cx="3046372" cy="1598166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H="1" flipV="1">
              <a:off x="6019800" y="4252907"/>
              <a:ext cx="1260557" cy="81204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" name="TextBox 3"/>
            <p:cNvSpPr txBox="1"/>
            <p:nvPr/>
          </p:nvSpPr>
          <p:spPr>
            <a:xfrm>
              <a:off x="6443338" y="5143187"/>
              <a:ext cx="2622834" cy="707886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</a:rPr>
                <a:t>2</a:t>
              </a:r>
              <a:r>
                <a:rPr lang="zh-CN" altLang="en-US" sz="2000" dirty="0">
                  <a:latin typeface="Calibri" panose="020F0502020204030204" pitchFamily="34" charset="0"/>
                </a:rPr>
                <a:t>个浮点乘法功能单元</a:t>
              </a:r>
              <a:endParaRPr lang="en-US" sz="2000" dirty="0">
                <a:latin typeface="Calibri" panose="020F0502020204030204" pitchFamily="34" charset="0"/>
              </a:endParaRPr>
            </a:p>
            <a:p>
              <a:r>
                <a:rPr lang="en-US" sz="2000" dirty="0">
                  <a:latin typeface="Calibri" panose="020F0502020204030204" pitchFamily="34" charset="0"/>
                </a:rPr>
                <a:t>2</a:t>
              </a:r>
              <a:r>
                <a:rPr lang="zh-CN" altLang="en-US" sz="2000" dirty="0">
                  <a:latin typeface="Calibri" panose="020F0502020204030204" pitchFamily="34" charset="0"/>
                </a:rPr>
                <a:t>个浮点加载功能单元</a:t>
              </a:r>
              <a:endParaRPr lang="en-US" sz="2000" dirty="0">
                <a:latin typeface="Calibri" panose="020F050202020403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010400" y="2867912"/>
            <a:ext cx="1905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Calibri" panose="020F0502020204030204" pitchFamily="34" charset="0"/>
              </a:rPr>
              <a:t>吞吐量界限：</a:t>
            </a:r>
            <a:r>
              <a:rPr lang="en-US" altLang="zh-CN" sz="2800" dirty="0">
                <a:latin typeface="Calibri" panose="020F0502020204030204" pitchFamily="34" charset="0"/>
              </a:rPr>
              <a:t>CPE</a:t>
            </a:r>
            <a:r>
              <a:rPr lang="zh-CN" altLang="en-US" sz="2800" dirty="0">
                <a:latin typeface="Calibri" panose="020F0502020204030204" pitchFamily="34" charset="0"/>
              </a:rPr>
              <a:t>的最小界限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627" grpId="0" build="p"/>
      <p:bldP spid="246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重组的计算</a:t>
            </a:r>
            <a:endParaRPr lang="en-US"/>
          </a:p>
        </p:txBody>
      </p:sp>
      <p:sp>
        <p:nvSpPr>
          <p:cNvPr id="662531" name="Rectangle 3"/>
          <p:cNvSpPr>
            <a:spLocks noGrp="1" noChangeArrowheads="1"/>
          </p:cNvSpPr>
          <p:nvPr>
            <p:ph idx="1"/>
          </p:nvPr>
        </p:nvSpPr>
        <p:spPr>
          <a:xfrm>
            <a:off x="4889500" y="1481138"/>
            <a:ext cx="3949700" cy="5224462"/>
          </a:xfrm>
        </p:spPr>
        <p:txBody>
          <a:bodyPr/>
          <a:lstStyle/>
          <a:p>
            <a:pPr marL="287655" indent="-287655" eaLnBrk="1" hangingPunct="1">
              <a:lnSpc>
                <a:spcPct val="85000"/>
              </a:lnSpc>
              <a:defRPr/>
            </a:pPr>
            <a:r>
              <a:rPr lang="zh-CN" altLang="en-US" dirty="0"/>
              <a:t>什么改变了</a:t>
            </a:r>
            <a:r>
              <a:rPr lang="en-US" dirty="0"/>
              <a:t>:</a:t>
            </a:r>
          </a:p>
          <a:p>
            <a:pPr marL="628650" lvl="1" indent="-230505">
              <a:lnSpc>
                <a:spcPct val="85000"/>
              </a:lnSpc>
              <a:defRPr/>
            </a:pPr>
            <a:r>
              <a:rPr lang="zh-CN" altLang="en-US" dirty="0"/>
              <a:t>下一个循环的操作可以早一些开始</a:t>
            </a:r>
            <a:r>
              <a:rPr lang="en-US" dirty="0"/>
              <a:t> (</a:t>
            </a:r>
            <a:r>
              <a:rPr lang="zh-CN" altLang="en-US" dirty="0"/>
              <a:t>没有依赖</a:t>
            </a:r>
            <a:r>
              <a:rPr lang="en-US" dirty="0"/>
              <a:t>)</a:t>
            </a:r>
          </a:p>
          <a:p>
            <a:pPr marL="287655" indent="-287655" eaLnBrk="1" hangingPunct="1">
              <a:lnSpc>
                <a:spcPct val="85000"/>
              </a:lnSpc>
              <a:defRPr/>
            </a:pPr>
            <a:endParaRPr lang="en-US" dirty="0"/>
          </a:p>
          <a:p>
            <a:pPr marL="287655" indent="-287655">
              <a:lnSpc>
                <a:spcPct val="85000"/>
              </a:lnSpc>
              <a:defRPr/>
            </a:pPr>
            <a:r>
              <a:rPr lang="zh-CN" altLang="en-US" dirty="0"/>
              <a:t>整体性能</a:t>
            </a:r>
            <a:endParaRPr lang="en-US" dirty="0"/>
          </a:p>
          <a:p>
            <a:pPr marL="627380" lvl="1" indent="-228600" eaLnBrk="1" hangingPunct="1">
              <a:lnSpc>
                <a:spcPct val="90000"/>
              </a:lnSpc>
              <a:defRPr/>
            </a:pPr>
            <a:r>
              <a:rPr lang="en-US" dirty="0"/>
              <a:t>N </a:t>
            </a:r>
            <a:r>
              <a:rPr lang="zh-CN" altLang="en-US" dirty="0"/>
              <a:t>个元素</a:t>
            </a:r>
            <a:r>
              <a:rPr lang="en-US" dirty="0"/>
              <a:t>, </a:t>
            </a:r>
            <a:r>
              <a:rPr lang="zh-CN" altLang="en-US" dirty="0"/>
              <a:t>每个操作</a:t>
            </a:r>
            <a:r>
              <a:rPr lang="en-US" dirty="0"/>
              <a:t>D </a:t>
            </a:r>
            <a:r>
              <a:rPr lang="zh-CN" altLang="en-US" dirty="0"/>
              <a:t>个周期延迟</a:t>
            </a:r>
            <a:endParaRPr lang="en-US" dirty="0"/>
          </a:p>
          <a:p>
            <a:pPr marL="627380" lvl="1" indent="-228600" eaLnBrk="1" hangingPunct="1">
              <a:lnSpc>
                <a:spcPct val="90000"/>
              </a:lnSpc>
              <a:defRPr/>
            </a:pPr>
            <a:r>
              <a:rPr lang="en-US" dirty="0"/>
              <a:t>(N/2+1)*D cycles:</a:t>
            </a:r>
            <a:br>
              <a:rPr lang="en-US" dirty="0"/>
            </a:br>
            <a:r>
              <a:rPr lang="en-US" b="1" dirty="0">
                <a:solidFill>
                  <a:srgbClr val="C00000"/>
                </a:solidFill>
              </a:rPr>
              <a:t>CPE = D/2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09600" y="2438400"/>
            <a:ext cx="3949700" cy="3983922"/>
            <a:chOff x="1066800" y="2438400"/>
            <a:chExt cx="2759075" cy="3276600"/>
          </a:xfrm>
        </p:grpSpPr>
        <p:sp>
          <p:nvSpPr>
            <p:cNvPr id="41" name="Line 7"/>
            <p:cNvSpPr>
              <a:spLocks noChangeShapeType="1"/>
            </p:cNvSpPr>
            <p:nvPr/>
          </p:nvSpPr>
          <p:spPr bwMode="auto">
            <a:xfrm>
              <a:off x="3124200" y="54864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07" name="AutoShape 6"/>
            <p:cNvSpPr>
              <a:spLocks noChangeArrowheads="1"/>
            </p:cNvSpPr>
            <p:nvPr/>
          </p:nvSpPr>
          <p:spPr bwMode="auto">
            <a:xfrm>
              <a:off x="1066800" y="3616325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5608" name="Line 7"/>
            <p:cNvSpPr>
              <a:spLocks noChangeShapeType="1"/>
            </p:cNvSpPr>
            <p:nvPr/>
          </p:nvSpPr>
          <p:spPr bwMode="auto">
            <a:xfrm>
              <a:off x="1219200" y="3387725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09" name="AutoShape 8"/>
            <p:cNvSpPr>
              <a:spLocks noChangeArrowheads="1"/>
            </p:cNvSpPr>
            <p:nvPr/>
          </p:nvSpPr>
          <p:spPr bwMode="auto">
            <a:xfrm>
              <a:off x="1676400" y="4149725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5611" name="Freeform 10"/>
            <p:cNvSpPr/>
            <p:nvPr/>
          </p:nvSpPr>
          <p:spPr bwMode="auto">
            <a:xfrm>
              <a:off x="1371600" y="3941532"/>
              <a:ext cx="304800" cy="329073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triangl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2539" name="Rectangle 11"/>
            <p:cNvSpPr>
              <a:spLocks noChangeArrowheads="1"/>
            </p:cNvSpPr>
            <p:nvPr/>
          </p:nvSpPr>
          <p:spPr bwMode="auto">
            <a:xfrm>
              <a:off x="1150892" y="3082925"/>
              <a:ext cx="154082" cy="329073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000" b="1" baseline="-25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13" name="AutoShape 12"/>
            <p:cNvSpPr>
              <a:spLocks noChangeArrowheads="1"/>
            </p:cNvSpPr>
            <p:nvPr/>
          </p:nvSpPr>
          <p:spPr bwMode="auto">
            <a:xfrm>
              <a:off x="2270125" y="4683125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5615" name="Freeform 14"/>
            <p:cNvSpPr/>
            <p:nvPr/>
          </p:nvSpPr>
          <p:spPr bwMode="auto">
            <a:xfrm>
              <a:off x="1965325" y="4474932"/>
              <a:ext cx="304800" cy="329073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triangl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16" name="AutoShape 15"/>
            <p:cNvSpPr>
              <a:spLocks noChangeArrowheads="1"/>
            </p:cNvSpPr>
            <p:nvPr/>
          </p:nvSpPr>
          <p:spPr bwMode="auto">
            <a:xfrm>
              <a:off x="2863850" y="5216525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5618" name="Freeform 17"/>
            <p:cNvSpPr/>
            <p:nvPr/>
          </p:nvSpPr>
          <p:spPr bwMode="auto">
            <a:xfrm>
              <a:off x="2559050" y="5008334"/>
              <a:ext cx="304800" cy="329073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triangl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61" name="AutoShape 25"/>
            <p:cNvSpPr>
              <a:spLocks noChangeArrowheads="1"/>
            </p:cNvSpPr>
            <p:nvPr/>
          </p:nvSpPr>
          <p:spPr bwMode="auto">
            <a:xfrm>
              <a:off x="1371600" y="2930525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D5F1CF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662554" name="Rectangle 26"/>
            <p:cNvSpPr>
              <a:spLocks noChangeArrowheads="1"/>
            </p:cNvSpPr>
            <p:nvPr/>
          </p:nvSpPr>
          <p:spPr bwMode="auto">
            <a:xfrm>
              <a:off x="1676400" y="2438400"/>
              <a:ext cx="320675" cy="329073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5663" name="Line 27"/>
            <p:cNvSpPr>
              <a:spLocks noChangeShapeType="1"/>
            </p:cNvSpPr>
            <p:nvPr/>
          </p:nvSpPr>
          <p:spPr bwMode="auto">
            <a:xfrm>
              <a:off x="1447800" y="2701925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2556" name="Rectangle 28"/>
            <p:cNvSpPr>
              <a:spLocks noChangeArrowheads="1"/>
            </p:cNvSpPr>
            <p:nvPr/>
          </p:nvSpPr>
          <p:spPr bwMode="auto">
            <a:xfrm>
              <a:off x="1345571" y="2438400"/>
              <a:ext cx="223508" cy="329073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5665" name="Freeform 29"/>
            <p:cNvSpPr/>
            <p:nvPr/>
          </p:nvSpPr>
          <p:spPr bwMode="auto">
            <a:xfrm>
              <a:off x="1447800" y="3255734"/>
              <a:ext cx="64545" cy="329073"/>
            </a:xfrm>
            <a:custGeom>
              <a:avLst/>
              <a:gdLst>
                <a:gd name="T0" fmla="*/ 96 w 96"/>
                <a:gd name="T1" fmla="*/ 0 h 144"/>
                <a:gd name="T2" fmla="*/ 96 w 96"/>
                <a:gd name="T3" fmla="*/ 48 h 144"/>
                <a:gd name="T4" fmla="*/ 0 w 96"/>
                <a:gd name="T5" fmla="*/ 48 h 144"/>
                <a:gd name="T6" fmla="*/ 0 w 96"/>
                <a:gd name="T7" fmla="*/ 144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44"/>
                <a:gd name="T14" fmla="*/ 96 w 96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44">
                  <a:moveTo>
                    <a:pt x="96" y="0"/>
                  </a:moveTo>
                  <a:lnTo>
                    <a:pt x="96" y="48"/>
                  </a:lnTo>
                  <a:lnTo>
                    <a:pt x="0" y="48"/>
                  </a:lnTo>
                  <a:lnTo>
                    <a:pt x="0" y="14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66" name="Line 30"/>
            <p:cNvSpPr>
              <a:spLocks noChangeShapeType="1"/>
            </p:cNvSpPr>
            <p:nvPr/>
          </p:nvSpPr>
          <p:spPr bwMode="auto">
            <a:xfrm>
              <a:off x="1828800" y="2701925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55" name="AutoShape 32"/>
            <p:cNvSpPr>
              <a:spLocks noChangeArrowheads="1"/>
            </p:cNvSpPr>
            <p:nvPr/>
          </p:nvSpPr>
          <p:spPr bwMode="auto">
            <a:xfrm>
              <a:off x="1981200" y="3463925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D5F1CF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662561" name="Rectangle 33"/>
            <p:cNvSpPr>
              <a:spLocks noChangeArrowheads="1"/>
            </p:cNvSpPr>
            <p:nvPr/>
          </p:nvSpPr>
          <p:spPr bwMode="auto">
            <a:xfrm>
              <a:off x="2286000" y="2971800"/>
              <a:ext cx="320675" cy="329073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5657" name="Line 34"/>
            <p:cNvSpPr>
              <a:spLocks noChangeShapeType="1"/>
            </p:cNvSpPr>
            <p:nvPr/>
          </p:nvSpPr>
          <p:spPr bwMode="auto">
            <a:xfrm>
              <a:off x="2057400" y="3235325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2563" name="Rectangle 35"/>
            <p:cNvSpPr>
              <a:spLocks noChangeArrowheads="1"/>
            </p:cNvSpPr>
            <p:nvPr/>
          </p:nvSpPr>
          <p:spPr bwMode="auto">
            <a:xfrm>
              <a:off x="1955171" y="2971800"/>
              <a:ext cx="223508" cy="329073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5659" name="Freeform 36"/>
            <p:cNvSpPr/>
            <p:nvPr/>
          </p:nvSpPr>
          <p:spPr bwMode="auto">
            <a:xfrm>
              <a:off x="2057400" y="3789132"/>
              <a:ext cx="64545" cy="329073"/>
            </a:xfrm>
            <a:custGeom>
              <a:avLst/>
              <a:gdLst>
                <a:gd name="T0" fmla="*/ 96 w 96"/>
                <a:gd name="T1" fmla="*/ 0 h 144"/>
                <a:gd name="T2" fmla="*/ 96 w 96"/>
                <a:gd name="T3" fmla="*/ 48 h 144"/>
                <a:gd name="T4" fmla="*/ 0 w 96"/>
                <a:gd name="T5" fmla="*/ 48 h 144"/>
                <a:gd name="T6" fmla="*/ 0 w 96"/>
                <a:gd name="T7" fmla="*/ 144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44"/>
                <a:gd name="T14" fmla="*/ 96 w 96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44">
                  <a:moveTo>
                    <a:pt x="96" y="0"/>
                  </a:moveTo>
                  <a:lnTo>
                    <a:pt x="96" y="48"/>
                  </a:lnTo>
                  <a:lnTo>
                    <a:pt x="0" y="48"/>
                  </a:lnTo>
                  <a:lnTo>
                    <a:pt x="0" y="14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60" name="Line 37"/>
            <p:cNvSpPr>
              <a:spLocks noChangeShapeType="1"/>
            </p:cNvSpPr>
            <p:nvPr/>
          </p:nvSpPr>
          <p:spPr bwMode="auto">
            <a:xfrm>
              <a:off x="2438400" y="3235325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49" name="AutoShape 39"/>
            <p:cNvSpPr>
              <a:spLocks noChangeArrowheads="1"/>
            </p:cNvSpPr>
            <p:nvPr/>
          </p:nvSpPr>
          <p:spPr bwMode="auto">
            <a:xfrm>
              <a:off x="2590800" y="3997325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D5F1CF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662568" name="Rectangle 40"/>
            <p:cNvSpPr>
              <a:spLocks noChangeArrowheads="1"/>
            </p:cNvSpPr>
            <p:nvPr/>
          </p:nvSpPr>
          <p:spPr bwMode="auto">
            <a:xfrm>
              <a:off x="2895600" y="3505200"/>
              <a:ext cx="320675" cy="329073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5651" name="Line 41"/>
            <p:cNvSpPr>
              <a:spLocks noChangeShapeType="1"/>
            </p:cNvSpPr>
            <p:nvPr/>
          </p:nvSpPr>
          <p:spPr bwMode="auto">
            <a:xfrm>
              <a:off x="2667000" y="3768725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2570" name="Rectangle 42"/>
            <p:cNvSpPr>
              <a:spLocks noChangeArrowheads="1"/>
            </p:cNvSpPr>
            <p:nvPr/>
          </p:nvSpPr>
          <p:spPr bwMode="auto">
            <a:xfrm>
              <a:off x="2564771" y="3505200"/>
              <a:ext cx="223508" cy="329073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5653" name="Freeform 43"/>
            <p:cNvSpPr/>
            <p:nvPr/>
          </p:nvSpPr>
          <p:spPr bwMode="auto">
            <a:xfrm>
              <a:off x="2667000" y="4322533"/>
              <a:ext cx="64545" cy="329073"/>
            </a:xfrm>
            <a:custGeom>
              <a:avLst/>
              <a:gdLst>
                <a:gd name="T0" fmla="*/ 96 w 96"/>
                <a:gd name="T1" fmla="*/ 0 h 144"/>
                <a:gd name="T2" fmla="*/ 96 w 96"/>
                <a:gd name="T3" fmla="*/ 48 h 144"/>
                <a:gd name="T4" fmla="*/ 0 w 96"/>
                <a:gd name="T5" fmla="*/ 48 h 144"/>
                <a:gd name="T6" fmla="*/ 0 w 96"/>
                <a:gd name="T7" fmla="*/ 144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44"/>
                <a:gd name="T14" fmla="*/ 96 w 96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44">
                  <a:moveTo>
                    <a:pt x="96" y="0"/>
                  </a:moveTo>
                  <a:lnTo>
                    <a:pt x="96" y="48"/>
                  </a:lnTo>
                  <a:lnTo>
                    <a:pt x="0" y="48"/>
                  </a:lnTo>
                  <a:lnTo>
                    <a:pt x="0" y="14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54" name="Line 44"/>
            <p:cNvSpPr>
              <a:spLocks noChangeShapeType="1"/>
            </p:cNvSpPr>
            <p:nvPr/>
          </p:nvSpPr>
          <p:spPr bwMode="auto">
            <a:xfrm>
              <a:off x="3048000" y="3768725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43" name="AutoShape 46"/>
            <p:cNvSpPr>
              <a:spLocks noChangeArrowheads="1"/>
            </p:cNvSpPr>
            <p:nvPr/>
          </p:nvSpPr>
          <p:spPr bwMode="auto">
            <a:xfrm>
              <a:off x="3200400" y="4530725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D5F1CF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662575" name="Rectangle 47"/>
            <p:cNvSpPr>
              <a:spLocks noChangeArrowheads="1"/>
            </p:cNvSpPr>
            <p:nvPr/>
          </p:nvSpPr>
          <p:spPr bwMode="auto">
            <a:xfrm>
              <a:off x="3505200" y="4038600"/>
              <a:ext cx="320675" cy="329073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5645" name="Line 48"/>
            <p:cNvSpPr>
              <a:spLocks noChangeShapeType="1"/>
            </p:cNvSpPr>
            <p:nvPr/>
          </p:nvSpPr>
          <p:spPr bwMode="auto">
            <a:xfrm>
              <a:off x="3276600" y="4302125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2577" name="Rectangle 49"/>
            <p:cNvSpPr>
              <a:spLocks noChangeArrowheads="1"/>
            </p:cNvSpPr>
            <p:nvPr/>
          </p:nvSpPr>
          <p:spPr bwMode="auto">
            <a:xfrm>
              <a:off x="3174371" y="4038600"/>
              <a:ext cx="223508" cy="329073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5647" name="Freeform 50"/>
            <p:cNvSpPr/>
            <p:nvPr/>
          </p:nvSpPr>
          <p:spPr bwMode="auto">
            <a:xfrm>
              <a:off x="3276600" y="4855933"/>
              <a:ext cx="64545" cy="329073"/>
            </a:xfrm>
            <a:custGeom>
              <a:avLst/>
              <a:gdLst>
                <a:gd name="T0" fmla="*/ 96 w 96"/>
                <a:gd name="T1" fmla="*/ 0 h 144"/>
                <a:gd name="T2" fmla="*/ 96 w 96"/>
                <a:gd name="T3" fmla="*/ 48 h 144"/>
                <a:gd name="T4" fmla="*/ 0 w 96"/>
                <a:gd name="T5" fmla="*/ 48 h 144"/>
                <a:gd name="T6" fmla="*/ 0 w 96"/>
                <a:gd name="T7" fmla="*/ 144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44"/>
                <a:gd name="T14" fmla="*/ 96 w 96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44">
                  <a:moveTo>
                    <a:pt x="96" y="0"/>
                  </a:moveTo>
                  <a:lnTo>
                    <a:pt x="96" y="48"/>
                  </a:lnTo>
                  <a:lnTo>
                    <a:pt x="0" y="48"/>
                  </a:lnTo>
                  <a:lnTo>
                    <a:pt x="0" y="14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48" name="Line 51"/>
            <p:cNvSpPr>
              <a:spLocks noChangeShapeType="1"/>
            </p:cNvSpPr>
            <p:nvPr/>
          </p:nvSpPr>
          <p:spPr bwMode="auto">
            <a:xfrm>
              <a:off x="3657600" y="4302125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7" name="Rectangle 28"/>
          <p:cNvSpPr>
            <a:spLocks noChangeArrowheads="1"/>
          </p:cNvSpPr>
          <p:nvPr/>
        </p:nvSpPr>
        <p:spPr bwMode="auto">
          <a:xfrm>
            <a:off x="457200" y="1614433"/>
            <a:ext cx="3505446" cy="459100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x OP (d[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OP d[i+1]);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81000"/>
            <a:ext cx="8558382" cy="7620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循环展开：使用分离的累加器</a:t>
            </a:r>
            <a:r>
              <a:rPr lang="en-US"/>
              <a:t> </a:t>
            </a:r>
            <a:r>
              <a:rPr lang="en-US" dirty="0"/>
              <a:t>(2x2)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57019" y="1177636"/>
            <a:ext cx="3148182" cy="577850"/>
          </a:xfrm>
        </p:spPr>
        <p:txBody>
          <a:bodyPr/>
          <a:lstStyle/>
          <a:p>
            <a:r>
              <a:rPr lang="zh-CN" altLang="en-US" sz="2800" dirty="0"/>
              <a:t>重组的不同形式</a:t>
            </a:r>
            <a:endParaRPr lang="en-US" sz="2800" dirty="0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3581400" y="1121670"/>
            <a:ext cx="4810355" cy="5352747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unroll2a_combine(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vec_ptr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length 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vec_length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limit = length-1;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*d 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get_vec_start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x0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x1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/* Combine 2 elements at a time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limit; </a:t>
            </a:r>
            <a:r>
              <a:rPr lang="en-US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+=2)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x0 = x0 OP d[</a:t>
            </a:r>
            <a:r>
              <a:rPr lang="en-US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x1 = x1 OP d[i+1];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/* Finish any remaining elements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length;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x0 = x0 OP d[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*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x0 OP x1;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分离的累加器的效果</a:t>
            </a:r>
            <a:endParaRPr lang="en-US" dirty="0"/>
          </a:p>
        </p:txBody>
      </p:sp>
      <p:sp>
        <p:nvSpPr>
          <p:cNvPr id="798753" name="Rectangle 33"/>
          <p:cNvSpPr>
            <a:spLocks noGrp="1" noChangeArrowheads="1"/>
          </p:cNvSpPr>
          <p:nvPr>
            <p:ph idx="1"/>
          </p:nvPr>
        </p:nvSpPr>
        <p:spPr>
          <a:xfrm>
            <a:off x="290513" y="4603750"/>
            <a:ext cx="8307387" cy="21018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整数 加</a:t>
            </a:r>
            <a:r>
              <a:rPr lang="en-US" dirty="0"/>
              <a:t> +  </a:t>
            </a:r>
            <a:r>
              <a:rPr lang="zh-CN" altLang="en-US" dirty="0"/>
              <a:t>使用 了两个加载单元</a:t>
            </a: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2</a:t>
            </a:r>
            <a:r>
              <a:rPr lang="zh-CN" altLang="en-US" dirty="0"/>
              <a:t>倍速度提升</a:t>
            </a:r>
            <a:r>
              <a:rPr lang="en-US" dirty="0"/>
              <a:t>  </a:t>
            </a:r>
            <a:r>
              <a:rPr lang="zh-CN" altLang="en-US" dirty="0"/>
              <a:t>：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*</a:t>
            </a:r>
            <a:r>
              <a:rPr lang="zh-CN" altLang="en-US" dirty="0"/>
              <a:t>、</a:t>
            </a:r>
            <a:r>
              <a:rPr lang="en-US" dirty="0"/>
              <a:t> FP +</a:t>
            </a:r>
            <a:r>
              <a:rPr lang="zh-CN" altLang="en-US" dirty="0"/>
              <a:t>、</a:t>
            </a:r>
            <a:r>
              <a:rPr lang="en-US" dirty="0"/>
              <a:t> FP *</a:t>
            </a:r>
          </a:p>
          <a:p>
            <a:pPr lvl="1" eaLnBrk="1" hangingPunct="1">
              <a:defRPr/>
            </a:pPr>
            <a:endParaRPr lang="en-US" dirty="0"/>
          </a:p>
        </p:txBody>
      </p:sp>
      <p:sp>
        <p:nvSpPr>
          <p:cNvPr id="27688" name="Rectangle 34"/>
          <p:cNvSpPr>
            <a:spLocks noChangeArrowheads="1"/>
          </p:cNvSpPr>
          <p:nvPr/>
        </p:nvSpPr>
        <p:spPr bwMode="auto">
          <a:xfrm>
            <a:off x="1116830" y="5196267"/>
            <a:ext cx="3106619" cy="705321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Courier New" panose="02070309020205020404" pitchFamily="49" charset="0"/>
              </a:rPr>
              <a:t> x0 = x0 OP d[</a:t>
            </a:r>
            <a:r>
              <a:rPr lang="en-US" sz="2000" b="1" dirty="0" err="1">
                <a:latin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Courier New" panose="02070309020205020404" pitchFamily="49" charset="0"/>
              </a:rPr>
              <a:t> x1 = x1 OP d[i+1];</a:t>
            </a:r>
          </a:p>
        </p:txBody>
      </p:sp>
      <p:graphicFrame>
        <p:nvGraphicFramePr>
          <p:cNvPr id="7" name="Group 49"/>
          <p:cNvGraphicFramePr>
            <a:graphicFrameLocks noGrp="1"/>
          </p:cNvGraphicFramePr>
          <p:nvPr/>
        </p:nvGraphicFramePr>
        <p:xfrm>
          <a:off x="357016" y="1168527"/>
          <a:ext cx="7796385" cy="3101975"/>
        </p:xfrm>
        <a:graphic>
          <a:graphicData uri="http://schemas.openxmlformats.org/drawingml/2006/table">
            <a:tbl>
              <a:tblPr/>
              <a:tblGrid>
                <a:gridCol w="241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方法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操作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Unroll 2x1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Unroll 2x1a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Unroll 2x2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0.81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延迟界限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吞吐量界限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3" grpId="0" build="p"/>
      <p:bldP spid="2768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85107" y="4572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分离的累加器</a:t>
            </a:r>
            <a:endParaRPr 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346760" y="2381721"/>
            <a:ext cx="4290397" cy="3904779"/>
            <a:chOff x="609600" y="2590800"/>
            <a:chExt cx="3789061" cy="3124200"/>
          </a:xfrm>
        </p:grpSpPr>
        <p:sp>
          <p:nvSpPr>
            <p:cNvPr id="49" name="Line 138"/>
            <p:cNvSpPr>
              <a:spLocks noChangeShapeType="1"/>
            </p:cNvSpPr>
            <p:nvPr/>
          </p:nvSpPr>
          <p:spPr bwMode="auto">
            <a:xfrm>
              <a:off x="3505200" y="54864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28717" name="AutoShape 101"/>
            <p:cNvSpPr>
              <a:spLocks noChangeArrowheads="1"/>
            </p:cNvSpPr>
            <p:nvPr/>
          </p:nvSpPr>
          <p:spPr bwMode="auto">
            <a:xfrm>
              <a:off x="2057400" y="31242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Courier New" panose="02070309020205020404" pitchFamily="49" charset="0"/>
                </a:rPr>
                <a:t>*</a:t>
              </a:r>
            </a:p>
          </p:txBody>
        </p:sp>
        <p:sp>
          <p:nvSpPr>
            <p:cNvPr id="28718" name="Line 102"/>
            <p:cNvSpPr>
              <a:spLocks noChangeShapeType="1"/>
            </p:cNvSpPr>
            <p:nvPr/>
          </p:nvSpPr>
          <p:spPr bwMode="auto">
            <a:xfrm>
              <a:off x="2209800" y="28956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28719" name="Line 103"/>
            <p:cNvSpPr>
              <a:spLocks noChangeShapeType="1"/>
            </p:cNvSpPr>
            <p:nvPr/>
          </p:nvSpPr>
          <p:spPr bwMode="auto">
            <a:xfrm>
              <a:off x="2438400" y="28956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28720" name="AutoShape 104"/>
            <p:cNvSpPr>
              <a:spLocks noChangeArrowheads="1"/>
            </p:cNvSpPr>
            <p:nvPr/>
          </p:nvSpPr>
          <p:spPr bwMode="auto">
            <a:xfrm>
              <a:off x="2667000" y="36576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Courier New" panose="02070309020205020404" pitchFamily="49" charset="0"/>
                </a:rPr>
                <a:t>*</a:t>
              </a:r>
            </a:p>
          </p:txBody>
        </p:sp>
        <p:sp>
          <p:nvSpPr>
            <p:cNvPr id="28722" name="Line 106"/>
            <p:cNvSpPr>
              <a:spLocks noChangeShapeType="1"/>
            </p:cNvSpPr>
            <p:nvPr/>
          </p:nvSpPr>
          <p:spPr bwMode="auto">
            <a:xfrm>
              <a:off x="3048000" y="34290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28723" name="Freeform 107"/>
            <p:cNvSpPr/>
            <p:nvPr/>
          </p:nvSpPr>
          <p:spPr bwMode="auto">
            <a:xfrm>
              <a:off x="2362200" y="3453602"/>
              <a:ext cx="304800" cy="320127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triangle" w="lg" len="med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800876" name="Rectangle 108"/>
            <p:cNvSpPr>
              <a:spLocks noChangeArrowheads="1"/>
            </p:cNvSpPr>
            <p:nvPr/>
          </p:nvSpPr>
          <p:spPr bwMode="auto">
            <a:xfrm>
              <a:off x="2109808" y="2590800"/>
              <a:ext cx="217450" cy="320127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Courier New" panose="02070309020205020404" pitchFamily="49" charset="0"/>
                </a:rPr>
                <a:t>1</a:t>
              </a:r>
              <a:endParaRPr lang="en-US" sz="2000" b="1" baseline="-25000">
                <a:solidFill>
                  <a:schemeClr val="tx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800877" name="Rectangle 109"/>
            <p:cNvSpPr>
              <a:spLocks noChangeArrowheads="1"/>
            </p:cNvSpPr>
            <p:nvPr/>
          </p:nvSpPr>
          <p:spPr bwMode="auto">
            <a:xfrm>
              <a:off x="2293555" y="2590800"/>
              <a:ext cx="308055" cy="320127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Courier New" panose="02070309020205020404" pitchFamily="49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800878" name="Rectangle 110"/>
            <p:cNvSpPr>
              <a:spLocks noChangeArrowheads="1"/>
            </p:cNvSpPr>
            <p:nvPr/>
          </p:nvSpPr>
          <p:spPr bwMode="auto">
            <a:xfrm>
              <a:off x="2903155" y="3124200"/>
              <a:ext cx="308055" cy="320127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Courier New" panose="02070309020205020404" pitchFamily="49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Courier New" panose="02070309020205020404" pitchFamily="49" charset="0"/>
                </a:rPr>
                <a:t>3</a:t>
              </a:r>
            </a:p>
          </p:txBody>
        </p:sp>
        <p:sp>
          <p:nvSpPr>
            <p:cNvPr id="28727" name="AutoShape 111"/>
            <p:cNvSpPr>
              <a:spLocks noChangeArrowheads="1"/>
            </p:cNvSpPr>
            <p:nvPr/>
          </p:nvSpPr>
          <p:spPr bwMode="auto">
            <a:xfrm>
              <a:off x="3260725" y="41910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Courier New" panose="02070309020205020404" pitchFamily="49" charset="0"/>
                </a:rPr>
                <a:t>*</a:t>
              </a:r>
            </a:p>
          </p:txBody>
        </p:sp>
        <p:sp>
          <p:nvSpPr>
            <p:cNvPr id="28729" name="Line 113"/>
            <p:cNvSpPr>
              <a:spLocks noChangeShapeType="1"/>
            </p:cNvSpPr>
            <p:nvPr/>
          </p:nvSpPr>
          <p:spPr bwMode="auto">
            <a:xfrm>
              <a:off x="3641725" y="39624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28730" name="Freeform 114"/>
            <p:cNvSpPr/>
            <p:nvPr/>
          </p:nvSpPr>
          <p:spPr bwMode="auto">
            <a:xfrm>
              <a:off x="2955925" y="3987002"/>
              <a:ext cx="304800" cy="320127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triangle" w="lg" len="med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800883" name="Rectangle 115"/>
            <p:cNvSpPr>
              <a:spLocks noChangeArrowheads="1"/>
            </p:cNvSpPr>
            <p:nvPr/>
          </p:nvSpPr>
          <p:spPr bwMode="auto">
            <a:xfrm>
              <a:off x="3496881" y="3657600"/>
              <a:ext cx="308055" cy="320127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Courier New" panose="02070309020205020404" pitchFamily="49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Courier New" panose="02070309020205020404" pitchFamily="49" charset="0"/>
                </a:rPr>
                <a:t>5</a:t>
              </a:r>
            </a:p>
          </p:txBody>
        </p:sp>
        <p:sp>
          <p:nvSpPr>
            <p:cNvPr id="28732" name="AutoShape 116"/>
            <p:cNvSpPr>
              <a:spLocks noChangeArrowheads="1"/>
            </p:cNvSpPr>
            <p:nvPr/>
          </p:nvSpPr>
          <p:spPr bwMode="auto">
            <a:xfrm>
              <a:off x="3854450" y="47244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Courier New" panose="02070309020205020404" pitchFamily="49" charset="0"/>
                </a:rPr>
                <a:t>*</a:t>
              </a:r>
            </a:p>
          </p:txBody>
        </p:sp>
        <p:sp>
          <p:nvSpPr>
            <p:cNvPr id="28734" name="Line 118"/>
            <p:cNvSpPr>
              <a:spLocks noChangeShapeType="1"/>
            </p:cNvSpPr>
            <p:nvPr/>
          </p:nvSpPr>
          <p:spPr bwMode="auto">
            <a:xfrm>
              <a:off x="4235450" y="44958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28735" name="Freeform 119"/>
            <p:cNvSpPr/>
            <p:nvPr/>
          </p:nvSpPr>
          <p:spPr bwMode="auto">
            <a:xfrm>
              <a:off x="3549650" y="4520402"/>
              <a:ext cx="304800" cy="320127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triangle" w="lg" len="med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800888" name="Rectangle 120"/>
            <p:cNvSpPr>
              <a:spLocks noChangeArrowheads="1"/>
            </p:cNvSpPr>
            <p:nvPr/>
          </p:nvSpPr>
          <p:spPr bwMode="auto">
            <a:xfrm>
              <a:off x="4090606" y="4191000"/>
              <a:ext cx="308055" cy="320127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Courier New" panose="02070309020205020404" pitchFamily="49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Courier New" panose="02070309020205020404" pitchFamily="49" charset="0"/>
                </a:rPr>
                <a:t>7</a:t>
              </a:r>
            </a:p>
          </p:txBody>
        </p:sp>
        <p:sp>
          <p:nvSpPr>
            <p:cNvPr id="28740" name="Freeform 124"/>
            <p:cNvSpPr/>
            <p:nvPr/>
          </p:nvSpPr>
          <p:spPr bwMode="auto">
            <a:xfrm flipH="1">
              <a:off x="3733800" y="5053803"/>
              <a:ext cx="409575" cy="320127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28680" name="AutoShape 134"/>
            <p:cNvSpPr>
              <a:spLocks noChangeArrowheads="1"/>
            </p:cNvSpPr>
            <p:nvPr/>
          </p:nvSpPr>
          <p:spPr bwMode="auto">
            <a:xfrm>
              <a:off x="3200400" y="5246132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Courier New" panose="02070309020205020404" pitchFamily="49" charset="0"/>
                </a:rPr>
                <a:t>*</a:t>
              </a:r>
            </a:p>
          </p:txBody>
        </p:sp>
        <p:sp>
          <p:nvSpPr>
            <p:cNvPr id="28683" name="AutoShape 137"/>
            <p:cNvSpPr>
              <a:spLocks noChangeArrowheads="1"/>
            </p:cNvSpPr>
            <p:nvPr/>
          </p:nvSpPr>
          <p:spPr bwMode="auto">
            <a:xfrm>
              <a:off x="609600" y="31242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Courier New" panose="02070309020205020404" pitchFamily="49" charset="0"/>
                </a:rPr>
                <a:t>*</a:t>
              </a:r>
            </a:p>
          </p:txBody>
        </p:sp>
        <p:sp>
          <p:nvSpPr>
            <p:cNvPr id="28684" name="Line 138"/>
            <p:cNvSpPr>
              <a:spLocks noChangeShapeType="1"/>
            </p:cNvSpPr>
            <p:nvPr/>
          </p:nvSpPr>
          <p:spPr bwMode="auto">
            <a:xfrm>
              <a:off x="762000" y="28956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28685" name="Line 139"/>
            <p:cNvSpPr>
              <a:spLocks noChangeShapeType="1"/>
            </p:cNvSpPr>
            <p:nvPr/>
          </p:nvSpPr>
          <p:spPr bwMode="auto">
            <a:xfrm>
              <a:off x="990600" y="28956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28686" name="AutoShape 140"/>
            <p:cNvSpPr>
              <a:spLocks noChangeArrowheads="1"/>
            </p:cNvSpPr>
            <p:nvPr/>
          </p:nvSpPr>
          <p:spPr bwMode="auto">
            <a:xfrm>
              <a:off x="1219200" y="36576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Courier New" panose="02070309020205020404" pitchFamily="49" charset="0"/>
                </a:rPr>
                <a:t>*</a:t>
              </a:r>
            </a:p>
          </p:txBody>
        </p:sp>
        <p:sp>
          <p:nvSpPr>
            <p:cNvPr id="28688" name="Line 142"/>
            <p:cNvSpPr>
              <a:spLocks noChangeShapeType="1"/>
            </p:cNvSpPr>
            <p:nvPr/>
          </p:nvSpPr>
          <p:spPr bwMode="auto">
            <a:xfrm>
              <a:off x="1600200" y="34290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28689" name="Freeform 143"/>
            <p:cNvSpPr/>
            <p:nvPr/>
          </p:nvSpPr>
          <p:spPr bwMode="auto">
            <a:xfrm>
              <a:off x="914400" y="3453602"/>
              <a:ext cx="304800" cy="320127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triangle" w="lg" len="med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800912" name="Rectangle 144"/>
            <p:cNvSpPr>
              <a:spLocks noChangeArrowheads="1"/>
            </p:cNvSpPr>
            <p:nvPr/>
          </p:nvSpPr>
          <p:spPr bwMode="auto">
            <a:xfrm>
              <a:off x="662008" y="2590800"/>
              <a:ext cx="217450" cy="320127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Courier New" panose="02070309020205020404" pitchFamily="49" charset="0"/>
                </a:rPr>
                <a:t>1</a:t>
              </a:r>
              <a:endParaRPr lang="en-US" sz="2000" b="1" baseline="-25000">
                <a:solidFill>
                  <a:schemeClr val="tx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800913" name="Rectangle 145"/>
            <p:cNvSpPr>
              <a:spLocks noChangeArrowheads="1"/>
            </p:cNvSpPr>
            <p:nvPr/>
          </p:nvSpPr>
          <p:spPr bwMode="auto">
            <a:xfrm>
              <a:off x="845754" y="2590800"/>
              <a:ext cx="308055" cy="320127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Courier New" panose="02070309020205020404" pitchFamily="49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800914" name="Rectangle 146"/>
            <p:cNvSpPr>
              <a:spLocks noChangeArrowheads="1"/>
            </p:cNvSpPr>
            <p:nvPr/>
          </p:nvSpPr>
          <p:spPr bwMode="auto">
            <a:xfrm>
              <a:off x="1455356" y="3124200"/>
              <a:ext cx="308055" cy="320127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Courier New" panose="02070309020205020404" pitchFamily="49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Courier New" panose="02070309020205020404" pitchFamily="49" charset="0"/>
                </a:rPr>
                <a:t>2</a:t>
              </a:r>
            </a:p>
          </p:txBody>
        </p:sp>
        <p:sp>
          <p:nvSpPr>
            <p:cNvPr id="28693" name="AutoShape 147"/>
            <p:cNvSpPr>
              <a:spLocks noChangeArrowheads="1"/>
            </p:cNvSpPr>
            <p:nvPr/>
          </p:nvSpPr>
          <p:spPr bwMode="auto">
            <a:xfrm>
              <a:off x="1812925" y="41910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Courier New" panose="02070309020205020404" pitchFamily="49" charset="0"/>
                </a:rPr>
                <a:t>*</a:t>
              </a:r>
            </a:p>
          </p:txBody>
        </p:sp>
        <p:sp>
          <p:nvSpPr>
            <p:cNvPr id="28695" name="Line 149"/>
            <p:cNvSpPr>
              <a:spLocks noChangeShapeType="1"/>
            </p:cNvSpPr>
            <p:nvPr/>
          </p:nvSpPr>
          <p:spPr bwMode="auto">
            <a:xfrm>
              <a:off x="2193925" y="39624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28696" name="Freeform 150"/>
            <p:cNvSpPr/>
            <p:nvPr/>
          </p:nvSpPr>
          <p:spPr bwMode="auto">
            <a:xfrm>
              <a:off x="1508125" y="3987002"/>
              <a:ext cx="304800" cy="320127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triangle" w="lg" len="med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800919" name="Rectangle 151"/>
            <p:cNvSpPr>
              <a:spLocks noChangeArrowheads="1"/>
            </p:cNvSpPr>
            <p:nvPr/>
          </p:nvSpPr>
          <p:spPr bwMode="auto">
            <a:xfrm>
              <a:off x="2049080" y="3657600"/>
              <a:ext cx="308055" cy="320127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Courier New" panose="02070309020205020404" pitchFamily="49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Courier New" panose="02070309020205020404" pitchFamily="49" charset="0"/>
                </a:rPr>
                <a:t>4</a:t>
              </a:r>
            </a:p>
          </p:txBody>
        </p:sp>
        <p:sp>
          <p:nvSpPr>
            <p:cNvPr id="28698" name="AutoShape 152"/>
            <p:cNvSpPr>
              <a:spLocks noChangeArrowheads="1"/>
            </p:cNvSpPr>
            <p:nvPr/>
          </p:nvSpPr>
          <p:spPr bwMode="auto">
            <a:xfrm>
              <a:off x="2406650" y="4724400"/>
              <a:ext cx="533400" cy="3048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>
                  <a:latin typeface="Courier New" panose="02070309020205020404" pitchFamily="49" charset="0"/>
                </a:rPr>
                <a:t>*</a:t>
              </a:r>
            </a:p>
          </p:txBody>
        </p:sp>
        <p:sp>
          <p:nvSpPr>
            <p:cNvPr id="28700" name="Line 154"/>
            <p:cNvSpPr>
              <a:spLocks noChangeShapeType="1"/>
            </p:cNvSpPr>
            <p:nvPr/>
          </p:nvSpPr>
          <p:spPr bwMode="auto">
            <a:xfrm>
              <a:off x="2787650" y="44958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28701" name="Freeform 155"/>
            <p:cNvSpPr/>
            <p:nvPr/>
          </p:nvSpPr>
          <p:spPr bwMode="auto">
            <a:xfrm>
              <a:off x="2101850" y="4520402"/>
              <a:ext cx="304800" cy="320127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triangle" w="lg" len="med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  <p:sp>
          <p:nvSpPr>
            <p:cNvPr id="800924" name="Rectangle 156"/>
            <p:cNvSpPr>
              <a:spLocks noChangeArrowheads="1"/>
            </p:cNvSpPr>
            <p:nvPr/>
          </p:nvSpPr>
          <p:spPr bwMode="auto">
            <a:xfrm>
              <a:off x="2642806" y="4191000"/>
              <a:ext cx="308055" cy="320127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>
                <a:defRPr/>
              </a:pPr>
              <a:r>
                <a:rPr lang="en-US" sz="2000" b="1">
                  <a:solidFill>
                    <a:schemeClr val="tx2"/>
                  </a:solidFill>
                  <a:latin typeface="Courier New" panose="02070309020205020404" pitchFamily="49" charset="0"/>
                </a:rPr>
                <a:t>d</a:t>
              </a:r>
              <a:r>
                <a:rPr lang="en-US" sz="2000" b="1" baseline="-25000">
                  <a:solidFill>
                    <a:schemeClr val="tx2"/>
                  </a:solidFill>
                  <a:latin typeface="Courier New" panose="02070309020205020404" pitchFamily="49" charset="0"/>
                </a:rPr>
                <a:t>6</a:t>
              </a:r>
            </a:p>
          </p:txBody>
        </p:sp>
        <p:sp>
          <p:nvSpPr>
            <p:cNvPr id="28706" name="Freeform 160"/>
            <p:cNvSpPr/>
            <p:nvPr/>
          </p:nvSpPr>
          <p:spPr bwMode="auto">
            <a:xfrm>
              <a:off x="2695574" y="5053803"/>
              <a:ext cx="504825" cy="320127"/>
            </a:xfrm>
            <a:custGeom>
              <a:avLst/>
              <a:gdLst>
                <a:gd name="T0" fmla="*/ 0 w 288"/>
                <a:gd name="T1" fmla="*/ 0 h 48"/>
                <a:gd name="T2" fmla="*/ 0 w 288"/>
                <a:gd name="T3" fmla="*/ 48 h 48"/>
                <a:gd name="T4" fmla="*/ 288 w 288"/>
                <a:gd name="T5" fmla="*/ 48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0"/>
                  </a:moveTo>
                  <a:lnTo>
                    <a:pt x="0" y="48"/>
                  </a:lnTo>
                  <a:lnTo>
                    <a:pt x="288" y="48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tailEnd type="triangle" w="lg" len="med"/>
            </a:ln>
          </p:spPr>
          <p:txBody>
            <a:bodyPr wrap="square" lIns="45720" rIns="45720" anchor="ctr">
              <a:spAutoFit/>
            </a:bodyPr>
            <a:lstStyle/>
            <a:p>
              <a:endParaRPr lang="en-US" sz="2000" b="1" dirty="0">
                <a:latin typeface="Calibri" panose="020F0502020204030204" pitchFamily="34" charset="0"/>
              </a:endParaRPr>
            </a:p>
          </p:txBody>
        </p:sp>
      </p:grpSp>
      <p:sp>
        <p:nvSpPr>
          <p:cNvPr id="75" name="Rectangle 34"/>
          <p:cNvSpPr>
            <a:spLocks noChangeArrowheads="1"/>
          </p:cNvSpPr>
          <p:nvPr/>
        </p:nvSpPr>
        <p:spPr bwMode="auto">
          <a:xfrm>
            <a:off x="640501" y="1447800"/>
            <a:ext cx="3106619" cy="705321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Courier New" panose="02070309020205020404" pitchFamily="49" charset="0"/>
              </a:rPr>
              <a:t> x0 = x0 OP d[</a:t>
            </a:r>
            <a:r>
              <a:rPr lang="en-US" sz="2000" b="1" dirty="0" err="1">
                <a:latin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2000" b="1" dirty="0">
                <a:latin typeface="Courier New" panose="02070309020205020404" pitchFamily="49" charset="0"/>
              </a:rPr>
              <a:t> x1 = x1 OP d[i+1];</a:t>
            </a:r>
          </a:p>
        </p:txBody>
      </p:sp>
      <p:sp>
        <p:nvSpPr>
          <p:cNvPr id="76" name="Rectangle 3"/>
          <p:cNvSpPr txBox="1">
            <a:spLocks noChangeArrowheads="1"/>
          </p:cNvSpPr>
          <p:nvPr/>
        </p:nvSpPr>
        <p:spPr bwMode="auto">
          <a:xfrm>
            <a:off x="4616449" y="1600200"/>
            <a:ext cx="4298951" cy="312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287655" marR="0" lvl="0" indent="-287655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什么改变了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</a:p>
          <a:p>
            <a:pPr marL="628650" marR="0" lvl="1" indent="-230505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两个独立的操作的“流水”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7655" marR="0" lvl="0" indent="-287655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整体性能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27380" marR="0" lvl="1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个元素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每个操作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个周期延迟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27380" marR="0" lvl="1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应为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(N/2+1)*D cycles: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CPE = D/2</a:t>
            </a:r>
          </a:p>
          <a:p>
            <a:pPr marL="627380" marR="0" lvl="1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CPE</a:t>
            </a:r>
            <a:r>
              <a:rPr lang="zh-CN" altLang="en-US" sz="2400" b="0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与预测匹配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!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410200" y="4953000"/>
            <a:ext cx="1698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  <a:latin typeface="Calibri" panose="020F0502020204030204" pitchFamily="34" charset="0"/>
              </a:rPr>
              <a:t>What Now?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34851" t="13960" r="21321" b="5720"/>
          <a:stretch>
            <a:fillRect/>
          </a:stretch>
        </p:blipFill>
        <p:spPr>
          <a:xfrm>
            <a:off x="1" y="228600"/>
            <a:ext cx="4343400" cy="620543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2129" y="381000"/>
            <a:ext cx="4459471" cy="577465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4375" y="6042155"/>
            <a:ext cx="4619625" cy="78375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75" y="435678"/>
            <a:ext cx="8786982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循环展开</a:t>
            </a:r>
            <a:r>
              <a:rPr lang="en-US" dirty="0"/>
              <a:t> &amp; </a:t>
            </a:r>
            <a:r>
              <a:rPr lang="zh-CN" altLang="en-US" dirty="0"/>
              <a:t>累加</a:t>
            </a:r>
            <a:endParaRPr lang="en-US" dirty="0"/>
          </a:p>
        </p:txBody>
      </p:sp>
      <p:sp>
        <p:nvSpPr>
          <p:cNvPr id="802819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197678"/>
            <a:ext cx="8594725" cy="550792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设想</a:t>
            </a:r>
            <a:r>
              <a:rPr lang="en-US" altLang="zh-CN" dirty="0"/>
              <a:t>Idea        </a:t>
            </a:r>
            <a:r>
              <a:rPr lang="zh-CN" altLang="en-US" dirty="0"/>
              <a:t>对元素</a:t>
            </a:r>
            <a:r>
              <a:rPr lang="en-US" altLang="zh-CN" dirty="0" err="1"/>
              <a:t>i</a:t>
            </a:r>
            <a:r>
              <a:rPr lang="zh-CN" altLang="en-US" dirty="0"/>
              <a:t>到</a:t>
            </a:r>
            <a:r>
              <a:rPr lang="en-US" altLang="zh-CN" dirty="0"/>
              <a:t>i+k-1</a:t>
            </a:r>
            <a:r>
              <a:rPr lang="zh-CN" altLang="en-US" dirty="0"/>
              <a:t>合并运算            补</a:t>
            </a:r>
            <a:r>
              <a:rPr lang="en-US" altLang="zh-CN" dirty="0"/>
              <a:t>0~k-1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能循环展开到任一程度</a:t>
            </a:r>
            <a:r>
              <a:rPr lang="en-US" dirty="0"/>
              <a:t> L</a:t>
            </a:r>
            <a:r>
              <a:rPr lang="zh-CN" altLang="en-US" dirty="0"/>
              <a:t>吗？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能够并行累加</a:t>
            </a:r>
            <a:r>
              <a:rPr lang="en-US" altLang="zh-CN" dirty="0"/>
              <a:t>K</a:t>
            </a:r>
            <a:r>
              <a:rPr lang="zh-CN" altLang="en-US" dirty="0"/>
              <a:t>个结果吗？</a:t>
            </a:r>
            <a:r>
              <a:rPr lang="en-US" dirty="0"/>
              <a:t>Can accumulate K results in parallel</a:t>
            </a:r>
          </a:p>
          <a:p>
            <a:pPr lvl="1" eaLnBrk="1" hangingPunct="1">
              <a:defRPr/>
            </a:pPr>
            <a:r>
              <a:rPr lang="en-US" dirty="0"/>
              <a:t>L </a:t>
            </a:r>
            <a:r>
              <a:rPr lang="zh-CN" altLang="en-US" dirty="0"/>
              <a:t>一定 要 乘以 </a:t>
            </a:r>
            <a:r>
              <a:rPr lang="en-US" dirty="0"/>
              <a:t> K</a:t>
            </a:r>
          </a:p>
          <a:p>
            <a:pPr eaLnBrk="1" hangingPunct="1">
              <a:defRPr/>
            </a:pPr>
            <a:r>
              <a:rPr lang="zh-CN" altLang="en-US" sz="2400" dirty="0"/>
              <a:t>只有保持能够执行该操作的所有功能单元的流水线都是满的，程序才能达到这个操作的吞吐量界限 。</a:t>
            </a:r>
            <a:r>
              <a:rPr lang="en-US" altLang="zh-CN" sz="2400" dirty="0"/>
              <a:t>K&gt;=C</a:t>
            </a:r>
            <a:r>
              <a:rPr lang="zh-CN" altLang="en-US" sz="2400" dirty="0"/>
              <a:t>容量</a:t>
            </a:r>
            <a:r>
              <a:rPr lang="en-US" altLang="zh-CN" sz="2400" dirty="0"/>
              <a:t>*L</a:t>
            </a:r>
            <a:r>
              <a:rPr lang="zh-CN" altLang="en-US" sz="2400" dirty="0"/>
              <a:t>延迟</a:t>
            </a:r>
            <a:endParaRPr lang="en-US" sz="2400" dirty="0"/>
          </a:p>
          <a:p>
            <a:pPr eaLnBrk="1" hangingPunct="1">
              <a:defRPr/>
            </a:pPr>
            <a:r>
              <a:rPr lang="zh-CN" altLang="en-US" dirty="0"/>
              <a:t>限制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效果</a:t>
            </a:r>
            <a:r>
              <a:rPr lang="en-US" altLang="zh-CN" dirty="0"/>
              <a:t>/</a:t>
            </a:r>
            <a:r>
              <a:rPr lang="zh-CN" altLang="en-US" dirty="0"/>
              <a:t>收益递减 </a:t>
            </a:r>
            <a:r>
              <a:rPr lang="en-US" dirty="0"/>
              <a:t>Diminishing returns</a:t>
            </a:r>
          </a:p>
          <a:p>
            <a:pPr lvl="2">
              <a:defRPr/>
            </a:pPr>
            <a:r>
              <a:rPr lang="zh-CN" altLang="en-US" dirty="0"/>
              <a:t>不能超出执行单元的吞吐量限制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片段的 大的经常开销 </a:t>
            </a:r>
            <a:r>
              <a:rPr lang="en-US" dirty="0"/>
              <a:t>Large overhead for short lengths</a:t>
            </a:r>
          </a:p>
          <a:p>
            <a:pPr lvl="2">
              <a:defRPr/>
            </a:pPr>
            <a:r>
              <a:rPr lang="zh-CN" altLang="en-US" dirty="0"/>
              <a:t>顺序地完成循环</a:t>
            </a:r>
            <a:endParaRPr lang="en-US" dirty="0"/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152400"/>
            <a:ext cx="8786982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循环展开</a:t>
            </a:r>
            <a:r>
              <a:rPr lang="en-US"/>
              <a:t> &amp; </a:t>
            </a:r>
            <a:r>
              <a:rPr lang="zh-CN" altLang="en-US"/>
              <a:t>累加</a:t>
            </a:r>
            <a:r>
              <a:rPr lang="en-US"/>
              <a:t>: </a:t>
            </a:r>
            <a:r>
              <a:rPr lang="en-US" dirty="0"/>
              <a:t>Double *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078796"/>
            <a:ext cx="8594725" cy="52673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案例</a:t>
            </a:r>
            <a:endParaRPr lang="en-US" dirty="0"/>
          </a:p>
          <a:p>
            <a:pPr lvl="1" eaLnBrk="1" hangingPunct="1">
              <a:spcBef>
                <a:spcPts val="0"/>
              </a:spcBef>
              <a:defRPr/>
            </a:pPr>
            <a:r>
              <a:rPr lang="en-US" dirty="0"/>
              <a:t>Intel </a:t>
            </a:r>
            <a:r>
              <a:rPr lang="en-US" dirty="0" err="1"/>
              <a:t>Haswell</a:t>
            </a:r>
            <a:r>
              <a:rPr lang="en-US" dirty="0"/>
              <a:t> 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dirty="0"/>
              <a:t>Double FP </a:t>
            </a:r>
            <a:r>
              <a:rPr lang="zh-CN" altLang="en-US" dirty="0"/>
              <a:t>乘法</a:t>
            </a:r>
            <a:endParaRPr lang="en-US" dirty="0"/>
          </a:p>
          <a:p>
            <a:pPr lvl="1" eaLnBrk="1" hangingPunct="1">
              <a:spcBef>
                <a:spcPts val="0"/>
              </a:spcBef>
              <a:defRPr/>
            </a:pPr>
            <a:r>
              <a:rPr lang="zh-CN" altLang="en-US" dirty="0"/>
              <a:t>延迟界限</a:t>
            </a:r>
            <a:r>
              <a:rPr lang="en-US" dirty="0"/>
              <a:t>: 5.00.  </a:t>
            </a:r>
            <a:r>
              <a:rPr lang="zh-CN" altLang="en-US" dirty="0"/>
              <a:t>吞吐量界限</a:t>
            </a:r>
            <a:r>
              <a:rPr lang="en-US" dirty="0"/>
              <a:t>: 0.50 </a:t>
            </a:r>
          </a:p>
        </p:txBody>
      </p:sp>
      <p:graphicFrame>
        <p:nvGraphicFramePr>
          <p:cNvPr id="803965" name="Group 125"/>
          <p:cNvGraphicFramePr>
            <a:graphicFrameLocks noGrp="1"/>
          </p:cNvGraphicFramePr>
          <p:nvPr/>
        </p:nvGraphicFramePr>
        <p:xfrm>
          <a:off x="1011382" y="2691281"/>
          <a:ext cx="6705600" cy="381000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7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FP *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循环展开因子</a:t>
                      </a:r>
                      <a:r>
                        <a:rPr kumimoji="0" lang="en-US" sz="20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K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2.51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2.51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2.51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1.67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1.26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0.84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0.63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-205369" y="4261026"/>
            <a:ext cx="1930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Accumulators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03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152400"/>
            <a:ext cx="8786982" cy="7620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优化编译器</a:t>
            </a:r>
            <a:r>
              <a:rPr lang="en-US" altLang="zh-CN" dirty="0"/>
              <a:t>---</a:t>
            </a:r>
            <a:r>
              <a:rPr lang="zh-CN" altLang="en-US" sz="2800" dirty="0"/>
              <a:t>编写编译器友好的代码！</a:t>
            </a:r>
            <a:endParaRPr lang="en-US" sz="2800" dirty="0"/>
          </a:p>
        </p:txBody>
      </p:sp>
      <p:sp>
        <p:nvSpPr>
          <p:cNvPr id="651267" name="Rectangle 3"/>
          <p:cNvSpPr>
            <a:spLocks noGrp="1" noChangeArrowheads="1"/>
          </p:cNvSpPr>
          <p:nvPr>
            <p:ph idx="1"/>
          </p:nvPr>
        </p:nvSpPr>
        <p:spPr>
          <a:xfrm>
            <a:off x="316832" y="762000"/>
            <a:ext cx="8827168" cy="6096000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zh-CN" altLang="en-US" dirty="0"/>
              <a:t>提供从程序到机器的有效映射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寄存器分配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代码选择与排序（调度）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消除死代码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消除轻微的低效率问题</a:t>
            </a:r>
            <a:endParaRPr lang="en-US" dirty="0"/>
          </a:p>
          <a:p>
            <a:pPr>
              <a:defRPr/>
            </a:pPr>
            <a:r>
              <a:rPr lang="zh-CN" altLang="en-US" dirty="0"/>
              <a:t>源程序稍变一下，编译器优化方式与性能变化很大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不要</a:t>
            </a:r>
            <a:r>
              <a:rPr lang="en-US" dirty="0"/>
              <a:t> (</a:t>
            </a:r>
            <a:r>
              <a:rPr lang="zh-CN" altLang="en-US" dirty="0"/>
              <a:t>通常</a:t>
            </a:r>
            <a:r>
              <a:rPr lang="en-US" dirty="0"/>
              <a:t>)</a:t>
            </a:r>
            <a:r>
              <a:rPr lang="zh-CN" altLang="en-US" dirty="0"/>
              <a:t>提高渐进效率</a:t>
            </a:r>
            <a:r>
              <a:rPr lang="en-US" dirty="0"/>
              <a:t>asymptotic efficiency</a:t>
            </a:r>
          </a:p>
          <a:p>
            <a:pPr lvl="1">
              <a:defRPr/>
            </a:pPr>
            <a:r>
              <a:rPr lang="zh-CN" altLang="en-US" dirty="0"/>
              <a:t>由程序员来选择最佳的总体算法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大</a:t>
            </a:r>
            <a:r>
              <a:rPr lang="en-US" dirty="0"/>
              <a:t>O</a:t>
            </a:r>
            <a:r>
              <a:rPr lang="zh-CN" altLang="en-US" dirty="0"/>
              <a:t>常常比常数因子更重要，但常数因子也很重要</a:t>
            </a:r>
            <a:endParaRPr lang="en-US" dirty="0"/>
          </a:p>
          <a:p>
            <a:pPr>
              <a:defRPr/>
            </a:pPr>
            <a:r>
              <a:rPr lang="zh-CN" altLang="en-US" dirty="0"/>
              <a:t>难以克服“优化障碍”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潜在的内存别名使用</a:t>
            </a:r>
            <a:r>
              <a:rPr lang="en-US" dirty="0"/>
              <a:t>memory aliasing</a:t>
            </a:r>
          </a:p>
          <a:p>
            <a:pPr lvl="1" eaLnBrk="1" hangingPunct="1">
              <a:defRPr/>
            </a:pPr>
            <a:r>
              <a:rPr lang="zh-CN" altLang="en-US" dirty="0"/>
              <a:t>潜在的函数副作用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利用多线程多核并行，提高程序并行性</a:t>
            </a:r>
            <a:r>
              <a:rPr lang="en-US" altLang="zh-CN" dirty="0"/>
              <a:t>-</a:t>
            </a:r>
            <a:r>
              <a:rPr lang="zh-CN" altLang="en-US" dirty="0"/>
              <a:t>降低数据相关</a:t>
            </a:r>
            <a:endParaRPr lang="en-US" dirty="0"/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循环展开</a:t>
            </a:r>
            <a:r>
              <a:rPr lang="en-US" altLang="zh-CN"/>
              <a:t> &amp; </a:t>
            </a:r>
            <a:r>
              <a:rPr lang="zh-CN" altLang="en-US"/>
              <a:t>累加</a:t>
            </a:r>
            <a:r>
              <a:rPr lang="en-US"/>
              <a:t>: </a:t>
            </a:r>
            <a:r>
              <a:rPr lang="en-US" dirty="0" err="1"/>
              <a:t>Int</a:t>
            </a:r>
            <a:r>
              <a:rPr lang="en-US" dirty="0"/>
              <a:t> +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案例</a:t>
            </a:r>
            <a:endParaRPr lang="en-US" altLang="zh-CN" dirty="0"/>
          </a:p>
          <a:p>
            <a:pPr lvl="1" eaLnBrk="1" hangingPunct="1">
              <a:spcBef>
                <a:spcPts val="0"/>
              </a:spcBef>
              <a:defRPr/>
            </a:pPr>
            <a:r>
              <a:rPr lang="en-US" dirty="0"/>
              <a:t>Intel Haswell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dirty="0"/>
              <a:t>Integer </a:t>
            </a:r>
            <a:r>
              <a:rPr lang="zh-CN" altLang="en-US" dirty="0"/>
              <a:t>加法</a:t>
            </a:r>
            <a:endParaRPr lang="en-US" dirty="0"/>
          </a:p>
          <a:p>
            <a:pPr lvl="1" eaLnBrk="1" hangingPunct="1">
              <a:spcBef>
                <a:spcPts val="0"/>
              </a:spcBef>
              <a:defRPr/>
            </a:pPr>
            <a:r>
              <a:rPr lang="zh-CN" altLang="en-US" dirty="0"/>
              <a:t>延迟界限</a:t>
            </a:r>
            <a:r>
              <a:rPr lang="en-US" dirty="0"/>
              <a:t>: 1.00.  </a:t>
            </a:r>
            <a:r>
              <a:rPr lang="zh-CN" altLang="en-US" dirty="0"/>
              <a:t>吞吐量界限</a:t>
            </a:r>
            <a:r>
              <a:rPr lang="en-US" dirty="0"/>
              <a:t>: 1.00 </a:t>
            </a:r>
          </a:p>
        </p:txBody>
      </p:sp>
      <p:graphicFrame>
        <p:nvGraphicFramePr>
          <p:cNvPr id="803965" name="Group 125"/>
          <p:cNvGraphicFramePr>
            <a:graphicFrameLocks noGrp="1"/>
          </p:cNvGraphicFramePr>
          <p:nvPr/>
        </p:nvGraphicFramePr>
        <p:xfrm>
          <a:off x="1025236" y="3014916"/>
          <a:ext cx="6705600" cy="352044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7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FP *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循环展开因子</a:t>
                      </a:r>
                      <a:r>
                        <a:rPr kumimoji="0" lang="en-US" altLang="zh-CN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1.27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1.24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-205369" y="4544304"/>
            <a:ext cx="1930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Accumulators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03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0" dirty="0"/>
              <a:t>可得到的</a:t>
            </a:r>
            <a:r>
              <a:rPr lang="en-US" altLang="zh-CN" b="0" dirty="0"/>
              <a:t> </a:t>
            </a:r>
            <a:r>
              <a:rPr lang="zh-CN" altLang="en-US" b="0" dirty="0"/>
              <a:t>性能</a:t>
            </a:r>
            <a:endParaRPr lang="en-US" dirty="0"/>
          </a:p>
        </p:txBody>
      </p:sp>
      <p:sp>
        <p:nvSpPr>
          <p:cNvPr id="798753" name="Rectangle 3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只受功能单位的吞吐量限制</a:t>
            </a:r>
            <a:endParaRPr lang="en-US" dirty="0"/>
          </a:p>
          <a:p>
            <a:pPr>
              <a:defRPr/>
            </a:pPr>
            <a:r>
              <a:rPr lang="zh-CN" altLang="en-US" dirty="0"/>
              <a:t>比原始的、未优化的代码提高了</a:t>
            </a:r>
            <a:r>
              <a:rPr lang="en-US" altLang="zh-CN" dirty="0"/>
              <a:t>42</a:t>
            </a:r>
            <a:r>
              <a:rPr lang="zh-CN" altLang="en-US" dirty="0"/>
              <a:t>倍</a:t>
            </a:r>
            <a:endParaRPr lang="en-US" dirty="0"/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</p:txBody>
      </p:sp>
      <p:graphicFrame>
        <p:nvGraphicFramePr>
          <p:cNvPr id="7" name="Group 49"/>
          <p:cNvGraphicFramePr>
            <a:graphicFrameLocks noGrp="1"/>
          </p:cNvGraphicFramePr>
          <p:nvPr/>
        </p:nvGraphicFramePr>
        <p:xfrm>
          <a:off x="457200" y="2819400"/>
          <a:ext cx="7796385" cy="1939925"/>
        </p:xfrm>
        <a:graphic>
          <a:graphicData uri="http://schemas.openxmlformats.org/drawingml/2006/table">
            <a:tbl>
              <a:tblPr/>
              <a:tblGrid>
                <a:gridCol w="241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方法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操作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最好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Best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延迟界限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吞吐量界限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>
                <a:ea typeface="+mj-ea"/>
              </a:rPr>
              <a:t>用 </a:t>
            </a:r>
            <a:r>
              <a:rPr lang="en-US">
                <a:ea typeface="+mj-ea"/>
              </a:rPr>
              <a:t>AVX2 </a:t>
            </a:r>
            <a:r>
              <a:rPr lang="zh-CN" altLang="en-US">
                <a:ea typeface="+mj-ea"/>
              </a:rPr>
              <a:t>编程</a:t>
            </a:r>
            <a:endParaRPr lang="en-US" dirty="0">
              <a:ea typeface="+mj-ea"/>
            </a:endParaRPr>
          </a:p>
        </p:txBody>
      </p:sp>
      <p:sp>
        <p:nvSpPr>
          <p:cNvPr id="824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  <a:defRPr/>
            </a:pPr>
            <a:r>
              <a:rPr lang="en-US" dirty="0"/>
              <a:t>Y</a:t>
            </a:r>
            <a:r>
              <a:rPr lang="en-US" dirty="0">
                <a:ea typeface="+mn-ea"/>
              </a:rPr>
              <a:t>MM </a:t>
            </a:r>
            <a:r>
              <a:rPr lang="zh-CN" altLang="en-US" dirty="0">
                <a:ea typeface="+mn-ea"/>
              </a:rPr>
              <a:t>寄存器：</a:t>
            </a:r>
            <a:r>
              <a:rPr lang="en-US" dirty="0"/>
              <a:t>16 </a:t>
            </a:r>
            <a:r>
              <a:rPr lang="zh-CN" altLang="en-US" dirty="0"/>
              <a:t>个，每个</a:t>
            </a:r>
            <a:r>
              <a:rPr lang="en-US" dirty="0"/>
              <a:t>32</a:t>
            </a:r>
            <a:r>
              <a:rPr lang="zh-CN" altLang="en-US" dirty="0"/>
              <a:t>字节</a:t>
            </a:r>
            <a:endParaRPr lang="en-US" dirty="0"/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dirty="0"/>
              <a:t>32</a:t>
            </a:r>
            <a:r>
              <a:rPr lang="zh-CN" altLang="en-US" dirty="0"/>
              <a:t>个单字节整数</a:t>
            </a:r>
            <a:endParaRPr lang="en-US" dirty="0"/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dirty="0"/>
              <a:t>16</a:t>
            </a:r>
            <a:r>
              <a:rPr lang="zh-CN" altLang="en-US" dirty="0"/>
              <a:t>个</a:t>
            </a:r>
            <a:r>
              <a:rPr lang="en-US" dirty="0"/>
              <a:t> 16</a:t>
            </a:r>
            <a:r>
              <a:rPr lang="zh-CN" altLang="en-US" dirty="0"/>
              <a:t>位整数</a:t>
            </a:r>
            <a:endParaRPr lang="en-US" dirty="0"/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dirty="0"/>
              <a:t>8 </a:t>
            </a:r>
            <a:r>
              <a:rPr lang="zh-CN" altLang="en-US" dirty="0"/>
              <a:t>个 </a:t>
            </a:r>
            <a:r>
              <a:rPr lang="en-US" dirty="0"/>
              <a:t>32</a:t>
            </a:r>
            <a:r>
              <a:rPr lang="zh-CN" altLang="en-US" dirty="0"/>
              <a:t>位整数</a:t>
            </a:r>
            <a:endParaRPr lang="en-US" dirty="0"/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dirty="0"/>
              <a:t>8 </a:t>
            </a:r>
            <a:r>
              <a:rPr lang="zh-CN" altLang="en-US" dirty="0"/>
              <a:t>个单精度浮点数</a:t>
            </a:r>
            <a:endParaRPr lang="en-US" dirty="0"/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dirty="0"/>
              <a:t>4 </a:t>
            </a:r>
            <a:r>
              <a:rPr lang="zh-CN" altLang="en-US" dirty="0"/>
              <a:t>个双精度浮点数</a:t>
            </a:r>
            <a:endParaRPr lang="en-US" dirty="0"/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dirty="0"/>
              <a:t>1</a:t>
            </a:r>
            <a:r>
              <a:rPr lang="zh-CN" altLang="en-US" dirty="0"/>
              <a:t>个单精度浮点数</a:t>
            </a:r>
            <a:endParaRPr lang="en-US" dirty="0"/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en-US" dirty="0"/>
              <a:t>1</a:t>
            </a:r>
            <a:r>
              <a:rPr lang="en-US" altLang="zh-CN" dirty="0"/>
              <a:t> </a:t>
            </a:r>
            <a:r>
              <a:rPr lang="zh-CN" altLang="en-US" dirty="0"/>
              <a:t>个双精度浮点数</a:t>
            </a:r>
            <a:endParaRPr 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3701474" y="2694386"/>
            <a:ext cx="4909126" cy="286682"/>
            <a:chOff x="609600" y="2546350"/>
            <a:chExt cx="7315200" cy="304800"/>
          </a:xfrm>
        </p:grpSpPr>
        <p:grpSp>
          <p:nvGrpSpPr>
            <p:cNvPr id="39941" name="Group 21"/>
            <p:cNvGrpSpPr/>
            <p:nvPr/>
          </p:nvGrpSpPr>
          <p:grpSpPr bwMode="auto">
            <a:xfrm>
              <a:off x="609600" y="2546350"/>
              <a:ext cx="7315200" cy="304800"/>
              <a:chOff x="768" y="864"/>
              <a:chExt cx="4608" cy="192"/>
            </a:xfrm>
          </p:grpSpPr>
          <p:sp>
            <p:nvSpPr>
              <p:cNvPr id="40047" name="Rectangle 22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8" name="Rectangle 23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9" name="Rectangle 24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0" name="Rectangle 25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1" name="Rectangle 26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2" name="Rectangle 27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3" name="Rectangle 28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4" name="Rectangle 29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5" name="Rectangle 30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6" name="Rectangle 31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7" name="Rectangle 32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8" name="Rectangle 33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9" name="Rectangle 34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60" name="Rectangle 35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61" name="Rectangle 36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62" name="Rectangle 37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45" name="Rectangle 89"/>
            <p:cNvSpPr>
              <a:spLocks noChangeArrowheads="1"/>
            </p:cNvSpPr>
            <p:nvPr/>
          </p:nvSpPr>
          <p:spPr bwMode="auto">
            <a:xfrm>
              <a:off x="6096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6" name="Rectangle 90"/>
            <p:cNvSpPr>
              <a:spLocks noChangeArrowheads="1"/>
            </p:cNvSpPr>
            <p:nvPr/>
          </p:nvSpPr>
          <p:spPr bwMode="auto">
            <a:xfrm>
              <a:off x="15240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7" name="Rectangle 91"/>
            <p:cNvSpPr>
              <a:spLocks noChangeArrowheads="1"/>
            </p:cNvSpPr>
            <p:nvPr/>
          </p:nvSpPr>
          <p:spPr bwMode="auto">
            <a:xfrm>
              <a:off x="24384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8" name="Rectangle 92"/>
            <p:cNvSpPr>
              <a:spLocks noChangeArrowheads="1"/>
            </p:cNvSpPr>
            <p:nvPr/>
          </p:nvSpPr>
          <p:spPr bwMode="auto">
            <a:xfrm>
              <a:off x="33528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9" name="Rectangle 93"/>
            <p:cNvSpPr>
              <a:spLocks noChangeArrowheads="1"/>
            </p:cNvSpPr>
            <p:nvPr/>
          </p:nvSpPr>
          <p:spPr bwMode="auto">
            <a:xfrm>
              <a:off x="42672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0" name="Rectangle 94"/>
            <p:cNvSpPr>
              <a:spLocks noChangeArrowheads="1"/>
            </p:cNvSpPr>
            <p:nvPr/>
          </p:nvSpPr>
          <p:spPr bwMode="auto">
            <a:xfrm>
              <a:off x="51816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1" name="Rectangle 95"/>
            <p:cNvSpPr>
              <a:spLocks noChangeArrowheads="1"/>
            </p:cNvSpPr>
            <p:nvPr/>
          </p:nvSpPr>
          <p:spPr bwMode="auto">
            <a:xfrm>
              <a:off x="60960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2" name="Rectangle 96"/>
            <p:cNvSpPr>
              <a:spLocks noChangeArrowheads="1"/>
            </p:cNvSpPr>
            <p:nvPr/>
          </p:nvSpPr>
          <p:spPr bwMode="auto">
            <a:xfrm>
              <a:off x="70104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701474" y="2075518"/>
            <a:ext cx="4909126" cy="286682"/>
            <a:chOff x="609600" y="1784350"/>
            <a:chExt cx="7315200" cy="304800"/>
          </a:xfrm>
        </p:grpSpPr>
        <p:sp>
          <p:nvSpPr>
            <p:cNvPr id="143" name="Rectangle 4"/>
            <p:cNvSpPr>
              <a:spLocks noChangeArrowheads="1"/>
            </p:cNvSpPr>
            <p:nvPr/>
          </p:nvSpPr>
          <p:spPr bwMode="auto">
            <a:xfrm>
              <a:off x="6096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44" name="Rectangle 4"/>
            <p:cNvSpPr>
              <a:spLocks noChangeArrowheads="1"/>
            </p:cNvSpPr>
            <p:nvPr/>
          </p:nvSpPr>
          <p:spPr bwMode="auto">
            <a:xfrm>
              <a:off x="6096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65" name="Rectangle 4"/>
            <p:cNvSpPr>
              <a:spLocks noChangeArrowheads="1"/>
            </p:cNvSpPr>
            <p:nvPr/>
          </p:nvSpPr>
          <p:spPr bwMode="auto">
            <a:xfrm>
              <a:off x="8382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66" name="Rectangle 4"/>
            <p:cNvSpPr>
              <a:spLocks noChangeArrowheads="1"/>
            </p:cNvSpPr>
            <p:nvPr/>
          </p:nvSpPr>
          <p:spPr bwMode="auto">
            <a:xfrm>
              <a:off x="10668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67" name="Rectangle 4"/>
            <p:cNvSpPr>
              <a:spLocks noChangeArrowheads="1"/>
            </p:cNvSpPr>
            <p:nvPr/>
          </p:nvSpPr>
          <p:spPr bwMode="auto">
            <a:xfrm>
              <a:off x="12954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68" name="Rectangle 4"/>
            <p:cNvSpPr>
              <a:spLocks noChangeArrowheads="1"/>
            </p:cNvSpPr>
            <p:nvPr/>
          </p:nvSpPr>
          <p:spPr bwMode="auto">
            <a:xfrm>
              <a:off x="15240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69" name="Rectangle 4"/>
            <p:cNvSpPr>
              <a:spLocks noChangeArrowheads="1"/>
            </p:cNvSpPr>
            <p:nvPr/>
          </p:nvSpPr>
          <p:spPr bwMode="auto">
            <a:xfrm>
              <a:off x="15240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70" name="Rectangle 4"/>
            <p:cNvSpPr>
              <a:spLocks noChangeArrowheads="1"/>
            </p:cNvSpPr>
            <p:nvPr/>
          </p:nvSpPr>
          <p:spPr bwMode="auto">
            <a:xfrm>
              <a:off x="17526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71" name="Rectangle 4"/>
            <p:cNvSpPr>
              <a:spLocks noChangeArrowheads="1"/>
            </p:cNvSpPr>
            <p:nvPr/>
          </p:nvSpPr>
          <p:spPr bwMode="auto">
            <a:xfrm>
              <a:off x="19812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72" name="Rectangle 4"/>
            <p:cNvSpPr>
              <a:spLocks noChangeArrowheads="1"/>
            </p:cNvSpPr>
            <p:nvPr/>
          </p:nvSpPr>
          <p:spPr bwMode="auto">
            <a:xfrm>
              <a:off x="22098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73" name="Rectangle 4"/>
            <p:cNvSpPr>
              <a:spLocks noChangeArrowheads="1"/>
            </p:cNvSpPr>
            <p:nvPr/>
          </p:nvSpPr>
          <p:spPr bwMode="auto">
            <a:xfrm>
              <a:off x="24384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74" name="Rectangle 4"/>
            <p:cNvSpPr>
              <a:spLocks noChangeArrowheads="1"/>
            </p:cNvSpPr>
            <p:nvPr/>
          </p:nvSpPr>
          <p:spPr bwMode="auto">
            <a:xfrm>
              <a:off x="24384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75" name="Rectangle 4"/>
            <p:cNvSpPr>
              <a:spLocks noChangeArrowheads="1"/>
            </p:cNvSpPr>
            <p:nvPr/>
          </p:nvSpPr>
          <p:spPr bwMode="auto">
            <a:xfrm>
              <a:off x="26670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76" name="Rectangle 4"/>
            <p:cNvSpPr>
              <a:spLocks noChangeArrowheads="1"/>
            </p:cNvSpPr>
            <p:nvPr/>
          </p:nvSpPr>
          <p:spPr bwMode="auto">
            <a:xfrm>
              <a:off x="28956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77" name="Rectangle 4"/>
            <p:cNvSpPr>
              <a:spLocks noChangeArrowheads="1"/>
            </p:cNvSpPr>
            <p:nvPr/>
          </p:nvSpPr>
          <p:spPr bwMode="auto">
            <a:xfrm>
              <a:off x="31242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78" name="Rectangle 4"/>
            <p:cNvSpPr>
              <a:spLocks noChangeArrowheads="1"/>
            </p:cNvSpPr>
            <p:nvPr/>
          </p:nvSpPr>
          <p:spPr bwMode="auto">
            <a:xfrm>
              <a:off x="33528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79" name="Rectangle 4"/>
            <p:cNvSpPr>
              <a:spLocks noChangeArrowheads="1"/>
            </p:cNvSpPr>
            <p:nvPr/>
          </p:nvSpPr>
          <p:spPr bwMode="auto">
            <a:xfrm>
              <a:off x="33528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80" name="Rectangle 4"/>
            <p:cNvSpPr>
              <a:spLocks noChangeArrowheads="1"/>
            </p:cNvSpPr>
            <p:nvPr/>
          </p:nvSpPr>
          <p:spPr bwMode="auto">
            <a:xfrm>
              <a:off x="35814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81" name="Rectangle 4"/>
            <p:cNvSpPr>
              <a:spLocks noChangeArrowheads="1"/>
            </p:cNvSpPr>
            <p:nvPr/>
          </p:nvSpPr>
          <p:spPr bwMode="auto">
            <a:xfrm>
              <a:off x="38100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82" name="Rectangle 4"/>
            <p:cNvSpPr>
              <a:spLocks noChangeArrowheads="1"/>
            </p:cNvSpPr>
            <p:nvPr/>
          </p:nvSpPr>
          <p:spPr bwMode="auto">
            <a:xfrm>
              <a:off x="40386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83" name="Rectangle 4"/>
            <p:cNvSpPr>
              <a:spLocks noChangeArrowheads="1"/>
            </p:cNvSpPr>
            <p:nvPr/>
          </p:nvSpPr>
          <p:spPr bwMode="auto">
            <a:xfrm>
              <a:off x="42672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84" name="Rectangle 4"/>
            <p:cNvSpPr>
              <a:spLocks noChangeArrowheads="1"/>
            </p:cNvSpPr>
            <p:nvPr/>
          </p:nvSpPr>
          <p:spPr bwMode="auto">
            <a:xfrm>
              <a:off x="42672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85" name="Rectangle 4"/>
            <p:cNvSpPr>
              <a:spLocks noChangeArrowheads="1"/>
            </p:cNvSpPr>
            <p:nvPr/>
          </p:nvSpPr>
          <p:spPr bwMode="auto">
            <a:xfrm>
              <a:off x="44958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86" name="Rectangle 4"/>
            <p:cNvSpPr>
              <a:spLocks noChangeArrowheads="1"/>
            </p:cNvSpPr>
            <p:nvPr/>
          </p:nvSpPr>
          <p:spPr bwMode="auto">
            <a:xfrm>
              <a:off x="47244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87" name="Rectangle 4"/>
            <p:cNvSpPr>
              <a:spLocks noChangeArrowheads="1"/>
            </p:cNvSpPr>
            <p:nvPr/>
          </p:nvSpPr>
          <p:spPr bwMode="auto">
            <a:xfrm>
              <a:off x="49530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88" name="Rectangle 4"/>
            <p:cNvSpPr>
              <a:spLocks noChangeArrowheads="1"/>
            </p:cNvSpPr>
            <p:nvPr/>
          </p:nvSpPr>
          <p:spPr bwMode="auto">
            <a:xfrm>
              <a:off x="51816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89" name="Rectangle 4"/>
            <p:cNvSpPr>
              <a:spLocks noChangeArrowheads="1"/>
            </p:cNvSpPr>
            <p:nvPr/>
          </p:nvSpPr>
          <p:spPr bwMode="auto">
            <a:xfrm>
              <a:off x="51816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90" name="Rectangle 4"/>
            <p:cNvSpPr>
              <a:spLocks noChangeArrowheads="1"/>
            </p:cNvSpPr>
            <p:nvPr/>
          </p:nvSpPr>
          <p:spPr bwMode="auto">
            <a:xfrm>
              <a:off x="54102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91" name="Rectangle 4"/>
            <p:cNvSpPr>
              <a:spLocks noChangeArrowheads="1"/>
            </p:cNvSpPr>
            <p:nvPr/>
          </p:nvSpPr>
          <p:spPr bwMode="auto">
            <a:xfrm>
              <a:off x="56388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92" name="Rectangle 4"/>
            <p:cNvSpPr>
              <a:spLocks noChangeArrowheads="1"/>
            </p:cNvSpPr>
            <p:nvPr/>
          </p:nvSpPr>
          <p:spPr bwMode="auto">
            <a:xfrm>
              <a:off x="58674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93" name="Rectangle 4"/>
            <p:cNvSpPr>
              <a:spLocks noChangeArrowheads="1"/>
            </p:cNvSpPr>
            <p:nvPr/>
          </p:nvSpPr>
          <p:spPr bwMode="auto">
            <a:xfrm>
              <a:off x="60960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94" name="Rectangle 4"/>
            <p:cNvSpPr>
              <a:spLocks noChangeArrowheads="1"/>
            </p:cNvSpPr>
            <p:nvPr/>
          </p:nvSpPr>
          <p:spPr bwMode="auto">
            <a:xfrm>
              <a:off x="60960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95" name="Rectangle 4"/>
            <p:cNvSpPr>
              <a:spLocks noChangeArrowheads="1"/>
            </p:cNvSpPr>
            <p:nvPr/>
          </p:nvSpPr>
          <p:spPr bwMode="auto">
            <a:xfrm>
              <a:off x="63246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96" name="Rectangle 4"/>
            <p:cNvSpPr>
              <a:spLocks noChangeArrowheads="1"/>
            </p:cNvSpPr>
            <p:nvPr/>
          </p:nvSpPr>
          <p:spPr bwMode="auto">
            <a:xfrm>
              <a:off x="65532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97" name="Rectangle 4"/>
            <p:cNvSpPr>
              <a:spLocks noChangeArrowheads="1"/>
            </p:cNvSpPr>
            <p:nvPr/>
          </p:nvSpPr>
          <p:spPr bwMode="auto">
            <a:xfrm>
              <a:off x="67818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98" name="Rectangle 4"/>
            <p:cNvSpPr>
              <a:spLocks noChangeArrowheads="1"/>
            </p:cNvSpPr>
            <p:nvPr/>
          </p:nvSpPr>
          <p:spPr bwMode="auto">
            <a:xfrm>
              <a:off x="70104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99" name="Rectangle 4"/>
            <p:cNvSpPr>
              <a:spLocks noChangeArrowheads="1"/>
            </p:cNvSpPr>
            <p:nvPr/>
          </p:nvSpPr>
          <p:spPr bwMode="auto">
            <a:xfrm>
              <a:off x="70104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00" name="Rectangle 4"/>
            <p:cNvSpPr>
              <a:spLocks noChangeArrowheads="1"/>
            </p:cNvSpPr>
            <p:nvPr/>
          </p:nvSpPr>
          <p:spPr bwMode="auto">
            <a:xfrm>
              <a:off x="72390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01" name="Rectangle 4"/>
            <p:cNvSpPr>
              <a:spLocks noChangeArrowheads="1"/>
            </p:cNvSpPr>
            <p:nvPr/>
          </p:nvSpPr>
          <p:spPr bwMode="auto">
            <a:xfrm>
              <a:off x="74676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02" name="Rectangle 4"/>
            <p:cNvSpPr>
              <a:spLocks noChangeArrowheads="1"/>
            </p:cNvSpPr>
            <p:nvPr/>
          </p:nvSpPr>
          <p:spPr bwMode="auto">
            <a:xfrm>
              <a:off x="7696200" y="1784350"/>
              <a:ext cx="2286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701474" y="3313254"/>
            <a:ext cx="4909126" cy="286682"/>
            <a:chOff x="609600" y="3308350"/>
            <a:chExt cx="7315200" cy="304800"/>
          </a:xfrm>
        </p:grpSpPr>
        <p:sp>
          <p:nvSpPr>
            <p:cNvPr id="39953" name="Rectangle 97"/>
            <p:cNvSpPr>
              <a:spLocks noChangeArrowheads="1"/>
            </p:cNvSpPr>
            <p:nvPr/>
          </p:nvSpPr>
          <p:spPr bwMode="auto">
            <a:xfrm>
              <a:off x="609600" y="3308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03" name="Rectangle 4"/>
            <p:cNvSpPr>
              <a:spLocks noChangeArrowheads="1"/>
            </p:cNvSpPr>
            <p:nvPr/>
          </p:nvSpPr>
          <p:spPr bwMode="auto">
            <a:xfrm>
              <a:off x="609600" y="3308350"/>
              <a:ext cx="9144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04" name="Rectangle 4"/>
            <p:cNvSpPr>
              <a:spLocks noChangeArrowheads="1"/>
            </p:cNvSpPr>
            <p:nvPr/>
          </p:nvSpPr>
          <p:spPr bwMode="auto">
            <a:xfrm>
              <a:off x="1524000" y="3308350"/>
              <a:ext cx="9144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05" name="Rectangle 4"/>
            <p:cNvSpPr>
              <a:spLocks noChangeArrowheads="1"/>
            </p:cNvSpPr>
            <p:nvPr/>
          </p:nvSpPr>
          <p:spPr bwMode="auto">
            <a:xfrm>
              <a:off x="2438400" y="3308350"/>
              <a:ext cx="9144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06" name="Rectangle 4"/>
            <p:cNvSpPr>
              <a:spLocks noChangeArrowheads="1"/>
            </p:cNvSpPr>
            <p:nvPr/>
          </p:nvSpPr>
          <p:spPr bwMode="auto">
            <a:xfrm>
              <a:off x="3352800" y="3308350"/>
              <a:ext cx="9144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07" name="Rectangle 4"/>
            <p:cNvSpPr>
              <a:spLocks noChangeArrowheads="1"/>
            </p:cNvSpPr>
            <p:nvPr/>
          </p:nvSpPr>
          <p:spPr bwMode="auto">
            <a:xfrm>
              <a:off x="4267200" y="3308350"/>
              <a:ext cx="9144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08" name="Rectangle 4"/>
            <p:cNvSpPr>
              <a:spLocks noChangeArrowheads="1"/>
            </p:cNvSpPr>
            <p:nvPr/>
          </p:nvSpPr>
          <p:spPr bwMode="auto">
            <a:xfrm>
              <a:off x="5181600" y="3308350"/>
              <a:ext cx="9144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09" name="Rectangle 4"/>
            <p:cNvSpPr>
              <a:spLocks noChangeArrowheads="1"/>
            </p:cNvSpPr>
            <p:nvPr/>
          </p:nvSpPr>
          <p:spPr bwMode="auto">
            <a:xfrm>
              <a:off x="6096000" y="3308350"/>
              <a:ext cx="9144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10" name="Rectangle 4"/>
            <p:cNvSpPr>
              <a:spLocks noChangeArrowheads="1"/>
            </p:cNvSpPr>
            <p:nvPr/>
          </p:nvSpPr>
          <p:spPr bwMode="auto">
            <a:xfrm>
              <a:off x="7010400" y="3308350"/>
              <a:ext cx="914400" cy="304800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701474" y="3932122"/>
            <a:ext cx="4909126" cy="286682"/>
            <a:chOff x="609600" y="4114800"/>
            <a:chExt cx="7315200" cy="304800"/>
          </a:xfrm>
        </p:grpSpPr>
        <p:sp>
          <p:nvSpPr>
            <p:cNvPr id="211" name="Rectangle 97"/>
            <p:cNvSpPr>
              <a:spLocks noChangeArrowheads="1"/>
            </p:cNvSpPr>
            <p:nvPr/>
          </p:nvSpPr>
          <p:spPr bwMode="auto">
            <a:xfrm>
              <a:off x="609600" y="4114800"/>
              <a:ext cx="18288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12" name="Rectangle 4"/>
            <p:cNvSpPr>
              <a:spLocks noChangeArrowheads="1"/>
            </p:cNvSpPr>
            <p:nvPr/>
          </p:nvSpPr>
          <p:spPr bwMode="auto">
            <a:xfrm>
              <a:off x="609600" y="41148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13" name="Rectangle 4"/>
            <p:cNvSpPr>
              <a:spLocks noChangeArrowheads="1"/>
            </p:cNvSpPr>
            <p:nvPr/>
          </p:nvSpPr>
          <p:spPr bwMode="auto">
            <a:xfrm>
              <a:off x="1524000" y="41148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14" name="Rectangle 4"/>
            <p:cNvSpPr>
              <a:spLocks noChangeArrowheads="1"/>
            </p:cNvSpPr>
            <p:nvPr/>
          </p:nvSpPr>
          <p:spPr bwMode="auto">
            <a:xfrm>
              <a:off x="2438400" y="41148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15" name="Rectangle 4"/>
            <p:cNvSpPr>
              <a:spLocks noChangeArrowheads="1"/>
            </p:cNvSpPr>
            <p:nvPr/>
          </p:nvSpPr>
          <p:spPr bwMode="auto">
            <a:xfrm>
              <a:off x="3352800" y="41148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16" name="Rectangle 4"/>
            <p:cNvSpPr>
              <a:spLocks noChangeArrowheads="1"/>
            </p:cNvSpPr>
            <p:nvPr/>
          </p:nvSpPr>
          <p:spPr bwMode="auto">
            <a:xfrm>
              <a:off x="4267200" y="41148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17" name="Rectangle 4"/>
            <p:cNvSpPr>
              <a:spLocks noChangeArrowheads="1"/>
            </p:cNvSpPr>
            <p:nvPr/>
          </p:nvSpPr>
          <p:spPr bwMode="auto">
            <a:xfrm>
              <a:off x="5181600" y="41148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18" name="Rectangle 4"/>
            <p:cNvSpPr>
              <a:spLocks noChangeArrowheads="1"/>
            </p:cNvSpPr>
            <p:nvPr/>
          </p:nvSpPr>
          <p:spPr bwMode="auto">
            <a:xfrm>
              <a:off x="6096000" y="41148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19" name="Rectangle 4"/>
            <p:cNvSpPr>
              <a:spLocks noChangeArrowheads="1"/>
            </p:cNvSpPr>
            <p:nvPr/>
          </p:nvSpPr>
          <p:spPr bwMode="auto">
            <a:xfrm>
              <a:off x="7010400" y="41148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701474" y="4550990"/>
            <a:ext cx="4872599" cy="286682"/>
            <a:chOff x="609600" y="4876800"/>
            <a:chExt cx="7260771" cy="304800"/>
          </a:xfrm>
        </p:grpSpPr>
        <p:sp>
          <p:nvSpPr>
            <p:cNvPr id="221" name="Rectangle 4"/>
            <p:cNvSpPr>
              <a:spLocks noChangeArrowheads="1"/>
            </p:cNvSpPr>
            <p:nvPr/>
          </p:nvSpPr>
          <p:spPr bwMode="auto">
            <a:xfrm>
              <a:off x="609600" y="4876800"/>
              <a:ext cx="18288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29" name="Rectangle 4"/>
            <p:cNvSpPr>
              <a:spLocks noChangeArrowheads="1"/>
            </p:cNvSpPr>
            <p:nvPr/>
          </p:nvSpPr>
          <p:spPr bwMode="auto">
            <a:xfrm>
              <a:off x="2420257" y="4876800"/>
              <a:ext cx="18288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30" name="Rectangle 4"/>
            <p:cNvSpPr>
              <a:spLocks noChangeArrowheads="1"/>
            </p:cNvSpPr>
            <p:nvPr/>
          </p:nvSpPr>
          <p:spPr bwMode="auto">
            <a:xfrm>
              <a:off x="4230914" y="4876800"/>
              <a:ext cx="18288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31" name="Rectangle 4"/>
            <p:cNvSpPr>
              <a:spLocks noChangeArrowheads="1"/>
            </p:cNvSpPr>
            <p:nvPr/>
          </p:nvSpPr>
          <p:spPr bwMode="auto">
            <a:xfrm>
              <a:off x="6041571" y="4876800"/>
              <a:ext cx="18288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701474" y="5169858"/>
            <a:ext cx="4909126" cy="286682"/>
            <a:chOff x="609600" y="5638800"/>
            <a:chExt cx="7315200" cy="304800"/>
          </a:xfrm>
        </p:grpSpPr>
        <p:sp>
          <p:nvSpPr>
            <p:cNvPr id="232" name="Rectangle 97"/>
            <p:cNvSpPr>
              <a:spLocks noChangeArrowheads="1"/>
            </p:cNvSpPr>
            <p:nvPr/>
          </p:nvSpPr>
          <p:spPr bwMode="auto">
            <a:xfrm>
              <a:off x="609600" y="5638800"/>
              <a:ext cx="18288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33" name="Rectangle 4"/>
            <p:cNvSpPr>
              <a:spLocks noChangeArrowheads="1"/>
            </p:cNvSpPr>
            <p:nvPr/>
          </p:nvSpPr>
          <p:spPr bwMode="auto">
            <a:xfrm>
              <a:off x="609600" y="5638800"/>
              <a:ext cx="9144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34" name="Rectangle 4"/>
            <p:cNvSpPr>
              <a:spLocks noChangeArrowheads="1"/>
            </p:cNvSpPr>
            <p:nvPr/>
          </p:nvSpPr>
          <p:spPr bwMode="auto">
            <a:xfrm>
              <a:off x="1524000" y="5638800"/>
              <a:ext cx="914400" cy="304800"/>
            </a:xfrm>
            <a:prstGeom prst="rect">
              <a:avLst/>
            </a:prstGeom>
            <a:solidFill>
              <a:srgbClr val="E9FAFF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35" name="Rectangle 4"/>
            <p:cNvSpPr>
              <a:spLocks noChangeArrowheads="1"/>
            </p:cNvSpPr>
            <p:nvPr/>
          </p:nvSpPr>
          <p:spPr bwMode="auto">
            <a:xfrm>
              <a:off x="2438400" y="5638800"/>
              <a:ext cx="914400" cy="304800"/>
            </a:xfrm>
            <a:prstGeom prst="rect">
              <a:avLst/>
            </a:prstGeom>
            <a:solidFill>
              <a:srgbClr val="E9FAFF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36" name="Rectangle 4"/>
            <p:cNvSpPr>
              <a:spLocks noChangeArrowheads="1"/>
            </p:cNvSpPr>
            <p:nvPr/>
          </p:nvSpPr>
          <p:spPr bwMode="auto">
            <a:xfrm>
              <a:off x="3352800" y="5638800"/>
              <a:ext cx="914400" cy="304800"/>
            </a:xfrm>
            <a:prstGeom prst="rect">
              <a:avLst/>
            </a:prstGeom>
            <a:solidFill>
              <a:srgbClr val="E9FAFF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37" name="Rectangle 4"/>
            <p:cNvSpPr>
              <a:spLocks noChangeArrowheads="1"/>
            </p:cNvSpPr>
            <p:nvPr/>
          </p:nvSpPr>
          <p:spPr bwMode="auto">
            <a:xfrm>
              <a:off x="4267200" y="5638800"/>
              <a:ext cx="914400" cy="304800"/>
            </a:xfrm>
            <a:prstGeom prst="rect">
              <a:avLst/>
            </a:prstGeom>
            <a:solidFill>
              <a:srgbClr val="E9FAFF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38" name="Rectangle 4"/>
            <p:cNvSpPr>
              <a:spLocks noChangeArrowheads="1"/>
            </p:cNvSpPr>
            <p:nvPr/>
          </p:nvSpPr>
          <p:spPr bwMode="auto">
            <a:xfrm>
              <a:off x="5181600" y="5638800"/>
              <a:ext cx="914400" cy="304800"/>
            </a:xfrm>
            <a:prstGeom prst="rect">
              <a:avLst/>
            </a:prstGeom>
            <a:solidFill>
              <a:srgbClr val="E9FAFF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39" name="Rectangle 4"/>
            <p:cNvSpPr>
              <a:spLocks noChangeArrowheads="1"/>
            </p:cNvSpPr>
            <p:nvPr/>
          </p:nvSpPr>
          <p:spPr bwMode="auto">
            <a:xfrm>
              <a:off x="6096000" y="5638800"/>
              <a:ext cx="914400" cy="304800"/>
            </a:xfrm>
            <a:prstGeom prst="rect">
              <a:avLst/>
            </a:prstGeom>
            <a:solidFill>
              <a:srgbClr val="E9FAFF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40" name="Rectangle 4"/>
            <p:cNvSpPr>
              <a:spLocks noChangeArrowheads="1"/>
            </p:cNvSpPr>
            <p:nvPr/>
          </p:nvSpPr>
          <p:spPr bwMode="auto">
            <a:xfrm>
              <a:off x="7010400" y="5638800"/>
              <a:ext cx="914400" cy="304800"/>
            </a:xfrm>
            <a:prstGeom prst="rect">
              <a:avLst/>
            </a:prstGeom>
            <a:solidFill>
              <a:srgbClr val="E9FAFF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701474" y="5788727"/>
            <a:ext cx="4872599" cy="286682"/>
            <a:chOff x="609600" y="6400800"/>
            <a:chExt cx="7260771" cy="304800"/>
          </a:xfrm>
        </p:grpSpPr>
        <p:sp>
          <p:nvSpPr>
            <p:cNvPr id="241" name="Rectangle 4"/>
            <p:cNvSpPr>
              <a:spLocks noChangeArrowheads="1"/>
            </p:cNvSpPr>
            <p:nvPr/>
          </p:nvSpPr>
          <p:spPr bwMode="auto">
            <a:xfrm>
              <a:off x="609600" y="6400800"/>
              <a:ext cx="1828800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42" name="Rectangle 4"/>
            <p:cNvSpPr>
              <a:spLocks noChangeArrowheads="1"/>
            </p:cNvSpPr>
            <p:nvPr/>
          </p:nvSpPr>
          <p:spPr bwMode="auto">
            <a:xfrm>
              <a:off x="2420257" y="6400800"/>
              <a:ext cx="1828800" cy="304800"/>
            </a:xfrm>
            <a:prstGeom prst="rect">
              <a:avLst/>
            </a:prstGeom>
            <a:solidFill>
              <a:srgbClr val="E9FAFF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43" name="Rectangle 4"/>
            <p:cNvSpPr>
              <a:spLocks noChangeArrowheads="1"/>
            </p:cNvSpPr>
            <p:nvPr/>
          </p:nvSpPr>
          <p:spPr bwMode="auto">
            <a:xfrm>
              <a:off x="4230914" y="6400800"/>
              <a:ext cx="1828800" cy="304800"/>
            </a:xfrm>
            <a:prstGeom prst="rect">
              <a:avLst/>
            </a:prstGeom>
            <a:solidFill>
              <a:srgbClr val="E9FAFF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44" name="Rectangle 4"/>
            <p:cNvSpPr>
              <a:spLocks noChangeArrowheads="1"/>
            </p:cNvSpPr>
            <p:nvPr/>
          </p:nvSpPr>
          <p:spPr bwMode="auto">
            <a:xfrm>
              <a:off x="6041571" y="6400800"/>
              <a:ext cx="1828800" cy="304800"/>
            </a:xfrm>
            <a:prstGeom prst="rect">
              <a:avLst/>
            </a:prstGeom>
            <a:solidFill>
              <a:srgbClr val="E9FAFF"/>
            </a:solidFill>
            <a:ln w="28575">
              <a:solidFill>
                <a:schemeClr val="tx2"/>
              </a:solidFill>
              <a:miter lim="800000"/>
              <a:tailEnd type="none" w="sm" len="sm"/>
            </a:ln>
          </p:spPr>
          <p:txBody>
            <a:bodyPr wrap="square" lIns="45720" rIns="45720" anchor="ctr">
              <a:spAutoFit/>
            </a:bodyPr>
            <a:lstStyle/>
            <a:p>
              <a:endParaRPr lang="en-US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2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2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2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2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2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2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824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127000"/>
            <a:ext cx="8716962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SIMD </a:t>
            </a:r>
            <a:r>
              <a:rPr lang="zh-CN" altLang="en-US">
                <a:ea typeface="+mj-ea"/>
              </a:rPr>
              <a:t>操作</a:t>
            </a:r>
            <a:endParaRPr lang="en-US" dirty="0">
              <a:ea typeface="+mj-ea"/>
            </a:endParaRPr>
          </a:p>
        </p:txBody>
      </p:sp>
      <p:sp>
        <p:nvSpPr>
          <p:cNvPr id="825347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869950"/>
            <a:ext cx="8307387" cy="53784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  <a:defRPr/>
            </a:pPr>
            <a:r>
              <a:rPr lang="en-US" dirty="0"/>
              <a:t>SIMD </a:t>
            </a:r>
            <a:r>
              <a:rPr lang="zh-CN" altLang="en-US" dirty="0"/>
              <a:t>操作</a:t>
            </a:r>
            <a:r>
              <a:rPr lang="en-US" dirty="0"/>
              <a:t>: </a:t>
            </a:r>
            <a:r>
              <a:rPr lang="zh-CN" altLang="en-US" dirty="0"/>
              <a:t>单精度</a:t>
            </a:r>
            <a:endParaRPr lang="en-US" dirty="0"/>
          </a:p>
          <a:p>
            <a:pPr lvl="1" eaLnBrk="1" hangingPunct="1">
              <a:buFont typeface="Wingdings" panose="05000000000000000000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anose="05000000000000000000" pitchFamily="2" charset="2"/>
              <a:buChar char="n"/>
              <a:defRPr/>
            </a:pPr>
            <a:endParaRPr lang="en-US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dirty="0">
              <a:ea typeface="+mn-ea"/>
            </a:endParaRPr>
          </a:p>
          <a:p>
            <a:pPr lvl="1" eaLnBrk="1" hangingPunct="1">
              <a:buFont typeface="Wingdings" panose="05000000000000000000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anose="05000000000000000000" pitchFamily="2" charset="2"/>
              <a:buChar char="n"/>
              <a:defRPr/>
            </a:pPr>
            <a:endParaRPr lang="en-US" dirty="0"/>
          </a:p>
          <a:p>
            <a:pPr>
              <a:buFont typeface="Wingdings" panose="05000000000000000000" pitchFamily="2" charset="2"/>
              <a:buChar char="n"/>
              <a:defRPr/>
            </a:pPr>
            <a:r>
              <a:rPr lang="en-US" dirty="0"/>
              <a:t>SIMD </a:t>
            </a:r>
            <a:r>
              <a:rPr lang="zh-CN" altLang="en-US" dirty="0"/>
              <a:t>操作</a:t>
            </a:r>
            <a:r>
              <a:rPr lang="en-US" dirty="0"/>
              <a:t>: </a:t>
            </a:r>
            <a:r>
              <a:rPr lang="zh-CN" altLang="en-US" dirty="0"/>
              <a:t>双精度</a:t>
            </a:r>
            <a:endParaRPr lang="en-US" dirty="0"/>
          </a:p>
        </p:txBody>
      </p:sp>
      <p:grpSp>
        <p:nvGrpSpPr>
          <p:cNvPr id="170" name="Group 169"/>
          <p:cNvGrpSpPr/>
          <p:nvPr/>
        </p:nvGrpSpPr>
        <p:grpSpPr>
          <a:xfrm>
            <a:off x="246821" y="4192727"/>
            <a:ext cx="8470713" cy="2055673"/>
            <a:chOff x="220672" y="1383465"/>
            <a:chExt cx="8470713" cy="2055673"/>
          </a:xfrm>
        </p:grpSpPr>
        <p:grpSp>
          <p:nvGrpSpPr>
            <p:cNvPr id="171" name="Group 170"/>
            <p:cNvGrpSpPr/>
            <p:nvPr/>
          </p:nvGrpSpPr>
          <p:grpSpPr>
            <a:xfrm>
              <a:off x="220672" y="1905000"/>
              <a:ext cx="7315200" cy="304800"/>
              <a:chOff x="220672" y="1869398"/>
              <a:chExt cx="7315200" cy="304800"/>
            </a:xfrm>
          </p:grpSpPr>
          <p:sp>
            <p:nvSpPr>
              <p:cNvPr id="200" name="Rectangle 213"/>
              <p:cNvSpPr>
                <a:spLocks noChangeArrowheads="1"/>
              </p:cNvSpPr>
              <p:nvPr/>
            </p:nvSpPr>
            <p:spPr bwMode="auto">
              <a:xfrm>
                <a:off x="2206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1" name="Rectangle 214"/>
              <p:cNvSpPr>
                <a:spLocks noChangeArrowheads="1"/>
              </p:cNvSpPr>
              <p:nvPr/>
            </p:nvSpPr>
            <p:spPr bwMode="auto">
              <a:xfrm>
                <a:off x="20494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2" name="Rectangle 215"/>
              <p:cNvSpPr>
                <a:spLocks noChangeArrowheads="1"/>
              </p:cNvSpPr>
              <p:nvPr/>
            </p:nvSpPr>
            <p:spPr bwMode="auto">
              <a:xfrm>
                <a:off x="38782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3" name="Rectangle 216"/>
              <p:cNvSpPr>
                <a:spLocks noChangeArrowheads="1"/>
              </p:cNvSpPr>
              <p:nvPr/>
            </p:nvSpPr>
            <p:spPr bwMode="auto">
              <a:xfrm>
                <a:off x="57070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2" name="Group 239"/>
            <p:cNvGrpSpPr/>
            <p:nvPr/>
          </p:nvGrpSpPr>
          <p:grpSpPr bwMode="auto">
            <a:xfrm>
              <a:off x="830272" y="2209800"/>
              <a:ext cx="685800" cy="838200"/>
              <a:chOff x="720" y="864"/>
              <a:chExt cx="432" cy="528"/>
            </a:xfrm>
          </p:grpSpPr>
          <p:sp>
            <p:nvSpPr>
              <p:cNvPr id="196" name="Oval 240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panose="02070309020205020404" pitchFamily="49" charset="0"/>
                  </a:rPr>
                  <a:t>+</a:t>
                </a:r>
              </a:p>
            </p:txBody>
          </p:sp>
          <p:sp>
            <p:nvSpPr>
              <p:cNvPr id="197" name="Line 241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tailEnd type="triangle" w="lg" len="med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8" name="Line 242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tailEnd type="triangle" w="lg" len="med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9" name="Line 243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tailEnd type="triangle" w="lg" len="med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3" name="Group 244"/>
            <p:cNvGrpSpPr/>
            <p:nvPr/>
          </p:nvGrpSpPr>
          <p:grpSpPr bwMode="auto">
            <a:xfrm>
              <a:off x="2659072" y="2209800"/>
              <a:ext cx="685800" cy="838200"/>
              <a:chOff x="720" y="864"/>
              <a:chExt cx="432" cy="528"/>
            </a:xfrm>
          </p:grpSpPr>
          <p:sp>
            <p:nvSpPr>
              <p:cNvPr id="192" name="Oval 245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panose="02070309020205020404" pitchFamily="49" charset="0"/>
                  </a:rPr>
                  <a:t>+</a:t>
                </a:r>
              </a:p>
            </p:txBody>
          </p:sp>
          <p:sp>
            <p:nvSpPr>
              <p:cNvPr id="193" name="Line 246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tailEnd type="triangle" w="lg" len="med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4" name="Line 247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tailEnd type="triangle" w="lg" len="med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5" name="Line 248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tailEnd type="triangle" w="lg" len="med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4" name="Group 249"/>
            <p:cNvGrpSpPr/>
            <p:nvPr/>
          </p:nvGrpSpPr>
          <p:grpSpPr bwMode="auto">
            <a:xfrm>
              <a:off x="4487872" y="2209800"/>
              <a:ext cx="685800" cy="838200"/>
              <a:chOff x="720" y="864"/>
              <a:chExt cx="432" cy="528"/>
            </a:xfrm>
          </p:grpSpPr>
          <p:sp>
            <p:nvSpPr>
              <p:cNvPr id="188" name="Oval 250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panose="02070309020205020404" pitchFamily="49" charset="0"/>
                  </a:rPr>
                  <a:t>+</a:t>
                </a:r>
              </a:p>
            </p:txBody>
          </p:sp>
          <p:sp>
            <p:nvSpPr>
              <p:cNvPr id="189" name="Line 251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tailEnd type="triangle" w="lg" len="med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0" name="Line 252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tailEnd type="triangle" w="lg" len="med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1" name="Line 253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tailEnd type="triangle" w="lg" len="med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5" name="Group 254"/>
            <p:cNvGrpSpPr/>
            <p:nvPr/>
          </p:nvGrpSpPr>
          <p:grpSpPr bwMode="auto">
            <a:xfrm>
              <a:off x="6316672" y="2209800"/>
              <a:ext cx="685800" cy="838200"/>
              <a:chOff x="720" y="864"/>
              <a:chExt cx="432" cy="528"/>
            </a:xfrm>
          </p:grpSpPr>
          <p:sp>
            <p:nvSpPr>
              <p:cNvPr id="184" name="Oval 255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panose="02070309020205020404" pitchFamily="49" charset="0"/>
                  </a:rPr>
                  <a:t>+</a:t>
                </a:r>
              </a:p>
            </p:txBody>
          </p:sp>
          <p:sp>
            <p:nvSpPr>
              <p:cNvPr id="185" name="Line 256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tailEnd type="triangle" w="lg" len="med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6" name="Line 257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tailEnd type="triangle" w="lg" len="med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7" name="Line 258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tailEnd type="triangle" w="lg" len="med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76" name="Text Box 259"/>
            <p:cNvSpPr txBox="1">
              <a:spLocks noChangeArrowheads="1"/>
            </p:cNvSpPr>
            <p:nvPr/>
          </p:nvSpPr>
          <p:spPr bwMode="auto">
            <a:xfrm>
              <a:off x="7642235" y="1870986"/>
              <a:ext cx="101581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9pPr>
            </a:lstStyle>
            <a:p>
              <a:r>
                <a:rPr lang="en-US" dirty="0">
                  <a:latin typeface="Courier New" panose="02070309020205020404" pitchFamily="49" charset="0"/>
                </a:rPr>
                <a:t>%ymm0</a:t>
              </a:r>
            </a:p>
          </p:txBody>
        </p:sp>
        <p:sp>
          <p:nvSpPr>
            <p:cNvPr id="177" name="Text Box 260"/>
            <p:cNvSpPr txBox="1">
              <a:spLocks noChangeArrowheads="1"/>
            </p:cNvSpPr>
            <p:nvPr/>
          </p:nvSpPr>
          <p:spPr bwMode="auto">
            <a:xfrm>
              <a:off x="7675572" y="2977473"/>
              <a:ext cx="101581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9pPr>
            </a:lstStyle>
            <a:p>
              <a:r>
                <a:rPr lang="en-US" dirty="0">
                  <a:latin typeface="Courier New" panose="02070309020205020404" pitchFamily="49" charset="0"/>
                </a:rPr>
                <a:t>%ymm1</a:t>
              </a:r>
            </a:p>
          </p:txBody>
        </p:sp>
        <p:sp>
          <p:nvSpPr>
            <p:cNvPr id="178" name="Text Box 261"/>
            <p:cNvSpPr txBox="1">
              <a:spLocks noChangeArrowheads="1"/>
            </p:cNvSpPr>
            <p:nvPr/>
          </p:nvSpPr>
          <p:spPr bwMode="auto">
            <a:xfrm>
              <a:off x="3415967" y="1383465"/>
              <a:ext cx="409342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9pPr>
            </a:lstStyle>
            <a:p>
              <a:r>
                <a:rPr lang="en-US" sz="2000" dirty="0" err="1">
                  <a:latin typeface="Courier New" panose="02070309020205020404" pitchFamily="49" charset="0"/>
                </a:rPr>
                <a:t>vaddpd</a:t>
              </a:r>
              <a:r>
                <a:rPr lang="en-US" sz="2000" dirty="0">
                  <a:latin typeface="Courier New" panose="02070309020205020404" pitchFamily="49" charset="0"/>
                </a:rPr>
                <a:t> %ymm0, %ymm1, %ymm1</a:t>
              </a:r>
            </a:p>
          </p:txBody>
        </p:sp>
        <p:grpSp>
          <p:nvGrpSpPr>
            <p:cNvPr id="179" name="Group 178"/>
            <p:cNvGrpSpPr/>
            <p:nvPr/>
          </p:nvGrpSpPr>
          <p:grpSpPr>
            <a:xfrm>
              <a:off x="220672" y="3048000"/>
              <a:ext cx="7315200" cy="304800"/>
              <a:chOff x="220672" y="1869398"/>
              <a:chExt cx="7315200" cy="304800"/>
            </a:xfrm>
          </p:grpSpPr>
          <p:sp>
            <p:nvSpPr>
              <p:cNvPr id="180" name="Rectangle 213"/>
              <p:cNvSpPr>
                <a:spLocks noChangeArrowheads="1"/>
              </p:cNvSpPr>
              <p:nvPr/>
            </p:nvSpPr>
            <p:spPr bwMode="auto">
              <a:xfrm>
                <a:off x="2206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1" name="Rectangle 214"/>
              <p:cNvSpPr>
                <a:spLocks noChangeArrowheads="1"/>
              </p:cNvSpPr>
              <p:nvPr/>
            </p:nvSpPr>
            <p:spPr bwMode="auto">
              <a:xfrm>
                <a:off x="20494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2" name="Rectangle 215"/>
              <p:cNvSpPr>
                <a:spLocks noChangeArrowheads="1"/>
              </p:cNvSpPr>
              <p:nvPr/>
            </p:nvSpPr>
            <p:spPr bwMode="auto">
              <a:xfrm>
                <a:off x="38782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3" name="Rectangle 216"/>
              <p:cNvSpPr>
                <a:spLocks noChangeArrowheads="1"/>
              </p:cNvSpPr>
              <p:nvPr/>
            </p:nvSpPr>
            <p:spPr bwMode="auto">
              <a:xfrm>
                <a:off x="57070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04" name="Group 203"/>
          <p:cNvGrpSpPr/>
          <p:nvPr/>
        </p:nvGrpSpPr>
        <p:grpSpPr>
          <a:xfrm>
            <a:off x="246821" y="1412010"/>
            <a:ext cx="8471268" cy="1913207"/>
            <a:chOff x="251960" y="3926610"/>
            <a:chExt cx="8471268" cy="1913207"/>
          </a:xfrm>
        </p:grpSpPr>
        <p:sp>
          <p:nvSpPr>
            <p:cNvPr id="205" name="Text Box 259"/>
            <p:cNvSpPr txBox="1">
              <a:spLocks noChangeArrowheads="1"/>
            </p:cNvSpPr>
            <p:nvPr/>
          </p:nvSpPr>
          <p:spPr bwMode="auto">
            <a:xfrm>
              <a:off x="7674078" y="4271665"/>
              <a:ext cx="101581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9pPr>
            </a:lstStyle>
            <a:p>
              <a:r>
                <a:rPr lang="en-US" dirty="0">
                  <a:latin typeface="Courier New" panose="02070309020205020404" pitchFamily="49" charset="0"/>
                </a:rPr>
                <a:t>%ymm0</a:t>
              </a:r>
            </a:p>
          </p:txBody>
        </p:sp>
        <p:sp>
          <p:nvSpPr>
            <p:cNvPr id="206" name="Text Box 260"/>
            <p:cNvSpPr txBox="1">
              <a:spLocks noChangeArrowheads="1"/>
            </p:cNvSpPr>
            <p:nvPr/>
          </p:nvSpPr>
          <p:spPr bwMode="auto">
            <a:xfrm>
              <a:off x="7707415" y="5378152"/>
              <a:ext cx="101581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9pPr>
            </a:lstStyle>
            <a:p>
              <a:r>
                <a:rPr lang="en-US" dirty="0">
                  <a:latin typeface="Courier New" panose="02070309020205020404" pitchFamily="49" charset="0"/>
                </a:rPr>
                <a:t>%ymm1</a:t>
              </a:r>
            </a:p>
          </p:txBody>
        </p:sp>
        <p:sp>
          <p:nvSpPr>
            <p:cNvPr id="207" name="Text Box 261"/>
            <p:cNvSpPr txBox="1">
              <a:spLocks noChangeArrowheads="1"/>
            </p:cNvSpPr>
            <p:nvPr/>
          </p:nvSpPr>
          <p:spPr bwMode="auto">
            <a:xfrm>
              <a:off x="3077285" y="3926610"/>
              <a:ext cx="409342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96" charset="-128"/>
                </a:defRPr>
              </a:lvl9pPr>
            </a:lstStyle>
            <a:p>
              <a:r>
                <a:rPr lang="en-US" sz="2000" dirty="0" err="1">
                  <a:latin typeface="Courier New" panose="02070309020205020404" pitchFamily="49" charset="0"/>
                </a:rPr>
                <a:t>vaddsd</a:t>
              </a:r>
              <a:r>
                <a:rPr lang="en-US" sz="2000" dirty="0">
                  <a:latin typeface="Courier New" panose="02070309020205020404" pitchFamily="49" charset="0"/>
                </a:rPr>
                <a:t> %ymm0, %ymm1, %ymm1</a:t>
              </a:r>
            </a:p>
          </p:txBody>
        </p:sp>
        <p:grpSp>
          <p:nvGrpSpPr>
            <p:cNvPr id="208" name="Group 207"/>
            <p:cNvGrpSpPr/>
            <p:nvPr/>
          </p:nvGrpSpPr>
          <p:grpSpPr>
            <a:xfrm>
              <a:off x="251960" y="4343400"/>
              <a:ext cx="7312428" cy="1447800"/>
              <a:chOff x="251960" y="4267200"/>
              <a:chExt cx="7312428" cy="1447800"/>
            </a:xfrm>
          </p:grpSpPr>
          <p:grpSp>
            <p:nvGrpSpPr>
              <p:cNvPr id="209" name="Group 208"/>
              <p:cNvGrpSpPr/>
              <p:nvPr/>
            </p:nvGrpSpPr>
            <p:grpSpPr>
              <a:xfrm>
                <a:off x="252515" y="4267200"/>
                <a:ext cx="7311873" cy="304800"/>
                <a:chOff x="252515" y="4369406"/>
                <a:chExt cx="7311873" cy="304800"/>
              </a:xfrm>
            </p:grpSpPr>
            <p:grpSp>
              <p:nvGrpSpPr>
                <p:cNvPr id="263" name="Group 262"/>
                <p:cNvGrpSpPr/>
                <p:nvPr/>
              </p:nvGrpSpPr>
              <p:grpSpPr>
                <a:xfrm>
                  <a:off x="252515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73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4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4" name="Group 263"/>
                <p:cNvGrpSpPr/>
                <p:nvPr/>
              </p:nvGrpSpPr>
              <p:grpSpPr>
                <a:xfrm>
                  <a:off x="2080206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71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5" name="Group 264"/>
                <p:cNvGrpSpPr/>
                <p:nvPr/>
              </p:nvGrpSpPr>
              <p:grpSpPr>
                <a:xfrm>
                  <a:off x="3907897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69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0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6" name="Group 265"/>
                <p:cNvGrpSpPr/>
                <p:nvPr/>
              </p:nvGrpSpPr>
              <p:grpSpPr>
                <a:xfrm>
                  <a:off x="5735588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67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8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10" name="Group 209"/>
              <p:cNvGrpSpPr/>
              <p:nvPr/>
            </p:nvGrpSpPr>
            <p:grpSpPr>
              <a:xfrm>
                <a:off x="251960" y="5410200"/>
                <a:ext cx="7311873" cy="304800"/>
                <a:chOff x="252515" y="4369406"/>
                <a:chExt cx="7311873" cy="304800"/>
              </a:xfrm>
            </p:grpSpPr>
            <p:grpSp>
              <p:nvGrpSpPr>
                <p:cNvPr id="251" name="Group 250"/>
                <p:cNvGrpSpPr/>
                <p:nvPr/>
              </p:nvGrpSpPr>
              <p:grpSpPr>
                <a:xfrm>
                  <a:off x="252515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61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2" name="Group 251"/>
                <p:cNvGrpSpPr/>
                <p:nvPr/>
              </p:nvGrpSpPr>
              <p:grpSpPr>
                <a:xfrm>
                  <a:off x="2080206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59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0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3" name="Group 252"/>
                <p:cNvGrpSpPr/>
                <p:nvPr/>
              </p:nvGrpSpPr>
              <p:grpSpPr>
                <a:xfrm>
                  <a:off x="3907897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57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8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4" name="Group 253"/>
                <p:cNvGrpSpPr/>
                <p:nvPr/>
              </p:nvGrpSpPr>
              <p:grpSpPr>
                <a:xfrm>
                  <a:off x="5735588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55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6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11" name="Group 239"/>
              <p:cNvGrpSpPr/>
              <p:nvPr/>
            </p:nvGrpSpPr>
            <p:grpSpPr bwMode="auto">
              <a:xfrm>
                <a:off x="380999" y="4572000"/>
                <a:ext cx="685801" cy="838200"/>
                <a:chOff x="720" y="864"/>
                <a:chExt cx="432" cy="528"/>
              </a:xfrm>
            </p:grpSpPr>
            <p:sp>
              <p:nvSpPr>
                <p:cNvPr id="247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panose="02070309020205020404" pitchFamily="49" charset="0"/>
                    </a:rPr>
                    <a:t>+</a:t>
                  </a:r>
                </a:p>
              </p:txBody>
            </p:sp>
            <p:sp>
              <p:nvSpPr>
                <p:cNvPr id="248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2" name="Group 239"/>
              <p:cNvGrpSpPr/>
              <p:nvPr/>
            </p:nvGrpSpPr>
            <p:grpSpPr bwMode="auto">
              <a:xfrm>
                <a:off x="1295399" y="4572000"/>
                <a:ext cx="685801" cy="838200"/>
                <a:chOff x="720" y="864"/>
                <a:chExt cx="432" cy="528"/>
              </a:xfrm>
            </p:grpSpPr>
            <p:sp>
              <p:nvSpPr>
                <p:cNvPr id="243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panose="02070309020205020404" pitchFamily="49" charset="0"/>
                    </a:rPr>
                    <a:t>+</a:t>
                  </a:r>
                </a:p>
              </p:txBody>
            </p:sp>
            <p:sp>
              <p:nvSpPr>
                <p:cNvPr id="244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3" name="Group 239"/>
              <p:cNvGrpSpPr/>
              <p:nvPr/>
            </p:nvGrpSpPr>
            <p:grpSpPr bwMode="auto">
              <a:xfrm>
                <a:off x="2209799" y="4572000"/>
                <a:ext cx="685801" cy="838200"/>
                <a:chOff x="720" y="864"/>
                <a:chExt cx="432" cy="528"/>
              </a:xfrm>
            </p:grpSpPr>
            <p:sp>
              <p:nvSpPr>
                <p:cNvPr id="239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panose="02070309020205020404" pitchFamily="49" charset="0"/>
                    </a:rPr>
                    <a:t>+</a:t>
                  </a:r>
                </a:p>
              </p:txBody>
            </p:sp>
            <p:sp>
              <p:nvSpPr>
                <p:cNvPr id="240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4" name="Group 239"/>
              <p:cNvGrpSpPr/>
              <p:nvPr/>
            </p:nvGrpSpPr>
            <p:grpSpPr bwMode="auto">
              <a:xfrm>
                <a:off x="3124199" y="4572000"/>
                <a:ext cx="685801" cy="838200"/>
                <a:chOff x="720" y="864"/>
                <a:chExt cx="432" cy="528"/>
              </a:xfrm>
            </p:grpSpPr>
            <p:sp>
              <p:nvSpPr>
                <p:cNvPr id="235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panose="02070309020205020404" pitchFamily="49" charset="0"/>
                    </a:rPr>
                    <a:t>+</a:t>
                  </a:r>
                </a:p>
              </p:txBody>
            </p:sp>
            <p:sp>
              <p:nvSpPr>
                <p:cNvPr id="236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5" name="Group 239"/>
              <p:cNvGrpSpPr/>
              <p:nvPr/>
            </p:nvGrpSpPr>
            <p:grpSpPr bwMode="auto">
              <a:xfrm>
                <a:off x="4038599" y="4572000"/>
                <a:ext cx="685801" cy="838200"/>
                <a:chOff x="720" y="864"/>
                <a:chExt cx="432" cy="528"/>
              </a:xfrm>
            </p:grpSpPr>
            <p:sp>
              <p:nvSpPr>
                <p:cNvPr id="231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panose="02070309020205020404" pitchFamily="49" charset="0"/>
                    </a:rPr>
                    <a:t>+</a:t>
                  </a:r>
                </a:p>
              </p:txBody>
            </p:sp>
            <p:sp>
              <p:nvSpPr>
                <p:cNvPr id="232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6" name="Group 239"/>
              <p:cNvGrpSpPr/>
              <p:nvPr/>
            </p:nvGrpSpPr>
            <p:grpSpPr bwMode="auto">
              <a:xfrm>
                <a:off x="4952999" y="4572000"/>
                <a:ext cx="685801" cy="838200"/>
                <a:chOff x="720" y="864"/>
                <a:chExt cx="432" cy="528"/>
              </a:xfrm>
            </p:grpSpPr>
            <p:sp>
              <p:nvSpPr>
                <p:cNvPr id="227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panose="02070309020205020404" pitchFamily="49" charset="0"/>
                    </a:rPr>
                    <a:t>+</a:t>
                  </a:r>
                </a:p>
              </p:txBody>
            </p:sp>
            <p:sp>
              <p:nvSpPr>
                <p:cNvPr id="228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7" name="Group 239"/>
              <p:cNvGrpSpPr/>
              <p:nvPr/>
            </p:nvGrpSpPr>
            <p:grpSpPr bwMode="auto">
              <a:xfrm>
                <a:off x="5867399" y="4572000"/>
                <a:ext cx="685801" cy="838200"/>
                <a:chOff x="720" y="864"/>
                <a:chExt cx="432" cy="528"/>
              </a:xfrm>
            </p:grpSpPr>
            <p:sp>
              <p:nvSpPr>
                <p:cNvPr id="223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panose="02070309020205020404" pitchFamily="49" charset="0"/>
                    </a:rPr>
                    <a:t>+</a:t>
                  </a:r>
                </a:p>
              </p:txBody>
            </p:sp>
            <p:sp>
              <p:nvSpPr>
                <p:cNvPr id="224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8" name="Group 239"/>
              <p:cNvGrpSpPr/>
              <p:nvPr/>
            </p:nvGrpSpPr>
            <p:grpSpPr bwMode="auto">
              <a:xfrm>
                <a:off x="6781799" y="4572000"/>
                <a:ext cx="685801" cy="838200"/>
                <a:chOff x="720" y="864"/>
                <a:chExt cx="432" cy="528"/>
              </a:xfrm>
            </p:grpSpPr>
            <p:sp>
              <p:nvSpPr>
                <p:cNvPr id="219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panose="02070309020205020404" pitchFamily="49" charset="0"/>
                    </a:rPr>
                    <a:t>+</a:t>
                  </a:r>
                </a:p>
              </p:txBody>
            </p:sp>
            <p:sp>
              <p:nvSpPr>
                <p:cNvPr id="220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tailEnd type="triangle" w="lg" len="med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使用向量指令</a:t>
            </a:r>
            <a:endParaRPr lang="en-US" dirty="0"/>
          </a:p>
        </p:txBody>
      </p:sp>
      <p:sp>
        <p:nvSpPr>
          <p:cNvPr id="798753" name="Rectangle 33"/>
          <p:cNvSpPr>
            <a:spLocks noGrp="1" noChangeArrowheads="1"/>
          </p:cNvSpPr>
          <p:nvPr>
            <p:ph idx="1"/>
          </p:nvPr>
        </p:nvSpPr>
        <p:spPr>
          <a:xfrm>
            <a:off x="290513" y="4603750"/>
            <a:ext cx="8307387" cy="18732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使用</a:t>
            </a:r>
            <a:r>
              <a:rPr lang="en-US" dirty="0"/>
              <a:t>AVX </a:t>
            </a:r>
            <a:r>
              <a:rPr lang="zh-CN" altLang="en-US" dirty="0"/>
              <a:t>指令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多数据元素的并行操作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看网络旁注</a:t>
            </a:r>
            <a:r>
              <a:rPr lang="en-US" dirty="0"/>
              <a:t> OPT:SIMD on CS:APP web </a:t>
            </a:r>
            <a:r>
              <a:rPr lang="zh-CN" altLang="en-US" dirty="0"/>
              <a:t>页面</a:t>
            </a:r>
            <a:endParaRPr lang="en-US" dirty="0"/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</p:txBody>
      </p:sp>
      <p:graphicFrame>
        <p:nvGraphicFramePr>
          <p:cNvPr id="7" name="Group 49"/>
          <p:cNvGraphicFramePr>
            <a:graphicFrameLocks noGrp="1"/>
          </p:cNvGraphicFramePr>
          <p:nvPr/>
        </p:nvGraphicFramePr>
        <p:xfrm>
          <a:off x="357016" y="1168527"/>
          <a:ext cx="7796385" cy="3072384"/>
        </p:xfrm>
        <a:graphic>
          <a:graphicData uri="http://schemas.openxmlformats.org/drawingml/2006/table">
            <a:tbl>
              <a:tblPr/>
              <a:tblGrid>
                <a:gridCol w="241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方法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操作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+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*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标量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Best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向量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Best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0.06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0.24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0.25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0.16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延迟界限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吞吐量界限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向量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 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吞吐量界限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0.06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0.25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6421438" cy="5730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分支怎么处理</a:t>
            </a:r>
            <a:r>
              <a:rPr lang="en-US" dirty="0"/>
              <a:t>?</a:t>
            </a:r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442913" y="1220788"/>
            <a:ext cx="8624887" cy="5140325"/>
          </a:xfrm>
        </p:spPr>
        <p:txBody>
          <a:bodyPr/>
          <a:lstStyle/>
          <a:p>
            <a:pPr marL="284480" indent="-284480" eaLnBrk="1" hangingPunct="1">
              <a:defRPr/>
            </a:pPr>
            <a:r>
              <a:rPr lang="zh-CN" altLang="en-US" dirty="0"/>
              <a:t>挑战</a:t>
            </a:r>
            <a:endParaRPr lang="en-US" dirty="0"/>
          </a:p>
          <a:p>
            <a:pPr marL="457200" lvl="1" indent="-173355">
              <a:defRPr/>
            </a:pPr>
            <a:r>
              <a:rPr lang="zh-CN" altLang="en-US" dirty="0"/>
              <a:t>在</a:t>
            </a:r>
            <a:r>
              <a:rPr lang="zh-CN" altLang="en-US" dirty="0">
                <a:solidFill>
                  <a:srgbClr val="990000"/>
                </a:solidFill>
              </a:rPr>
              <a:t>执行单元</a:t>
            </a:r>
            <a:r>
              <a:rPr lang="zh-CN" altLang="en-US" dirty="0"/>
              <a:t>前，</a:t>
            </a:r>
            <a:r>
              <a:rPr lang="zh-CN" altLang="en-US" dirty="0">
                <a:solidFill>
                  <a:srgbClr val="990000"/>
                </a:solidFill>
              </a:rPr>
              <a:t>指令控制单元</a:t>
            </a:r>
            <a:r>
              <a:rPr lang="zh-CN" altLang="en-US" dirty="0"/>
              <a:t>必须工作好，以生成足够的操作来使</a:t>
            </a:r>
            <a:r>
              <a:rPr lang="en-US" altLang="zh-CN" dirty="0"/>
              <a:t>EU</a:t>
            </a:r>
            <a:r>
              <a:rPr lang="zh-CN" altLang="en-US" dirty="0"/>
              <a:t>保持繁忙</a:t>
            </a: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457200" lvl="1" indent="-173355">
              <a:defRPr/>
            </a:pPr>
            <a:r>
              <a:rPr lang="zh-CN" altLang="en-US" dirty="0"/>
              <a:t>遇到条件分支时，无法可靠地确定继续取指的位置</a:t>
            </a:r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088048" y="2592789"/>
            <a:ext cx="4602221" cy="30444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404663:  </a:t>
            </a:r>
            <a:r>
              <a:rPr lang="nl-NL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$0x0,%eax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404668:  </a:t>
            </a:r>
            <a:r>
              <a:rPr lang="nl-NL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cmp</a:t>
            </a: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(%</a:t>
            </a:r>
            <a:r>
              <a:rPr lang="nl-NL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rdi</a:t>
            </a: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),%</a:t>
            </a:r>
            <a:r>
              <a:rPr lang="nl-NL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rsi</a:t>
            </a:r>
            <a:endParaRPr lang="nl-NL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nl-NL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40466b:  </a:t>
            </a:r>
            <a:r>
              <a:rPr lang="nl-NL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jge</a:t>
            </a:r>
            <a:r>
              <a:rPr lang="nl-NL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404685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40466d:  </a:t>
            </a:r>
            <a:r>
              <a:rPr lang="nl-NL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0x8(%</a:t>
            </a:r>
            <a:r>
              <a:rPr lang="nl-NL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rdi</a:t>
            </a: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),%</a:t>
            </a:r>
            <a:r>
              <a:rPr lang="nl-NL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rax</a:t>
            </a:r>
            <a:endParaRPr lang="nl-NL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. . .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endParaRPr lang="nl-NL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404685:  </a:t>
            </a:r>
            <a:r>
              <a:rPr lang="nl-NL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repz</a:t>
            </a:r>
            <a:r>
              <a:rPr lang="nl-N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retq</a:t>
            </a:r>
            <a:endParaRPr lang="nl-NL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737964" y="2601080"/>
            <a:ext cx="1880651" cy="689657"/>
            <a:chOff x="5737964" y="2601080"/>
            <a:chExt cx="1880651" cy="689657"/>
          </a:xfrm>
        </p:grpSpPr>
        <p:sp>
          <p:nvSpPr>
            <p:cNvPr id="48133" name="AutoShape 5"/>
            <p:cNvSpPr/>
            <p:nvPr/>
          </p:nvSpPr>
          <p:spPr bwMode="auto">
            <a:xfrm>
              <a:off x="5737964" y="2601080"/>
              <a:ext cx="304800" cy="689657"/>
            </a:xfrm>
            <a:prstGeom prst="rightBrace">
              <a:avLst>
                <a:gd name="adj1" fmla="val 16667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135" name="Text Box 7"/>
            <p:cNvSpPr txBox="1">
              <a:spLocks noChangeArrowheads="1"/>
            </p:cNvSpPr>
            <p:nvPr/>
          </p:nvSpPr>
          <p:spPr bwMode="auto">
            <a:xfrm>
              <a:off x="6117883" y="2649230"/>
              <a:ext cx="1500732" cy="461665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Executing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191000" y="3336417"/>
            <a:ext cx="4424886" cy="461665"/>
            <a:chOff x="4191000" y="3336417"/>
            <a:chExt cx="4424886" cy="461665"/>
          </a:xfrm>
        </p:grpSpPr>
        <p:sp>
          <p:nvSpPr>
            <p:cNvPr id="48136" name="Text Box 8"/>
            <p:cNvSpPr txBox="1">
              <a:spLocks noChangeArrowheads="1"/>
            </p:cNvSpPr>
            <p:nvPr/>
          </p:nvSpPr>
          <p:spPr bwMode="auto">
            <a:xfrm>
              <a:off x="6122896" y="3336417"/>
              <a:ext cx="2492990" cy="461665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1" dirty="0">
                  <a:solidFill>
                    <a:srgbClr val="99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How to continue?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 flipH="1">
              <a:off x="4191000" y="3567250"/>
              <a:ext cx="186226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6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6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6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5862638" cy="573087"/>
          </a:xfrm>
        </p:spPr>
        <p:txBody>
          <a:bodyPr/>
          <a:lstStyle/>
          <a:p>
            <a:pPr>
              <a:defRPr/>
            </a:pPr>
            <a:r>
              <a:rPr lang="zh-CN" altLang="en-US"/>
              <a:t>现代</a:t>
            </a:r>
            <a:r>
              <a:rPr lang="en-US"/>
              <a:t>CPU</a:t>
            </a:r>
            <a:r>
              <a:rPr lang="zh-CN" altLang="en-US"/>
              <a:t>设计</a:t>
            </a:r>
            <a:endParaRPr lang="en-US"/>
          </a:p>
        </p:txBody>
      </p:sp>
      <p:grpSp>
        <p:nvGrpSpPr>
          <p:cNvPr id="3" name="组合 2"/>
          <p:cNvGrpSpPr/>
          <p:nvPr/>
        </p:nvGrpSpPr>
        <p:grpSpPr>
          <a:xfrm>
            <a:off x="193063" y="1219200"/>
            <a:ext cx="8646137" cy="5334000"/>
            <a:chOff x="729701" y="1219200"/>
            <a:chExt cx="7322676" cy="5334000"/>
          </a:xfrm>
        </p:grpSpPr>
        <p:sp>
          <p:nvSpPr>
            <p:cNvPr id="421891" name="Rectangle 3"/>
            <p:cNvSpPr>
              <a:spLocks noChangeArrowheads="1"/>
            </p:cNvSpPr>
            <p:nvPr/>
          </p:nvSpPr>
          <p:spPr bwMode="auto">
            <a:xfrm>
              <a:off x="1542040" y="3505200"/>
              <a:ext cx="6510337" cy="304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b" anchorCtr="0"/>
            <a:lstStyle/>
            <a:p>
              <a:pPr eaLnBrk="1" hangingPunct="1">
                <a:lnSpc>
                  <a:spcPct val="100000"/>
                </a:lnSpc>
                <a:defRPr/>
              </a:pPr>
              <a:r>
                <a:rPr lang="zh-CN" altLang="en-US" b="1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</a:rPr>
                <a:t>执行单元</a:t>
              </a:r>
              <a:endParaRPr lang="en-US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68" name="Rectangle 4"/>
            <p:cNvSpPr>
              <a:spLocks noChangeArrowheads="1"/>
            </p:cNvSpPr>
            <p:nvPr/>
          </p:nvSpPr>
          <p:spPr bwMode="auto">
            <a:xfrm>
              <a:off x="2057400" y="3900160"/>
              <a:ext cx="5706052" cy="76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功能</a:t>
              </a:r>
              <a:endParaRPr lang="en-US" b="1" dirty="0">
                <a:latin typeface="Calibri" panose="020F0502020204030204" pitchFamily="34" charset="0"/>
              </a:endParaRPr>
            </a:p>
            <a:p>
              <a:pPr algn="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部件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421893" name="Rectangle 5"/>
            <p:cNvSpPr>
              <a:spLocks noChangeArrowheads="1"/>
            </p:cNvSpPr>
            <p:nvPr/>
          </p:nvSpPr>
          <p:spPr bwMode="auto">
            <a:xfrm>
              <a:off x="1542040" y="1219200"/>
              <a:ext cx="6510337" cy="1905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t" anchorCtr="0"/>
            <a:lstStyle/>
            <a:p>
              <a:pPr eaLnBrk="1" hangingPunct="1">
                <a:lnSpc>
                  <a:spcPct val="100000"/>
                </a:lnSpc>
                <a:defRPr/>
              </a:pPr>
              <a:r>
                <a:rPr lang="zh-CN" altLang="en-US" b="1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</a:rPr>
                <a:t>指令控制单元</a:t>
              </a:r>
              <a:endParaRPr lang="en-US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0" name="Rectangle 6"/>
            <p:cNvSpPr>
              <a:spLocks noChangeArrowheads="1"/>
            </p:cNvSpPr>
            <p:nvPr/>
          </p:nvSpPr>
          <p:spPr bwMode="auto">
            <a:xfrm>
              <a:off x="2216727" y="4038600"/>
              <a:ext cx="676275" cy="4572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分支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1" name="Rectangle 7"/>
            <p:cNvSpPr>
              <a:spLocks noChangeArrowheads="1"/>
            </p:cNvSpPr>
            <p:nvPr/>
          </p:nvSpPr>
          <p:spPr bwMode="auto">
            <a:xfrm>
              <a:off x="3759777" y="4038600"/>
              <a:ext cx="676275" cy="4572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算术运算</a:t>
              </a:r>
              <a:endParaRPr lang="en-US" altLang="zh-CN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2" name="Rectangle 8"/>
            <p:cNvSpPr>
              <a:spLocks noChangeArrowheads="1"/>
            </p:cNvSpPr>
            <p:nvPr/>
          </p:nvSpPr>
          <p:spPr bwMode="auto">
            <a:xfrm>
              <a:off x="4532890" y="4038600"/>
              <a:ext cx="674687" cy="4572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算术运算</a:t>
              </a:r>
              <a:endParaRPr lang="en-US" altLang="zh-CN" sz="1400" b="1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3" name="Rectangle 9"/>
            <p:cNvSpPr>
              <a:spLocks noChangeArrowheads="1"/>
            </p:cNvSpPr>
            <p:nvPr/>
          </p:nvSpPr>
          <p:spPr bwMode="auto">
            <a:xfrm>
              <a:off x="5302827" y="4038600"/>
              <a:ext cx="676275" cy="4572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加载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4" name="Rectangle 10"/>
            <p:cNvSpPr>
              <a:spLocks noChangeArrowheads="1"/>
            </p:cNvSpPr>
            <p:nvPr/>
          </p:nvSpPr>
          <p:spPr bwMode="auto">
            <a:xfrm>
              <a:off x="6074352" y="4038600"/>
              <a:ext cx="676275" cy="4572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存储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5" name="Rectangle 11"/>
            <p:cNvSpPr>
              <a:spLocks noChangeArrowheads="1"/>
            </p:cNvSpPr>
            <p:nvPr/>
          </p:nvSpPr>
          <p:spPr bwMode="auto">
            <a:xfrm>
              <a:off x="6460115" y="1676400"/>
              <a:ext cx="1303337" cy="11430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指令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Cache</a:t>
              </a:r>
            </a:p>
          </p:txBody>
        </p:sp>
        <p:sp>
          <p:nvSpPr>
            <p:cNvPr id="11276" name="Rectangle 12"/>
            <p:cNvSpPr>
              <a:spLocks noChangeArrowheads="1"/>
            </p:cNvSpPr>
            <p:nvPr/>
          </p:nvSpPr>
          <p:spPr bwMode="auto">
            <a:xfrm>
              <a:off x="5302827" y="5562600"/>
              <a:ext cx="1447800" cy="6096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数据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Cache</a:t>
              </a:r>
            </a:p>
          </p:txBody>
        </p:sp>
        <p:sp>
          <p:nvSpPr>
            <p:cNvPr id="11277" name="Rectangle 13"/>
            <p:cNvSpPr>
              <a:spLocks noChangeArrowheads="1"/>
            </p:cNvSpPr>
            <p:nvPr/>
          </p:nvSpPr>
          <p:spPr bwMode="auto">
            <a:xfrm>
              <a:off x="4242377" y="1676400"/>
              <a:ext cx="1157288" cy="5334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取指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控制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8" name="Rectangle 14"/>
            <p:cNvSpPr>
              <a:spLocks noChangeArrowheads="1"/>
            </p:cNvSpPr>
            <p:nvPr/>
          </p:nvSpPr>
          <p:spPr bwMode="auto">
            <a:xfrm>
              <a:off x="4242377" y="2286000"/>
              <a:ext cx="1157288" cy="5334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指令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译码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279" name="Line 15"/>
            <p:cNvSpPr>
              <a:spLocks noChangeShapeType="1"/>
            </p:cNvSpPr>
            <p:nvPr/>
          </p:nvSpPr>
          <p:spPr bwMode="auto">
            <a:xfrm>
              <a:off x="5399665" y="1948130"/>
              <a:ext cx="10604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0" name="Line 16"/>
            <p:cNvSpPr>
              <a:spLocks noChangeShapeType="1"/>
            </p:cNvSpPr>
            <p:nvPr/>
          </p:nvSpPr>
          <p:spPr bwMode="auto">
            <a:xfrm flipH="1">
              <a:off x="5399665" y="2562880"/>
              <a:ext cx="10604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1" name="Line 17"/>
            <p:cNvSpPr>
              <a:spLocks noChangeShapeType="1"/>
            </p:cNvSpPr>
            <p:nvPr/>
          </p:nvSpPr>
          <p:spPr bwMode="auto">
            <a:xfrm>
              <a:off x="4820227" y="2819400"/>
              <a:ext cx="0" cy="990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2" name="Freeform 18"/>
            <p:cNvSpPr/>
            <p:nvPr/>
          </p:nvSpPr>
          <p:spPr bwMode="auto">
            <a:xfrm flipH="1">
              <a:off x="2313565" y="1752600"/>
              <a:ext cx="1928812" cy="2286000"/>
            </a:xfrm>
            <a:custGeom>
              <a:avLst/>
              <a:gdLst>
                <a:gd name="T0" fmla="*/ 0 w 144"/>
                <a:gd name="T1" fmla="*/ 0 h 864"/>
                <a:gd name="T2" fmla="*/ 144 w 144"/>
                <a:gd name="T3" fmla="*/ 0 h 864"/>
                <a:gd name="T4" fmla="*/ 144 w 144"/>
                <a:gd name="T5" fmla="*/ 864 h 864"/>
                <a:gd name="T6" fmla="*/ 0 60000 65536"/>
                <a:gd name="T7" fmla="*/ 0 60000 65536"/>
                <a:gd name="T8" fmla="*/ 0 60000 65536"/>
                <a:gd name="T9" fmla="*/ 0 w 144"/>
                <a:gd name="T10" fmla="*/ 0 h 864"/>
                <a:gd name="T11" fmla="*/ 144 w 144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864">
                  <a:moveTo>
                    <a:pt x="0" y="0"/>
                  </a:moveTo>
                  <a:lnTo>
                    <a:pt x="144" y="0"/>
                  </a:lnTo>
                  <a:lnTo>
                    <a:pt x="144" y="86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  <a:round/>
              <a:head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3" name="Line 19"/>
            <p:cNvSpPr>
              <a:spLocks noChangeShapeType="1"/>
            </p:cNvSpPr>
            <p:nvPr/>
          </p:nvSpPr>
          <p:spPr bwMode="auto">
            <a:xfrm rot="5400000">
              <a:off x="4963102" y="5029200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4" name="Line 20"/>
            <p:cNvSpPr>
              <a:spLocks noChangeShapeType="1"/>
            </p:cNvSpPr>
            <p:nvPr/>
          </p:nvSpPr>
          <p:spPr bwMode="auto">
            <a:xfrm rot="16200000" flipV="1">
              <a:off x="5253615" y="5029200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5" name="Line 21"/>
            <p:cNvSpPr>
              <a:spLocks noChangeShapeType="1"/>
            </p:cNvSpPr>
            <p:nvPr/>
          </p:nvSpPr>
          <p:spPr bwMode="auto">
            <a:xfrm rot="5400000">
              <a:off x="5734627" y="5029200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6" name="Line 22"/>
            <p:cNvSpPr>
              <a:spLocks noChangeShapeType="1"/>
            </p:cNvSpPr>
            <p:nvPr/>
          </p:nvSpPr>
          <p:spPr bwMode="auto">
            <a:xfrm rot="5400000">
              <a:off x="6023552" y="5029200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7" name="Text Box 23"/>
            <p:cNvSpPr txBox="1">
              <a:spLocks noChangeArrowheads="1"/>
            </p:cNvSpPr>
            <p:nvPr/>
          </p:nvSpPr>
          <p:spPr bwMode="auto">
            <a:xfrm>
              <a:off x="5582256" y="1600200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地址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8" name="Text Box 24"/>
            <p:cNvSpPr txBox="1">
              <a:spLocks noChangeArrowheads="1"/>
            </p:cNvSpPr>
            <p:nvPr/>
          </p:nvSpPr>
          <p:spPr bwMode="auto">
            <a:xfrm>
              <a:off x="5621604" y="2209800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指令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89" name="Text Box 25"/>
            <p:cNvSpPr txBox="1">
              <a:spLocks noChangeArrowheads="1"/>
            </p:cNvSpPr>
            <p:nvPr/>
          </p:nvSpPr>
          <p:spPr bwMode="auto">
            <a:xfrm>
              <a:off x="4982926" y="2816423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操作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0" name="Text Box 26"/>
            <p:cNvSpPr txBox="1">
              <a:spLocks noChangeArrowheads="1"/>
            </p:cNvSpPr>
            <p:nvPr/>
          </p:nvSpPr>
          <p:spPr bwMode="auto">
            <a:xfrm>
              <a:off x="2286000" y="3166080"/>
              <a:ext cx="1088760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预测</a:t>
              </a:r>
              <a:r>
                <a:rPr lang="en-US" b="1" dirty="0">
                  <a:latin typeface="Calibri" panose="020F0502020204030204" pitchFamily="34" charset="0"/>
                </a:rPr>
                <a:t> OK?</a:t>
              </a:r>
            </a:p>
          </p:txBody>
        </p:sp>
        <p:sp>
          <p:nvSpPr>
            <p:cNvPr id="11291" name="Text Box 27"/>
            <p:cNvSpPr txBox="1">
              <a:spLocks noChangeArrowheads="1"/>
            </p:cNvSpPr>
            <p:nvPr/>
          </p:nvSpPr>
          <p:spPr bwMode="auto">
            <a:xfrm>
              <a:off x="6521123" y="5184760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数据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2" name="Text Box 28"/>
            <p:cNvSpPr txBox="1">
              <a:spLocks noChangeArrowheads="1"/>
            </p:cNvSpPr>
            <p:nvPr/>
          </p:nvSpPr>
          <p:spPr bwMode="auto">
            <a:xfrm>
              <a:off x="5716947" y="5202298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数据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3" name="Text Box 29"/>
            <p:cNvSpPr txBox="1">
              <a:spLocks noChangeArrowheads="1"/>
            </p:cNvSpPr>
            <p:nvPr/>
          </p:nvSpPr>
          <p:spPr bwMode="auto">
            <a:xfrm>
              <a:off x="4909234" y="5011579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地址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4" name="Text Box 30"/>
            <p:cNvSpPr txBox="1">
              <a:spLocks noChangeArrowheads="1"/>
            </p:cNvSpPr>
            <p:nvPr/>
          </p:nvSpPr>
          <p:spPr bwMode="auto">
            <a:xfrm>
              <a:off x="5725311" y="4856202"/>
              <a:ext cx="707245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地址</a:t>
              </a:r>
              <a:r>
                <a:rPr lang="en-US" b="1" dirty="0">
                  <a:latin typeface="Calibri" panose="020F0502020204030204" pitchFamily="34" charset="0"/>
                </a:rPr>
                <a:t>.</a:t>
              </a:r>
            </a:p>
          </p:txBody>
        </p:sp>
        <p:sp>
          <p:nvSpPr>
            <p:cNvPr id="11295" name="Line 31"/>
            <p:cNvSpPr>
              <a:spLocks noChangeShapeType="1"/>
            </p:cNvSpPr>
            <p:nvPr/>
          </p:nvSpPr>
          <p:spPr bwMode="auto">
            <a:xfrm>
              <a:off x="2543175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6" name="Line 32"/>
            <p:cNvSpPr>
              <a:spLocks noChangeShapeType="1"/>
            </p:cNvSpPr>
            <p:nvPr/>
          </p:nvSpPr>
          <p:spPr bwMode="auto">
            <a:xfrm>
              <a:off x="4087812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7" name="Line 33"/>
            <p:cNvSpPr>
              <a:spLocks noChangeShapeType="1"/>
            </p:cNvSpPr>
            <p:nvPr/>
          </p:nvSpPr>
          <p:spPr bwMode="auto">
            <a:xfrm>
              <a:off x="4857750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8" name="Line 34"/>
            <p:cNvSpPr>
              <a:spLocks noChangeShapeType="1"/>
            </p:cNvSpPr>
            <p:nvPr/>
          </p:nvSpPr>
          <p:spPr bwMode="auto">
            <a:xfrm>
              <a:off x="5630862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299" name="Line 35"/>
            <p:cNvSpPr>
              <a:spLocks noChangeShapeType="1"/>
            </p:cNvSpPr>
            <p:nvPr/>
          </p:nvSpPr>
          <p:spPr bwMode="auto">
            <a:xfrm>
              <a:off x="6400800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300" name="Line 36"/>
            <p:cNvSpPr>
              <a:spLocks noChangeShapeType="1"/>
            </p:cNvSpPr>
            <p:nvPr/>
          </p:nvSpPr>
          <p:spPr bwMode="auto">
            <a:xfrm>
              <a:off x="2543175" y="3810000"/>
              <a:ext cx="3857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301" name="Rectangle 37"/>
            <p:cNvSpPr>
              <a:spLocks noChangeArrowheads="1"/>
            </p:cNvSpPr>
            <p:nvPr/>
          </p:nvSpPr>
          <p:spPr bwMode="auto">
            <a:xfrm>
              <a:off x="2989840" y="4038600"/>
              <a:ext cx="673100" cy="4572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算术运算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302" name="Line 38"/>
            <p:cNvSpPr>
              <a:spLocks noChangeShapeType="1"/>
            </p:cNvSpPr>
            <p:nvPr/>
          </p:nvSpPr>
          <p:spPr bwMode="auto">
            <a:xfrm>
              <a:off x="3314700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303" name="Line 39"/>
            <p:cNvSpPr>
              <a:spLocks noChangeShapeType="1"/>
            </p:cNvSpPr>
            <p:nvPr/>
          </p:nvSpPr>
          <p:spPr bwMode="auto">
            <a:xfrm>
              <a:off x="1735715" y="4876800"/>
              <a:ext cx="52146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grpSp>
          <p:nvGrpSpPr>
            <p:cNvPr id="2" name="Group 40"/>
            <p:cNvGrpSpPr/>
            <p:nvPr/>
          </p:nvGrpSpPr>
          <p:grpSpPr bwMode="auto">
            <a:xfrm>
              <a:off x="2507240" y="4495800"/>
              <a:ext cx="3857625" cy="381000"/>
              <a:chOff x="768" y="2016"/>
              <a:chExt cx="1920" cy="144"/>
            </a:xfrm>
          </p:grpSpPr>
          <p:sp>
            <p:nvSpPr>
              <p:cNvPr id="11313" name="Line 41"/>
              <p:cNvSpPr>
                <a:spLocks noChangeShapeType="1"/>
              </p:cNvSpPr>
              <p:nvPr/>
            </p:nvSpPr>
            <p:spPr bwMode="auto">
              <a:xfrm>
                <a:off x="768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1314" name="Line 42"/>
              <p:cNvSpPr>
                <a:spLocks noChangeShapeType="1"/>
              </p:cNvSpPr>
              <p:nvPr/>
            </p:nvSpPr>
            <p:spPr bwMode="auto">
              <a:xfrm>
                <a:off x="1536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1315" name="Line 43"/>
              <p:cNvSpPr>
                <a:spLocks noChangeShapeType="1"/>
              </p:cNvSpPr>
              <p:nvPr/>
            </p:nvSpPr>
            <p:spPr bwMode="auto">
              <a:xfrm>
                <a:off x="1920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1316" name="Line 44"/>
              <p:cNvSpPr>
                <a:spLocks noChangeShapeType="1"/>
              </p:cNvSpPr>
              <p:nvPr/>
            </p:nvSpPr>
            <p:spPr bwMode="auto">
              <a:xfrm>
                <a:off x="2304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1317" name="Line 45"/>
              <p:cNvSpPr>
                <a:spLocks noChangeShapeType="1"/>
              </p:cNvSpPr>
              <p:nvPr/>
            </p:nvSpPr>
            <p:spPr bwMode="auto">
              <a:xfrm>
                <a:off x="2688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1318" name="Line 46"/>
              <p:cNvSpPr>
                <a:spLocks noChangeShapeType="1"/>
              </p:cNvSpPr>
              <p:nvPr/>
            </p:nvSpPr>
            <p:spPr bwMode="auto">
              <a:xfrm>
                <a:off x="1152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11305" name="Rectangle 47"/>
            <p:cNvSpPr>
              <a:spLocks noChangeArrowheads="1"/>
            </p:cNvSpPr>
            <p:nvPr/>
          </p:nvSpPr>
          <p:spPr bwMode="auto">
            <a:xfrm>
              <a:off x="2753202" y="4937551"/>
              <a:ext cx="1107996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操作结果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306" name="Rectangle 48"/>
            <p:cNvSpPr>
              <a:spLocks noChangeArrowheads="1"/>
            </p:cNvSpPr>
            <p:nvPr/>
          </p:nvSpPr>
          <p:spPr bwMode="auto">
            <a:xfrm>
              <a:off x="2796165" y="1828800"/>
              <a:ext cx="1157287" cy="990600"/>
            </a:xfrm>
            <a:prstGeom prst="rect">
              <a:avLst/>
            </a:prstGeom>
            <a:solidFill>
              <a:srgbClr val="8C404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退役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单元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307" name="Rectangle 49"/>
            <p:cNvSpPr>
              <a:spLocks noChangeArrowheads="1"/>
            </p:cNvSpPr>
            <p:nvPr/>
          </p:nvSpPr>
          <p:spPr bwMode="auto">
            <a:xfrm>
              <a:off x="2989840" y="2286000"/>
              <a:ext cx="769937" cy="457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寄存器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Calibri" panose="020F0502020204030204" pitchFamily="34" charset="0"/>
                </a:rPr>
                <a:t>文件</a:t>
              </a: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308" name="Line 50"/>
            <p:cNvSpPr>
              <a:spLocks noChangeShapeType="1"/>
            </p:cNvSpPr>
            <p:nvPr/>
          </p:nvSpPr>
          <p:spPr bwMode="auto">
            <a:xfrm>
              <a:off x="2313565" y="2209800"/>
              <a:ext cx="482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309" name="Freeform 51"/>
            <p:cNvSpPr/>
            <p:nvPr/>
          </p:nvSpPr>
          <p:spPr bwMode="auto">
            <a:xfrm flipH="1">
              <a:off x="1904999" y="2667000"/>
              <a:ext cx="891166" cy="2209800"/>
            </a:xfrm>
            <a:custGeom>
              <a:avLst/>
              <a:gdLst>
                <a:gd name="T0" fmla="*/ 0 w 144"/>
                <a:gd name="T1" fmla="*/ 0 h 864"/>
                <a:gd name="T2" fmla="*/ 144 w 144"/>
                <a:gd name="T3" fmla="*/ 0 h 864"/>
                <a:gd name="T4" fmla="*/ 144 w 144"/>
                <a:gd name="T5" fmla="*/ 864 h 864"/>
                <a:gd name="T6" fmla="*/ 0 60000 65536"/>
                <a:gd name="T7" fmla="*/ 0 60000 65536"/>
                <a:gd name="T8" fmla="*/ 0 60000 65536"/>
                <a:gd name="T9" fmla="*/ 0 w 144"/>
                <a:gd name="T10" fmla="*/ 0 h 864"/>
                <a:gd name="T11" fmla="*/ 144 w 144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864">
                  <a:moveTo>
                    <a:pt x="0" y="0"/>
                  </a:moveTo>
                  <a:lnTo>
                    <a:pt x="144" y="0"/>
                  </a:lnTo>
                  <a:lnTo>
                    <a:pt x="144" y="86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310" name="Text Box 52"/>
            <p:cNvSpPr txBox="1">
              <a:spLocks noChangeArrowheads="1"/>
            </p:cNvSpPr>
            <p:nvPr/>
          </p:nvSpPr>
          <p:spPr bwMode="auto">
            <a:xfrm>
              <a:off x="729701" y="3154474"/>
              <a:ext cx="1210588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r" eaLnBrk="1" hangingPunct="1">
                <a:lnSpc>
                  <a:spcPct val="100000"/>
                </a:lnSpc>
              </a:pPr>
              <a:r>
                <a:rPr lang="zh-CN" altLang="en-US" sz="1600" b="1" dirty="0">
                  <a:latin typeface="Calibri" panose="020F0502020204030204" pitchFamily="34" charset="0"/>
                </a:rPr>
                <a:t>寄存器更新</a:t>
              </a:r>
              <a:endParaRPr lang="en-US" sz="1600" b="1" dirty="0">
                <a:latin typeface="Calibri" panose="020F0502020204030204" pitchFamily="34" charset="0"/>
              </a:endParaRPr>
            </a:p>
          </p:txBody>
        </p:sp>
        <p:sp>
          <p:nvSpPr>
            <p:cNvPr id="11311" name="Line 53"/>
            <p:cNvSpPr>
              <a:spLocks noChangeShapeType="1"/>
            </p:cNvSpPr>
            <p:nvPr/>
          </p:nvSpPr>
          <p:spPr bwMode="auto">
            <a:xfrm>
              <a:off x="3759777" y="2514600"/>
              <a:ext cx="482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1312" name="Freeform 54"/>
            <p:cNvSpPr/>
            <p:nvPr/>
          </p:nvSpPr>
          <p:spPr bwMode="auto">
            <a:xfrm>
              <a:off x="3856615" y="2819400"/>
              <a:ext cx="963612" cy="228600"/>
            </a:xfrm>
            <a:custGeom>
              <a:avLst/>
              <a:gdLst>
                <a:gd name="T0" fmla="*/ 480 w 480"/>
                <a:gd name="T1" fmla="*/ 144 h 144"/>
                <a:gd name="T2" fmla="*/ 0 w 480"/>
                <a:gd name="T3" fmla="*/ 144 h 144"/>
                <a:gd name="T4" fmla="*/ 0 w 480"/>
                <a:gd name="T5" fmla="*/ 0 h 144"/>
                <a:gd name="T6" fmla="*/ 0 60000 65536"/>
                <a:gd name="T7" fmla="*/ 0 60000 65536"/>
                <a:gd name="T8" fmla="*/ 0 60000 65536"/>
                <a:gd name="T9" fmla="*/ 0 w 480"/>
                <a:gd name="T10" fmla="*/ 0 h 144"/>
                <a:gd name="T11" fmla="*/ 480 w 480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144">
                  <a:moveTo>
                    <a:pt x="480" y="144"/>
                  </a:moveTo>
                  <a:lnTo>
                    <a:pt x="0" y="144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09600" y="3688052"/>
            <a:ext cx="4615445" cy="230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anose="02070309020205020404" pitchFamily="49" charset="0"/>
              </a:rPr>
              <a:t>  404663:  </a:t>
            </a:r>
            <a:r>
              <a:rPr lang="nl-NL" sz="1800" b="1" dirty="0" err="1">
                <a:latin typeface="Courier New" panose="02070309020205020404" pitchFamily="49" charset="0"/>
              </a:rPr>
              <a:t>mov</a:t>
            </a:r>
            <a:r>
              <a:rPr lang="nl-NL" sz="1800" b="1" dirty="0">
                <a:latin typeface="Courier New" panose="02070309020205020404" pitchFamily="49" charset="0"/>
              </a:rPr>
              <a:t>    $0x0,%eax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anose="02070309020205020404" pitchFamily="49" charset="0"/>
              </a:rPr>
              <a:t>  404668:  </a:t>
            </a:r>
            <a:r>
              <a:rPr lang="nl-NL" sz="1800" b="1" dirty="0" err="1">
                <a:latin typeface="Courier New" panose="02070309020205020404" pitchFamily="49" charset="0"/>
              </a:rPr>
              <a:t>cmp</a:t>
            </a:r>
            <a:r>
              <a:rPr lang="nl-NL" sz="1800" b="1" dirty="0">
                <a:latin typeface="Courier New" panose="02070309020205020404" pitchFamily="49" charset="0"/>
              </a:rPr>
              <a:t>    (%</a:t>
            </a:r>
            <a:r>
              <a:rPr lang="nl-NL" sz="1800" b="1" dirty="0" err="1">
                <a:latin typeface="Courier New" panose="02070309020205020404" pitchFamily="49" charset="0"/>
              </a:rPr>
              <a:t>rdi</a:t>
            </a:r>
            <a:r>
              <a:rPr lang="nl-NL" sz="1800" b="1" dirty="0">
                <a:latin typeface="Courier New" panose="02070309020205020404" pitchFamily="49" charset="0"/>
              </a:rPr>
              <a:t>),%</a:t>
            </a:r>
            <a:r>
              <a:rPr lang="nl-NL" sz="1800" b="1" dirty="0" err="1">
                <a:latin typeface="Courier New" panose="02070309020205020404" pitchFamily="49" charset="0"/>
              </a:rPr>
              <a:t>rsi</a:t>
            </a:r>
            <a:endParaRPr lang="nl-NL" sz="1800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anose="02070309020205020404" pitchFamily="49" charset="0"/>
              </a:rPr>
              <a:t>  </a:t>
            </a:r>
            <a:r>
              <a:rPr lang="nl-NL" sz="1800" b="1" i="1" dirty="0">
                <a:latin typeface="Courier New" panose="02070309020205020404" pitchFamily="49" charset="0"/>
              </a:rPr>
              <a:t>40466b:  </a:t>
            </a:r>
            <a:r>
              <a:rPr lang="nl-NL" sz="1800" b="1" i="1" dirty="0" err="1">
                <a:latin typeface="Courier New" panose="02070309020205020404" pitchFamily="49" charset="0"/>
              </a:rPr>
              <a:t>jge</a:t>
            </a:r>
            <a:r>
              <a:rPr lang="nl-NL" sz="1800" b="1" i="1" dirty="0">
                <a:latin typeface="Courier New" panose="02070309020205020404" pitchFamily="49" charset="0"/>
              </a:rPr>
              <a:t>    404685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anose="02070309020205020404" pitchFamily="49" charset="0"/>
              </a:rPr>
              <a:t>  40466d:  </a:t>
            </a:r>
            <a:r>
              <a:rPr lang="nl-NL" sz="1800" b="1" dirty="0" err="1">
                <a:latin typeface="Courier New" panose="02070309020205020404" pitchFamily="49" charset="0"/>
              </a:rPr>
              <a:t>mov</a:t>
            </a:r>
            <a:r>
              <a:rPr lang="nl-NL" sz="1800" b="1" dirty="0">
                <a:latin typeface="Courier New" panose="02070309020205020404" pitchFamily="49" charset="0"/>
              </a:rPr>
              <a:t>    0x8(%</a:t>
            </a:r>
            <a:r>
              <a:rPr lang="nl-NL" sz="1800" b="1" dirty="0" err="1">
                <a:latin typeface="Courier New" panose="02070309020205020404" pitchFamily="49" charset="0"/>
              </a:rPr>
              <a:t>rdi</a:t>
            </a:r>
            <a:r>
              <a:rPr lang="nl-NL" sz="1800" b="1" dirty="0">
                <a:latin typeface="Courier New" panose="02070309020205020404" pitchFamily="49" charset="0"/>
              </a:rPr>
              <a:t>),%</a:t>
            </a:r>
            <a:r>
              <a:rPr lang="nl-NL" sz="1800" b="1" dirty="0" err="1">
                <a:latin typeface="Courier New" panose="02070309020205020404" pitchFamily="49" charset="0"/>
              </a:rPr>
              <a:t>rax</a:t>
            </a:r>
            <a:endParaRPr lang="nl-NL" sz="1800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anose="02070309020205020404" pitchFamily="49" charset="0"/>
              </a:rPr>
              <a:t>   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anose="02070309020205020404" pitchFamily="49" charset="0"/>
              </a:rPr>
              <a:t>   . . .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endParaRPr lang="nl-NL" sz="1800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anose="02070309020205020404" pitchFamily="49" charset="0"/>
              </a:rPr>
              <a:t>  404685:  </a:t>
            </a:r>
            <a:r>
              <a:rPr lang="nl-NL" sz="1800" b="1" dirty="0" err="1">
                <a:latin typeface="Courier New" panose="02070309020205020404" pitchFamily="49" charset="0"/>
              </a:rPr>
              <a:t>repz</a:t>
            </a:r>
            <a:r>
              <a:rPr lang="nl-NL" sz="1800" b="1" dirty="0">
                <a:latin typeface="Courier New" panose="02070309020205020404" pitchFamily="49" charset="0"/>
              </a:rPr>
              <a:t> </a:t>
            </a:r>
            <a:r>
              <a:rPr lang="nl-NL" sz="1800" b="1" dirty="0" err="1">
                <a:latin typeface="Courier New" panose="02070309020205020404" pitchFamily="49" charset="0"/>
              </a:rPr>
              <a:t>retq</a:t>
            </a:r>
            <a:endParaRPr lang="nl-NL" sz="1800" b="1" dirty="0">
              <a:latin typeface="Courier New" panose="02070309020205020404" pitchFamily="49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105400" y="4269432"/>
            <a:ext cx="2177028" cy="461665"/>
            <a:chOff x="5029200" y="4269432"/>
            <a:chExt cx="2177028" cy="461665"/>
          </a:xfrm>
        </p:grpSpPr>
        <p:sp>
          <p:nvSpPr>
            <p:cNvPr id="49159" name="Freeform 7"/>
            <p:cNvSpPr/>
            <p:nvPr/>
          </p:nvSpPr>
          <p:spPr bwMode="auto">
            <a:xfrm>
              <a:off x="5029200" y="4502497"/>
              <a:ext cx="838200" cy="228600"/>
            </a:xfrm>
            <a:custGeom>
              <a:avLst/>
              <a:gdLst>
                <a:gd name="T0" fmla="*/ 0 w 248"/>
                <a:gd name="T1" fmla="*/ 0 h 144"/>
                <a:gd name="T2" fmla="*/ 240 w 248"/>
                <a:gd name="T3" fmla="*/ 48 h 144"/>
                <a:gd name="T4" fmla="*/ 48 w 248"/>
                <a:gd name="T5" fmla="*/ 144 h 144"/>
                <a:gd name="T6" fmla="*/ 0 60000 65536"/>
                <a:gd name="T7" fmla="*/ 0 60000 65536"/>
                <a:gd name="T8" fmla="*/ 0 60000 65536"/>
                <a:gd name="T9" fmla="*/ 0 w 248"/>
                <a:gd name="T10" fmla="*/ 0 h 144"/>
                <a:gd name="T11" fmla="*/ 248 w 248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8" h="144">
                  <a:moveTo>
                    <a:pt x="0" y="0"/>
                  </a:moveTo>
                  <a:cubicBezTo>
                    <a:pt x="116" y="12"/>
                    <a:pt x="232" y="24"/>
                    <a:pt x="240" y="48"/>
                  </a:cubicBezTo>
                  <a:cubicBezTo>
                    <a:pt x="248" y="72"/>
                    <a:pt x="148" y="108"/>
                    <a:pt x="48" y="144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>
                <a:solidFill>
                  <a:srgbClr val="0000FF"/>
                </a:solidFill>
              </a:endParaRPr>
            </a:p>
          </p:txBody>
        </p:sp>
        <p:sp>
          <p:nvSpPr>
            <p:cNvPr id="49160" name="Text Box 8"/>
            <p:cNvSpPr txBox="1">
              <a:spLocks noChangeArrowheads="1"/>
            </p:cNvSpPr>
            <p:nvPr/>
          </p:nvSpPr>
          <p:spPr bwMode="auto">
            <a:xfrm>
              <a:off x="5867400" y="4269432"/>
              <a:ext cx="1338828" cy="369332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solidFill>
                    <a:srgbClr val="0000FF"/>
                  </a:solidFill>
                  <a:latin typeface="Calibri" panose="020F0502020204030204" pitchFamily="34" charset="0"/>
                </a:rPr>
                <a:t>不选择分支</a:t>
              </a:r>
              <a:endParaRPr lang="en-US" b="1" dirty="0">
                <a:solidFill>
                  <a:srgbClr val="0000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分支的结果</a:t>
            </a: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-285750"/>
            <a:r>
              <a:rPr lang="zh-CN" altLang="en-US" b="1" dirty="0"/>
              <a:t>当遇到条件分支时，无法确定继续取指的位置</a:t>
            </a:r>
            <a:endParaRPr lang="en-US" b="1" dirty="0"/>
          </a:p>
          <a:p>
            <a:pPr marL="400050" lvl="1" indent="-40005"/>
            <a:r>
              <a:rPr lang="zh-CN" altLang="en-US" dirty="0"/>
              <a:t>选择分支</a:t>
            </a:r>
            <a:r>
              <a:rPr lang="en-US" dirty="0"/>
              <a:t>:</a:t>
            </a:r>
            <a:r>
              <a:rPr lang="zh-CN" altLang="en-US" dirty="0"/>
              <a:t>将控制转移到分支目标</a:t>
            </a:r>
            <a:endParaRPr lang="en-US" dirty="0"/>
          </a:p>
          <a:p>
            <a:pPr marL="400050" lvl="1" indent="-40005"/>
            <a:r>
              <a:rPr lang="zh-CN" altLang="en-US" dirty="0"/>
              <a:t>不选择分支</a:t>
            </a:r>
            <a:r>
              <a:rPr lang="en-US" dirty="0"/>
              <a:t>:</a:t>
            </a:r>
            <a:r>
              <a:rPr lang="zh-CN" altLang="en-US" dirty="0"/>
              <a:t>继续下一个指令</a:t>
            </a:r>
            <a:endParaRPr lang="en-US" dirty="0"/>
          </a:p>
          <a:p>
            <a:pPr marL="0" indent="-285750"/>
            <a:r>
              <a:rPr lang="zh-CN" altLang="en-US" b="1" dirty="0"/>
              <a:t> 直到分支</a:t>
            </a:r>
            <a:r>
              <a:rPr lang="en-US" altLang="zh-CN" b="1" dirty="0"/>
              <a:t>/</a:t>
            </a:r>
            <a:r>
              <a:rPr lang="zh-CN" altLang="en-US" b="1" dirty="0"/>
              <a:t>整数单元的结果确定后 才能解决</a:t>
            </a:r>
            <a:endParaRPr lang="en-US" b="1" dirty="0"/>
          </a:p>
        </p:txBody>
      </p:sp>
      <p:grpSp>
        <p:nvGrpSpPr>
          <p:cNvPr id="2" name="组合 1"/>
          <p:cNvGrpSpPr/>
          <p:nvPr/>
        </p:nvGrpSpPr>
        <p:grpSpPr>
          <a:xfrm rot="566941">
            <a:off x="3451619" y="4595743"/>
            <a:ext cx="2975232" cy="1051216"/>
            <a:chOff x="3463243" y="4625615"/>
            <a:chExt cx="2975232" cy="880691"/>
          </a:xfrm>
        </p:grpSpPr>
        <p:sp>
          <p:nvSpPr>
            <p:cNvPr id="49158" name="Text Box 6"/>
            <p:cNvSpPr txBox="1">
              <a:spLocks noChangeArrowheads="1"/>
            </p:cNvSpPr>
            <p:nvPr/>
          </p:nvSpPr>
          <p:spPr bwMode="auto">
            <a:xfrm rot="21033059">
              <a:off x="5330479" y="5055653"/>
              <a:ext cx="1107996" cy="30942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solidFill>
                    <a:srgbClr val="990000"/>
                  </a:solidFill>
                  <a:latin typeface="Calibri" panose="020F0502020204030204" pitchFamily="34" charset="0"/>
                </a:rPr>
                <a:t>选择分支</a:t>
              </a:r>
              <a:endParaRPr lang="en-US" b="1" dirty="0">
                <a:solidFill>
                  <a:srgbClr val="99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9161" name="Freeform 9"/>
            <p:cNvSpPr/>
            <p:nvPr/>
          </p:nvSpPr>
          <p:spPr bwMode="auto">
            <a:xfrm rot="20125028" flipV="1">
              <a:off x="3463243" y="4625615"/>
              <a:ext cx="1927870" cy="880691"/>
            </a:xfrm>
            <a:custGeom>
              <a:avLst/>
              <a:gdLst>
                <a:gd name="T0" fmla="*/ 0 w 1379"/>
                <a:gd name="T1" fmla="*/ 0 h 664"/>
                <a:gd name="T2" fmla="*/ 1168 w 1379"/>
                <a:gd name="T3" fmla="*/ 216 h 664"/>
                <a:gd name="T4" fmla="*/ 1264 w 1379"/>
                <a:gd name="T5" fmla="*/ 400 h 664"/>
                <a:gd name="T6" fmla="*/ 832 w 1379"/>
                <a:gd name="T7" fmla="*/ 664 h 6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79"/>
                <a:gd name="T13" fmla="*/ 0 h 664"/>
                <a:gd name="T14" fmla="*/ 1379 w 1379"/>
                <a:gd name="T15" fmla="*/ 664 h 6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79" h="664">
                  <a:moveTo>
                    <a:pt x="0" y="0"/>
                  </a:moveTo>
                  <a:cubicBezTo>
                    <a:pt x="195" y="37"/>
                    <a:pt x="957" y="149"/>
                    <a:pt x="1168" y="216"/>
                  </a:cubicBezTo>
                  <a:cubicBezTo>
                    <a:pt x="1379" y="283"/>
                    <a:pt x="1320" y="325"/>
                    <a:pt x="1264" y="400"/>
                  </a:cubicBezTo>
                  <a:cubicBezTo>
                    <a:pt x="1208" y="475"/>
                    <a:pt x="922" y="609"/>
                    <a:pt x="832" y="664"/>
                  </a:cubicBezTo>
                </a:path>
              </a:pathLst>
            </a:custGeom>
            <a:noFill/>
            <a:ln w="38100">
              <a:solidFill>
                <a:srgbClr val="990000"/>
              </a:solidFill>
              <a:round/>
              <a:headEnd type="triangle"/>
              <a:tailEnd type="none" w="med" len="med"/>
            </a:ln>
          </p:spPr>
          <p:txBody>
            <a:bodyPr/>
            <a:lstStyle/>
            <a:p>
              <a:endParaRPr lang="en-US" b="1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分支预测</a:t>
            </a:r>
            <a:endParaRPr lang="en-US"/>
          </a:p>
        </p:txBody>
      </p:sp>
      <p:sp>
        <p:nvSpPr>
          <p:cNvPr id="66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设想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猜测会走哪个分支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在预测的位置开始执行指令</a:t>
            </a:r>
            <a:endParaRPr lang="en-US" dirty="0"/>
          </a:p>
          <a:p>
            <a:pPr lvl="2">
              <a:defRPr/>
            </a:pPr>
            <a:r>
              <a:rPr lang="zh-CN" altLang="en-US" dirty="0"/>
              <a:t>但不要真修改寄存器或内存数据</a:t>
            </a:r>
            <a:endParaRPr lang="en-US" dirty="0"/>
          </a:p>
          <a:p>
            <a:pPr eaLnBrk="1" hangingPunct="1">
              <a:defRPr/>
            </a:pPr>
            <a:endParaRPr lang="en-US" sz="2000" dirty="0"/>
          </a:p>
        </p:txBody>
      </p:sp>
      <p:sp>
        <p:nvSpPr>
          <p:cNvPr id="50184" name="AutoShape 8"/>
          <p:cNvSpPr/>
          <p:nvPr/>
        </p:nvSpPr>
        <p:spPr bwMode="auto">
          <a:xfrm>
            <a:off x="5791200" y="5432192"/>
            <a:ext cx="304800" cy="609600"/>
          </a:xfrm>
          <a:prstGeom prst="rightBrace">
            <a:avLst>
              <a:gd name="adj1" fmla="val 16667"/>
              <a:gd name="adj2" fmla="val 50000"/>
            </a:avLst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6137817" y="5330566"/>
            <a:ext cx="1107996" cy="36933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Calibri" panose="020F0502020204030204" pitchFamily="34" charset="0"/>
              </a:rPr>
              <a:t>开始执行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90600" y="3431232"/>
            <a:ext cx="4615445" cy="230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anose="02070309020205020404" pitchFamily="49" charset="0"/>
              </a:rPr>
              <a:t>  404663:  </a:t>
            </a:r>
            <a:r>
              <a:rPr lang="nl-NL" sz="1800" b="1" dirty="0" err="1">
                <a:latin typeface="Courier New" panose="02070309020205020404" pitchFamily="49" charset="0"/>
              </a:rPr>
              <a:t>mov</a:t>
            </a:r>
            <a:r>
              <a:rPr lang="nl-NL" sz="1800" b="1" dirty="0">
                <a:latin typeface="Courier New" panose="02070309020205020404" pitchFamily="49" charset="0"/>
              </a:rPr>
              <a:t>    $0x0,%eax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anose="02070309020205020404" pitchFamily="49" charset="0"/>
              </a:rPr>
              <a:t>  404668:  </a:t>
            </a:r>
            <a:r>
              <a:rPr lang="nl-NL" sz="1800" b="1" dirty="0" err="1">
                <a:latin typeface="Courier New" panose="02070309020205020404" pitchFamily="49" charset="0"/>
              </a:rPr>
              <a:t>cmp</a:t>
            </a:r>
            <a:r>
              <a:rPr lang="nl-NL" sz="1800" b="1" dirty="0">
                <a:latin typeface="Courier New" panose="02070309020205020404" pitchFamily="49" charset="0"/>
              </a:rPr>
              <a:t>    (%</a:t>
            </a:r>
            <a:r>
              <a:rPr lang="nl-NL" sz="1800" b="1" dirty="0" err="1">
                <a:latin typeface="Courier New" panose="02070309020205020404" pitchFamily="49" charset="0"/>
              </a:rPr>
              <a:t>rdi</a:t>
            </a:r>
            <a:r>
              <a:rPr lang="nl-NL" sz="1800" b="1" dirty="0">
                <a:latin typeface="Courier New" panose="02070309020205020404" pitchFamily="49" charset="0"/>
              </a:rPr>
              <a:t>),%</a:t>
            </a:r>
            <a:r>
              <a:rPr lang="nl-NL" sz="1800" b="1" dirty="0" err="1">
                <a:latin typeface="Courier New" panose="02070309020205020404" pitchFamily="49" charset="0"/>
              </a:rPr>
              <a:t>rsi</a:t>
            </a:r>
            <a:endParaRPr lang="nl-NL" sz="1800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anose="02070309020205020404" pitchFamily="49" charset="0"/>
              </a:rPr>
              <a:t>  </a:t>
            </a:r>
            <a:r>
              <a:rPr lang="nl-NL" sz="1800" b="1" i="1" dirty="0">
                <a:latin typeface="Courier New" panose="02070309020205020404" pitchFamily="49" charset="0"/>
              </a:rPr>
              <a:t>40466b:  </a:t>
            </a:r>
            <a:r>
              <a:rPr lang="nl-NL" sz="1800" b="1" i="1" dirty="0" err="1">
                <a:latin typeface="Courier New" panose="02070309020205020404" pitchFamily="49" charset="0"/>
              </a:rPr>
              <a:t>jge</a:t>
            </a:r>
            <a:r>
              <a:rPr lang="nl-NL" sz="1800" b="1" i="1" dirty="0">
                <a:latin typeface="Courier New" panose="02070309020205020404" pitchFamily="49" charset="0"/>
              </a:rPr>
              <a:t>    404685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anose="02070309020205020404" pitchFamily="49" charset="0"/>
              </a:rPr>
              <a:t>  40466d:  </a:t>
            </a:r>
            <a:r>
              <a:rPr lang="nl-NL" sz="1800" b="1" dirty="0" err="1">
                <a:latin typeface="Courier New" panose="02070309020205020404" pitchFamily="49" charset="0"/>
              </a:rPr>
              <a:t>mov</a:t>
            </a:r>
            <a:r>
              <a:rPr lang="nl-NL" sz="1800" b="1" dirty="0">
                <a:latin typeface="Courier New" panose="02070309020205020404" pitchFamily="49" charset="0"/>
              </a:rPr>
              <a:t>    0x8(%</a:t>
            </a:r>
            <a:r>
              <a:rPr lang="nl-NL" sz="1800" b="1" dirty="0" err="1">
                <a:latin typeface="Courier New" panose="02070309020205020404" pitchFamily="49" charset="0"/>
              </a:rPr>
              <a:t>rdi</a:t>
            </a:r>
            <a:r>
              <a:rPr lang="nl-NL" sz="1800" b="1" dirty="0">
                <a:latin typeface="Courier New" panose="02070309020205020404" pitchFamily="49" charset="0"/>
              </a:rPr>
              <a:t>),%</a:t>
            </a:r>
            <a:r>
              <a:rPr lang="nl-NL" sz="1800" b="1" dirty="0" err="1">
                <a:latin typeface="Courier New" panose="02070309020205020404" pitchFamily="49" charset="0"/>
              </a:rPr>
              <a:t>rax</a:t>
            </a:r>
            <a:endParaRPr lang="nl-NL" sz="1800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anose="02070309020205020404" pitchFamily="49" charset="0"/>
              </a:rPr>
              <a:t>   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anose="02070309020205020404" pitchFamily="49" charset="0"/>
              </a:rPr>
              <a:t>   . . .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endParaRPr lang="nl-NL" sz="1800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b="1" dirty="0">
                <a:latin typeface="Courier New" panose="02070309020205020404" pitchFamily="49" charset="0"/>
              </a:rPr>
              <a:t>  404685:  </a:t>
            </a:r>
            <a:r>
              <a:rPr lang="nl-NL" sz="1800" b="1" dirty="0" err="1">
                <a:latin typeface="Courier New" panose="02070309020205020404" pitchFamily="49" charset="0"/>
              </a:rPr>
              <a:t>repz</a:t>
            </a:r>
            <a:r>
              <a:rPr lang="nl-NL" sz="1800" b="1" dirty="0">
                <a:latin typeface="Courier New" panose="02070309020205020404" pitchFamily="49" charset="0"/>
              </a:rPr>
              <a:t> </a:t>
            </a:r>
            <a:r>
              <a:rPr lang="nl-NL" sz="1800" b="1" dirty="0" err="1">
                <a:latin typeface="Courier New" panose="02070309020205020404" pitchFamily="49" charset="0"/>
              </a:rPr>
              <a:t>retq</a:t>
            </a:r>
            <a:endParaRPr lang="nl-NL" sz="1800" b="1" dirty="0">
              <a:latin typeface="Courier New" panose="02070309020205020404" pitchFamily="49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014605" y="4119264"/>
            <a:ext cx="4076781" cy="1148688"/>
            <a:chOff x="4014605" y="4119264"/>
            <a:chExt cx="4076781" cy="1148688"/>
          </a:xfrm>
        </p:grpSpPr>
        <p:sp>
          <p:nvSpPr>
            <p:cNvPr id="50182" name="Text Box 6"/>
            <p:cNvSpPr txBox="1">
              <a:spLocks noChangeArrowheads="1"/>
            </p:cNvSpPr>
            <p:nvPr/>
          </p:nvSpPr>
          <p:spPr bwMode="auto">
            <a:xfrm>
              <a:off x="6521726" y="4119264"/>
              <a:ext cx="1569660" cy="369332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dirty="0">
                  <a:solidFill>
                    <a:srgbClr val="990000"/>
                  </a:solidFill>
                  <a:latin typeface="Calibri" panose="020F0502020204030204" pitchFamily="34" charset="0"/>
                </a:rPr>
                <a:t>预测</a:t>
              </a:r>
              <a:r>
                <a:rPr lang="zh-CN" altLang="en-US" dirty="0"/>
                <a:t>选择分支</a:t>
              </a:r>
              <a:endParaRPr lang="en-US" dirty="0">
                <a:solidFill>
                  <a:srgbClr val="99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" name="Freeform 9"/>
            <p:cNvSpPr/>
            <p:nvPr/>
          </p:nvSpPr>
          <p:spPr bwMode="auto">
            <a:xfrm rot="20125028" flipV="1">
              <a:off x="4014605" y="4315938"/>
              <a:ext cx="2505991" cy="952014"/>
            </a:xfrm>
            <a:custGeom>
              <a:avLst/>
              <a:gdLst>
                <a:gd name="T0" fmla="*/ 0 w 1379"/>
                <a:gd name="T1" fmla="*/ 0 h 664"/>
                <a:gd name="T2" fmla="*/ 1168 w 1379"/>
                <a:gd name="T3" fmla="*/ 216 h 664"/>
                <a:gd name="T4" fmla="*/ 1264 w 1379"/>
                <a:gd name="T5" fmla="*/ 400 h 664"/>
                <a:gd name="T6" fmla="*/ 832 w 1379"/>
                <a:gd name="T7" fmla="*/ 664 h 6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79"/>
                <a:gd name="T13" fmla="*/ 0 h 664"/>
                <a:gd name="T14" fmla="*/ 1379 w 1379"/>
                <a:gd name="T15" fmla="*/ 664 h 6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79" h="664">
                  <a:moveTo>
                    <a:pt x="0" y="0"/>
                  </a:moveTo>
                  <a:cubicBezTo>
                    <a:pt x="195" y="37"/>
                    <a:pt x="957" y="149"/>
                    <a:pt x="1168" y="216"/>
                  </a:cubicBezTo>
                  <a:cubicBezTo>
                    <a:pt x="1379" y="283"/>
                    <a:pt x="1320" y="325"/>
                    <a:pt x="1264" y="400"/>
                  </a:cubicBezTo>
                  <a:cubicBezTo>
                    <a:pt x="1208" y="475"/>
                    <a:pt x="922" y="609"/>
                    <a:pt x="832" y="664"/>
                  </a:cubicBezTo>
                </a:path>
              </a:pathLst>
            </a:custGeom>
            <a:noFill/>
            <a:ln w="38100">
              <a:solidFill>
                <a:srgbClr val="990000"/>
              </a:solidFill>
              <a:round/>
              <a:headEnd type="triangle"/>
              <a:tailEnd type="none" w="med" len="med"/>
            </a:ln>
          </p:spPr>
          <p:txBody>
            <a:bodyPr/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489955" y="2481206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b="1" dirty="0">
                <a:latin typeface="Courier New" panose="02070309020205020404" pitchFamily="49" charset="0"/>
              </a:rPr>
              <a:t> </a:t>
            </a:r>
            <a:r>
              <a:rPr lang="da-DK" sz="1600" b="1" dirty="0">
                <a:latin typeface="Courier New" panose="02070309020205020404" pitchFamily="49" charset="0"/>
              </a:rPr>
              <a:t> 401029:  </a:t>
            </a:r>
            <a:r>
              <a:rPr lang="da-DK" sz="1600" b="1" dirty="0" err="1">
                <a:latin typeface="Courier New" panose="02070309020205020404" pitchFamily="49" charset="0"/>
              </a:rPr>
              <a:t>vmulsd</a:t>
            </a:r>
            <a:r>
              <a:rPr lang="da-DK" sz="1600" b="1" dirty="0">
                <a:latin typeface="Courier New" panose="02070309020205020404" pitchFamily="49" charset="0"/>
              </a:rPr>
              <a:t> (%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r>
              <a:rPr lang="da-DK" sz="1600" b="1" dirty="0">
                <a:latin typeface="Courier New" panose="02070309020205020404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40102d:  </a:t>
            </a:r>
            <a:r>
              <a:rPr lang="da-DK" sz="1600" b="1" dirty="0" err="1">
                <a:latin typeface="Courier New" panose="02070309020205020404" pitchFamily="49" charset="0"/>
              </a:rPr>
              <a:t>add</a:t>
            </a:r>
            <a:r>
              <a:rPr lang="da-DK" sz="1600" b="1" dirty="0">
                <a:latin typeface="Courier New" panose="02070309020205020404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401031:  </a:t>
            </a:r>
            <a:r>
              <a:rPr lang="da-DK" sz="1600" b="1" dirty="0" err="1">
                <a:latin typeface="Courier New" panose="02070309020205020404" pitchFamily="49" charset="0"/>
              </a:rPr>
              <a:t>cmp</a:t>
            </a:r>
            <a:r>
              <a:rPr lang="da-DK" sz="1600" b="1" dirty="0">
                <a:latin typeface="Courier New" panose="02070309020205020404" pitchFamily="49" charset="0"/>
              </a:rPr>
              <a:t>    %</a:t>
            </a:r>
            <a:r>
              <a:rPr lang="da-DK" sz="1600" b="1" dirty="0" err="1">
                <a:latin typeface="Courier New" panose="02070309020205020404" pitchFamily="49" charset="0"/>
              </a:rPr>
              <a:t>rax</a:t>
            </a:r>
            <a:r>
              <a:rPr lang="da-DK" sz="1600" b="1" dirty="0">
                <a:latin typeface="Courier New" panose="02070309020205020404" pitchFamily="49" charset="0"/>
              </a:rPr>
              <a:t>,%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endParaRPr lang="da-DK" sz="1600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401034:  </a:t>
            </a:r>
            <a:r>
              <a:rPr lang="da-DK" sz="1600" b="1" dirty="0" err="1">
                <a:latin typeface="Courier New" panose="02070309020205020404" pitchFamily="49" charset="0"/>
              </a:rPr>
              <a:t>jne</a:t>
            </a:r>
            <a:r>
              <a:rPr lang="da-DK" sz="1600" b="1" dirty="0">
                <a:latin typeface="Courier New" panose="02070309020205020404" pitchFamily="49" charset="0"/>
              </a:rPr>
              <a:t>    401029</a:t>
            </a:r>
            <a:endParaRPr 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489955" y="3878347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b="1" dirty="0">
                <a:latin typeface="Courier New" panose="02070309020205020404" pitchFamily="49" charset="0"/>
              </a:rPr>
              <a:t> </a:t>
            </a:r>
            <a:r>
              <a:rPr lang="da-DK" sz="1600" b="1" dirty="0">
                <a:latin typeface="Courier New" panose="02070309020205020404" pitchFamily="49" charset="0"/>
              </a:rPr>
              <a:t> 401029:  </a:t>
            </a:r>
            <a:r>
              <a:rPr lang="da-DK" sz="1600" b="1" dirty="0" err="1">
                <a:latin typeface="Courier New" panose="02070309020205020404" pitchFamily="49" charset="0"/>
              </a:rPr>
              <a:t>vmulsd</a:t>
            </a:r>
            <a:r>
              <a:rPr lang="da-DK" sz="1600" b="1" dirty="0">
                <a:latin typeface="Courier New" panose="02070309020205020404" pitchFamily="49" charset="0"/>
              </a:rPr>
              <a:t> (%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r>
              <a:rPr lang="da-DK" sz="1600" b="1" dirty="0">
                <a:latin typeface="Courier New" panose="02070309020205020404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40102d:  </a:t>
            </a:r>
            <a:r>
              <a:rPr lang="da-DK" sz="1600" b="1" dirty="0" err="1">
                <a:latin typeface="Courier New" panose="02070309020205020404" pitchFamily="49" charset="0"/>
              </a:rPr>
              <a:t>add</a:t>
            </a:r>
            <a:r>
              <a:rPr lang="da-DK" sz="1600" b="1" dirty="0">
                <a:latin typeface="Courier New" panose="02070309020205020404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401031:  </a:t>
            </a:r>
            <a:r>
              <a:rPr lang="da-DK" sz="1600" b="1" dirty="0" err="1">
                <a:latin typeface="Courier New" panose="02070309020205020404" pitchFamily="49" charset="0"/>
              </a:rPr>
              <a:t>cmp</a:t>
            </a:r>
            <a:r>
              <a:rPr lang="da-DK" sz="1600" b="1" dirty="0">
                <a:latin typeface="Courier New" panose="02070309020205020404" pitchFamily="49" charset="0"/>
              </a:rPr>
              <a:t>    %</a:t>
            </a:r>
            <a:r>
              <a:rPr lang="da-DK" sz="1600" b="1" dirty="0" err="1">
                <a:latin typeface="Courier New" panose="02070309020205020404" pitchFamily="49" charset="0"/>
              </a:rPr>
              <a:t>rax</a:t>
            </a:r>
            <a:r>
              <a:rPr lang="da-DK" sz="1600" b="1" dirty="0">
                <a:latin typeface="Courier New" panose="02070309020205020404" pitchFamily="49" charset="0"/>
              </a:rPr>
              <a:t>,%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endParaRPr lang="da-DK" sz="1600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401034:  </a:t>
            </a:r>
            <a:r>
              <a:rPr lang="da-DK" sz="1600" b="1" dirty="0" err="1">
                <a:latin typeface="Courier New" panose="02070309020205020404" pitchFamily="49" charset="0"/>
              </a:rPr>
              <a:t>jne</a:t>
            </a:r>
            <a:r>
              <a:rPr lang="da-DK" sz="1600" b="1" dirty="0">
                <a:latin typeface="Courier New" panose="02070309020205020404" pitchFamily="49" charset="0"/>
              </a:rPr>
              <a:t>    401029</a:t>
            </a:r>
            <a:endParaRPr 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489955" y="5326147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b="1" dirty="0">
                <a:latin typeface="Courier New" panose="02070309020205020404" pitchFamily="49" charset="0"/>
              </a:rPr>
              <a:t> </a:t>
            </a:r>
            <a:r>
              <a:rPr lang="da-DK" sz="1600" b="1" dirty="0">
                <a:latin typeface="Courier New" panose="02070309020205020404" pitchFamily="49" charset="0"/>
              </a:rPr>
              <a:t> 401029:  </a:t>
            </a:r>
            <a:r>
              <a:rPr lang="da-DK" sz="1600" b="1" dirty="0" err="1">
                <a:latin typeface="Courier New" panose="02070309020205020404" pitchFamily="49" charset="0"/>
              </a:rPr>
              <a:t>vmulsd</a:t>
            </a:r>
            <a:r>
              <a:rPr lang="da-DK" sz="1600" b="1" dirty="0">
                <a:latin typeface="Courier New" panose="02070309020205020404" pitchFamily="49" charset="0"/>
              </a:rPr>
              <a:t> (%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r>
              <a:rPr lang="da-DK" sz="1600" b="1" dirty="0">
                <a:latin typeface="Courier New" panose="02070309020205020404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40102d:  </a:t>
            </a:r>
            <a:r>
              <a:rPr lang="da-DK" sz="1600" b="1" dirty="0" err="1">
                <a:latin typeface="Courier New" panose="02070309020205020404" pitchFamily="49" charset="0"/>
              </a:rPr>
              <a:t>add</a:t>
            </a:r>
            <a:r>
              <a:rPr lang="da-DK" sz="1600" b="1" dirty="0">
                <a:latin typeface="Courier New" panose="02070309020205020404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401031:  </a:t>
            </a:r>
            <a:r>
              <a:rPr lang="da-DK" sz="1600" b="1" dirty="0" err="1">
                <a:latin typeface="Courier New" panose="02070309020205020404" pitchFamily="49" charset="0"/>
              </a:rPr>
              <a:t>cmp</a:t>
            </a:r>
            <a:r>
              <a:rPr lang="da-DK" sz="1600" b="1" dirty="0">
                <a:latin typeface="Courier New" panose="02070309020205020404" pitchFamily="49" charset="0"/>
              </a:rPr>
              <a:t>    %</a:t>
            </a:r>
            <a:r>
              <a:rPr lang="da-DK" sz="1600" b="1" dirty="0" err="1">
                <a:latin typeface="Courier New" panose="02070309020205020404" pitchFamily="49" charset="0"/>
              </a:rPr>
              <a:t>rax</a:t>
            </a:r>
            <a:r>
              <a:rPr lang="da-DK" sz="1600" b="1" dirty="0">
                <a:latin typeface="Courier New" panose="02070309020205020404" pitchFamily="49" charset="0"/>
              </a:rPr>
              <a:t>,%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endParaRPr lang="da-DK" sz="1600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401034:  </a:t>
            </a:r>
            <a:r>
              <a:rPr lang="da-DK" sz="1600" b="1" dirty="0" err="1">
                <a:latin typeface="Courier New" panose="02070309020205020404" pitchFamily="49" charset="0"/>
              </a:rPr>
              <a:t>jne</a:t>
            </a:r>
            <a:r>
              <a:rPr lang="da-DK" sz="1600" b="1" dirty="0">
                <a:latin typeface="Courier New" panose="02070309020205020404" pitchFamily="49" charset="0"/>
              </a:rPr>
              <a:t>    401029</a:t>
            </a:r>
            <a:endParaRPr 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63748" y="448574"/>
            <a:ext cx="7856538" cy="573088"/>
          </a:xfrm>
        </p:spPr>
        <p:txBody>
          <a:bodyPr/>
          <a:lstStyle/>
          <a:p>
            <a:pPr>
              <a:defRPr/>
            </a:pPr>
            <a:r>
              <a:rPr lang="zh-CN" altLang="en-US"/>
              <a:t>穿过循环的分支预测</a:t>
            </a:r>
            <a:endParaRPr lang="en-US"/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489955" y="1120562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b="1" dirty="0">
                <a:latin typeface="Courier New" panose="02070309020205020404" pitchFamily="49" charset="0"/>
              </a:rPr>
              <a:t> </a:t>
            </a:r>
            <a:r>
              <a:rPr lang="da-DK" sz="1600" b="1" dirty="0">
                <a:latin typeface="Courier New" panose="02070309020205020404" pitchFamily="49" charset="0"/>
              </a:rPr>
              <a:t> 401029:  </a:t>
            </a:r>
            <a:r>
              <a:rPr lang="da-DK" sz="1600" b="1" dirty="0" err="1">
                <a:latin typeface="Courier New" panose="02070309020205020404" pitchFamily="49" charset="0"/>
              </a:rPr>
              <a:t>vmulsd</a:t>
            </a:r>
            <a:r>
              <a:rPr lang="da-DK" sz="1600" b="1" dirty="0">
                <a:latin typeface="Courier New" panose="02070309020205020404" pitchFamily="49" charset="0"/>
              </a:rPr>
              <a:t> (%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r>
              <a:rPr lang="da-DK" sz="1600" b="1" dirty="0">
                <a:latin typeface="Courier New" panose="02070309020205020404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40102d:  </a:t>
            </a:r>
            <a:r>
              <a:rPr lang="da-DK" sz="1600" b="1" dirty="0" err="1">
                <a:latin typeface="Courier New" panose="02070309020205020404" pitchFamily="49" charset="0"/>
              </a:rPr>
              <a:t>add</a:t>
            </a:r>
            <a:r>
              <a:rPr lang="da-DK" sz="1600" b="1" dirty="0">
                <a:latin typeface="Courier New" panose="02070309020205020404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401031:  </a:t>
            </a:r>
            <a:r>
              <a:rPr lang="da-DK" sz="1600" b="1" dirty="0" err="1">
                <a:latin typeface="Courier New" panose="02070309020205020404" pitchFamily="49" charset="0"/>
              </a:rPr>
              <a:t>cmp</a:t>
            </a:r>
            <a:r>
              <a:rPr lang="da-DK" sz="1600" b="1" dirty="0">
                <a:latin typeface="Courier New" panose="02070309020205020404" pitchFamily="49" charset="0"/>
              </a:rPr>
              <a:t>    %</a:t>
            </a:r>
            <a:r>
              <a:rPr lang="da-DK" sz="1600" b="1" dirty="0" err="1">
                <a:latin typeface="Courier New" panose="02070309020205020404" pitchFamily="49" charset="0"/>
              </a:rPr>
              <a:t>rax</a:t>
            </a:r>
            <a:r>
              <a:rPr lang="da-DK" sz="1600" b="1" dirty="0">
                <a:latin typeface="Courier New" panose="02070309020205020404" pitchFamily="49" charset="0"/>
              </a:rPr>
              <a:t>,%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endParaRPr lang="da-DK" sz="1600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401034:  </a:t>
            </a:r>
            <a:r>
              <a:rPr lang="da-DK" sz="1600" b="1" dirty="0" err="1">
                <a:latin typeface="Courier New" panose="02070309020205020404" pitchFamily="49" charset="0"/>
              </a:rPr>
              <a:t>jne</a:t>
            </a:r>
            <a:r>
              <a:rPr lang="da-DK" sz="1600" b="1" dirty="0">
                <a:latin typeface="Courier New" panose="02070309020205020404" pitchFamily="49" charset="0"/>
              </a:rPr>
              <a:t>    401029</a:t>
            </a:r>
            <a:endParaRPr 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51206" name="Freeform 6"/>
          <p:cNvSpPr/>
          <p:nvPr/>
        </p:nvSpPr>
        <p:spPr bwMode="auto">
          <a:xfrm>
            <a:off x="4073525" y="2133600"/>
            <a:ext cx="1587500" cy="5143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51207" name="Freeform 7"/>
          <p:cNvSpPr/>
          <p:nvPr/>
        </p:nvSpPr>
        <p:spPr bwMode="auto">
          <a:xfrm>
            <a:off x="4073525" y="3555859"/>
            <a:ext cx="1587500" cy="438291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4114800" y="1733550"/>
            <a:ext cx="696024" cy="36933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i="1" dirty="0" err="1">
                <a:solidFill>
                  <a:srgbClr val="C00000"/>
                </a:solidFill>
                <a:latin typeface="Calibri" panose="020F0502020204030204" pitchFamily="34" charset="0"/>
              </a:rPr>
              <a:t>i</a:t>
            </a:r>
            <a:r>
              <a:rPr lang="en-US" b="1" i="1" dirty="0">
                <a:solidFill>
                  <a:srgbClr val="C00000"/>
                </a:solidFill>
                <a:latin typeface="Calibri" panose="020F0502020204030204" pitchFamily="34" charset="0"/>
              </a:rPr>
              <a:t> = 98</a:t>
            </a:r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4114800" y="3105150"/>
            <a:ext cx="696024" cy="36933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i="1" dirty="0" err="1">
                <a:solidFill>
                  <a:srgbClr val="C00000"/>
                </a:solidFill>
                <a:latin typeface="Calibri" panose="020F0502020204030204" pitchFamily="34" charset="0"/>
              </a:rPr>
              <a:t>i</a:t>
            </a:r>
            <a:r>
              <a:rPr lang="en-US" b="1" i="1" dirty="0">
                <a:solidFill>
                  <a:srgbClr val="C00000"/>
                </a:solidFill>
                <a:latin typeface="Calibri" panose="020F0502020204030204" pitchFamily="34" charset="0"/>
              </a:rPr>
              <a:t> = 99</a:t>
            </a:r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4114800" y="4552950"/>
            <a:ext cx="813043" cy="36933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i="1" dirty="0" err="1">
                <a:solidFill>
                  <a:srgbClr val="C00000"/>
                </a:solidFill>
                <a:latin typeface="Calibri" panose="020F0502020204030204" pitchFamily="34" charset="0"/>
              </a:rPr>
              <a:t>i</a:t>
            </a:r>
            <a:r>
              <a:rPr lang="en-US" b="1" i="1" dirty="0">
                <a:solidFill>
                  <a:srgbClr val="C00000"/>
                </a:solidFill>
                <a:latin typeface="Calibri" panose="020F0502020204030204" pitchFamily="34" charset="0"/>
              </a:rPr>
              <a:t> = 100</a:t>
            </a:r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5575338" y="2216628"/>
            <a:ext cx="2198038" cy="40011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b="1" dirty="0">
                <a:latin typeface="Calibri" panose="020F0502020204030204" pitchFamily="34" charset="0"/>
              </a:rPr>
              <a:t>预测选择分支</a:t>
            </a:r>
            <a:r>
              <a:rPr lang="en-US" sz="2000" b="1" dirty="0">
                <a:latin typeface="Calibri" panose="020F0502020204030204" pitchFamily="34" charset="0"/>
              </a:rPr>
              <a:t>(OK)</a:t>
            </a:r>
          </a:p>
        </p:txBody>
      </p:sp>
      <p:sp>
        <p:nvSpPr>
          <p:cNvPr id="51212" name="Text Box 12"/>
          <p:cNvSpPr txBox="1">
            <a:spLocks noChangeArrowheads="1"/>
          </p:cNvSpPr>
          <p:nvPr/>
        </p:nvSpPr>
        <p:spPr bwMode="auto">
          <a:xfrm>
            <a:off x="5548111" y="3409950"/>
            <a:ext cx="2434000" cy="40011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b="1" dirty="0">
                <a:latin typeface="Calibri" panose="020F0502020204030204" pitchFamily="34" charset="0"/>
              </a:rPr>
              <a:t>预测选择分支</a:t>
            </a:r>
            <a:r>
              <a:rPr lang="en-US" sz="2000" b="1" dirty="0">
                <a:latin typeface="Calibri" panose="020F0502020204030204" pitchFamily="34" charset="0"/>
              </a:rPr>
              <a:t>(Oops)</a:t>
            </a:r>
          </a:p>
        </p:txBody>
      </p:sp>
      <p:sp>
        <p:nvSpPr>
          <p:cNvPr id="51214" name="Text Box 14"/>
          <p:cNvSpPr txBox="1">
            <a:spLocks noChangeArrowheads="1"/>
          </p:cNvSpPr>
          <p:nvPr/>
        </p:nvSpPr>
        <p:spPr bwMode="auto">
          <a:xfrm>
            <a:off x="4114800" y="5946775"/>
            <a:ext cx="813043" cy="36933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i="1" dirty="0" err="1">
                <a:solidFill>
                  <a:srgbClr val="C00000"/>
                </a:solidFill>
                <a:latin typeface="Calibri" panose="020F0502020204030204" pitchFamily="34" charset="0"/>
              </a:rPr>
              <a:t>i</a:t>
            </a:r>
            <a:r>
              <a:rPr lang="en-US" b="1" i="1" dirty="0">
                <a:solidFill>
                  <a:srgbClr val="C00000"/>
                </a:solidFill>
                <a:latin typeface="Calibri" panose="020F0502020204030204" pitchFamily="34" charset="0"/>
              </a:rPr>
              <a:t> = 101</a:t>
            </a:r>
          </a:p>
        </p:txBody>
      </p:sp>
      <p:sp>
        <p:nvSpPr>
          <p:cNvPr id="51215" name="Freeform 15"/>
          <p:cNvSpPr/>
          <p:nvPr/>
        </p:nvSpPr>
        <p:spPr bwMode="auto">
          <a:xfrm>
            <a:off x="4060825" y="4953000"/>
            <a:ext cx="1587500" cy="4381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5548111" y="1047750"/>
            <a:ext cx="1843774" cy="707886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b="1" i="1" dirty="0">
                <a:latin typeface="Calibri" panose="020F0502020204030204" pitchFamily="34" charset="0"/>
              </a:rPr>
              <a:t>假定</a:t>
            </a:r>
            <a:endParaRPr lang="en-US" altLang="zh-CN" sz="2000" b="1" i="1"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000" b="1" i="1" dirty="0">
                <a:latin typeface="Calibri" panose="020F0502020204030204" pitchFamily="34" charset="0"/>
              </a:rPr>
              <a:t>向量长度</a:t>
            </a:r>
            <a:r>
              <a:rPr lang="en-US" altLang="zh-CN" sz="2000" b="1" i="1" dirty="0">
                <a:latin typeface="Calibri" panose="020F0502020204030204" pitchFamily="34" charset="0"/>
              </a:rPr>
              <a:t> = </a:t>
            </a:r>
            <a:r>
              <a:rPr lang="en-US" altLang="zh-CN" sz="2000" b="1" i="1" dirty="0">
                <a:solidFill>
                  <a:srgbClr val="C00000"/>
                </a:solidFill>
                <a:latin typeface="Calibri" panose="020F0502020204030204" pitchFamily="34" charset="0"/>
              </a:rPr>
              <a:t>100</a:t>
            </a:r>
          </a:p>
        </p:txBody>
      </p:sp>
      <p:sp>
        <p:nvSpPr>
          <p:cNvPr id="51217" name="Text Box 17"/>
          <p:cNvSpPr txBox="1">
            <a:spLocks noChangeArrowheads="1"/>
          </p:cNvSpPr>
          <p:nvPr/>
        </p:nvSpPr>
        <p:spPr bwMode="auto">
          <a:xfrm>
            <a:off x="5548110" y="4248150"/>
            <a:ext cx="1684781" cy="40011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b="1" dirty="0">
                <a:latin typeface="Calibri" panose="020F0502020204030204" pitchFamily="34" charset="0"/>
              </a:rPr>
              <a:t>读无效位置</a:t>
            </a:r>
            <a:endParaRPr lang="en-US" sz="2000" b="1" dirty="0">
              <a:latin typeface="Calibri" panose="020F0502020204030204" pitchFamily="34" charset="0"/>
            </a:endParaRPr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 flipH="1" flipV="1">
            <a:off x="4518025" y="4171950"/>
            <a:ext cx="10668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51219" name="Line 19"/>
          <p:cNvSpPr>
            <a:spLocks noChangeShapeType="1"/>
          </p:cNvSpPr>
          <p:nvPr/>
        </p:nvSpPr>
        <p:spPr bwMode="auto">
          <a:xfrm>
            <a:off x="7889875" y="5086350"/>
            <a:ext cx="0" cy="121920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txBody>
          <a:bodyPr/>
          <a:lstStyle/>
          <a:p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1220" name="Line 20"/>
          <p:cNvSpPr>
            <a:spLocks noChangeShapeType="1"/>
          </p:cNvSpPr>
          <p:nvPr/>
        </p:nvSpPr>
        <p:spPr bwMode="auto">
          <a:xfrm>
            <a:off x="7889875" y="3867150"/>
            <a:ext cx="0" cy="121920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txBody>
          <a:bodyPr/>
          <a:lstStyle/>
          <a:p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1221" name="Text Box 21"/>
          <p:cNvSpPr txBox="1">
            <a:spLocks noChangeArrowheads="1"/>
          </p:cNvSpPr>
          <p:nvPr/>
        </p:nvSpPr>
        <p:spPr bwMode="auto">
          <a:xfrm>
            <a:off x="7576919" y="4220742"/>
            <a:ext cx="646331" cy="369332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执行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1222" name="Text Box 22"/>
          <p:cNvSpPr txBox="1">
            <a:spLocks noChangeArrowheads="1"/>
          </p:cNvSpPr>
          <p:nvPr/>
        </p:nvSpPr>
        <p:spPr bwMode="auto">
          <a:xfrm>
            <a:off x="7659469" y="5425654"/>
            <a:ext cx="646331" cy="369332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取指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1223" name="Line 23"/>
          <p:cNvSpPr>
            <a:spLocks noChangeShapeType="1"/>
          </p:cNvSpPr>
          <p:nvPr/>
        </p:nvSpPr>
        <p:spPr bwMode="auto">
          <a:xfrm flipV="1">
            <a:off x="7737475" y="3867150"/>
            <a:ext cx="304800" cy="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</a:ln>
        </p:spPr>
        <p:txBody>
          <a:bodyPr/>
          <a:lstStyle/>
          <a:p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1224" name="Line 24"/>
          <p:cNvSpPr>
            <a:spLocks noChangeShapeType="1"/>
          </p:cNvSpPr>
          <p:nvPr/>
        </p:nvSpPr>
        <p:spPr bwMode="auto">
          <a:xfrm flipV="1">
            <a:off x="7737475" y="5086350"/>
            <a:ext cx="304800" cy="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</a:ln>
        </p:spPr>
        <p:txBody>
          <a:bodyPr/>
          <a:lstStyle/>
          <a:p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1225" name="Line 25"/>
          <p:cNvSpPr>
            <a:spLocks noChangeShapeType="1"/>
          </p:cNvSpPr>
          <p:nvPr/>
        </p:nvSpPr>
        <p:spPr bwMode="auto">
          <a:xfrm flipV="1">
            <a:off x="7737475" y="6305550"/>
            <a:ext cx="304800" cy="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</a:ln>
        </p:spPr>
        <p:txBody>
          <a:bodyPr/>
          <a:lstStyle/>
          <a:p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152400"/>
            <a:ext cx="8786982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优化编译器的局限性</a:t>
            </a:r>
            <a:endParaRPr lang="en-US" dirty="0"/>
          </a:p>
        </p:txBody>
      </p:sp>
      <p:sp>
        <p:nvSpPr>
          <p:cNvPr id="384003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836731"/>
            <a:ext cx="8594725" cy="5868869"/>
          </a:xfrm>
        </p:spPr>
        <p:txBody>
          <a:bodyPr lIns="90487" tIns="44450" rIns="90487" bIns="44450"/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在基本约束条件下运行</a:t>
            </a:r>
            <a:endParaRPr lang="en-US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不能引起程序行为的任何改变</a:t>
            </a:r>
            <a:endParaRPr lang="en-US" dirty="0"/>
          </a:p>
          <a:p>
            <a:pPr lvl="2">
              <a:lnSpc>
                <a:spcPct val="150000"/>
              </a:lnSpc>
              <a:defRPr/>
            </a:pPr>
            <a:r>
              <a:rPr lang="zh-CN" altLang="en-US" dirty="0"/>
              <a:t>例外：可能是程序在使用非标准语言特性</a:t>
            </a:r>
            <a:endParaRPr lang="en-US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通常阻止它进行优化那些只会影响到病态条件下的行为</a:t>
            </a:r>
            <a:endParaRPr lang="en-US" dirty="0"/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对程序员来说很明显的行为，可能会因语言和编码风格而变得模糊</a:t>
            </a:r>
            <a:r>
              <a:rPr lang="en-US" altLang="zh-CN" dirty="0"/>
              <a:t>/</a:t>
            </a:r>
            <a:r>
              <a:rPr lang="zh-CN" altLang="en-US" dirty="0"/>
              <a:t>混乱</a:t>
            </a:r>
            <a:endParaRPr lang="en-US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如 </a:t>
            </a:r>
            <a:r>
              <a:rPr lang="en-US" dirty="0"/>
              <a:t>,</a:t>
            </a:r>
            <a:r>
              <a:rPr lang="zh-CN" altLang="en-US" dirty="0"/>
              <a:t>数据的范围可能比变量类型对应的范围更小</a:t>
            </a:r>
            <a:endParaRPr lang="en-US" altLang="zh-CN" dirty="0"/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低级别优化往往降低程序可读性和模块性</a:t>
            </a:r>
            <a:endParaRPr lang="en-US" altLang="zh-CN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程序易出错，难以修改和扩展</a:t>
            </a:r>
            <a:endParaRPr lang="en-US" dirty="0"/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489955" y="2481206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b="1" dirty="0">
                <a:latin typeface="Courier New" panose="02070309020205020404" pitchFamily="49" charset="0"/>
              </a:rPr>
              <a:t> </a:t>
            </a:r>
            <a:r>
              <a:rPr lang="da-DK" sz="1600" b="1" dirty="0">
                <a:latin typeface="Courier New" panose="02070309020205020404" pitchFamily="49" charset="0"/>
              </a:rPr>
              <a:t> 401029:  </a:t>
            </a:r>
            <a:r>
              <a:rPr lang="da-DK" sz="1600" b="1" dirty="0" err="1">
                <a:latin typeface="Courier New" panose="02070309020205020404" pitchFamily="49" charset="0"/>
              </a:rPr>
              <a:t>vmulsd</a:t>
            </a:r>
            <a:r>
              <a:rPr lang="da-DK" sz="1600" b="1" dirty="0">
                <a:latin typeface="Courier New" panose="02070309020205020404" pitchFamily="49" charset="0"/>
              </a:rPr>
              <a:t> (%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r>
              <a:rPr lang="da-DK" sz="1600" b="1" dirty="0">
                <a:latin typeface="Courier New" panose="02070309020205020404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40102d:  </a:t>
            </a:r>
            <a:r>
              <a:rPr lang="da-DK" sz="1600" b="1" dirty="0" err="1">
                <a:latin typeface="Courier New" panose="02070309020205020404" pitchFamily="49" charset="0"/>
              </a:rPr>
              <a:t>add</a:t>
            </a:r>
            <a:r>
              <a:rPr lang="da-DK" sz="1600" b="1" dirty="0">
                <a:latin typeface="Courier New" panose="02070309020205020404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401031:  </a:t>
            </a:r>
            <a:r>
              <a:rPr lang="da-DK" sz="1600" b="1" dirty="0" err="1">
                <a:latin typeface="Courier New" panose="02070309020205020404" pitchFamily="49" charset="0"/>
              </a:rPr>
              <a:t>cmp</a:t>
            </a:r>
            <a:r>
              <a:rPr lang="da-DK" sz="1600" b="1" dirty="0">
                <a:latin typeface="Courier New" panose="02070309020205020404" pitchFamily="49" charset="0"/>
              </a:rPr>
              <a:t>    %</a:t>
            </a:r>
            <a:r>
              <a:rPr lang="da-DK" sz="1600" b="1" dirty="0" err="1">
                <a:latin typeface="Courier New" panose="02070309020205020404" pitchFamily="49" charset="0"/>
              </a:rPr>
              <a:t>rax</a:t>
            </a:r>
            <a:r>
              <a:rPr lang="da-DK" sz="1600" b="1" dirty="0">
                <a:latin typeface="Courier New" panose="02070309020205020404" pitchFamily="49" charset="0"/>
              </a:rPr>
              <a:t>,%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endParaRPr lang="da-DK" sz="1600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401034:  </a:t>
            </a:r>
            <a:r>
              <a:rPr lang="da-DK" sz="1600" b="1" dirty="0" err="1">
                <a:latin typeface="Courier New" panose="02070309020205020404" pitchFamily="49" charset="0"/>
              </a:rPr>
              <a:t>jne</a:t>
            </a:r>
            <a:r>
              <a:rPr lang="da-DK" sz="1600" b="1" dirty="0">
                <a:latin typeface="Courier New" panose="02070309020205020404" pitchFamily="49" charset="0"/>
              </a:rPr>
              <a:t>    401029</a:t>
            </a:r>
            <a:endParaRPr 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489955" y="3878347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b="1" dirty="0">
                <a:latin typeface="Courier New" panose="02070309020205020404" pitchFamily="49" charset="0"/>
              </a:rPr>
              <a:t> </a:t>
            </a:r>
            <a:r>
              <a:rPr lang="da-DK" sz="1600" b="1" dirty="0">
                <a:latin typeface="Courier New" panose="02070309020205020404" pitchFamily="49" charset="0"/>
              </a:rPr>
              <a:t> 401029:  </a:t>
            </a:r>
            <a:r>
              <a:rPr lang="da-DK" sz="1600" b="1" dirty="0" err="1">
                <a:latin typeface="Courier New" panose="02070309020205020404" pitchFamily="49" charset="0"/>
              </a:rPr>
              <a:t>vmulsd</a:t>
            </a:r>
            <a:r>
              <a:rPr lang="da-DK" sz="1600" b="1" dirty="0">
                <a:latin typeface="Courier New" panose="02070309020205020404" pitchFamily="49" charset="0"/>
              </a:rPr>
              <a:t> (%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r>
              <a:rPr lang="da-DK" sz="1600" b="1" dirty="0">
                <a:latin typeface="Courier New" panose="02070309020205020404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40102d:  </a:t>
            </a:r>
            <a:r>
              <a:rPr lang="da-DK" sz="1600" b="1" dirty="0" err="1">
                <a:latin typeface="Courier New" panose="02070309020205020404" pitchFamily="49" charset="0"/>
              </a:rPr>
              <a:t>add</a:t>
            </a:r>
            <a:r>
              <a:rPr lang="da-DK" sz="1600" b="1" dirty="0">
                <a:latin typeface="Courier New" panose="02070309020205020404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401031:  </a:t>
            </a:r>
            <a:r>
              <a:rPr lang="da-DK" sz="1600" b="1" dirty="0" err="1">
                <a:latin typeface="Courier New" panose="02070309020205020404" pitchFamily="49" charset="0"/>
              </a:rPr>
              <a:t>cmp</a:t>
            </a:r>
            <a:r>
              <a:rPr lang="da-DK" sz="1600" b="1" dirty="0">
                <a:latin typeface="Courier New" panose="02070309020205020404" pitchFamily="49" charset="0"/>
              </a:rPr>
              <a:t>    %</a:t>
            </a:r>
            <a:r>
              <a:rPr lang="da-DK" sz="1600" b="1" dirty="0" err="1">
                <a:latin typeface="Courier New" panose="02070309020205020404" pitchFamily="49" charset="0"/>
              </a:rPr>
              <a:t>rax</a:t>
            </a:r>
            <a:r>
              <a:rPr lang="da-DK" sz="1600" b="1" dirty="0">
                <a:latin typeface="Courier New" panose="02070309020205020404" pitchFamily="49" charset="0"/>
              </a:rPr>
              <a:t>,%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endParaRPr lang="da-DK" sz="1600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401034:  </a:t>
            </a:r>
            <a:r>
              <a:rPr lang="da-DK" sz="1600" b="1" dirty="0" err="1">
                <a:latin typeface="Courier New" panose="02070309020205020404" pitchFamily="49" charset="0"/>
              </a:rPr>
              <a:t>jne</a:t>
            </a:r>
            <a:r>
              <a:rPr lang="da-DK" sz="1600" b="1" dirty="0">
                <a:latin typeface="Courier New" panose="02070309020205020404" pitchFamily="49" charset="0"/>
              </a:rPr>
              <a:t>    401029</a:t>
            </a:r>
            <a:endParaRPr 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489955" y="5326147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b="1" dirty="0">
                <a:latin typeface="Courier New" panose="02070309020205020404" pitchFamily="49" charset="0"/>
              </a:rPr>
              <a:t> </a:t>
            </a:r>
            <a:r>
              <a:rPr lang="da-DK" sz="1600" b="1" dirty="0">
                <a:latin typeface="Courier New" panose="02070309020205020404" pitchFamily="49" charset="0"/>
              </a:rPr>
              <a:t> 401029:  </a:t>
            </a:r>
            <a:r>
              <a:rPr lang="da-DK" sz="1600" b="1" dirty="0" err="1">
                <a:latin typeface="Courier New" panose="02070309020205020404" pitchFamily="49" charset="0"/>
              </a:rPr>
              <a:t>vmulsd</a:t>
            </a:r>
            <a:r>
              <a:rPr lang="da-DK" sz="1600" b="1" dirty="0">
                <a:latin typeface="Courier New" panose="02070309020205020404" pitchFamily="49" charset="0"/>
              </a:rPr>
              <a:t> (%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r>
              <a:rPr lang="da-DK" sz="1600" b="1" dirty="0">
                <a:latin typeface="Courier New" panose="02070309020205020404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40102d:  </a:t>
            </a:r>
            <a:r>
              <a:rPr lang="da-DK" sz="1600" b="1" dirty="0" err="1">
                <a:latin typeface="Courier New" panose="02070309020205020404" pitchFamily="49" charset="0"/>
              </a:rPr>
              <a:t>add</a:t>
            </a:r>
            <a:r>
              <a:rPr lang="da-DK" sz="1600" b="1" dirty="0">
                <a:latin typeface="Courier New" panose="02070309020205020404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401031:  </a:t>
            </a:r>
            <a:r>
              <a:rPr lang="da-DK" sz="1600" b="1" dirty="0" err="1">
                <a:latin typeface="Courier New" panose="02070309020205020404" pitchFamily="49" charset="0"/>
              </a:rPr>
              <a:t>cmp</a:t>
            </a:r>
            <a:r>
              <a:rPr lang="da-DK" sz="1600" b="1" dirty="0">
                <a:latin typeface="Courier New" panose="02070309020205020404" pitchFamily="49" charset="0"/>
              </a:rPr>
              <a:t>    %</a:t>
            </a:r>
            <a:r>
              <a:rPr lang="da-DK" sz="1600" b="1" dirty="0" err="1">
                <a:latin typeface="Courier New" panose="02070309020205020404" pitchFamily="49" charset="0"/>
              </a:rPr>
              <a:t>rax</a:t>
            </a:r>
            <a:r>
              <a:rPr lang="da-DK" sz="1600" b="1" dirty="0">
                <a:latin typeface="Courier New" panose="02070309020205020404" pitchFamily="49" charset="0"/>
              </a:rPr>
              <a:t>,%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endParaRPr lang="da-DK" sz="1600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401034:  </a:t>
            </a:r>
            <a:r>
              <a:rPr lang="da-DK" sz="1600" b="1" dirty="0" err="1">
                <a:latin typeface="Courier New" panose="02070309020205020404" pitchFamily="49" charset="0"/>
              </a:rPr>
              <a:t>jne</a:t>
            </a:r>
            <a:r>
              <a:rPr lang="da-DK" sz="1600" b="1" dirty="0">
                <a:latin typeface="Courier New" panose="02070309020205020404" pitchFamily="49" charset="0"/>
              </a:rPr>
              <a:t>    401029</a:t>
            </a:r>
            <a:endParaRPr 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489955" y="1120562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b="1" dirty="0">
                <a:latin typeface="Courier New" panose="02070309020205020404" pitchFamily="49" charset="0"/>
              </a:rPr>
              <a:t> </a:t>
            </a:r>
            <a:r>
              <a:rPr lang="da-DK" sz="1600" b="1" dirty="0">
                <a:latin typeface="Courier New" panose="02070309020205020404" pitchFamily="49" charset="0"/>
              </a:rPr>
              <a:t> 401029:  </a:t>
            </a:r>
            <a:r>
              <a:rPr lang="da-DK" sz="1600" b="1" dirty="0" err="1">
                <a:latin typeface="Courier New" panose="02070309020205020404" pitchFamily="49" charset="0"/>
              </a:rPr>
              <a:t>vmulsd</a:t>
            </a:r>
            <a:r>
              <a:rPr lang="da-DK" sz="1600" b="1" dirty="0">
                <a:latin typeface="Courier New" panose="02070309020205020404" pitchFamily="49" charset="0"/>
              </a:rPr>
              <a:t> (%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r>
              <a:rPr lang="da-DK" sz="1600" b="1" dirty="0">
                <a:latin typeface="Courier New" panose="02070309020205020404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40102d:  </a:t>
            </a:r>
            <a:r>
              <a:rPr lang="da-DK" sz="1600" b="1" dirty="0" err="1">
                <a:latin typeface="Courier New" panose="02070309020205020404" pitchFamily="49" charset="0"/>
              </a:rPr>
              <a:t>add</a:t>
            </a:r>
            <a:r>
              <a:rPr lang="da-DK" sz="1600" b="1" dirty="0">
                <a:latin typeface="Courier New" panose="02070309020205020404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401031:  </a:t>
            </a:r>
            <a:r>
              <a:rPr lang="da-DK" sz="1600" b="1" dirty="0" err="1">
                <a:latin typeface="Courier New" panose="02070309020205020404" pitchFamily="49" charset="0"/>
              </a:rPr>
              <a:t>cmp</a:t>
            </a:r>
            <a:r>
              <a:rPr lang="da-DK" sz="1600" b="1" dirty="0">
                <a:latin typeface="Courier New" panose="02070309020205020404" pitchFamily="49" charset="0"/>
              </a:rPr>
              <a:t>    %</a:t>
            </a:r>
            <a:r>
              <a:rPr lang="da-DK" sz="1600" b="1" dirty="0" err="1">
                <a:latin typeface="Courier New" panose="02070309020205020404" pitchFamily="49" charset="0"/>
              </a:rPr>
              <a:t>rax</a:t>
            </a:r>
            <a:r>
              <a:rPr lang="da-DK" sz="1600" b="1" dirty="0">
                <a:latin typeface="Courier New" panose="02070309020205020404" pitchFamily="49" charset="0"/>
              </a:rPr>
              <a:t>,%</a:t>
            </a:r>
            <a:r>
              <a:rPr lang="da-DK" sz="1600" b="1" dirty="0" err="1">
                <a:latin typeface="Courier New" panose="02070309020205020404" pitchFamily="49" charset="0"/>
              </a:rPr>
              <a:t>rdx</a:t>
            </a:r>
            <a:endParaRPr lang="da-DK" sz="1600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b="1" dirty="0">
                <a:latin typeface="Courier New" panose="02070309020205020404" pitchFamily="49" charset="0"/>
              </a:rPr>
              <a:t>  401034:  </a:t>
            </a:r>
            <a:r>
              <a:rPr lang="da-DK" sz="1600" b="1" dirty="0" err="1">
                <a:latin typeface="Courier New" panose="02070309020205020404" pitchFamily="49" charset="0"/>
              </a:rPr>
              <a:t>jne</a:t>
            </a:r>
            <a:r>
              <a:rPr lang="da-DK" sz="1600" b="1" dirty="0">
                <a:latin typeface="Courier New" panose="02070309020205020404" pitchFamily="49" charset="0"/>
              </a:rPr>
              <a:t>    401029</a:t>
            </a:r>
            <a:endParaRPr 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32" name="Freeform 6"/>
          <p:cNvSpPr/>
          <p:nvPr/>
        </p:nvSpPr>
        <p:spPr bwMode="auto">
          <a:xfrm>
            <a:off x="4073525" y="2133600"/>
            <a:ext cx="1587500" cy="5143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33" name="Freeform 7"/>
          <p:cNvSpPr/>
          <p:nvPr/>
        </p:nvSpPr>
        <p:spPr bwMode="auto">
          <a:xfrm>
            <a:off x="4073525" y="3555859"/>
            <a:ext cx="1587500" cy="438291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4114800" y="1733550"/>
            <a:ext cx="696024" cy="36933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i="1" dirty="0" err="1">
                <a:solidFill>
                  <a:srgbClr val="C00000"/>
                </a:solidFill>
                <a:latin typeface="Calibri" panose="020F0502020204030204" pitchFamily="34" charset="0"/>
              </a:rPr>
              <a:t>i</a:t>
            </a:r>
            <a:r>
              <a:rPr lang="en-US" b="1" i="1" dirty="0">
                <a:solidFill>
                  <a:srgbClr val="C00000"/>
                </a:solidFill>
                <a:latin typeface="Calibri" panose="020F0502020204030204" pitchFamily="34" charset="0"/>
              </a:rPr>
              <a:t> = 98</a:t>
            </a:r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4114800" y="3105150"/>
            <a:ext cx="696024" cy="36933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i="1" dirty="0" err="1">
                <a:solidFill>
                  <a:srgbClr val="C00000"/>
                </a:solidFill>
                <a:latin typeface="Calibri" panose="020F0502020204030204" pitchFamily="34" charset="0"/>
              </a:rPr>
              <a:t>i</a:t>
            </a:r>
            <a:r>
              <a:rPr lang="en-US" b="1" i="1" dirty="0">
                <a:solidFill>
                  <a:srgbClr val="C00000"/>
                </a:solidFill>
                <a:latin typeface="Calibri" panose="020F0502020204030204" pitchFamily="34" charset="0"/>
              </a:rPr>
              <a:t> = 99</a:t>
            </a:r>
          </a:p>
        </p:txBody>
      </p:sp>
      <p:sp>
        <p:nvSpPr>
          <p:cNvPr id="36" name="Text Box 10"/>
          <p:cNvSpPr txBox="1">
            <a:spLocks noChangeArrowheads="1"/>
          </p:cNvSpPr>
          <p:nvPr/>
        </p:nvSpPr>
        <p:spPr bwMode="auto">
          <a:xfrm>
            <a:off x="4114800" y="4552950"/>
            <a:ext cx="813043" cy="36933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i="1" dirty="0" err="1">
                <a:solidFill>
                  <a:srgbClr val="C00000"/>
                </a:solidFill>
                <a:latin typeface="Calibri" panose="020F0502020204030204" pitchFamily="34" charset="0"/>
              </a:rPr>
              <a:t>i</a:t>
            </a:r>
            <a:r>
              <a:rPr lang="en-US" b="1" i="1" dirty="0">
                <a:solidFill>
                  <a:srgbClr val="C00000"/>
                </a:solidFill>
                <a:latin typeface="Calibri" panose="020F0502020204030204" pitchFamily="34" charset="0"/>
              </a:rPr>
              <a:t> = 100</a:t>
            </a: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5575338" y="2216628"/>
            <a:ext cx="2198038" cy="40011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b="1" dirty="0">
                <a:latin typeface="Calibri" panose="020F0502020204030204" pitchFamily="34" charset="0"/>
              </a:rPr>
              <a:t>预测选择分支</a:t>
            </a:r>
            <a:r>
              <a:rPr lang="en-US" sz="2000" b="1" dirty="0">
                <a:latin typeface="Calibri" panose="020F0502020204030204" pitchFamily="34" charset="0"/>
              </a:rPr>
              <a:t>(OK)</a:t>
            </a:r>
          </a:p>
        </p:txBody>
      </p:sp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5548111" y="3409950"/>
            <a:ext cx="2419573" cy="40011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b="1" dirty="0">
                <a:latin typeface="Calibri" panose="020F0502020204030204" pitchFamily="34" charset="0"/>
              </a:rPr>
              <a:t>预测选择分支</a:t>
            </a:r>
            <a:r>
              <a:rPr lang="en-US" sz="2000" b="1" dirty="0">
                <a:latin typeface="Calibri" panose="020F0502020204030204" pitchFamily="34" charset="0"/>
              </a:rPr>
              <a:t>(Oops)</a:t>
            </a:r>
          </a:p>
        </p:txBody>
      </p:sp>
      <p:sp>
        <p:nvSpPr>
          <p:cNvPr id="39" name="Text Box 14"/>
          <p:cNvSpPr txBox="1">
            <a:spLocks noChangeArrowheads="1"/>
          </p:cNvSpPr>
          <p:nvPr/>
        </p:nvSpPr>
        <p:spPr bwMode="auto">
          <a:xfrm>
            <a:off x="4114800" y="5946775"/>
            <a:ext cx="813043" cy="36933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i="1" dirty="0" err="1">
                <a:solidFill>
                  <a:srgbClr val="C00000"/>
                </a:solidFill>
                <a:latin typeface="Calibri" panose="020F0502020204030204" pitchFamily="34" charset="0"/>
              </a:rPr>
              <a:t>i</a:t>
            </a:r>
            <a:r>
              <a:rPr lang="en-US" b="1" i="1" dirty="0">
                <a:solidFill>
                  <a:srgbClr val="C00000"/>
                </a:solidFill>
                <a:latin typeface="Calibri" panose="020F0502020204030204" pitchFamily="34" charset="0"/>
              </a:rPr>
              <a:t> = 101</a:t>
            </a:r>
          </a:p>
        </p:txBody>
      </p:sp>
      <p:sp>
        <p:nvSpPr>
          <p:cNvPr id="40" name="Freeform 15"/>
          <p:cNvSpPr/>
          <p:nvPr/>
        </p:nvSpPr>
        <p:spPr bwMode="auto">
          <a:xfrm>
            <a:off x="4060825" y="4953000"/>
            <a:ext cx="1587500" cy="4381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41" name="Text Box 16"/>
          <p:cNvSpPr txBox="1">
            <a:spLocks noChangeArrowheads="1"/>
          </p:cNvSpPr>
          <p:nvPr/>
        </p:nvSpPr>
        <p:spPr bwMode="auto">
          <a:xfrm>
            <a:off x="5548111" y="1047750"/>
            <a:ext cx="1843774" cy="707886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b="1" i="1" dirty="0">
                <a:latin typeface="Calibri" panose="020F0502020204030204" pitchFamily="34" charset="0"/>
              </a:rPr>
              <a:t>假定</a:t>
            </a:r>
            <a:endParaRPr lang="en-US" altLang="zh-CN" sz="2000" b="1" i="1"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000" b="1" i="1" dirty="0">
                <a:latin typeface="Calibri" panose="020F0502020204030204" pitchFamily="34" charset="0"/>
              </a:rPr>
              <a:t>向量长度</a:t>
            </a:r>
            <a:r>
              <a:rPr lang="en-US" altLang="zh-CN" sz="2000" b="1" i="1" dirty="0">
                <a:latin typeface="Calibri" panose="020F0502020204030204" pitchFamily="34" charset="0"/>
              </a:rPr>
              <a:t> = </a:t>
            </a:r>
            <a:r>
              <a:rPr lang="en-US" altLang="zh-CN" sz="2000" b="1" i="1" dirty="0">
                <a:solidFill>
                  <a:srgbClr val="C00000"/>
                </a:solidFill>
                <a:latin typeface="Calibri" panose="020F0502020204030204" pitchFamily="34" charset="0"/>
              </a:rPr>
              <a:t>100</a:t>
            </a:r>
          </a:p>
        </p:txBody>
      </p:sp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945438" cy="573088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分支错误预测的失效</a:t>
            </a:r>
            <a:endParaRPr lang="en-US"/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5943600" y="4928556"/>
            <a:ext cx="646331" cy="36933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rgbClr val="C00000"/>
                </a:solidFill>
                <a:latin typeface="Calibri" panose="020F0502020204030204" pitchFamily="34" charset="0"/>
              </a:rPr>
              <a:t>无效</a:t>
            </a:r>
            <a:endParaRPr lang="en-US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52242" name="Line 18"/>
          <p:cNvSpPr>
            <a:spLocks noChangeShapeType="1"/>
          </p:cNvSpPr>
          <p:nvPr/>
        </p:nvSpPr>
        <p:spPr bwMode="auto">
          <a:xfrm>
            <a:off x="685800" y="41148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52243" name="Line 19"/>
          <p:cNvSpPr>
            <a:spLocks noChangeShapeType="1"/>
          </p:cNvSpPr>
          <p:nvPr/>
        </p:nvSpPr>
        <p:spPr bwMode="auto">
          <a:xfrm>
            <a:off x="685800" y="4385096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52244" name="Line 20"/>
          <p:cNvSpPr>
            <a:spLocks noChangeShapeType="1"/>
          </p:cNvSpPr>
          <p:nvPr/>
        </p:nvSpPr>
        <p:spPr bwMode="auto">
          <a:xfrm>
            <a:off x="685800" y="4613696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>
            <a:off x="685800" y="48768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52246" name="Line 22"/>
          <p:cNvSpPr>
            <a:spLocks noChangeShapeType="1"/>
          </p:cNvSpPr>
          <p:nvPr/>
        </p:nvSpPr>
        <p:spPr bwMode="auto">
          <a:xfrm>
            <a:off x="685800" y="51054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685800" y="5545348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52248" name="Line 24"/>
          <p:cNvSpPr>
            <a:spLocks noChangeShapeType="1"/>
          </p:cNvSpPr>
          <p:nvPr/>
        </p:nvSpPr>
        <p:spPr bwMode="auto">
          <a:xfrm>
            <a:off x="685800" y="5773948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52249" name="Line 25"/>
          <p:cNvSpPr>
            <a:spLocks noChangeShapeType="1"/>
          </p:cNvSpPr>
          <p:nvPr/>
        </p:nvSpPr>
        <p:spPr bwMode="auto">
          <a:xfrm>
            <a:off x="685800" y="60198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52250" name="AutoShape 26"/>
          <p:cNvSpPr/>
          <p:nvPr/>
        </p:nvSpPr>
        <p:spPr bwMode="auto">
          <a:xfrm>
            <a:off x="5562600" y="4070350"/>
            <a:ext cx="304800" cy="2178050"/>
          </a:xfrm>
          <a:prstGeom prst="rightBrace">
            <a:avLst>
              <a:gd name="adj1" fmla="val 56250"/>
              <a:gd name="adj2" fmla="val 50000"/>
            </a:avLst>
          </a:prstGeom>
          <a:noFill/>
          <a:ln w="25400">
            <a:solidFill>
              <a:srgbClr val="C00000"/>
            </a:solidFill>
            <a:round/>
          </a:ln>
        </p:spPr>
        <p:txBody>
          <a:bodyPr wrap="none" anchor="ctr"/>
          <a:lstStyle/>
          <a:p>
            <a:endParaRPr lang="en-US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Line 25"/>
          <p:cNvSpPr>
            <a:spLocks noChangeShapeType="1"/>
          </p:cNvSpPr>
          <p:nvPr/>
        </p:nvSpPr>
        <p:spPr bwMode="auto">
          <a:xfrm>
            <a:off x="685800" y="62484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</a:ln>
        </p:spPr>
        <p:txBody>
          <a:bodyPr/>
          <a:lstStyle/>
          <a:p>
            <a:endParaRPr lang="en-US" b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2"/>
            <a:ext cx="7551738" cy="573088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分支错误预测的恢复</a:t>
            </a:r>
            <a:endParaRPr lang="en-US"/>
          </a:p>
        </p:txBody>
      </p:sp>
      <p:sp>
        <p:nvSpPr>
          <p:cNvPr id="669699" name="Rectangle 3"/>
          <p:cNvSpPr>
            <a:spLocks noGrp="1" noChangeArrowheads="1"/>
          </p:cNvSpPr>
          <p:nvPr>
            <p:ph idx="1"/>
          </p:nvPr>
        </p:nvSpPr>
        <p:spPr>
          <a:xfrm>
            <a:off x="498896" y="3962400"/>
            <a:ext cx="8009626" cy="13684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性能开销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现代处理器上的多个时钟周期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可能是一个主要的性能限制器</a:t>
            </a:r>
            <a:endParaRPr lang="en-US" dirty="0"/>
          </a:p>
        </p:txBody>
      </p:sp>
      <p:sp>
        <p:nvSpPr>
          <p:cNvPr id="53252" name="Rectangle 5"/>
          <p:cNvSpPr>
            <a:spLocks noChangeArrowheads="1"/>
          </p:cNvSpPr>
          <p:nvPr/>
        </p:nvSpPr>
        <p:spPr bwMode="auto">
          <a:xfrm>
            <a:off x="589861" y="1354028"/>
            <a:ext cx="5341039" cy="20287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dbl">
            <a:solidFill>
              <a:schemeClr val="tx1"/>
            </a:solidFill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b="1" dirty="0">
                <a:latin typeface="Courier New" panose="02070309020205020404" pitchFamily="49" charset="0"/>
              </a:rPr>
              <a:t>  </a:t>
            </a:r>
            <a:r>
              <a:rPr lang="cs-CZ" b="1" dirty="0">
                <a:latin typeface="Courier New" panose="02070309020205020404" pitchFamily="49" charset="0"/>
              </a:rPr>
              <a:t>401029:  </a:t>
            </a:r>
            <a:r>
              <a:rPr lang="cs-CZ" b="1" dirty="0" err="1">
                <a:latin typeface="Courier New" panose="02070309020205020404" pitchFamily="49" charset="0"/>
              </a:rPr>
              <a:t>vmulsd</a:t>
            </a:r>
            <a:r>
              <a:rPr lang="cs-CZ" b="1" dirty="0">
                <a:latin typeface="Courier New" panose="02070309020205020404" pitchFamily="49" charset="0"/>
              </a:rPr>
              <a:t> (%</a:t>
            </a:r>
            <a:r>
              <a:rPr lang="cs-CZ" b="1" dirty="0" err="1">
                <a:latin typeface="Courier New" panose="02070309020205020404" pitchFamily="49" charset="0"/>
              </a:rPr>
              <a:t>rdx</a:t>
            </a:r>
            <a:r>
              <a:rPr lang="cs-CZ" b="1" dirty="0">
                <a:latin typeface="Courier New" panose="02070309020205020404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b="1" dirty="0">
                <a:latin typeface="Courier New" panose="02070309020205020404" pitchFamily="49" charset="0"/>
              </a:rPr>
              <a:t>  40102d:  </a:t>
            </a:r>
            <a:r>
              <a:rPr lang="cs-CZ" b="1" dirty="0" err="1">
                <a:latin typeface="Courier New" panose="02070309020205020404" pitchFamily="49" charset="0"/>
              </a:rPr>
              <a:t>add</a:t>
            </a:r>
            <a:r>
              <a:rPr lang="cs-CZ" b="1" dirty="0">
                <a:latin typeface="Courier New" panose="02070309020205020404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b="1" dirty="0">
                <a:latin typeface="Courier New" panose="02070309020205020404" pitchFamily="49" charset="0"/>
              </a:rPr>
              <a:t>  401031:  </a:t>
            </a:r>
            <a:r>
              <a:rPr lang="cs-CZ" b="1" dirty="0" err="1">
                <a:latin typeface="Courier New" panose="02070309020205020404" pitchFamily="49" charset="0"/>
              </a:rPr>
              <a:t>cmp</a:t>
            </a:r>
            <a:r>
              <a:rPr lang="cs-CZ" b="1" dirty="0">
                <a:latin typeface="Courier New" panose="02070309020205020404" pitchFamily="49" charset="0"/>
              </a:rPr>
              <a:t>    %</a:t>
            </a:r>
            <a:r>
              <a:rPr lang="cs-CZ" b="1" dirty="0" err="1">
                <a:latin typeface="Courier New" panose="02070309020205020404" pitchFamily="49" charset="0"/>
              </a:rPr>
              <a:t>rax</a:t>
            </a:r>
            <a:r>
              <a:rPr lang="cs-CZ" b="1" dirty="0">
                <a:latin typeface="Courier New" panose="02070309020205020404" pitchFamily="49" charset="0"/>
              </a:rPr>
              <a:t>,%</a:t>
            </a:r>
            <a:r>
              <a:rPr lang="cs-CZ" b="1" dirty="0" err="1">
                <a:latin typeface="Courier New" panose="02070309020205020404" pitchFamily="49" charset="0"/>
              </a:rPr>
              <a:t>rdx</a:t>
            </a:r>
            <a:endParaRPr lang="cs-CZ" b="1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b="1" dirty="0">
                <a:latin typeface="Courier New" panose="02070309020205020404" pitchFamily="49" charset="0"/>
              </a:rPr>
              <a:t>  401034:  </a:t>
            </a:r>
            <a:r>
              <a:rPr lang="cs-CZ" b="1" dirty="0" err="1">
                <a:latin typeface="Courier New" panose="02070309020205020404" pitchFamily="49" charset="0"/>
              </a:rPr>
              <a:t>jne</a:t>
            </a:r>
            <a:r>
              <a:rPr lang="cs-CZ" b="1" dirty="0">
                <a:latin typeface="Courier New" panose="02070309020205020404" pitchFamily="49" charset="0"/>
              </a:rPr>
              <a:t>    401029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b="1" dirty="0">
                <a:latin typeface="Courier New" panose="02070309020205020404" pitchFamily="49" charset="0"/>
              </a:rPr>
              <a:t>  401036:  </a:t>
            </a:r>
            <a:r>
              <a:rPr lang="cs-CZ" b="1" dirty="0" err="1">
                <a:latin typeface="Courier New" panose="02070309020205020404" pitchFamily="49" charset="0"/>
              </a:rPr>
              <a:t>jmp</a:t>
            </a:r>
            <a:r>
              <a:rPr lang="cs-CZ" b="1" dirty="0">
                <a:latin typeface="Courier New" panose="02070309020205020404" pitchFamily="49" charset="0"/>
              </a:rPr>
              <a:t>    401040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b="1" dirty="0">
                <a:latin typeface="Courier New" panose="02070309020205020404" pitchFamily="49" charset="0"/>
              </a:rPr>
              <a:t>   . . .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b="1" dirty="0">
                <a:latin typeface="Courier New" panose="02070309020205020404" pitchFamily="49" charset="0"/>
              </a:rPr>
              <a:t>  401040:  </a:t>
            </a:r>
            <a:r>
              <a:rPr lang="cs-CZ" b="1" dirty="0" err="1">
                <a:latin typeface="Courier New" panose="02070309020205020404" pitchFamily="49" charset="0"/>
              </a:rPr>
              <a:t>vmovsd</a:t>
            </a:r>
            <a:r>
              <a:rPr lang="cs-CZ" b="1" dirty="0">
                <a:latin typeface="Courier New" panose="02070309020205020404" pitchFamily="49" charset="0"/>
              </a:rPr>
              <a:t> %xmm0,(%r12)</a:t>
            </a:r>
            <a:endParaRPr 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53254" name="Text Box 9"/>
          <p:cNvSpPr txBox="1">
            <a:spLocks noChangeArrowheads="1"/>
          </p:cNvSpPr>
          <p:nvPr/>
        </p:nvSpPr>
        <p:spPr bwMode="auto">
          <a:xfrm>
            <a:off x="4777877" y="1763558"/>
            <a:ext cx="696024" cy="469186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i="1" dirty="0" err="1">
                <a:solidFill>
                  <a:srgbClr val="C00000"/>
                </a:solidFill>
                <a:latin typeface="Calibri" panose="020F0502020204030204" pitchFamily="34" charset="0"/>
              </a:rPr>
              <a:t>i</a:t>
            </a:r>
            <a:r>
              <a:rPr lang="en-US" b="1" i="1" dirty="0">
                <a:solidFill>
                  <a:srgbClr val="C00000"/>
                </a:solidFill>
                <a:latin typeface="Calibri" panose="020F0502020204030204" pitchFamily="34" charset="0"/>
              </a:rPr>
              <a:t> = 99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006526" y="2203035"/>
            <a:ext cx="3473252" cy="469186"/>
            <a:chOff x="4006526" y="2203035"/>
            <a:chExt cx="3473252" cy="469186"/>
          </a:xfrm>
        </p:grpSpPr>
        <p:sp>
          <p:nvSpPr>
            <p:cNvPr id="53253" name="Freeform 7"/>
            <p:cNvSpPr/>
            <p:nvPr/>
          </p:nvSpPr>
          <p:spPr bwMode="auto">
            <a:xfrm>
              <a:off x="4006526" y="2368408"/>
              <a:ext cx="1968500" cy="151565"/>
            </a:xfrm>
            <a:custGeom>
              <a:avLst/>
              <a:gdLst>
                <a:gd name="T0" fmla="*/ 0 w 1000"/>
                <a:gd name="T1" fmla="*/ 0 h 224"/>
                <a:gd name="T2" fmla="*/ 880 w 1000"/>
                <a:gd name="T3" fmla="*/ 56 h 224"/>
                <a:gd name="T4" fmla="*/ 720 w 1000"/>
                <a:gd name="T5" fmla="*/ 224 h 224"/>
                <a:gd name="T6" fmla="*/ 0 60000 65536"/>
                <a:gd name="T7" fmla="*/ 0 60000 65536"/>
                <a:gd name="T8" fmla="*/ 0 60000 65536"/>
                <a:gd name="T9" fmla="*/ 0 w 1000"/>
                <a:gd name="T10" fmla="*/ 0 h 224"/>
                <a:gd name="T11" fmla="*/ 1000 w 1000"/>
                <a:gd name="T12" fmla="*/ 224 h 2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0" h="224">
                  <a:moveTo>
                    <a:pt x="0" y="0"/>
                  </a:moveTo>
                  <a:cubicBezTo>
                    <a:pt x="147" y="9"/>
                    <a:pt x="760" y="19"/>
                    <a:pt x="880" y="56"/>
                  </a:cubicBezTo>
                  <a:cubicBezTo>
                    <a:pt x="1000" y="93"/>
                    <a:pt x="753" y="189"/>
                    <a:pt x="720" y="2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53255" name="Text Box 11"/>
            <p:cNvSpPr txBox="1">
              <a:spLocks noChangeArrowheads="1"/>
            </p:cNvSpPr>
            <p:nvPr/>
          </p:nvSpPr>
          <p:spPr bwMode="auto">
            <a:xfrm>
              <a:off x="5910118" y="2203035"/>
              <a:ext cx="1569660" cy="469186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绝对不会采纳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958114" y="2773815"/>
            <a:ext cx="2111725" cy="594658"/>
            <a:chOff x="5958114" y="2773815"/>
            <a:chExt cx="2111725" cy="594658"/>
          </a:xfrm>
        </p:grpSpPr>
        <p:sp>
          <p:nvSpPr>
            <p:cNvPr id="8" name="AutoShape 8"/>
            <p:cNvSpPr/>
            <p:nvPr/>
          </p:nvSpPr>
          <p:spPr bwMode="auto">
            <a:xfrm>
              <a:off x="5958114" y="2773815"/>
              <a:ext cx="304800" cy="594658"/>
            </a:xfrm>
            <a:prstGeom prst="rightBrace">
              <a:avLst>
                <a:gd name="adj1" fmla="val 16667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6269346" y="2895600"/>
              <a:ext cx="1800493" cy="469186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b="1" dirty="0">
                  <a:latin typeface="Calibri" panose="020F0502020204030204" pitchFamily="34" charset="0"/>
                </a:rPr>
                <a:t>重新加载流水线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6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6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6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699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怎么办？</a:t>
            </a:r>
            <a:endParaRPr lang="en-US" dirty="0"/>
          </a:p>
        </p:txBody>
      </p:sp>
      <p:sp>
        <p:nvSpPr>
          <p:cNvPr id="381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Intel</a:t>
            </a:r>
            <a:r>
              <a:rPr lang="zh-CN" altLang="en-US" dirty="0"/>
              <a:t>的分支预测：太多了</a:t>
            </a:r>
            <a:r>
              <a:rPr lang="en-US" altLang="zh-CN" dirty="0"/>
              <a:t>……</a:t>
            </a:r>
            <a:r>
              <a:rPr lang="zh-CN" altLang="en-US" dirty="0"/>
              <a:t>哭😭😭😭😭😭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条件</a:t>
            </a:r>
            <a:r>
              <a:rPr lang="en-US" altLang="zh-CN" dirty="0"/>
              <a:t>true--</a:t>
            </a:r>
            <a:r>
              <a:rPr lang="zh-CN" altLang="en-US" dirty="0"/>
              <a:t>分支正确正确率</a:t>
            </a:r>
            <a:r>
              <a:rPr lang="en-US" altLang="zh-CN" dirty="0"/>
              <a:t>60%</a:t>
            </a:r>
          </a:p>
          <a:p>
            <a:pPr>
              <a:defRPr/>
            </a:pPr>
            <a:r>
              <a:rPr lang="zh-CN" altLang="en-US" dirty="0"/>
              <a:t>距离为负</a:t>
            </a:r>
            <a:r>
              <a:rPr lang="en-US" altLang="zh-CN" dirty="0"/>
              <a:t>---</a:t>
            </a:r>
            <a:r>
              <a:rPr lang="zh-CN" altLang="en-US" dirty="0"/>
              <a:t>分支正确正确率</a:t>
            </a:r>
            <a:r>
              <a:rPr lang="en-US" altLang="zh-CN" dirty="0"/>
              <a:t>80%</a:t>
            </a:r>
          </a:p>
          <a:p>
            <a:pPr>
              <a:defRPr/>
            </a:pPr>
            <a:r>
              <a:rPr lang="zh-CN" altLang="en-US" dirty="0"/>
              <a:t>尽量少用分支！！！！！能替换吗？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编程时提高跳转到预测正确分支的概率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用条件传送与条件运算指令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Arm</a:t>
            </a:r>
            <a:r>
              <a:rPr lang="zh-CN" altLang="en-US" dirty="0"/>
              <a:t>等嵌入式</a:t>
            </a:r>
            <a:r>
              <a:rPr lang="en-US" altLang="zh-CN"/>
              <a:t>CPU</a:t>
            </a:r>
            <a:endParaRPr lang="en-US" altLang="zh-CN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获得高性能</a:t>
            </a:r>
            <a:endParaRPr lang="en-US" dirty="0"/>
          </a:p>
        </p:txBody>
      </p:sp>
      <p:sp>
        <p:nvSpPr>
          <p:cNvPr id="381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好的编译器和标志</a:t>
            </a:r>
            <a:endParaRPr lang="en-US" dirty="0"/>
          </a:p>
          <a:p>
            <a:pPr eaLnBrk="1" hangingPunct="1">
              <a:defRPr/>
            </a:pPr>
            <a:r>
              <a:rPr lang="zh-CN" altLang="en-US" dirty="0"/>
              <a:t>别做傻事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当心隐藏的算法效率低下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编写编译器友好的代码</a:t>
            </a:r>
            <a:endParaRPr lang="en-US" dirty="0"/>
          </a:p>
          <a:p>
            <a:pPr lvl="2" eaLnBrk="1" hangingPunct="1">
              <a:defRPr/>
            </a:pPr>
            <a:r>
              <a:rPr lang="zh-CN" altLang="en-US" dirty="0"/>
              <a:t>小心妨碍优化的因素</a:t>
            </a:r>
            <a:r>
              <a:rPr lang="en-US" dirty="0"/>
              <a:t>: </a:t>
            </a:r>
            <a:br>
              <a:rPr lang="en-US" dirty="0"/>
            </a:br>
            <a:r>
              <a:rPr lang="zh-CN" altLang="en-US" dirty="0"/>
              <a:t>函数调用</a:t>
            </a:r>
            <a:r>
              <a:rPr lang="en-US" dirty="0"/>
              <a:t> &amp; </a:t>
            </a:r>
            <a:r>
              <a:rPr lang="zh-CN" altLang="en-US" dirty="0"/>
              <a:t>存储器引用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仔细观察最内层的循环</a:t>
            </a:r>
            <a:r>
              <a:rPr lang="en-US" dirty="0"/>
              <a:t> (</a:t>
            </a:r>
            <a:r>
              <a:rPr lang="zh-CN" altLang="en-US" dirty="0"/>
              <a:t>多数工作在那儿完成</a:t>
            </a:r>
            <a:r>
              <a:rPr lang="en-US" dirty="0"/>
              <a:t>)</a:t>
            </a:r>
          </a:p>
          <a:p>
            <a:pPr eaLnBrk="1" hangingPunct="1">
              <a:defRPr/>
            </a:pPr>
            <a:r>
              <a:rPr lang="zh-CN" altLang="en-US" dirty="0"/>
              <a:t>为机器优化代码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利用指令级并行</a:t>
            </a:r>
            <a:endParaRPr lang="en-US" dirty="0"/>
          </a:p>
          <a:p>
            <a:pPr lvl="1" eaLnBrk="1" hangingPunct="1">
              <a:defRPr/>
            </a:pPr>
            <a:r>
              <a:rPr lang="zh-CN" altLang="en-US" dirty="0"/>
              <a:t>避免不可预测的分支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使代码能较好地缓存</a:t>
            </a:r>
            <a:r>
              <a:rPr lang="en-US" dirty="0"/>
              <a:t> (</a:t>
            </a:r>
            <a:r>
              <a:rPr lang="zh-CN" altLang="en-US" dirty="0"/>
              <a:t>在后续的课程介绍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074" y="152400"/>
            <a:ext cx="5486400" cy="762000"/>
          </a:xfrm>
        </p:spPr>
        <p:txBody>
          <a:bodyPr/>
          <a:lstStyle/>
          <a:p>
            <a:r>
              <a:rPr lang="zh-CN" altLang="en-US" dirty="0"/>
              <a:t>优化编译器的局限性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4643" y="838200"/>
            <a:ext cx="8763000" cy="5867400"/>
          </a:xfrm>
        </p:spPr>
        <p:txBody>
          <a:bodyPr/>
          <a:lstStyle/>
          <a:p>
            <a:r>
              <a:rPr lang="zh-CN" altLang="en-US" dirty="0"/>
              <a:t>大多数分析只在过程范围内进行</a:t>
            </a:r>
          </a:p>
          <a:p>
            <a:pPr lvl="1"/>
            <a:r>
              <a:rPr lang="zh-CN" altLang="en-US" dirty="0"/>
              <a:t>在大多数情况下，全程序分析过于昂贵</a:t>
            </a:r>
          </a:p>
          <a:p>
            <a:pPr lvl="1"/>
            <a:r>
              <a:rPr lang="zh-CN" altLang="en-US" dirty="0"/>
              <a:t>新版本的</a:t>
            </a:r>
            <a:r>
              <a:rPr lang="en-US" altLang="zh-CN" dirty="0"/>
              <a:t>GCC</a:t>
            </a:r>
            <a:r>
              <a:rPr lang="zh-CN" altLang="en-US" dirty="0"/>
              <a:t>在单个文件中进行过程间分析</a:t>
            </a:r>
          </a:p>
          <a:p>
            <a:pPr lvl="2"/>
            <a:r>
              <a:rPr lang="zh-CN" altLang="en-US" dirty="0"/>
              <a:t>但是</a:t>
            </a:r>
            <a:r>
              <a:rPr lang="en-US" altLang="zh-CN" dirty="0"/>
              <a:t>,</a:t>
            </a:r>
            <a:r>
              <a:rPr lang="zh-CN" altLang="en-US" dirty="0"/>
              <a:t> 不做文件间的代码分析</a:t>
            </a:r>
          </a:p>
          <a:p>
            <a:r>
              <a:rPr lang="zh-CN" altLang="en-US" dirty="0"/>
              <a:t>大多数分析都是基于静态信息的</a:t>
            </a:r>
          </a:p>
          <a:p>
            <a:pPr lvl="1"/>
            <a:r>
              <a:rPr lang="zh-CN" altLang="en-US" dirty="0"/>
              <a:t>编译器很难预测运行时的输入</a:t>
            </a:r>
          </a:p>
          <a:p>
            <a:r>
              <a:rPr lang="zh-CN" altLang="en-US" sz="2400" b="1" dirty="0"/>
              <a:t>编译后执行顺序可能不同于他们在程序中出现顺序。</a:t>
            </a:r>
            <a:endParaRPr lang="en-US" altLang="zh-CN" sz="2400" b="1" dirty="0"/>
          </a:p>
          <a:p>
            <a:r>
              <a:rPr lang="zh-CN" altLang="en-US" sz="2400" b="1" dirty="0"/>
              <a:t>当有疑问时，编译器必须是保守的</a:t>
            </a:r>
            <a:endParaRPr lang="en-US" altLang="zh-CN" sz="2400" b="1" dirty="0"/>
          </a:p>
          <a:p>
            <a:r>
              <a:rPr lang="zh-CN" altLang="en-US" sz="2400" b="1" dirty="0"/>
              <a:t>反汇编并分析代码是理解编译器运作的最有效手段</a:t>
            </a:r>
            <a:endParaRPr lang="en-US" altLang="zh-CN" sz="2400" b="1" dirty="0"/>
          </a:p>
          <a:p>
            <a:r>
              <a:rPr lang="zh-CN" altLang="en-US" sz="2400" b="1" dirty="0"/>
              <a:t>修改代码试着控制编译器产生更高效的实现</a:t>
            </a:r>
            <a:endParaRPr lang="en-US" altLang="zh-CN" sz="2400" b="1" dirty="0"/>
          </a:p>
          <a:p>
            <a:r>
              <a:rPr lang="zh-CN" altLang="en-US" sz="2400" b="1" dirty="0"/>
              <a:t>假定编译器很</a:t>
            </a:r>
            <a:r>
              <a:rPr lang="en-US" altLang="zh-CN" sz="2400" b="1" dirty="0"/>
              <a:t>Low</a:t>
            </a:r>
            <a:r>
              <a:rPr lang="zh-CN" altLang="en-US" sz="2400" b="1" dirty="0"/>
              <a:t>，重写程序到编译器的有效代码</a:t>
            </a:r>
            <a:r>
              <a:rPr lang="en-US" altLang="zh-CN" sz="2400" b="1" dirty="0"/>
              <a:t>-</a:t>
            </a:r>
            <a:r>
              <a:rPr lang="zh-CN" altLang="en-US" sz="2400" b="1" dirty="0"/>
              <a:t>试图欺骗编译器产生高效代码。</a:t>
            </a:r>
            <a:r>
              <a:rPr lang="en-US" altLang="zh-CN" sz="2400" b="1" dirty="0"/>
              <a:t>-</a:t>
            </a:r>
            <a:r>
              <a:rPr lang="zh-CN" altLang="en-US" sz="2400" b="1" dirty="0"/>
              <a:t>保证可读性、模块化、可移植性等。性能虽不是最好，但比用汇编好</a:t>
            </a:r>
            <a:endParaRPr lang="en-US" altLang="zh-CN" sz="24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76200"/>
            <a:ext cx="8786982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一般有用的优化</a:t>
            </a:r>
            <a:endParaRPr lang="en-US" dirty="0"/>
          </a:p>
        </p:txBody>
      </p:sp>
      <p:sp>
        <p:nvSpPr>
          <p:cNvPr id="385027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830143"/>
            <a:ext cx="8594725" cy="5757461"/>
          </a:xfrm>
        </p:spPr>
        <p:txBody>
          <a:bodyPr lIns="90487" tIns="44450" rIns="90487" bIns="44450"/>
          <a:lstStyle/>
          <a:p>
            <a:pPr>
              <a:defRPr/>
            </a:pPr>
            <a:r>
              <a:rPr lang="zh-CN" altLang="en-US" dirty="0"/>
              <a:t>不考虑处理器</a:t>
            </a:r>
            <a:r>
              <a:rPr lang="en-US" altLang="zh-CN" dirty="0"/>
              <a:t>/</a:t>
            </a:r>
            <a:r>
              <a:rPr lang="zh-CN" altLang="en-US" dirty="0"/>
              <a:t>编译器，您或编译器应该做的优化</a:t>
            </a:r>
            <a:endParaRPr lang="en-US" dirty="0"/>
          </a:p>
          <a:p>
            <a:pPr eaLnBrk="1" hangingPunct="1">
              <a:defRPr/>
            </a:pPr>
            <a:r>
              <a:rPr lang="zh-CN" altLang="en-US" dirty="0"/>
              <a:t>消除不必要的工作：函数调用、条件测试、内存引用等</a:t>
            </a:r>
            <a:r>
              <a:rPr lang="en-US" altLang="zh-CN" dirty="0"/>
              <a:t>—</a:t>
            </a:r>
            <a:r>
              <a:rPr lang="zh-CN" altLang="en-US" dirty="0"/>
              <a:t>不依赖于机器。如全局变量比局部变量快</a:t>
            </a:r>
            <a:endParaRPr lang="en-US" dirty="0"/>
          </a:p>
          <a:p>
            <a:pPr eaLnBrk="1" hangingPunct="1">
              <a:defRPr/>
            </a:pPr>
            <a:r>
              <a:rPr lang="zh-CN" altLang="en-US" dirty="0"/>
              <a:t>代码移动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减少计算执行的频率</a:t>
            </a:r>
            <a:endParaRPr lang="en-US" dirty="0"/>
          </a:p>
          <a:p>
            <a:pPr lvl="2">
              <a:defRPr/>
            </a:pPr>
            <a:r>
              <a:rPr lang="zh-CN" altLang="en-US" dirty="0"/>
              <a:t>如果它总是产生相同的结果</a:t>
            </a:r>
            <a:endParaRPr lang="en-US" dirty="0"/>
          </a:p>
          <a:p>
            <a:pPr lvl="2">
              <a:defRPr/>
            </a:pPr>
            <a:r>
              <a:rPr lang="zh-CN" altLang="en-US" dirty="0"/>
              <a:t>将代码从循环中移出</a:t>
            </a:r>
            <a:endParaRPr lang="en-US" dirty="0"/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5322157" y="4876800"/>
            <a:ext cx="3124200" cy="1320874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j;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n*</a:t>
            </a:r>
            <a:r>
              <a:rPr lang="en-US" sz="20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a[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ni+j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b[j];</a:t>
            </a:r>
          </a:p>
        </p:txBody>
      </p:sp>
      <p:sp>
        <p:nvSpPr>
          <p:cNvPr id="9221" name="Line 6"/>
          <p:cNvSpPr>
            <a:spLocks noChangeShapeType="1"/>
          </p:cNvSpPr>
          <p:nvPr/>
        </p:nvSpPr>
        <p:spPr bwMode="auto">
          <a:xfrm>
            <a:off x="4673600" y="5486400"/>
            <a:ext cx="584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7"/>
          <p:cNvSpPr>
            <a:spLocks noChangeArrowheads="1"/>
          </p:cNvSpPr>
          <p:nvPr/>
        </p:nvSpPr>
        <p:spPr bwMode="auto">
          <a:xfrm>
            <a:off x="608013" y="4343400"/>
            <a:ext cx="3980448" cy="2244204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set_row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(double *a, double *b,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long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long n)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j;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a[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n*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+j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b[j];</a:t>
            </a:r>
          </a:p>
          <a:p>
            <a:pPr algn="l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9D126970-12D5-4A5C-AB91-FECFE946C715}"/>
                  </a:ext>
                </a:extLst>
              </p14:cNvPr>
              <p14:cNvContentPartPr/>
              <p14:nvPr/>
            </p14:nvContentPartPr>
            <p14:xfrm>
              <a:off x="1588320" y="2679480"/>
              <a:ext cx="7131240" cy="375372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9D126970-12D5-4A5C-AB91-FECFE946C7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78960" y="2670120"/>
                <a:ext cx="7149960" cy="3772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nimBg="1"/>
      <p:bldP spid="9221" grpId="0" animBg="1"/>
      <p:bldP spid="92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762" y="304800"/>
            <a:ext cx="8075754" cy="7620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编译器生成的代码移动</a:t>
            </a:r>
            <a:r>
              <a:rPr lang="en-US"/>
              <a:t> </a:t>
            </a:r>
            <a:r>
              <a:rPr lang="en-US" dirty="0"/>
              <a:t>(-O1)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1371600" y="3219922"/>
            <a:ext cx="6934590" cy="3386055"/>
          </a:xfrm>
          <a:prstGeom prst="rect">
            <a:avLst/>
          </a:prstGeom>
          <a:solidFill>
            <a:srgbClr val="F1C7C7"/>
          </a:solidFill>
          <a:ln w="38100" cmpd="thickThin">
            <a:solidFill>
              <a:schemeClr val="tx1"/>
            </a:solidFill>
            <a:miter lim="800000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set_row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# Test n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jle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.L1			# If 0,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done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imulq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%</a:t>
            </a:r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rcx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rdx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# </a:t>
            </a:r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n*</a:t>
            </a:r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(%rdi,%rdx,8),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#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*8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$0,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	                # j = 0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.L3:				      	# loop: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movsd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(%rsi,%rax,8), %xmm0    	# t = b[j]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movsd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%xmm0, (%rdx,%rax,8)   	# M[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+ni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*8 + j*8] = t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$1,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# j++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cmpq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%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#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j:n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jne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.L3			# if !=,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.L1:				      	# done: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rep ; ret</a:t>
            </a:r>
          </a:p>
        </p:txBody>
      </p:sp>
      <p:sp>
        <p:nvSpPr>
          <p:cNvPr id="10244" name="Line 6"/>
          <p:cNvSpPr>
            <a:spLocks noChangeShapeType="1"/>
          </p:cNvSpPr>
          <p:nvPr/>
        </p:nvSpPr>
        <p:spPr bwMode="auto">
          <a:xfrm>
            <a:off x="2362200" y="2609794"/>
            <a:ext cx="609600" cy="51440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Line 8"/>
          <p:cNvSpPr>
            <a:spLocks noChangeShapeType="1"/>
          </p:cNvSpPr>
          <p:nvPr/>
        </p:nvSpPr>
        <p:spPr bwMode="auto">
          <a:xfrm rot="5400000" flipH="1" flipV="1">
            <a:off x="5692582" y="2590800"/>
            <a:ext cx="6096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Rectangle 9"/>
          <p:cNvSpPr>
            <a:spLocks noChangeArrowheads="1"/>
          </p:cNvSpPr>
          <p:nvPr/>
        </p:nvSpPr>
        <p:spPr bwMode="auto">
          <a:xfrm>
            <a:off x="5804678" y="1081433"/>
            <a:ext cx="3276600" cy="1267014"/>
          </a:xfrm>
          <a:prstGeom prst="rect">
            <a:avLst/>
          </a:prstGeom>
          <a:solidFill>
            <a:srgbClr val="F6F5BD"/>
          </a:solidFill>
          <a:ln w="38100" cmpd="thickThin">
            <a:solidFill>
              <a:schemeClr val="tx1"/>
            </a:solidFill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j;</a:t>
            </a:r>
          </a:p>
          <a:p>
            <a:pPr algn="l"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n*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double *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a+ni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(j = 0; j &lt; n;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*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 = b[j];	</a:t>
            </a:r>
          </a:p>
        </p:txBody>
      </p:sp>
      <p:sp>
        <p:nvSpPr>
          <p:cNvPr id="10247" name="Rectangle 10"/>
          <p:cNvSpPr>
            <a:spLocks noChangeArrowheads="1"/>
          </p:cNvSpPr>
          <p:nvPr/>
        </p:nvSpPr>
        <p:spPr bwMode="auto">
          <a:xfrm>
            <a:off x="294094" y="1069319"/>
            <a:ext cx="5181600" cy="1502463"/>
          </a:xfrm>
          <a:prstGeom prst="rect">
            <a:avLst/>
          </a:prstGeom>
          <a:solidFill>
            <a:srgbClr val="F6F5BD"/>
          </a:solidFill>
          <a:ln w="38100" cmpd="thickThin">
            <a:solidFill>
              <a:schemeClr val="tx1"/>
            </a:solidFill>
            <a:miter lim="800000"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set_row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(double *a, double *b,   long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long n)</a:t>
            </a:r>
          </a:p>
          <a:p>
            <a:pPr algn="l"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j;</a:t>
            </a:r>
          </a:p>
          <a:p>
            <a:pPr algn="l"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(j = 0; j &lt; n; j++)</a:t>
            </a:r>
          </a:p>
          <a:p>
            <a:pPr algn="l"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a[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n*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+j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b[j];</a:t>
            </a:r>
          </a:p>
          <a:p>
            <a:pPr algn="l">
              <a:lnSpc>
                <a:spcPct val="85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nimBg="1"/>
      <p:bldP spid="10244" grpId="0" animBg="1"/>
      <p:bldP spid="10245" grpId="0" animBg="1"/>
      <p:bldP spid="10246" grpId="0" animBg="1"/>
      <p:bldP spid="1024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第四章 处理器体系结构-L6 处理器的性能 2017.11.13</Template>
  <TotalTime>1101</TotalTime>
  <Words>5372</Words>
  <Application>Microsoft Office PowerPoint</Application>
  <PresentationFormat>全屏显示(4:3)</PresentationFormat>
  <Paragraphs>1270</Paragraphs>
  <Slides>63</Slides>
  <Notes>56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80" baseType="lpstr">
      <vt:lpstr>Gill Sans</vt:lpstr>
      <vt:lpstr>Microsoft Yahei</vt:lpstr>
      <vt:lpstr>MS PGothic</vt:lpstr>
      <vt:lpstr>黑体</vt:lpstr>
      <vt:lpstr>宋体</vt:lpstr>
      <vt:lpstr>微软雅黑</vt:lpstr>
      <vt:lpstr>Arial</vt:lpstr>
      <vt:lpstr>Arial Narrow</vt:lpstr>
      <vt:lpstr>Calibri</vt:lpstr>
      <vt:lpstr>Calibri Bold</vt:lpstr>
      <vt:lpstr>Century Gothic</vt:lpstr>
      <vt:lpstr>Courier New</vt:lpstr>
      <vt:lpstr>Helvetica</vt:lpstr>
      <vt:lpstr>Times New Roman</vt:lpstr>
      <vt:lpstr>Wingdings</vt:lpstr>
      <vt:lpstr>Wingdings 2</vt:lpstr>
      <vt:lpstr>template2007</vt:lpstr>
      <vt:lpstr>PowerPoint 演示文稿</vt:lpstr>
      <vt:lpstr>要点           --本章PPT与书上内容互为补充</vt:lpstr>
      <vt:lpstr>PowerPoint 演示文稿</vt:lpstr>
      <vt:lpstr>性能的现实</vt:lpstr>
      <vt:lpstr>优化编译器---编写编译器友好的代码！</vt:lpstr>
      <vt:lpstr>优化编译器的局限性</vt:lpstr>
      <vt:lpstr>优化编译器的局限性</vt:lpstr>
      <vt:lpstr>一般有用的优化</vt:lpstr>
      <vt:lpstr>编译器生成的代码移动 (-O1)</vt:lpstr>
      <vt:lpstr>复杂运算简化 Reduction in Strength</vt:lpstr>
      <vt:lpstr>共享公用子表达式</vt:lpstr>
      <vt:lpstr>妨碍优化的因素/优化障碍#1: 函数调用</vt:lpstr>
      <vt:lpstr>小写转换性能</vt:lpstr>
      <vt:lpstr>把循环变成 Goto形式—-- 类汇编实现</vt:lpstr>
      <vt:lpstr>提高性能</vt:lpstr>
      <vt:lpstr>Lower 小写转换的效率</vt:lpstr>
      <vt:lpstr>妨碍优化的因素: 函数调用</vt:lpstr>
      <vt:lpstr>内存的事</vt:lpstr>
      <vt:lpstr>妨碍优化的因素#2: 内存别名使用</vt:lpstr>
      <vt:lpstr>内存别名使用Memory Aliasing</vt:lpstr>
      <vt:lpstr>移除 内存别名</vt:lpstr>
      <vt:lpstr>PowerPoint 演示文稿</vt:lpstr>
      <vt:lpstr>现代CPU设计-流水线</vt:lpstr>
      <vt:lpstr>流水线功能单元</vt:lpstr>
      <vt:lpstr>利用指令级并行</vt:lpstr>
      <vt:lpstr>看2个例子----循环展开</vt:lpstr>
      <vt:lpstr>每个元素的周期数(Cycles Per Element,CPE)</vt:lpstr>
      <vt:lpstr>Benchmark例子: 向量的数据类型</vt:lpstr>
      <vt:lpstr>Benchmark 计算</vt:lpstr>
      <vt:lpstr>Benchmark 性能</vt:lpstr>
      <vt:lpstr>基础/简单优化</vt:lpstr>
      <vt:lpstr>基础/简单优化的效果</vt:lpstr>
      <vt:lpstr>现代CPU设计-超标量</vt:lpstr>
      <vt:lpstr>超标量Superscalar处理器</vt:lpstr>
      <vt:lpstr>Haswell 架构的CPU</vt:lpstr>
      <vt:lpstr>PowerPoint 演示文稿</vt:lpstr>
      <vt:lpstr>Combine4-P355的x86-64 编译</vt:lpstr>
      <vt:lpstr>Combine4 = 串行计算(操作OP = *)</vt:lpstr>
      <vt:lpstr>循环展开Loop Unrolling  2x1</vt:lpstr>
      <vt:lpstr>循环展开的效果</vt:lpstr>
      <vt:lpstr>带重组Reassociation的循环展开 (2x1a)</vt:lpstr>
      <vt:lpstr>重组的效果/影响</vt:lpstr>
      <vt:lpstr>重组的计算</vt:lpstr>
      <vt:lpstr>循环展开：使用分离的累加器 (2x2)</vt:lpstr>
      <vt:lpstr>分离的累加器的效果</vt:lpstr>
      <vt:lpstr>分离的累加器</vt:lpstr>
      <vt:lpstr>PowerPoint 演示文稿</vt:lpstr>
      <vt:lpstr>循环展开 &amp; 累加</vt:lpstr>
      <vt:lpstr>循环展开 &amp; 累加: Double *</vt:lpstr>
      <vt:lpstr>循环展开 &amp; 累加: Int +</vt:lpstr>
      <vt:lpstr>可得到的 性能</vt:lpstr>
      <vt:lpstr>用 AVX2 编程</vt:lpstr>
      <vt:lpstr>SIMD 操作</vt:lpstr>
      <vt:lpstr>使用向量指令</vt:lpstr>
      <vt:lpstr>分支怎么处理?</vt:lpstr>
      <vt:lpstr>现代CPU设计</vt:lpstr>
      <vt:lpstr>分支的结果</vt:lpstr>
      <vt:lpstr>分支预测</vt:lpstr>
      <vt:lpstr>穿过循环的分支预测</vt:lpstr>
      <vt:lpstr>分支错误预测的失效</vt:lpstr>
      <vt:lpstr>分支错误预测的恢复</vt:lpstr>
      <vt:lpstr>怎么办？</vt:lpstr>
      <vt:lpstr>获得高性能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hlbc</cp:lastModifiedBy>
  <cp:revision>521</cp:revision>
  <cp:lastPrinted>1999-09-20T15:19:00Z</cp:lastPrinted>
  <dcterms:created xsi:type="dcterms:W3CDTF">2011-08-30T20:07:00Z</dcterms:created>
  <dcterms:modified xsi:type="dcterms:W3CDTF">2022-03-29T03:47:54Z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2052-11.1.0.7842</vt:lpwstr>
  </property>
</Properties>
</file>