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6"/>
  </p:notesMasterIdLst>
  <p:handoutMasterIdLst>
    <p:handoutMasterId r:id="rId87"/>
  </p:handoutMasterIdLst>
  <p:sldIdLst>
    <p:sldId id="256" r:id="rId3"/>
    <p:sldId id="257" r:id="rId4"/>
    <p:sldId id="379" r:id="rId5"/>
    <p:sldId id="380" r:id="rId6"/>
    <p:sldId id="381" r:id="rId7"/>
    <p:sldId id="382" r:id="rId8"/>
    <p:sldId id="383" r:id="rId9"/>
    <p:sldId id="384" r:id="rId10"/>
    <p:sldId id="405" r:id="rId11"/>
    <p:sldId id="386" r:id="rId12"/>
    <p:sldId id="388" r:id="rId13"/>
    <p:sldId id="410" r:id="rId14"/>
    <p:sldId id="389" r:id="rId15"/>
    <p:sldId id="390" r:id="rId16"/>
    <p:sldId id="391" r:id="rId17"/>
    <p:sldId id="392" r:id="rId18"/>
    <p:sldId id="393" r:id="rId19"/>
    <p:sldId id="395" r:id="rId20"/>
    <p:sldId id="394" r:id="rId21"/>
    <p:sldId id="396" r:id="rId22"/>
    <p:sldId id="397" r:id="rId23"/>
    <p:sldId id="398" r:id="rId24"/>
    <p:sldId id="399" r:id="rId25"/>
    <p:sldId id="400" r:id="rId26"/>
    <p:sldId id="418" r:id="rId27"/>
    <p:sldId id="420" r:id="rId28"/>
    <p:sldId id="401" r:id="rId29"/>
    <p:sldId id="416" r:id="rId30"/>
    <p:sldId id="417" r:id="rId31"/>
    <p:sldId id="403"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 id="421" r:id="rId71"/>
    <p:sldId id="422" r:id="rId72"/>
    <p:sldId id="297" r:id="rId73"/>
    <p:sldId id="298" r:id="rId74"/>
    <p:sldId id="299" r:id="rId75"/>
    <p:sldId id="300" r:id="rId76"/>
    <p:sldId id="301" r:id="rId77"/>
    <p:sldId id="302" r:id="rId78"/>
    <p:sldId id="303" r:id="rId79"/>
    <p:sldId id="304" r:id="rId80"/>
    <p:sldId id="305" r:id="rId81"/>
    <p:sldId id="306" r:id="rId82"/>
    <p:sldId id="308" r:id="rId83"/>
    <p:sldId id="314" r:id="rId84"/>
    <p:sldId id="419" r:id="rId85"/>
  </p:sldIdLst>
  <p:sldSz cx="9144000" cy="6858000" type="screen4x3"/>
  <p:notesSz cx="6669088"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73" y="5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14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993DE830-65BA-4C76-8BEA-9F380A84D638}" type="datetimeFigureOut">
              <a:rPr lang="zh-CN" altLang="en-US" smtClean="0"/>
              <a:t>2022/4/5</a:t>
            </a:fld>
            <a:endParaRPr lang="zh-CN" altLang="en-US"/>
          </a:p>
        </p:txBody>
      </p:sp>
      <p:sp>
        <p:nvSpPr>
          <p:cNvPr id="4" name="页脚占位符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21028DBF-70F4-44B5-BA9D-6F78F5D6D07D}" type="slidenum">
              <a:rPr lang="zh-CN" altLang="en-US" smtClean="0"/>
              <a:t>‹#›</a:t>
            </a:fld>
            <a:endParaRPr lang="zh-CN" altLang="en-US"/>
          </a:p>
        </p:txBody>
      </p:sp>
    </p:spTree>
    <p:extLst>
      <p:ext uri="{BB962C8B-B14F-4D97-AF65-F5344CB8AC3E}">
        <p14:creationId xmlns:p14="http://schemas.microsoft.com/office/powerpoint/2010/main" val="1936312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B9738C9E-48D8-4917-8B44-3BEAB58757BA}" type="datetimeFigureOut">
              <a:rPr lang="zh-CN" altLang="en-US" smtClean="0"/>
              <a:t>2022/4/5</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AA740-1B94-4137-908B-06634CD7D258}" type="slidenum">
              <a:rPr lang="zh-CN" altLang="en-US" smtClean="0"/>
              <a:t>‹#›</a:t>
            </a:fld>
            <a:endParaRPr lang="zh-CN" altLang="en-US"/>
          </a:p>
        </p:txBody>
      </p:sp>
    </p:spTree>
    <p:extLst>
      <p:ext uri="{BB962C8B-B14F-4D97-AF65-F5344CB8AC3E}">
        <p14:creationId xmlns:p14="http://schemas.microsoft.com/office/powerpoint/2010/main" val="3484785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37121F-3692-4D9E-BA81-389A7DB566C0}"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65920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BE767F1-8294-49D5-B220-FF2F3124632A}" type="slidenum">
              <a:rPr kumimoji="1" lang="zh-CN" altLang="en-US" sz="1300">
                <a:latin typeface="Times New Roman" panose="02020603050405020304" pitchFamily="18" charset="0"/>
              </a:rPr>
              <a:pPr algn="r" eaLnBrk="1" hangingPunct="1"/>
              <a:t>16</a:t>
            </a:fld>
            <a:endParaRPr kumimoji="1" lang="en-US" altLang="zh-CN" sz="1300">
              <a:latin typeface="Times New Roman" panose="02020603050405020304" pitchFamily="18" charset="0"/>
            </a:endParaRPr>
          </a:p>
        </p:txBody>
      </p:sp>
      <p:sp>
        <p:nvSpPr>
          <p:cNvPr id="210947" name="Rectangle 2"/>
          <p:cNvSpPr>
            <a:spLocks noGrp="1" noRot="1" noChangeAspect="1" noChangeArrowheads="1" noTextEdit="1"/>
          </p:cNvSpPr>
          <p:nvPr>
            <p:ph type="sldImg"/>
          </p:nvPr>
        </p:nvSpPr>
        <p:spPr>
          <a:xfrm>
            <a:off x="3341688" y="531813"/>
            <a:ext cx="3551237" cy="2662237"/>
          </a:xfrm>
        </p:spPr>
      </p:sp>
      <p:sp>
        <p:nvSpPr>
          <p:cNvPr id="210948"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marL="457200" lvl="1" indent="0" eaLnBrk="1" hangingPunct="1"/>
            <a:r>
              <a:rPr lang="zh-CN" altLang="en-US"/>
              <a:t>字片式（单方向译码，一维地址驱动）</a:t>
            </a:r>
          </a:p>
          <a:p>
            <a:pPr marL="457200" lvl="1" indent="0" eaLnBrk="1" hangingPunct="1">
              <a:buFont typeface="Wingdings" panose="05000000000000000000" pitchFamily="2" charset="2"/>
              <a:buNone/>
            </a:pPr>
            <a:r>
              <a:rPr lang="zh-CN" altLang="en-US">
                <a:solidFill>
                  <a:srgbClr val="006600"/>
                </a:solidFill>
              </a:rPr>
              <a:t>阵列中的位元排列与存储器中字的逻辑排列相同。</a:t>
            </a:r>
          </a:p>
          <a:p>
            <a:pPr marL="457200" lvl="1" indent="0" eaLnBrk="1" hangingPunct="1">
              <a:buFont typeface="Wingdings" panose="05000000000000000000" pitchFamily="2" charset="2"/>
              <a:buNone/>
            </a:pPr>
            <a:r>
              <a:rPr lang="zh-CN" altLang="en-US">
                <a:solidFill>
                  <a:srgbClr val="006600"/>
                </a:solidFill>
              </a:rPr>
              <a:t>存储体的每一行构成多位的一个存储字，一起被读写。</a:t>
            </a:r>
          </a:p>
          <a:p>
            <a:pPr marL="457200" lvl="1" indent="0" eaLnBrk="1" hangingPunct="1">
              <a:buFont typeface="Wingdings" panose="05000000000000000000" pitchFamily="2" charset="2"/>
              <a:buNone/>
            </a:pPr>
            <a:r>
              <a:rPr lang="zh-CN" altLang="en-US">
                <a:solidFill>
                  <a:srgbClr val="006600"/>
                </a:solidFill>
              </a:rPr>
              <a:t>每列由相同位构成，共用一个读写电路，有多个读写电路。</a:t>
            </a:r>
          </a:p>
          <a:p>
            <a:pPr marL="457200" lvl="1" indent="0" eaLnBrk="1" hangingPunct="1">
              <a:buFont typeface="Wingdings" panose="05000000000000000000" pitchFamily="2" charset="2"/>
              <a:buNone/>
            </a:pPr>
            <a:r>
              <a:rPr lang="zh-CN" altLang="en-US">
                <a:solidFill>
                  <a:srgbClr val="006600"/>
                </a:solidFill>
              </a:rPr>
              <a:t>在位方向上便于扩充。</a:t>
            </a:r>
          </a:p>
        </p:txBody>
      </p:sp>
    </p:spTree>
    <p:extLst>
      <p:ext uri="{BB962C8B-B14F-4D97-AF65-F5344CB8AC3E}">
        <p14:creationId xmlns:p14="http://schemas.microsoft.com/office/powerpoint/2010/main" val="388209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80B1F782-B7C1-4280-9578-6CE8632BEA35}" type="slidenum">
              <a:rPr kumimoji="1" lang="zh-CN" altLang="en-US" sz="1300">
                <a:latin typeface="Times New Roman" panose="02020603050405020304" pitchFamily="18" charset="0"/>
              </a:rPr>
              <a:pPr algn="r" eaLnBrk="1" hangingPunct="1"/>
              <a:t>17</a:t>
            </a:fld>
            <a:endParaRPr kumimoji="1" lang="en-US" altLang="zh-CN" sz="1300">
              <a:latin typeface="Times New Roman" panose="02020603050405020304" pitchFamily="18" charset="0"/>
            </a:endParaRPr>
          </a:p>
        </p:txBody>
      </p:sp>
      <p:sp>
        <p:nvSpPr>
          <p:cNvPr id="211971" name="Rectangle 2"/>
          <p:cNvSpPr>
            <a:spLocks noGrp="1" noRot="1" noChangeAspect="1" noChangeArrowheads="1" noTextEdit="1"/>
          </p:cNvSpPr>
          <p:nvPr>
            <p:ph type="sldImg"/>
          </p:nvPr>
        </p:nvSpPr>
        <p:spPr>
          <a:xfrm>
            <a:off x="3341688" y="531813"/>
            <a:ext cx="3551237" cy="2662237"/>
          </a:xfrm>
        </p:spPr>
      </p:sp>
      <p:sp>
        <p:nvSpPr>
          <p:cNvPr id="211972"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marL="457200" lvl="1" indent="0" eaLnBrk="1" hangingPunct="1"/>
            <a:r>
              <a:rPr lang="zh-CN" altLang="en-US"/>
              <a:t>位片式（双方向译码，二维地址驱动）</a:t>
            </a:r>
          </a:p>
          <a:p>
            <a:pPr marL="457200" lvl="1" indent="0" eaLnBrk="1" hangingPunct="1">
              <a:buFont typeface="Wingdings" panose="05000000000000000000" pitchFamily="2" charset="2"/>
              <a:buNone/>
            </a:pPr>
            <a:r>
              <a:rPr lang="zh-CN" altLang="en-US">
                <a:solidFill>
                  <a:srgbClr val="006600"/>
                </a:solidFill>
              </a:rPr>
              <a:t>芯片阵列由行和列排列而成，每次只能读写行、列交叉处的一位数据。</a:t>
            </a:r>
          </a:p>
          <a:p>
            <a:pPr marL="457200" lvl="1" indent="0" eaLnBrk="1" hangingPunct="1">
              <a:buFont typeface="Wingdings" panose="05000000000000000000" pitchFamily="2" charset="2"/>
              <a:buNone/>
            </a:pPr>
            <a:r>
              <a:rPr lang="zh-CN" altLang="en-US">
                <a:solidFill>
                  <a:srgbClr val="006600"/>
                </a:solidFill>
              </a:rPr>
              <a:t>每个芯片只有一位读写电路。</a:t>
            </a:r>
          </a:p>
          <a:p>
            <a:pPr marL="457200" lvl="1" indent="0" eaLnBrk="1" hangingPunct="1">
              <a:buFont typeface="Wingdings" panose="05000000000000000000" pitchFamily="2" charset="2"/>
              <a:buNone/>
            </a:pPr>
            <a:r>
              <a:rPr lang="zh-CN" altLang="en-US">
                <a:solidFill>
                  <a:srgbClr val="006600"/>
                </a:solidFill>
              </a:rPr>
              <a:t>在字和位方向上都能扩充，但需有片选信号。</a:t>
            </a:r>
          </a:p>
          <a:p>
            <a:pPr eaLnBrk="1" hangingPunct="1">
              <a:spcBef>
                <a:spcPct val="20000"/>
              </a:spcBef>
            </a:pPr>
            <a:endParaRPr lang="zh-CN" altLang="en-US" sz="2200">
              <a:latin typeface="宋体" panose="02010600030101010101" pitchFamily="2" charset="-122"/>
            </a:endParaRPr>
          </a:p>
          <a:p>
            <a:pPr eaLnBrk="1" hangingPunct="1">
              <a:spcBef>
                <a:spcPct val="20000"/>
              </a:spcBef>
            </a:pPr>
            <a:r>
              <a:rPr lang="zh-CN" altLang="en-US" sz="2200">
                <a:latin typeface="宋体" panose="02010600030101010101" pitchFamily="2" charset="-122"/>
              </a:rPr>
              <a:t>问题：对于一个具有2</a:t>
            </a:r>
            <a:r>
              <a:rPr lang="en-US" altLang="zh-CN" sz="2200" baseline="30000">
                <a:latin typeface="宋体" panose="02010600030101010101" pitchFamily="2" charset="-122"/>
              </a:rPr>
              <a:t>n</a:t>
            </a:r>
            <a:r>
              <a:rPr lang="zh-CN" altLang="en-US" sz="2200">
                <a:latin typeface="宋体" panose="02010600030101010101" pitchFamily="2" charset="-122"/>
              </a:rPr>
              <a:t>个单元的位片式芯片，其地址译码驱动（选择）线的条数为多少？</a:t>
            </a:r>
            <a:endParaRPr lang="en-US" altLang="zh-CN" sz="2200" baseline="30000">
              <a:solidFill>
                <a:srgbClr val="800000"/>
              </a:solidFill>
              <a:latin typeface="宋体" panose="02010600030101010101" pitchFamily="2" charset="-122"/>
            </a:endParaRPr>
          </a:p>
          <a:p>
            <a:pPr eaLnBrk="1" hangingPunct="1">
              <a:spcBef>
                <a:spcPct val="20000"/>
              </a:spcBef>
            </a:pPr>
            <a:r>
              <a:rPr lang="zh-CN" altLang="en-US" sz="2200">
                <a:solidFill>
                  <a:srgbClr val="800000"/>
                </a:solidFill>
                <a:latin typeface="宋体" panose="02010600030101010101" pitchFamily="2" charset="-122"/>
              </a:rPr>
              <a:t>2</a:t>
            </a:r>
            <a:r>
              <a:rPr lang="en-US" altLang="zh-CN" sz="2200" baseline="30000">
                <a:solidFill>
                  <a:srgbClr val="800000"/>
                </a:solidFill>
                <a:latin typeface="宋体" panose="02010600030101010101" pitchFamily="2" charset="-122"/>
              </a:rPr>
              <a:t>n/2</a:t>
            </a:r>
            <a:r>
              <a:rPr lang="zh-CN" altLang="en-US" sz="2200">
                <a:solidFill>
                  <a:srgbClr val="800000"/>
                </a:solidFill>
                <a:latin typeface="宋体" panose="02010600030101010101" pitchFamily="2" charset="-122"/>
              </a:rPr>
              <a:t> +2</a:t>
            </a:r>
            <a:r>
              <a:rPr lang="en-US" altLang="zh-CN" sz="2200" baseline="30000">
                <a:solidFill>
                  <a:srgbClr val="800000"/>
                </a:solidFill>
                <a:latin typeface="宋体" panose="02010600030101010101" pitchFamily="2" charset="-122"/>
              </a:rPr>
              <a:t>n/2</a:t>
            </a:r>
          </a:p>
          <a:p>
            <a:pPr eaLnBrk="1" hangingPunct="1"/>
            <a:endParaRPr lang="zh-CN" altLang="en-US"/>
          </a:p>
        </p:txBody>
      </p:sp>
    </p:spTree>
    <p:extLst>
      <p:ext uri="{BB962C8B-B14F-4D97-AF65-F5344CB8AC3E}">
        <p14:creationId xmlns:p14="http://schemas.microsoft.com/office/powerpoint/2010/main" val="383989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2D32FE35-2DB7-43DE-87A7-342D0ADD4602}" type="slidenum">
              <a:rPr kumimoji="1" lang="zh-CN" altLang="en-US" sz="1300">
                <a:latin typeface="Times New Roman" panose="02020603050405020304" pitchFamily="18" charset="0"/>
              </a:rPr>
              <a:pPr algn="r" eaLnBrk="1" hangingPunct="1"/>
              <a:t>20</a:t>
            </a:fld>
            <a:endParaRPr kumimoji="1" lang="en-US" altLang="zh-CN" sz="1300">
              <a:latin typeface="Times New Roman" panose="02020603050405020304" pitchFamily="18" charset="0"/>
            </a:endParaRPr>
          </a:p>
        </p:txBody>
      </p:sp>
      <p:sp>
        <p:nvSpPr>
          <p:cNvPr id="212995" name="Rectangle 2"/>
          <p:cNvSpPr>
            <a:spLocks noGrp="1" noRot="1" noChangeAspect="1" noChangeArrowheads="1" noTextEdit="1"/>
          </p:cNvSpPr>
          <p:nvPr>
            <p:ph type="sldImg"/>
          </p:nvPr>
        </p:nvSpPr>
        <p:spPr>
          <a:xfrm>
            <a:off x="3341688" y="531813"/>
            <a:ext cx="3551237" cy="2662237"/>
          </a:xfrm>
        </p:spPr>
      </p:sp>
      <p:sp>
        <p:nvSpPr>
          <p:cNvPr id="212996" name="Rectangle 3"/>
          <p:cNvSpPr>
            <a:spLocks noGrp="1" noChangeArrowheads="1"/>
          </p:cNvSpPr>
          <p:nvPr>
            <p:ph type="body" idx="1"/>
          </p:nvPr>
        </p:nvSpPr>
        <p:spPr>
          <a:xfrm>
            <a:off x="1020763" y="3370263"/>
            <a:ext cx="8193087" cy="319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eaLnBrk="1" hangingPunct="1"/>
            <a:r>
              <a:rPr lang="zh-CN" altLang="en-US"/>
              <a:t>参考阅读材料</a:t>
            </a:r>
            <a:r>
              <a:rPr lang="en-US" altLang="zh-CN"/>
              <a:t>2.3</a:t>
            </a:r>
            <a:r>
              <a:rPr lang="zh-CN" altLang="en-US"/>
              <a:t>中的介绍</a:t>
            </a:r>
          </a:p>
        </p:txBody>
      </p:sp>
    </p:spTree>
    <p:extLst>
      <p:ext uri="{BB962C8B-B14F-4D97-AF65-F5344CB8AC3E}">
        <p14:creationId xmlns:p14="http://schemas.microsoft.com/office/powerpoint/2010/main" val="244210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AECC6DCB-D19D-4425-8AB2-D62B98CC1616}" type="slidenum">
              <a:rPr kumimoji="1" lang="zh-CN" altLang="en-US" sz="1300">
                <a:latin typeface="Times New Roman" panose="02020603050405020304" pitchFamily="18" charset="0"/>
              </a:rPr>
              <a:pPr algn="r" eaLnBrk="1" hangingPunct="1"/>
              <a:t>23</a:t>
            </a:fld>
            <a:endParaRPr kumimoji="1" lang="en-US" altLang="zh-CN" sz="1300">
              <a:latin typeface="Times New Roman" panose="02020603050405020304" pitchFamily="18" charset="0"/>
            </a:endParaRPr>
          </a:p>
        </p:txBody>
      </p:sp>
      <p:sp>
        <p:nvSpPr>
          <p:cNvPr id="214019" name="Rectangle 2"/>
          <p:cNvSpPr>
            <a:spLocks noGrp="1" noRot="1" noChangeAspect="1" noChangeArrowheads="1" noTextEdit="1"/>
          </p:cNvSpPr>
          <p:nvPr>
            <p:ph type="sldImg"/>
          </p:nvPr>
        </p:nvSpPr>
        <p:spPr>
          <a:xfrm>
            <a:off x="3341688" y="531813"/>
            <a:ext cx="3551237" cy="2662237"/>
          </a:xfrm>
        </p:spPr>
      </p:sp>
      <p:sp>
        <p:nvSpPr>
          <p:cNvPr id="214020"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eaLnBrk="1" hangingPunct="1"/>
            <a:r>
              <a:rPr lang="zh-CN" altLang="en-US"/>
              <a:t>从该存储器的结构可以理解为什么要规定数据对齐存放。例如，一个</a:t>
            </a:r>
            <a:r>
              <a:rPr lang="en-US" altLang="zh-CN"/>
              <a:t>32</a:t>
            </a:r>
            <a:r>
              <a:rPr lang="zh-CN" altLang="en-US"/>
              <a:t>位</a:t>
            </a:r>
            <a:r>
              <a:rPr lang="en-US" altLang="zh-CN"/>
              <a:t>int</a:t>
            </a:r>
            <a:r>
              <a:rPr lang="zh-CN" altLang="en-US"/>
              <a:t>型数据若存放在第</a:t>
            </a:r>
            <a:r>
              <a:rPr lang="en-US" altLang="zh-CN"/>
              <a:t>8</a:t>
            </a:r>
            <a:r>
              <a:rPr lang="zh-CN" altLang="en-US"/>
              <a:t>、</a:t>
            </a:r>
            <a:r>
              <a:rPr lang="en-US" altLang="zh-CN"/>
              <a:t>9</a:t>
            </a:r>
            <a:r>
              <a:rPr lang="zh-CN" altLang="en-US"/>
              <a:t>、</a:t>
            </a:r>
            <a:r>
              <a:rPr lang="en-US" altLang="zh-CN"/>
              <a:t>10</a:t>
            </a:r>
            <a:r>
              <a:rPr lang="zh-CN" altLang="en-US"/>
              <a:t>、</a:t>
            </a:r>
            <a:r>
              <a:rPr lang="en-US" altLang="zh-CN"/>
              <a:t>11</a:t>
            </a:r>
            <a:r>
              <a:rPr lang="zh-CN" altLang="en-US"/>
              <a:t>这</a:t>
            </a:r>
            <a:r>
              <a:rPr lang="en-US" altLang="zh-CN"/>
              <a:t>4</a:t>
            </a:r>
            <a:r>
              <a:rPr lang="zh-CN" altLang="en-US"/>
              <a:t>个单元，则需要访问几次内存？若存放在</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这</a:t>
            </a:r>
            <a:r>
              <a:rPr lang="en-US" altLang="zh-CN"/>
              <a:t>4</a:t>
            </a:r>
            <a:r>
              <a:rPr lang="zh-CN" altLang="en-US"/>
              <a:t>个单元，则需要访问几次内存？</a:t>
            </a:r>
          </a:p>
          <a:p>
            <a:pPr eaLnBrk="1" hangingPunct="1"/>
            <a:endParaRPr lang="zh-CN" altLang="en-US"/>
          </a:p>
        </p:txBody>
      </p:sp>
    </p:spTree>
    <p:extLst>
      <p:ext uri="{BB962C8B-B14F-4D97-AF65-F5344CB8AC3E}">
        <p14:creationId xmlns:p14="http://schemas.microsoft.com/office/powerpoint/2010/main" val="77275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2AA740-1B94-4137-908B-06634CD7D258}" type="slidenum">
              <a:rPr lang="zh-CN" altLang="en-US" smtClean="0"/>
              <a:t>81</a:t>
            </a:fld>
            <a:endParaRPr lang="zh-CN" altLang="en-US"/>
          </a:p>
        </p:txBody>
      </p:sp>
    </p:spTree>
    <p:extLst>
      <p:ext uri="{BB962C8B-B14F-4D97-AF65-F5344CB8AC3E}">
        <p14:creationId xmlns:p14="http://schemas.microsoft.com/office/powerpoint/2010/main" val="145951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4/5/2022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487373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4/5/2022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1448590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4/5/2022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830180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4/5/2022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842740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4/5/2022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951362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95300" y="812800"/>
            <a:ext cx="8191500" cy="266541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291139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89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2022/4/5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228600"/>
          </a:xfrm>
          <a:custGeom>
            <a:avLst/>
            <a:gdLst/>
            <a:ahLst/>
            <a:cxnLst/>
            <a:rect l="l" t="t" r="r" b="b"/>
            <a:pathLst>
              <a:path w="9144000" h="228600">
                <a:moveTo>
                  <a:pt x="0" y="228600"/>
                </a:moveTo>
                <a:lnTo>
                  <a:pt x="9144000" y="228600"/>
                </a:lnTo>
                <a:lnTo>
                  <a:pt x="9144000" y="0"/>
                </a:lnTo>
                <a:lnTo>
                  <a:pt x="0" y="0"/>
                </a:lnTo>
                <a:lnTo>
                  <a:pt x="0" y="228600"/>
                </a:lnTo>
                <a:close/>
              </a:path>
            </a:pathLst>
          </a:custGeom>
          <a:solidFill>
            <a:srgbClr val="8D171A"/>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435758" y="513402"/>
            <a:ext cx="4430395" cy="584200"/>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a:xfrm>
            <a:off x="597852" y="1248664"/>
            <a:ext cx="7710805" cy="1802764"/>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62732" y="6686384"/>
            <a:ext cx="4443730"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4/5/2022</a:t>
            </a:fld>
            <a:endParaRPr lang="en-US">
              <a:solidFill>
                <a:prstClr val="black">
                  <a:tint val="75000"/>
                </a:prstClr>
              </a:solidFill>
            </a:endParaRPr>
          </a:p>
        </p:txBody>
      </p:sp>
      <p:sp>
        <p:nvSpPr>
          <p:cNvPr id="6" name="Holder 6"/>
          <p:cNvSpPr>
            <a:spLocks noGrp="1"/>
          </p:cNvSpPr>
          <p:nvPr>
            <p:ph type="sldNum" sz="quarter" idx="7"/>
          </p:nvPr>
        </p:nvSpPr>
        <p:spPr>
          <a:xfrm>
            <a:off x="8896883" y="6668801"/>
            <a:ext cx="179070" cy="152400"/>
          </a:xfrm>
          <a:prstGeom prst="rect">
            <a:avLst/>
          </a:prstGeom>
        </p:spPr>
        <p:txBody>
          <a:bodyPr wrap="square" lIns="0" tIns="0" rIns="0" bIns="0">
            <a:spAutoFit/>
          </a:bodyPr>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6056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8" r:id="rId6"/>
    <p:sldLayoutId id="2147483679"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image" Target="http://news.mydrivers.com/pages/images/20040311155720_14678.jp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2.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2.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2.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slideLayout" Target="../slideLayouts/slideLayout18.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image" Target="../media/image12.tmp"/><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Layout" Target="../slideLayouts/slideLayout18.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19" Type="http://schemas.openxmlformats.org/officeDocument/2006/relationships/image" Target="../media/image12.tmp"/><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1" Type="http://schemas.openxmlformats.org/officeDocument/2006/relationships/slideLayout" Target="../slideLayouts/slideLayout1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1</a:t>
            </a:fld>
            <a:endParaRPr sz="1000">
              <a:solidFill>
                <a:prstClr val="black"/>
              </a:solidFill>
              <a:cs typeface="Calibri"/>
            </a:endParaRPr>
          </a:p>
        </p:txBody>
      </p:sp>
      <p:sp>
        <p:nvSpPr>
          <p:cNvPr id="3" name="object 3"/>
          <p:cNvSpPr txBox="1">
            <a:spLocks noGrp="1"/>
          </p:cNvSpPr>
          <p:nvPr>
            <p:ph type="title"/>
          </p:nvPr>
        </p:nvSpPr>
        <p:spPr>
          <a:xfrm>
            <a:off x="1763688" y="1124744"/>
            <a:ext cx="6039708" cy="2893100"/>
          </a:xfrm>
          <a:prstGeom prst="rect">
            <a:avLst/>
          </a:prstGeom>
        </p:spPr>
        <p:txBody>
          <a:bodyPr vert="horz" wrap="square" lIns="0" tIns="0" rIns="0" bIns="0" rtlCol="0">
            <a:spAutoFit/>
          </a:bodyPr>
          <a:lstStyle/>
          <a:p>
            <a:pPr marL="12700" algn="ctr">
              <a:lnSpc>
                <a:spcPct val="100000"/>
              </a:lnSpc>
            </a:pPr>
            <a:r>
              <a:rPr lang="zh-CN" altLang="en-US" sz="4400" dirty="0">
                <a:latin typeface="黑体" panose="02010609060101010101" pitchFamily="49" charset="-122"/>
                <a:ea typeface="黑体" panose="02010609060101010101" pitchFamily="49" charset="-122"/>
              </a:rPr>
              <a:t>第六章 存储器层次结构</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第一部分 </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zh-CN" altLang="en-US" dirty="0">
                <a:solidFill>
                  <a:srgbClr val="002060"/>
                </a:solidFill>
                <a:latin typeface="黑体" panose="02010609060101010101" pitchFamily="49" charset="-122"/>
                <a:ea typeface="黑体" panose="02010609060101010101" pitchFamily="49" charset="-122"/>
              </a:rPr>
              <a:t>存储器层级结构与局部性</a:t>
            </a:r>
            <a:endParaRPr dirty="0">
              <a:solidFill>
                <a:srgbClr val="002060"/>
              </a:solidFill>
              <a:latin typeface="黑体" panose="02010609060101010101" pitchFamily="49" charset="-122"/>
              <a:ea typeface="黑体" panose="02010609060101010101" pitchFamily="49" charset="-122"/>
            </a:endParaRPr>
          </a:p>
        </p:txBody>
      </p:sp>
      <p:sp>
        <p:nvSpPr>
          <p:cNvPr id="4" name="Subtitle 2"/>
          <p:cNvSpPr txBox="1">
            <a:spLocks/>
          </p:cNvSpPr>
          <p:nvPr/>
        </p:nvSpPr>
        <p:spPr>
          <a:xfrm>
            <a:off x="683568" y="5013176"/>
            <a:ext cx="7678738" cy="1231106"/>
          </a:xfrm>
          <a:prstGeom prst="rect">
            <a:avLst/>
          </a:prstGeom>
        </p:spPr>
        <p:txBody>
          <a:bodyPr wrap="square" lIns="0" tIns="0" rIns="0" bIns="0">
            <a:spAutoFit/>
          </a:bodyPr>
          <a:lstStyle>
            <a:lvl1pPr marL="0">
              <a:defRPr sz="2000" b="1"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zh-CN" altLang="en-US" kern="0" dirty="0"/>
              <a:t>教师：史先俊 </a:t>
            </a:r>
            <a:endParaRPr lang="en-US" altLang="zh-CN" kern="0" dirty="0"/>
          </a:p>
          <a:p>
            <a:pPr algn="ctr"/>
            <a:r>
              <a:rPr lang="zh-CN" altLang="en-US" kern="0" dirty="0"/>
              <a:t>计算机科学与技术学院</a:t>
            </a:r>
            <a:endParaRPr lang="en-US" altLang="zh-CN" kern="0" dirty="0"/>
          </a:p>
          <a:p>
            <a:pPr algn="ctr"/>
            <a:r>
              <a:rPr lang="zh-CN" altLang="en-US" kern="0" dirty="0"/>
              <a:t>哈尔滨工业大学</a:t>
            </a:r>
          </a:p>
          <a:p>
            <a:pPr algn="ctr"/>
            <a:endParaRPr lang="zh-CN" altLang="en-US" kern="0" dirty="0"/>
          </a:p>
        </p:txBody>
      </p:sp>
    </p:spTree>
    <p:extLst>
      <p:ext uri="{BB962C8B-B14F-4D97-AF65-F5344CB8AC3E}">
        <p14:creationId xmlns:p14="http://schemas.microsoft.com/office/powerpoint/2010/main" val="36156389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body" idx="4294967295"/>
          </p:nvPr>
        </p:nvSpPr>
        <p:spPr>
          <a:xfrm>
            <a:off x="250825" y="819150"/>
            <a:ext cx="8551863" cy="5254625"/>
          </a:xfrm>
        </p:spPr>
        <p:txBody>
          <a:bodyPr lIns="91440" tIns="45720" rIns="91440" bIns="45720"/>
          <a:lstStyle/>
          <a:p>
            <a:pPr marL="0" lvl="1" algn="just" defTabSz="717550" eaLnBrk="1" hangingPunct="1">
              <a:lnSpc>
                <a:spcPct val="125000"/>
              </a:lnSpc>
              <a:spcBef>
                <a:spcPct val="30000"/>
              </a:spcBef>
              <a:defRPr/>
            </a:pPr>
            <a:r>
              <a:rPr lang="zh-CN" altLang="pt-BR" sz="2200" dirty="0">
                <a:latin typeface="微软雅黑" pitchFamily="34" charset="-122"/>
                <a:ea typeface="微软雅黑" pitchFamily="34" charset="-122"/>
                <a:cs typeface="Arial" pitchFamily="34" charset="0"/>
              </a:rPr>
              <a:t>  按字节</a:t>
            </a:r>
            <a:r>
              <a:rPr lang="zh-CN" altLang="pt-BR" sz="2200" dirty="0">
                <a:solidFill>
                  <a:srgbClr val="D10F0F"/>
                </a:solidFill>
                <a:latin typeface="微软雅黑" pitchFamily="34" charset="-122"/>
                <a:ea typeface="微软雅黑" pitchFamily="34" charset="-122"/>
                <a:cs typeface="Arial" pitchFamily="34" charset="0"/>
              </a:rPr>
              <a:t>连续编址</a:t>
            </a:r>
            <a:r>
              <a:rPr lang="zh-CN" altLang="pt-BR" sz="2200" dirty="0">
                <a:latin typeface="微软雅黑" pitchFamily="34" charset="-122"/>
                <a:ea typeface="微软雅黑" pitchFamily="34" charset="-122"/>
                <a:cs typeface="Arial" pitchFamily="34" charset="0"/>
              </a:rPr>
              <a:t>，每个存储单元为</a:t>
            </a:r>
            <a:r>
              <a:rPr lang="pt-BR" altLang="zh-CN" sz="2200" dirty="0">
                <a:latin typeface="微软雅黑" pitchFamily="34" charset="-122"/>
                <a:ea typeface="微软雅黑" pitchFamily="34" charset="-122"/>
                <a:cs typeface="Arial" pitchFamily="34" charset="0"/>
              </a:rPr>
              <a:t>1</a:t>
            </a:r>
            <a:r>
              <a:rPr lang="zh-CN" altLang="pt-BR" sz="2200" dirty="0">
                <a:latin typeface="微软雅黑" pitchFamily="34" charset="-122"/>
                <a:ea typeface="微软雅黑" pitchFamily="34" charset="-122"/>
                <a:cs typeface="Arial" pitchFamily="34" charset="0"/>
              </a:rPr>
              <a:t>个字节（</a:t>
            </a:r>
            <a:r>
              <a:rPr lang="pt-BR" altLang="zh-CN" sz="2200" dirty="0">
                <a:latin typeface="微软雅黑" pitchFamily="34" charset="-122"/>
                <a:ea typeface="微软雅黑" pitchFamily="34" charset="-122"/>
                <a:cs typeface="Arial" pitchFamily="34" charset="0"/>
              </a:rPr>
              <a:t>8</a:t>
            </a:r>
            <a:r>
              <a:rPr lang="zh-CN" altLang="pt-BR" sz="2200" dirty="0">
                <a:latin typeface="微软雅黑" pitchFamily="34" charset="-122"/>
                <a:ea typeface="微软雅黑" pitchFamily="34" charset="-122"/>
                <a:cs typeface="Arial" pitchFamily="34" charset="0"/>
              </a:rPr>
              <a:t>个二进位）</a:t>
            </a:r>
            <a:endParaRPr lang="en-US" altLang="zh-CN" sz="2200" dirty="0">
              <a:latin typeface="微软雅黑" pitchFamily="34" charset="-122"/>
              <a:ea typeface="微软雅黑" pitchFamily="34" charset="-122"/>
            </a:endParaRPr>
          </a:p>
          <a:p>
            <a:pPr marL="268288" indent="-268288" algn="just" defTabSz="717550" eaLnBrk="1" hangingPunct="1">
              <a:lnSpc>
                <a:spcPct val="125000"/>
              </a:lnSpc>
              <a:spcBef>
                <a:spcPct val="30000"/>
              </a:spcBef>
              <a:defRPr/>
            </a:pPr>
            <a:r>
              <a:rPr lang="zh-CN" altLang="pt-BR" sz="2200" dirty="0">
                <a:latin typeface="微软雅黑" pitchFamily="34" charset="-122"/>
                <a:ea typeface="微软雅黑" pitchFamily="34" charset="-122"/>
              </a:rPr>
              <a:t>性能指标：</a:t>
            </a:r>
          </a:p>
          <a:p>
            <a:pPr marL="582613" lvl="1" indent="-223838" algn="just" defTabSz="717550" eaLnBrk="1" hangingPunct="1">
              <a:lnSpc>
                <a:spcPct val="125000"/>
              </a:lnSpc>
              <a:spcBef>
                <a:spcPct val="30000"/>
              </a:spcBef>
              <a:defRPr/>
            </a:pPr>
            <a:r>
              <a:rPr lang="zh-CN" altLang="en-US" sz="2200" dirty="0">
                <a:solidFill>
                  <a:srgbClr val="D10F0F"/>
                </a:solidFill>
                <a:latin typeface="微软雅黑" pitchFamily="34" charset="-122"/>
                <a:ea typeface="微软雅黑" pitchFamily="34" charset="-122"/>
                <a:cs typeface="Arial" pitchFamily="34" charset="0"/>
              </a:rPr>
              <a:t>存储容量</a:t>
            </a:r>
            <a:r>
              <a:rPr lang="zh-CN" altLang="en-US" sz="2200" dirty="0">
                <a:latin typeface="微软雅黑" pitchFamily="34" charset="-122"/>
                <a:ea typeface="微软雅黑" pitchFamily="34" charset="-122"/>
                <a:cs typeface="Arial" pitchFamily="34" charset="0"/>
              </a:rPr>
              <a:t>：所包含的存储单元的总数（单位：</a:t>
            </a:r>
            <a:r>
              <a:rPr lang="en-US" altLang="zh-CN" sz="2200" dirty="0">
                <a:latin typeface="微软雅黑" pitchFamily="34" charset="-122"/>
                <a:ea typeface="微软雅黑" pitchFamily="34" charset="-122"/>
                <a:cs typeface="Arial" pitchFamily="34" charset="0"/>
              </a:rPr>
              <a:t>MB</a:t>
            </a:r>
            <a:r>
              <a:rPr lang="zh-CN" altLang="en-US" sz="2200" dirty="0">
                <a:latin typeface="微软雅黑" pitchFamily="34" charset="-122"/>
                <a:ea typeface="微软雅黑" pitchFamily="34" charset="-122"/>
                <a:cs typeface="Arial" pitchFamily="34" charset="0"/>
              </a:rPr>
              <a:t>或</a:t>
            </a:r>
            <a:r>
              <a:rPr lang="en-US" altLang="zh-CN" sz="2200" dirty="0">
                <a:latin typeface="微软雅黑" pitchFamily="34" charset="-122"/>
                <a:ea typeface="微软雅黑" pitchFamily="34" charset="-122"/>
                <a:cs typeface="Arial" pitchFamily="34" charset="0"/>
              </a:rPr>
              <a:t>GB</a:t>
            </a:r>
            <a:r>
              <a:rPr lang="zh-CN" altLang="en-US" sz="2200" dirty="0">
                <a:latin typeface="微软雅黑" pitchFamily="34" charset="-122"/>
                <a:ea typeface="微软雅黑" pitchFamily="34" charset="-122"/>
                <a:cs typeface="Arial" pitchFamily="34" charset="0"/>
              </a:rPr>
              <a:t>）</a:t>
            </a:r>
            <a:endParaRPr lang="zh-CN" altLang="en-US" sz="2200" dirty="0">
              <a:solidFill>
                <a:srgbClr val="0000FF"/>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defRPr/>
            </a:pPr>
            <a:r>
              <a:rPr lang="zh-CN" altLang="en-US" sz="2200" dirty="0">
                <a:solidFill>
                  <a:srgbClr val="D10F0F"/>
                </a:solidFill>
                <a:latin typeface="微软雅黑" pitchFamily="34" charset="-122"/>
                <a:ea typeface="微软雅黑" pitchFamily="34" charset="-122"/>
                <a:cs typeface="Arial" pitchFamily="34" charset="0"/>
              </a:rPr>
              <a:t>存取时间</a:t>
            </a:r>
            <a:r>
              <a:rPr lang="en-US" altLang="zh-CN" sz="2200" dirty="0">
                <a:solidFill>
                  <a:srgbClr val="D10F0F"/>
                </a:solidFill>
                <a:latin typeface="微软雅黑" pitchFamily="34" charset="-122"/>
                <a:ea typeface="微软雅黑" pitchFamily="34" charset="-122"/>
                <a:cs typeface="Arial" pitchFamily="34" charset="0"/>
              </a:rPr>
              <a:t>T</a:t>
            </a:r>
            <a:r>
              <a:rPr lang="en-US" altLang="zh-CN" sz="2200" baseline="-30000" dirty="0">
                <a:solidFill>
                  <a:srgbClr val="D10F0F"/>
                </a:solidFill>
                <a:latin typeface="微软雅黑" pitchFamily="34" charset="-122"/>
                <a:ea typeface="微软雅黑" pitchFamily="34" charset="-122"/>
                <a:cs typeface="Arial" pitchFamily="34" charset="0"/>
              </a:rPr>
              <a:t>A</a:t>
            </a:r>
            <a:r>
              <a:rPr lang="zh-CN" altLang="en-US" sz="2200" dirty="0">
                <a:latin typeface="微软雅黑" pitchFamily="34" charset="-122"/>
                <a:ea typeface="微软雅黑" pitchFamily="34" charset="-122"/>
                <a:cs typeface="Arial" pitchFamily="34" charset="0"/>
              </a:rPr>
              <a:t>：从</a:t>
            </a:r>
            <a:r>
              <a:rPr lang="en-US" altLang="zh-CN" sz="2200" dirty="0">
                <a:latin typeface="微软雅黑" pitchFamily="34" charset="-122"/>
                <a:ea typeface="微软雅黑" pitchFamily="34" charset="-122"/>
                <a:cs typeface="Arial" pitchFamily="34" charset="0"/>
              </a:rPr>
              <a:t>CPU</a:t>
            </a:r>
            <a:r>
              <a:rPr lang="zh-CN" altLang="en-US" sz="2200" dirty="0">
                <a:latin typeface="微软雅黑" pitchFamily="34" charset="-122"/>
                <a:ea typeface="微软雅黑" pitchFamily="34" charset="-122"/>
                <a:cs typeface="Arial" pitchFamily="34" charset="0"/>
              </a:rPr>
              <a:t>送出内存单元的地址码开始，到主存读出数据并送到</a:t>
            </a:r>
            <a:r>
              <a:rPr lang="en-US" altLang="zh-CN" sz="2200" dirty="0">
                <a:latin typeface="微软雅黑" pitchFamily="34" charset="-122"/>
                <a:ea typeface="微软雅黑" pitchFamily="34" charset="-122"/>
                <a:cs typeface="Arial" pitchFamily="34" charset="0"/>
              </a:rPr>
              <a:t>CPU</a:t>
            </a:r>
            <a:r>
              <a:rPr lang="zh-CN" altLang="en-US" sz="2200" dirty="0">
                <a:latin typeface="微软雅黑" pitchFamily="34" charset="-122"/>
                <a:ea typeface="微软雅黑" pitchFamily="34" charset="-122"/>
                <a:cs typeface="Arial" pitchFamily="34" charset="0"/>
              </a:rPr>
              <a:t>（或者是把</a:t>
            </a:r>
            <a:r>
              <a:rPr lang="en-US" altLang="zh-CN" sz="2200" dirty="0">
                <a:latin typeface="微软雅黑" pitchFamily="34" charset="-122"/>
                <a:ea typeface="微软雅黑" pitchFamily="34" charset="-122"/>
                <a:cs typeface="Arial" pitchFamily="34" charset="0"/>
              </a:rPr>
              <a:t>CPU</a:t>
            </a:r>
            <a:r>
              <a:rPr lang="zh-CN" altLang="en-US" sz="2200" dirty="0">
                <a:latin typeface="微软雅黑" pitchFamily="34" charset="-122"/>
                <a:ea typeface="微软雅黑" pitchFamily="34" charset="-122"/>
                <a:cs typeface="Arial" pitchFamily="34" charset="0"/>
              </a:rPr>
              <a:t>数据写入主存）所需要的时间（单位：</a:t>
            </a:r>
            <a:r>
              <a:rPr lang="en-US" altLang="zh-CN" sz="2200" dirty="0">
                <a:latin typeface="微软雅黑" pitchFamily="34" charset="-122"/>
                <a:ea typeface="微软雅黑" pitchFamily="34" charset="-122"/>
                <a:cs typeface="Arial" pitchFamily="34" charset="0"/>
              </a:rPr>
              <a:t>ns</a:t>
            </a:r>
            <a:r>
              <a:rPr lang="zh-CN" altLang="en-US" sz="2200" dirty="0">
                <a:latin typeface="微软雅黑" pitchFamily="34" charset="-122"/>
                <a:ea typeface="微软雅黑" pitchFamily="34" charset="-122"/>
                <a:cs typeface="Arial" pitchFamily="34" charset="0"/>
              </a:rPr>
              <a:t>，</a:t>
            </a:r>
            <a:r>
              <a:rPr lang="en-US" altLang="zh-CN" sz="2200" dirty="0">
                <a:latin typeface="微软雅黑" pitchFamily="34" charset="-122"/>
                <a:ea typeface="微软雅黑" pitchFamily="34" charset="-122"/>
                <a:cs typeface="Arial" pitchFamily="34" charset="0"/>
              </a:rPr>
              <a:t>1 ns = 10</a:t>
            </a:r>
            <a:r>
              <a:rPr lang="en-US" altLang="zh-CN" sz="2200" baseline="30000" dirty="0">
                <a:latin typeface="微软雅黑" pitchFamily="34" charset="-122"/>
                <a:ea typeface="微软雅黑" pitchFamily="34" charset="-122"/>
                <a:cs typeface="Arial" pitchFamily="34" charset="0"/>
              </a:rPr>
              <a:t>-9 </a:t>
            </a:r>
            <a:r>
              <a:rPr lang="en-US" altLang="zh-CN" sz="2200" dirty="0">
                <a:latin typeface="微软雅黑" pitchFamily="34" charset="-122"/>
                <a:ea typeface="微软雅黑" pitchFamily="34" charset="-122"/>
                <a:cs typeface="Arial" pitchFamily="34" charset="0"/>
              </a:rPr>
              <a:t>s</a:t>
            </a:r>
            <a:r>
              <a:rPr lang="zh-CN" altLang="en-US" sz="2200" dirty="0">
                <a:latin typeface="微软雅黑" pitchFamily="34" charset="-122"/>
                <a:ea typeface="微软雅黑" pitchFamily="34" charset="-122"/>
                <a:cs typeface="Arial" pitchFamily="34" charset="0"/>
              </a:rPr>
              <a:t>），分</a:t>
            </a:r>
            <a:r>
              <a:rPr lang="zh-CN" altLang="en-US" sz="2200" dirty="0">
                <a:solidFill>
                  <a:srgbClr val="FF3300"/>
                </a:solidFill>
                <a:latin typeface="微软雅黑" pitchFamily="34" charset="-122"/>
                <a:ea typeface="微软雅黑" pitchFamily="34" charset="-122"/>
                <a:cs typeface="Arial" pitchFamily="34" charset="0"/>
              </a:rPr>
              <a:t>读取时间</a:t>
            </a:r>
            <a:r>
              <a:rPr lang="zh-CN" altLang="en-US" sz="2200" dirty="0">
                <a:latin typeface="微软雅黑" pitchFamily="34" charset="-122"/>
                <a:ea typeface="微软雅黑" pitchFamily="34" charset="-122"/>
                <a:cs typeface="Arial" pitchFamily="34" charset="0"/>
              </a:rPr>
              <a:t>和</a:t>
            </a:r>
            <a:r>
              <a:rPr lang="zh-CN" altLang="en-US" sz="2200" dirty="0">
                <a:solidFill>
                  <a:srgbClr val="FF3300"/>
                </a:solidFill>
                <a:latin typeface="微软雅黑" pitchFamily="34" charset="-122"/>
                <a:ea typeface="微软雅黑" pitchFamily="34" charset="-122"/>
                <a:cs typeface="Arial" pitchFamily="34" charset="0"/>
              </a:rPr>
              <a:t>写入时间</a:t>
            </a:r>
          </a:p>
          <a:p>
            <a:pPr marL="582613" lvl="1" indent="-223838" algn="just" defTabSz="717550" eaLnBrk="1" hangingPunct="1">
              <a:lnSpc>
                <a:spcPct val="125000"/>
              </a:lnSpc>
              <a:spcBef>
                <a:spcPct val="30000"/>
              </a:spcBef>
              <a:defRPr/>
            </a:pPr>
            <a:r>
              <a:rPr lang="zh-CN" altLang="en-US" sz="2200" dirty="0">
                <a:solidFill>
                  <a:srgbClr val="D10F0F"/>
                </a:solidFill>
                <a:latin typeface="微软雅黑" pitchFamily="34" charset="-122"/>
                <a:ea typeface="微软雅黑" pitchFamily="34" charset="-122"/>
                <a:cs typeface="Arial" pitchFamily="34" charset="0"/>
              </a:rPr>
              <a:t>存储周期</a:t>
            </a:r>
            <a:r>
              <a:rPr lang="en-US" altLang="zh-CN" sz="2200" dirty="0">
                <a:solidFill>
                  <a:srgbClr val="D10F0F"/>
                </a:solidFill>
                <a:latin typeface="微软雅黑" pitchFamily="34" charset="-122"/>
                <a:ea typeface="微软雅黑" pitchFamily="34" charset="-122"/>
                <a:cs typeface="Arial" pitchFamily="34" charset="0"/>
              </a:rPr>
              <a:t>T</a:t>
            </a:r>
            <a:r>
              <a:rPr lang="en-US" altLang="zh-CN" sz="2200" baseline="-30000" dirty="0">
                <a:solidFill>
                  <a:srgbClr val="D10F0F"/>
                </a:solidFill>
                <a:latin typeface="微软雅黑" pitchFamily="34" charset="-122"/>
                <a:ea typeface="微软雅黑" pitchFamily="34" charset="-122"/>
                <a:cs typeface="Arial" pitchFamily="34" charset="0"/>
              </a:rPr>
              <a:t>MC</a:t>
            </a:r>
            <a:r>
              <a:rPr lang="zh-CN" altLang="en-US" sz="2200" dirty="0">
                <a:latin typeface="微软雅黑" pitchFamily="34" charset="-122"/>
                <a:ea typeface="微软雅黑" pitchFamily="34" charset="-122"/>
                <a:cs typeface="Arial" pitchFamily="34" charset="0"/>
              </a:rPr>
              <a:t>：连读两次访问存储器所需的最小时间间隔，它应等于存取时间加上下一次存取开始前所要求的附加时间，因此，</a:t>
            </a:r>
            <a:r>
              <a:rPr lang="en-US" altLang="zh-CN" sz="2200" dirty="0">
                <a:latin typeface="微软雅黑" pitchFamily="34" charset="-122"/>
                <a:ea typeface="微软雅黑" pitchFamily="34" charset="-122"/>
                <a:cs typeface="Arial" pitchFamily="34" charset="0"/>
              </a:rPr>
              <a:t>T</a:t>
            </a:r>
            <a:r>
              <a:rPr lang="en-US" altLang="zh-CN" sz="2200" baseline="-30000" dirty="0">
                <a:latin typeface="微软雅黑" pitchFamily="34" charset="-122"/>
                <a:ea typeface="微软雅黑" pitchFamily="34" charset="-122"/>
                <a:cs typeface="Arial" pitchFamily="34" charset="0"/>
              </a:rPr>
              <a:t>MC</a:t>
            </a:r>
            <a:r>
              <a:rPr lang="zh-CN" altLang="en-US" sz="2200" dirty="0">
                <a:latin typeface="微软雅黑" pitchFamily="34" charset="-122"/>
                <a:ea typeface="微软雅黑" pitchFamily="34" charset="-122"/>
                <a:cs typeface="Arial" pitchFamily="34" charset="0"/>
              </a:rPr>
              <a:t>比</a:t>
            </a:r>
            <a:r>
              <a:rPr lang="en-US" altLang="zh-CN" sz="2200" dirty="0">
                <a:latin typeface="微软雅黑" pitchFamily="34" charset="-122"/>
                <a:ea typeface="微软雅黑" pitchFamily="34" charset="-122"/>
                <a:cs typeface="Arial" pitchFamily="34" charset="0"/>
              </a:rPr>
              <a:t>T</a:t>
            </a:r>
            <a:r>
              <a:rPr lang="en-US" altLang="zh-CN" sz="2200" baseline="-30000" dirty="0">
                <a:latin typeface="微软雅黑" pitchFamily="34" charset="-122"/>
                <a:ea typeface="微软雅黑" pitchFamily="34" charset="-122"/>
                <a:cs typeface="Arial" pitchFamily="34" charset="0"/>
              </a:rPr>
              <a:t>A</a:t>
            </a:r>
            <a:r>
              <a:rPr lang="zh-CN" altLang="en-US" sz="2200" dirty="0">
                <a:latin typeface="微软雅黑" pitchFamily="34" charset="-122"/>
                <a:ea typeface="微软雅黑" pitchFamily="34" charset="-122"/>
                <a:cs typeface="Arial" pitchFamily="34" charset="0"/>
              </a:rPr>
              <a:t>大</a:t>
            </a:r>
            <a:r>
              <a:rPr lang="zh-CN" altLang="en-US" sz="2200" dirty="0">
                <a:solidFill>
                  <a:srgbClr val="006600"/>
                </a:solidFill>
                <a:latin typeface="微软雅黑" pitchFamily="34" charset="-122"/>
                <a:ea typeface="微软雅黑" pitchFamily="34" charset="-122"/>
                <a:cs typeface="Arial" pitchFamily="34" charset="0"/>
              </a:rPr>
              <a:t>（ 因为存储器由于读出放大器、驱动电路等都有一段稳定恢复时间，所以读出后不能立即进行下一次访问。 ）</a:t>
            </a:r>
            <a:endParaRPr lang="en-US" altLang="zh-CN" sz="2200" dirty="0">
              <a:solidFill>
                <a:srgbClr val="006600"/>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buFontTx/>
              <a:buNone/>
              <a:defRPr/>
            </a:pPr>
            <a:r>
              <a:rPr lang="zh-CN" altLang="en-US" sz="2200" dirty="0">
                <a:solidFill>
                  <a:srgbClr val="FF0000"/>
                </a:solidFill>
                <a:latin typeface="微软雅黑" pitchFamily="34" charset="-122"/>
                <a:ea typeface="微软雅黑" pitchFamily="34" charset="-122"/>
                <a:cs typeface="Arial" pitchFamily="34" charset="0"/>
              </a:rPr>
              <a:t>（就像一趟火车运行时间和发车周期是两个不同概念一样。）</a:t>
            </a:r>
            <a:endParaRPr lang="zh-CN" altLang="pt-BR" sz="2200" dirty="0">
              <a:solidFill>
                <a:srgbClr val="FF0000"/>
              </a:solidFill>
              <a:latin typeface="微软雅黑" pitchFamily="34" charset="-122"/>
              <a:ea typeface="微软雅黑" pitchFamily="34" charset="-122"/>
              <a:cs typeface="Arial" pitchFamily="34" charset="0"/>
            </a:endParaRPr>
          </a:p>
        </p:txBody>
      </p:sp>
      <p:sp>
        <p:nvSpPr>
          <p:cNvPr id="30723" name="Rectangle 97"/>
          <p:cNvSpPr>
            <a:spLocks noGrp="1" noChangeArrowheads="1"/>
          </p:cNvSpPr>
          <p:nvPr>
            <p:ph type="title" idx="4294967295"/>
          </p:nvPr>
        </p:nvSpPr>
        <p:spPr>
          <a:xfrm>
            <a:off x="282401" y="178594"/>
            <a:ext cx="8639175" cy="569912"/>
          </a:xfrm>
          <a:noFill/>
        </p:spPr>
        <p:txBody>
          <a:bodyPr lIns="91440" tIns="45720" rIns="91440" bIns="45720" anchor="ctr"/>
          <a:lstStyle/>
          <a:p>
            <a:pPr defTabSz="717550" eaLnBrk="1" hangingPunct="1"/>
            <a:r>
              <a:rPr lang="zh-CN" altLang="en-US" dirty="0"/>
              <a:t>主存的主要性能指标</a:t>
            </a:r>
          </a:p>
        </p:txBody>
      </p:sp>
      <p:sp>
        <p:nvSpPr>
          <p:cNvPr id="30724"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B1C9813-2243-4ED5-A7F6-00FE23F06E21}" type="slidenum">
              <a:rPr lang="zh-CN" altLang="en-US" b="1">
                <a:ea typeface="宋体" panose="02010600030101010101" pitchFamily="2" charset="-122"/>
              </a:rPr>
              <a:pPr/>
              <a:t>10</a:t>
            </a:fld>
            <a:endParaRPr lang="zh-CN" altLang="en-US" b="1">
              <a:ea typeface="宋体" panose="02010600030101010101" pitchFamily="2" charset="-122"/>
            </a:endParaRPr>
          </a:p>
        </p:txBody>
      </p:sp>
    </p:spTree>
    <p:extLst>
      <p:ext uri="{BB962C8B-B14F-4D97-AF65-F5344CB8AC3E}">
        <p14:creationId xmlns:p14="http://schemas.microsoft.com/office/powerpoint/2010/main" val="2842660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8546">
                                            <p:txEl>
                                              <p:pRg st="0" end="0"/>
                                            </p:txEl>
                                          </p:spTgt>
                                        </p:tgtEl>
                                        <p:attrNameLst>
                                          <p:attrName>style.visibility</p:attrName>
                                        </p:attrNameLst>
                                      </p:cBhvr>
                                      <p:to>
                                        <p:strVal val="visible"/>
                                      </p:to>
                                    </p:set>
                                    <p:animEffect transition="in" filter="blinds(horizontal)">
                                      <p:cBhvr>
                                        <p:cTn id="7" dur="500"/>
                                        <p:tgtEl>
                                          <p:spTgt spid="74854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8546">
                                            <p:txEl>
                                              <p:pRg st="1" end="1"/>
                                            </p:txEl>
                                          </p:spTgt>
                                        </p:tgtEl>
                                        <p:attrNameLst>
                                          <p:attrName>style.visibility</p:attrName>
                                        </p:attrNameLst>
                                      </p:cBhvr>
                                      <p:to>
                                        <p:strVal val="visible"/>
                                      </p:to>
                                    </p:set>
                                    <p:animEffect transition="in" filter="blinds(horizontal)">
                                      <p:cBhvr>
                                        <p:cTn id="10" dur="500"/>
                                        <p:tgtEl>
                                          <p:spTgt spid="74854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48546">
                                            <p:txEl>
                                              <p:pRg st="2" end="2"/>
                                            </p:txEl>
                                          </p:spTgt>
                                        </p:tgtEl>
                                        <p:attrNameLst>
                                          <p:attrName>style.visibility</p:attrName>
                                        </p:attrNameLst>
                                      </p:cBhvr>
                                      <p:to>
                                        <p:strVal val="visible"/>
                                      </p:to>
                                    </p:set>
                                    <p:animEffect transition="in" filter="blinds(horizontal)">
                                      <p:cBhvr>
                                        <p:cTn id="15" dur="500"/>
                                        <p:tgtEl>
                                          <p:spTgt spid="74854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48546">
                                            <p:txEl>
                                              <p:pRg st="3" end="3"/>
                                            </p:txEl>
                                          </p:spTgt>
                                        </p:tgtEl>
                                        <p:attrNameLst>
                                          <p:attrName>style.visibility</p:attrName>
                                        </p:attrNameLst>
                                      </p:cBhvr>
                                      <p:to>
                                        <p:strVal val="visible"/>
                                      </p:to>
                                    </p:set>
                                    <p:animEffect transition="in" filter="blinds(horizontal)">
                                      <p:cBhvr>
                                        <p:cTn id="20" dur="500"/>
                                        <p:tgtEl>
                                          <p:spTgt spid="748546">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48546">
                                            <p:txEl>
                                              <p:pRg st="4" end="4"/>
                                            </p:txEl>
                                          </p:spTgt>
                                        </p:tgtEl>
                                        <p:attrNameLst>
                                          <p:attrName>style.visibility</p:attrName>
                                        </p:attrNameLst>
                                      </p:cBhvr>
                                      <p:to>
                                        <p:strVal val="visible"/>
                                      </p:to>
                                    </p:set>
                                    <p:animEffect transition="in" filter="blinds(horizontal)">
                                      <p:cBhvr>
                                        <p:cTn id="25" dur="500"/>
                                        <p:tgtEl>
                                          <p:spTgt spid="748546">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48546">
                                            <p:txEl>
                                              <p:pRg st="5" end="5"/>
                                            </p:txEl>
                                          </p:spTgt>
                                        </p:tgtEl>
                                        <p:attrNameLst>
                                          <p:attrName>style.visibility</p:attrName>
                                        </p:attrNameLst>
                                      </p:cBhvr>
                                      <p:to>
                                        <p:strVal val="visible"/>
                                      </p:to>
                                    </p:set>
                                    <p:animEffect transition="in" filter="blinds(horizontal)">
                                      <p:cBhvr>
                                        <p:cTn id="28" dur="500"/>
                                        <p:tgtEl>
                                          <p:spTgt spid="7485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内存储器的分类及应用</a:t>
            </a:r>
          </a:p>
        </p:txBody>
      </p:sp>
      <p:sp>
        <p:nvSpPr>
          <p:cNvPr id="32771" name="Rectangle 3"/>
          <p:cNvSpPr>
            <a:spLocks noGrp="1" noChangeArrowheads="1"/>
          </p:cNvSpPr>
          <p:nvPr>
            <p:ph type="body" idx="4294967295"/>
          </p:nvPr>
        </p:nvSpPr>
        <p:spPr>
          <a:xfrm>
            <a:off x="571500" y="920750"/>
            <a:ext cx="7750175" cy="420688"/>
          </a:xfrm>
          <a:noFill/>
        </p:spPr>
        <p:txBody>
          <a:bodyPr lIns="91440" tIns="45720" rIns="91440" bIns="45720"/>
          <a:lstStyle/>
          <a:p>
            <a:pPr marL="268288" indent="-268288" defTabSz="717550" eaLnBrk="1" hangingPunct="1">
              <a:lnSpc>
                <a:spcPct val="90000"/>
              </a:lnSpc>
            </a:pPr>
            <a:r>
              <a:rPr lang="zh-CN" altLang="en-US" sz="2400">
                <a:ea typeface="微软雅黑" panose="020B0503020204020204" pitchFamily="34" charset="-122"/>
              </a:rPr>
              <a:t>内存由半导体存储器芯片组成，芯片有多种类型：</a:t>
            </a:r>
          </a:p>
        </p:txBody>
      </p:sp>
      <p:sp>
        <p:nvSpPr>
          <p:cNvPr id="32772" name="Text Box 4"/>
          <p:cNvSpPr txBox="1">
            <a:spLocks noChangeArrowheads="1"/>
          </p:cNvSpPr>
          <p:nvPr/>
        </p:nvSpPr>
        <p:spPr bwMode="auto">
          <a:xfrm>
            <a:off x="561975" y="3957638"/>
            <a:ext cx="1004888" cy="1181100"/>
          </a:xfrm>
          <a:prstGeom prst="rect">
            <a:avLst/>
          </a:prstGeom>
          <a:solidFill>
            <a:srgbClr val="FFFFFF"/>
          </a:solidFill>
          <a:ln w="9525">
            <a:solidFill>
              <a:srgbClr val="000000"/>
            </a:solidFill>
            <a:miter lim="800000"/>
            <a:headEnd/>
            <a:tailEnd/>
          </a:ln>
        </p:spPr>
        <p:txBody>
          <a:bodyPr lIns="30911" tIns="61788" rIns="30911" bIns="309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200" b="1">
                <a:solidFill>
                  <a:srgbClr val="006600"/>
                </a:solidFill>
                <a:ea typeface="微软雅黑" panose="020B0503020204020204" pitchFamily="34" charset="-122"/>
              </a:rPr>
              <a:t>半导体存储器</a:t>
            </a:r>
          </a:p>
        </p:txBody>
      </p:sp>
      <p:grpSp>
        <p:nvGrpSpPr>
          <p:cNvPr id="32773" name="Group 5"/>
          <p:cNvGrpSpPr>
            <a:grpSpLocks/>
          </p:cNvGrpSpPr>
          <p:nvPr/>
        </p:nvGrpSpPr>
        <p:grpSpPr bwMode="auto">
          <a:xfrm>
            <a:off x="1566863" y="2954338"/>
            <a:ext cx="720725" cy="2927350"/>
            <a:chOff x="1164" y="1854"/>
            <a:chExt cx="437" cy="997"/>
          </a:xfrm>
        </p:grpSpPr>
        <p:sp>
          <p:nvSpPr>
            <p:cNvPr id="32798" name="Line 6"/>
            <p:cNvSpPr>
              <a:spLocks noChangeShapeType="1"/>
            </p:cNvSpPr>
            <p:nvPr/>
          </p:nvSpPr>
          <p:spPr bwMode="auto">
            <a:xfrm>
              <a:off x="1164" y="2390"/>
              <a:ext cx="215"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9" name="Line 7"/>
            <p:cNvSpPr>
              <a:spLocks noChangeShapeType="1"/>
            </p:cNvSpPr>
            <p:nvPr/>
          </p:nvSpPr>
          <p:spPr bwMode="auto">
            <a:xfrm flipH="1">
              <a:off x="1379" y="1854"/>
              <a:ext cx="0" cy="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2800" name="Line 8"/>
            <p:cNvSpPr>
              <a:spLocks noChangeShapeType="1"/>
            </p:cNvSpPr>
            <p:nvPr/>
          </p:nvSpPr>
          <p:spPr bwMode="auto">
            <a:xfrm>
              <a:off x="1379" y="1854"/>
              <a:ext cx="21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801" name="Line 9"/>
            <p:cNvSpPr>
              <a:spLocks noChangeShapeType="1"/>
            </p:cNvSpPr>
            <p:nvPr/>
          </p:nvSpPr>
          <p:spPr bwMode="auto">
            <a:xfrm>
              <a:off x="1386" y="2851"/>
              <a:ext cx="21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grpSp>
      <p:sp>
        <p:nvSpPr>
          <p:cNvPr id="32774" name="Text Box 10"/>
          <p:cNvSpPr txBox="1">
            <a:spLocks noChangeArrowheads="1"/>
          </p:cNvSpPr>
          <p:nvPr/>
        </p:nvSpPr>
        <p:spPr bwMode="auto">
          <a:xfrm>
            <a:off x="2292350" y="5307013"/>
            <a:ext cx="1038225" cy="1274762"/>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只读</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存储器(</a:t>
            </a:r>
            <a:r>
              <a:rPr lang="en-US" altLang="zh-CN" sz="2000" b="1">
                <a:solidFill>
                  <a:srgbClr val="006600"/>
                </a:solidFill>
                <a:latin typeface="微软雅黑" panose="020B0503020204020204" pitchFamily="34" charset="-122"/>
                <a:ea typeface="微软雅黑" panose="020B0503020204020204" pitchFamily="34" charset="-122"/>
              </a:rPr>
              <a:t>ROM)</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非易失</a:t>
            </a:r>
            <a:endParaRPr lang="en-US" altLang="zh-CN" sz="2000" b="1">
              <a:solidFill>
                <a:srgbClr val="006600"/>
              </a:solidFill>
              <a:latin typeface="微软雅黑" panose="020B0503020204020204" pitchFamily="34" charset="-122"/>
              <a:ea typeface="微软雅黑" panose="020B0503020204020204" pitchFamily="34" charset="-122"/>
            </a:endParaRPr>
          </a:p>
        </p:txBody>
      </p:sp>
      <p:sp>
        <p:nvSpPr>
          <p:cNvPr id="32775" name="Text Box 11"/>
          <p:cNvSpPr txBox="1">
            <a:spLocks noChangeArrowheads="1"/>
          </p:cNvSpPr>
          <p:nvPr/>
        </p:nvSpPr>
        <p:spPr bwMode="auto">
          <a:xfrm>
            <a:off x="2106613" y="2289175"/>
            <a:ext cx="1230312" cy="1296988"/>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随机存取存储器(</a:t>
            </a:r>
            <a:r>
              <a:rPr lang="en-US" altLang="zh-CN" sz="2000" b="1" dirty="0">
                <a:solidFill>
                  <a:srgbClr val="006600"/>
                </a:solidFill>
                <a:latin typeface="微软雅黑" panose="020B0503020204020204" pitchFamily="34" charset="-122"/>
                <a:ea typeface="微软雅黑" panose="020B0503020204020204" pitchFamily="34" charset="-122"/>
              </a:rPr>
              <a:t>RAM)</a:t>
            </a:r>
          </a:p>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易失</a:t>
            </a: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
        <p:nvSpPr>
          <p:cNvPr id="32776" name="Line 12"/>
          <p:cNvSpPr>
            <a:spLocks noChangeShapeType="1"/>
          </p:cNvSpPr>
          <p:nvPr/>
        </p:nvSpPr>
        <p:spPr bwMode="auto">
          <a:xfrm>
            <a:off x="3200400" y="5865813"/>
            <a:ext cx="30321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grpSp>
        <p:nvGrpSpPr>
          <p:cNvPr id="32777" name="Group 13"/>
          <p:cNvGrpSpPr>
            <a:grpSpLocks/>
          </p:cNvGrpSpPr>
          <p:nvPr/>
        </p:nvGrpSpPr>
        <p:grpSpPr bwMode="auto">
          <a:xfrm>
            <a:off x="3276600" y="2155825"/>
            <a:ext cx="577850" cy="1643063"/>
            <a:chOff x="3681" y="8878"/>
            <a:chExt cx="632" cy="512"/>
          </a:xfrm>
        </p:grpSpPr>
        <p:sp>
          <p:nvSpPr>
            <p:cNvPr id="32794" name="Line 14"/>
            <p:cNvSpPr>
              <a:spLocks noChangeShapeType="1"/>
            </p:cNvSpPr>
            <p:nvPr/>
          </p:nvSpPr>
          <p:spPr bwMode="auto">
            <a:xfrm>
              <a:off x="3681" y="9118"/>
              <a:ext cx="28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5" name="Line 15"/>
            <p:cNvSpPr>
              <a:spLocks noChangeShapeType="1"/>
            </p:cNvSpPr>
            <p:nvPr/>
          </p:nvSpPr>
          <p:spPr bwMode="auto">
            <a:xfrm>
              <a:off x="3983" y="8878"/>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6" name="Line 16"/>
            <p:cNvSpPr>
              <a:spLocks noChangeShapeType="1"/>
            </p:cNvSpPr>
            <p:nvPr/>
          </p:nvSpPr>
          <p:spPr bwMode="auto">
            <a:xfrm>
              <a:off x="3983" y="9390"/>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7" name="Line 17"/>
            <p:cNvSpPr>
              <a:spLocks noChangeShapeType="1"/>
            </p:cNvSpPr>
            <p:nvPr/>
          </p:nvSpPr>
          <p:spPr bwMode="auto">
            <a:xfrm>
              <a:off x="3974" y="8884"/>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32778" name="Text Box 18"/>
          <p:cNvSpPr txBox="1">
            <a:spLocks noChangeArrowheads="1"/>
          </p:cNvSpPr>
          <p:nvPr/>
        </p:nvSpPr>
        <p:spPr bwMode="auto">
          <a:xfrm>
            <a:off x="3854450" y="1574800"/>
            <a:ext cx="2530475" cy="798513"/>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静态存储器</a:t>
            </a:r>
            <a:r>
              <a:rPr lang="en-US" altLang="zh-CN" sz="2000" b="1">
                <a:solidFill>
                  <a:srgbClr val="006600"/>
                </a:solidFill>
                <a:latin typeface="微软雅黑" panose="020B0503020204020204" pitchFamily="34" charset="-122"/>
                <a:ea typeface="微软雅黑" panose="020B0503020204020204" pitchFamily="34" charset="-122"/>
              </a:rPr>
              <a:t>SRAM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32779" name="Text Box 19"/>
          <p:cNvSpPr txBox="1">
            <a:spLocks noChangeArrowheads="1"/>
          </p:cNvSpPr>
          <p:nvPr/>
        </p:nvSpPr>
        <p:spPr bwMode="auto">
          <a:xfrm>
            <a:off x="3854450" y="3473450"/>
            <a:ext cx="2455863" cy="5302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动态存储器</a:t>
            </a:r>
            <a:r>
              <a:rPr lang="en-US" altLang="zh-CN" sz="2000" b="1">
                <a:solidFill>
                  <a:srgbClr val="006600"/>
                </a:solidFill>
                <a:latin typeface="微软雅黑" panose="020B0503020204020204" pitchFamily="34" charset="-122"/>
                <a:ea typeface="微软雅黑" panose="020B0503020204020204" pitchFamily="34" charset="-122"/>
              </a:rPr>
              <a:t>DRAM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32780" name="Text Box 20"/>
          <p:cNvSpPr txBox="1">
            <a:spLocks noChangeArrowheads="1"/>
          </p:cNvSpPr>
          <p:nvPr/>
        </p:nvSpPr>
        <p:spPr bwMode="auto">
          <a:xfrm>
            <a:off x="3865563" y="5303838"/>
            <a:ext cx="3367087" cy="611187"/>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dirty="0">
                <a:solidFill>
                  <a:schemeClr val="hlink"/>
                </a:solidFill>
                <a:ea typeface="黑体" panose="02010609060101010101" pitchFamily="49" charset="-122"/>
              </a:rPr>
              <a:t> </a:t>
            </a:r>
            <a:r>
              <a:rPr lang="zh-CN" altLang="en-US" sz="2000" b="1" dirty="0">
                <a:solidFill>
                  <a:srgbClr val="006600"/>
                </a:solidFill>
                <a:latin typeface="微软雅黑" panose="020B0503020204020204" pitchFamily="34" charset="-122"/>
                <a:ea typeface="微软雅黑" panose="020B0503020204020204" pitchFamily="34" charset="-122"/>
              </a:rPr>
              <a:t>不可在线改写内容的</a:t>
            </a:r>
            <a:r>
              <a:rPr lang="en-US" altLang="zh-CN" sz="2000" b="1" dirty="0">
                <a:solidFill>
                  <a:srgbClr val="006600"/>
                </a:solidFill>
                <a:latin typeface="微软雅黑" panose="020B0503020204020204" pitchFamily="34" charset="-122"/>
                <a:ea typeface="微软雅黑" panose="020B0503020204020204" pitchFamily="34" charset="-122"/>
              </a:rPr>
              <a:t>ROM</a:t>
            </a:r>
          </a:p>
        </p:txBody>
      </p:sp>
      <p:sp>
        <p:nvSpPr>
          <p:cNvPr id="32781" name="Line 21"/>
          <p:cNvSpPr>
            <a:spLocks noChangeShapeType="1"/>
          </p:cNvSpPr>
          <p:nvPr/>
        </p:nvSpPr>
        <p:spPr bwMode="auto">
          <a:xfrm>
            <a:off x="3497263" y="5516563"/>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82" name="Line 22"/>
          <p:cNvSpPr>
            <a:spLocks noChangeShapeType="1"/>
          </p:cNvSpPr>
          <p:nvPr/>
        </p:nvSpPr>
        <p:spPr bwMode="auto">
          <a:xfrm flipH="1">
            <a:off x="3498850" y="5522913"/>
            <a:ext cx="0" cy="798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2783" name="Line 23"/>
          <p:cNvSpPr>
            <a:spLocks noChangeShapeType="1"/>
          </p:cNvSpPr>
          <p:nvPr/>
        </p:nvSpPr>
        <p:spPr bwMode="auto">
          <a:xfrm>
            <a:off x="3497263" y="6326188"/>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84" name="Text Box 24"/>
          <p:cNvSpPr txBox="1">
            <a:spLocks noChangeArrowheads="1"/>
          </p:cNvSpPr>
          <p:nvPr/>
        </p:nvSpPr>
        <p:spPr bwMode="auto">
          <a:xfrm>
            <a:off x="3865563" y="6099175"/>
            <a:ext cx="3219450" cy="4159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dirty="0">
                <a:solidFill>
                  <a:srgbClr val="006600"/>
                </a:solidFill>
                <a:latin typeface="微软雅黑" panose="020B0503020204020204" pitchFamily="34" charset="-122"/>
                <a:ea typeface="微软雅黑" panose="020B0503020204020204" pitchFamily="34" charset="-122"/>
              </a:rPr>
              <a:t>闪存（</a:t>
            </a:r>
            <a:r>
              <a:rPr lang="en-US" altLang="zh-CN" sz="2000" b="1" dirty="0">
                <a:solidFill>
                  <a:srgbClr val="006600"/>
                </a:solidFill>
                <a:latin typeface="微软雅黑" panose="020B0503020204020204" pitchFamily="34" charset="-122"/>
                <a:ea typeface="微软雅黑" panose="020B0503020204020204" pitchFamily="34" charset="-122"/>
              </a:rPr>
              <a:t>Flash ROM）</a:t>
            </a:r>
          </a:p>
        </p:txBody>
      </p:sp>
      <p:sp>
        <p:nvSpPr>
          <p:cNvPr id="32785" name="Text Box 25"/>
          <p:cNvSpPr txBox="1">
            <a:spLocks noChangeArrowheads="1"/>
          </p:cNvSpPr>
          <p:nvPr/>
        </p:nvSpPr>
        <p:spPr bwMode="auto">
          <a:xfrm>
            <a:off x="6410325" y="1700213"/>
            <a:ext cx="21161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Cache</a:t>
            </a:r>
            <a:r>
              <a:rPr lang="zh-CN" altLang="en-US" sz="2000" b="1">
                <a:solidFill>
                  <a:srgbClr val="0033CC"/>
                </a:solidFill>
                <a:ea typeface="黑体" panose="02010609060101010101" pitchFamily="49" charset="-122"/>
              </a:rPr>
              <a:t>）</a:t>
            </a:r>
          </a:p>
        </p:txBody>
      </p:sp>
      <p:sp>
        <p:nvSpPr>
          <p:cNvPr id="32786" name="Text Box 26"/>
          <p:cNvSpPr txBox="1">
            <a:spLocks noChangeArrowheads="1"/>
          </p:cNvSpPr>
          <p:nvPr/>
        </p:nvSpPr>
        <p:spPr bwMode="auto">
          <a:xfrm>
            <a:off x="6178550" y="3478213"/>
            <a:ext cx="25368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0033CC"/>
                </a:solidFill>
                <a:latin typeface="黑体" panose="02010609060101010101" pitchFamily="49" charset="-122"/>
                <a:ea typeface="黑体" panose="02010609060101010101" pitchFamily="49" charset="-122"/>
              </a:rPr>
              <a:t> （用作主存储器）</a:t>
            </a:r>
          </a:p>
        </p:txBody>
      </p:sp>
      <p:sp>
        <p:nvSpPr>
          <p:cNvPr id="32787" name="Rectangle 28"/>
          <p:cNvSpPr>
            <a:spLocks noChangeArrowheads="1"/>
          </p:cNvSpPr>
          <p:nvPr/>
        </p:nvSpPr>
        <p:spPr bwMode="auto">
          <a:xfrm>
            <a:off x="4391025" y="2389188"/>
            <a:ext cx="4241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每个存储单元(</a:t>
            </a:r>
            <a:r>
              <a:rPr kumimoji="1" lang="en-US" altLang="zh-CN" sz="1700" b="1">
                <a:latin typeface="微软雅黑" panose="020B0503020204020204" pitchFamily="34" charset="-122"/>
                <a:ea typeface="微软雅黑" panose="020B0503020204020204" pitchFamily="34" charset="-122"/>
              </a:rPr>
              <a:t>cell)</a:t>
            </a:r>
            <a:r>
              <a:rPr kumimoji="1" lang="zh-CN" altLang="en-US" sz="1700" b="1">
                <a:latin typeface="微软雅黑" panose="020B0503020204020204" pitchFamily="34" charset="-122"/>
                <a:ea typeface="微软雅黑" panose="020B0503020204020204" pitchFamily="34" charset="-122"/>
              </a:rPr>
              <a:t>由6个晶体管组成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只要加上电源，信息就能一直保持</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对电器干扰相对不很敏感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DRAM</a:t>
            </a:r>
            <a:r>
              <a:rPr kumimoji="1" lang="zh-CN" altLang="en-US" sz="1700" b="1">
                <a:latin typeface="微软雅黑" panose="020B0503020204020204" pitchFamily="34" charset="-122"/>
                <a:ea typeface="微软雅黑" panose="020B0503020204020204" pitchFamily="34" charset="-122"/>
              </a:rPr>
              <a:t>更快，也更贵</a:t>
            </a:r>
          </a:p>
        </p:txBody>
      </p:sp>
      <p:sp>
        <p:nvSpPr>
          <p:cNvPr id="32788" name="AutoShape 29"/>
          <p:cNvSpPr>
            <a:spLocks/>
          </p:cNvSpPr>
          <p:nvPr/>
        </p:nvSpPr>
        <p:spPr bwMode="auto">
          <a:xfrm flipH="1">
            <a:off x="4389438" y="2522538"/>
            <a:ext cx="85725" cy="842962"/>
          </a:xfrm>
          <a:prstGeom prst="rightBracket">
            <a:avLst>
              <a:gd name="adj" fmla="val 81944"/>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32789" name="Group 30"/>
          <p:cNvGrpSpPr>
            <a:grpSpLocks/>
          </p:cNvGrpSpPr>
          <p:nvPr/>
        </p:nvGrpSpPr>
        <p:grpSpPr bwMode="auto">
          <a:xfrm>
            <a:off x="4360863" y="4087813"/>
            <a:ext cx="4602162" cy="1122362"/>
            <a:chOff x="2857" y="2273"/>
            <a:chExt cx="2269" cy="577"/>
          </a:xfrm>
        </p:grpSpPr>
        <p:sp>
          <p:nvSpPr>
            <p:cNvPr id="32792" name="Rectangle 31"/>
            <p:cNvSpPr>
              <a:spLocks noChangeArrowheads="1"/>
            </p:cNvSpPr>
            <p:nvPr/>
          </p:nvSpPr>
          <p:spPr bwMode="auto">
            <a:xfrm>
              <a:off x="2858" y="2273"/>
              <a:ext cx="226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indent="8572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400" b="1">
                  <a:ea typeface="宋体" panose="02010600030101010101" pitchFamily="2" charset="-122"/>
                </a:rPr>
                <a:t> </a:t>
              </a:r>
              <a:r>
                <a:rPr kumimoji="1" lang="zh-CN" altLang="en-US" sz="1700" b="1">
                  <a:latin typeface="微软雅黑" panose="020B0503020204020204" pitchFamily="34" charset="-122"/>
                  <a:ea typeface="微软雅黑" panose="020B0503020204020204" pitchFamily="34" charset="-122"/>
                </a:rPr>
                <a:t>每个存储单元由1个电容和1个晶体管组成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每隔一段时间必须刷新一次</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对电器干扰比较敏感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SRAM</a:t>
              </a:r>
              <a:r>
                <a:rPr kumimoji="1" lang="zh-CN" altLang="en-US" sz="1700" b="1">
                  <a:latin typeface="微软雅黑" panose="020B0503020204020204" pitchFamily="34" charset="-122"/>
                  <a:ea typeface="微软雅黑" panose="020B0503020204020204" pitchFamily="34" charset="-122"/>
                </a:rPr>
                <a:t>慢，但便宜</a:t>
              </a:r>
            </a:p>
          </p:txBody>
        </p:sp>
        <p:sp>
          <p:nvSpPr>
            <p:cNvPr id="32793" name="AutoShape 32"/>
            <p:cNvSpPr>
              <a:spLocks/>
            </p:cNvSpPr>
            <p:nvPr/>
          </p:nvSpPr>
          <p:spPr bwMode="auto">
            <a:xfrm flipH="1">
              <a:off x="2857" y="2364"/>
              <a:ext cx="46" cy="431"/>
            </a:xfrm>
            <a:prstGeom prst="rightBracket">
              <a:avLst>
                <a:gd name="adj" fmla="val 78080"/>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32790" name="Text Box 34"/>
          <p:cNvSpPr txBox="1">
            <a:spLocks noChangeArrowheads="1"/>
          </p:cNvSpPr>
          <p:nvPr/>
        </p:nvSpPr>
        <p:spPr bwMode="auto">
          <a:xfrm>
            <a:off x="6980238" y="6097588"/>
            <a:ext cx="1889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BIOS</a:t>
            </a:r>
            <a:r>
              <a:rPr lang="zh-CN" altLang="en-US" sz="2000" b="1">
                <a:solidFill>
                  <a:srgbClr val="0033CC"/>
                </a:solidFill>
                <a:ea typeface="黑体" panose="02010609060101010101" pitchFamily="49" charset="-122"/>
              </a:rPr>
              <a:t>）</a:t>
            </a:r>
          </a:p>
        </p:txBody>
      </p:sp>
      <p:sp>
        <p:nvSpPr>
          <p:cNvPr id="32791" name="TextBox 32"/>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6228EDD-944E-49AE-AD18-9170D897118A}" type="slidenum">
              <a:rPr lang="zh-CN" altLang="en-US" b="1">
                <a:ea typeface="宋体" panose="02010600030101010101" pitchFamily="2" charset="-122"/>
              </a:rPr>
              <a:pPr/>
              <a:t>11</a:t>
            </a:fld>
            <a:endParaRPr lang="zh-CN" altLang="en-US" b="1">
              <a:ea typeface="宋体" panose="02010600030101010101" pitchFamily="2" charset="-122"/>
            </a:endParaRPr>
          </a:p>
        </p:txBody>
      </p:sp>
    </p:spTree>
    <p:extLst>
      <p:ext uri="{BB962C8B-B14F-4D97-AF65-F5344CB8AC3E}">
        <p14:creationId xmlns:p14="http://schemas.microsoft.com/office/powerpoint/2010/main" val="19815484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12</a:t>
            </a:fld>
            <a:endParaRPr spc="-5" dirty="0">
              <a:solidFill>
                <a:prstClr val="black"/>
              </a:solidFill>
            </a:endParaRPr>
          </a:p>
        </p:txBody>
      </p:sp>
      <p:graphicFrame>
        <p:nvGraphicFramePr>
          <p:cNvPr id="3" name="object 3"/>
          <p:cNvGraphicFramePr>
            <a:graphicFrameLocks noGrp="1"/>
          </p:cNvGraphicFramePr>
          <p:nvPr/>
        </p:nvGraphicFramePr>
        <p:xfrm>
          <a:off x="76200" y="3032125"/>
          <a:ext cx="8893170" cy="1751761"/>
        </p:xfrm>
        <a:graphic>
          <a:graphicData uri="http://schemas.openxmlformats.org/drawingml/2006/table">
            <a:tbl>
              <a:tblPr firstRow="1" bandRow="1">
                <a:tableStyleId>{2D5ABB26-0587-4C30-8999-92F81FD0307C}</a:tableStyleId>
              </a:tblPr>
              <a:tblGrid>
                <a:gridCol w="1683366">
                  <a:extLst>
                    <a:ext uri="{9D8B030D-6E8A-4147-A177-3AD203B41FA5}">
                      <a16:colId xmlns:a16="http://schemas.microsoft.com/office/drawing/2014/main" val="20000"/>
                    </a:ext>
                  </a:extLst>
                </a:gridCol>
                <a:gridCol w="783767">
                  <a:extLst>
                    <a:ext uri="{9D8B030D-6E8A-4147-A177-3AD203B41FA5}">
                      <a16:colId xmlns:a16="http://schemas.microsoft.com/office/drawing/2014/main" val="20001"/>
                    </a:ext>
                  </a:extLst>
                </a:gridCol>
                <a:gridCol w="855517">
                  <a:extLst>
                    <a:ext uri="{9D8B030D-6E8A-4147-A177-3AD203B41FA5}">
                      <a16:colId xmlns:a16="http://schemas.microsoft.com/office/drawing/2014/main" val="20002"/>
                    </a:ext>
                  </a:extLst>
                </a:gridCol>
                <a:gridCol w="857177">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8820">
                  <a:extLst>
                    <a:ext uri="{9D8B030D-6E8A-4147-A177-3AD203B41FA5}">
                      <a16:colId xmlns:a16="http://schemas.microsoft.com/office/drawing/2014/main" val="20005"/>
                    </a:ext>
                  </a:extLst>
                </a:gridCol>
                <a:gridCol w="857249">
                  <a:extLst>
                    <a:ext uri="{9D8B030D-6E8A-4147-A177-3AD203B41FA5}">
                      <a16:colId xmlns:a16="http://schemas.microsoft.com/office/drawing/2014/main" val="20006"/>
                    </a:ext>
                  </a:extLst>
                </a:gridCol>
                <a:gridCol w="909027">
                  <a:extLst>
                    <a:ext uri="{9D8B030D-6E8A-4147-A177-3AD203B41FA5}">
                      <a16:colId xmlns:a16="http://schemas.microsoft.com/office/drawing/2014/main" val="20007"/>
                    </a:ext>
                  </a:extLst>
                </a:gridCol>
                <a:gridCol w="1230992">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121285">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4351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a:solidFill>
                            <a:srgbClr val="272A76"/>
                          </a:solidFill>
                          <a:latin typeface="Arial Narrow"/>
                          <a:cs typeface="Arial Narrow"/>
                        </a:rPr>
                        <a:t>美元</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121285">
                        <a:lnSpc>
                          <a:spcPct val="100000"/>
                        </a:lnSpc>
                        <a:spcBef>
                          <a:spcPts val="1305"/>
                        </a:spcBef>
                      </a:pPr>
                      <a:r>
                        <a:rPr sz="1800" b="1" spc="-10" dirty="0">
                          <a:solidFill>
                            <a:srgbClr val="272A76"/>
                          </a:solidFill>
                          <a:latin typeface="Arial Narrow"/>
                          <a:cs typeface="Arial Narrow"/>
                        </a:rPr>
                        <a:t>880</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30</a:t>
                      </a:r>
                      <a:endParaRPr sz="1800">
                        <a:latin typeface="Arial Narrow"/>
                        <a:cs typeface="Arial Narrow"/>
                      </a:endParaRPr>
                    </a:p>
                  </a:txBody>
                  <a:tcPr marL="0" marR="0" marT="165735" marB="0"/>
                </a:tc>
                <a:tc>
                  <a:txBody>
                    <a:bodyPr/>
                    <a:lstStyle/>
                    <a:p>
                      <a:pPr marL="197485">
                        <a:lnSpc>
                          <a:spcPct val="100000"/>
                        </a:lnSpc>
                        <a:spcBef>
                          <a:spcPts val="1305"/>
                        </a:spcBef>
                      </a:pPr>
                      <a:r>
                        <a:rPr sz="1800" b="1" dirty="0">
                          <a:solidFill>
                            <a:srgbClr val="272A76"/>
                          </a:solidFill>
                          <a:latin typeface="Arial Narrow"/>
                          <a:cs typeface="Arial Narrow"/>
                        </a:rPr>
                        <a:t>1</a:t>
                      </a:r>
                      <a:endParaRPr sz="1800">
                        <a:latin typeface="Arial Narrow"/>
                        <a:cs typeface="Arial Narrow"/>
                      </a:endParaRPr>
                    </a:p>
                  </a:txBody>
                  <a:tcPr marL="0" marR="0" marT="165735" marB="0"/>
                </a:tc>
                <a:tc>
                  <a:txBody>
                    <a:bodyPr/>
                    <a:lstStyle/>
                    <a:p>
                      <a:pPr marL="196215">
                        <a:lnSpc>
                          <a:spcPct val="100000"/>
                        </a:lnSpc>
                        <a:spcBef>
                          <a:spcPts val="1305"/>
                        </a:spcBef>
                      </a:pPr>
                      <a:r>
                        <a:rPr sz="1800" b="1" spc="-5" dirty="0">
                          <a:solidFill>
                            <a:srgbClr val="272A76"/>
                          </a:solidFill>
                          <a:latin typeface="Arial Narrow"/>
                          <a:cs typeface="Arial Narrow"/>
                        </a:rPr>
                        <a:t>0.1</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0.06</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0.02</a:t>
                      </a:r>
                      <a:endParaRPr sz="1800">
                        <a:latin typeface="Arial Narrow"/>
                        <a:cs typeface="Arial Narrow"/>
                      </a:endParaRPr>
                    </a:p>
                  </a:txBody>
                  <a:tcPr marL="0" marR="0" marT="165735" marB="0"/>
                </a:tc>
                <a:tc>
                  <a:txBody>
                    <a:bodyPr/>
                    <a:lstStyle/>
                    <a:p>
                      <a:pPr marL="143510">
                        <a:lnSpc>
                          <a:spcPct val="100000"/>
                        </a:lnSpc>
                        <a:spcBef>
                          <a:spcPts val="1305"/>
                        </a:spcBef>
                      </a:pPr>
                      <a:r>
                        <a:rPr sz="1800" b="1" i="1" spc="-10" dirty="0">
                          <a:solidFill>
                            <a:srgbClr val="272A76"/>
                          </a:solidFill>
                          <a:latin typeface="Arial Narrow"/>
                          <a:cs typeface="Arial Narrow"/>
                        </a:rPr>
                        <a:t>44,000</a:t>
                      </a:r>
                      <a:endParaRPr sz="1800">
                        <a:latin typeface="Arial Narrow"/>
                        <a:cs typeface="Arial Narrow"/>
                      </a:endParaRPr>
                    </a:p>
                  </a:txBody>
                  <a:tcPr marL="0" marR="0" marT="165735" marB="0"/>
                </a:tc>
                <a:extLst>
                  <a:ext uri="{0D108BD9-81ED-4DB2-BD59-A6C34878D82A}">
                    <a16:rowId xmlns:a16="http://schemas.microsoft.com/office/drawing/2014/main" val="10001"/>
                  </a:ext>
                </a:extLst>
              </a:tr>
              <a:tr h="274320">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200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70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50</a:t>
                      </a:r>
                      <a:endParaRPr sz="1800">
                        <a:latin typeface="Arial Narrow"/>
                        <a:cs typeface="Arial Narrow"/>
                      </a:endParaRPr>
                    </a:p>
                  </a:txBody>
                  <a:tcPr marL="0" marR="0" marT="0" marB="0"/>
                </a:tc>
                <a:tc>
                  <a:txBody>
                    <a:bodyPr/>
                    <a:lstStyle/>
                    <a:p>
                      <a:pPr marL="195580">
                        <a:lnSpc>
                          <a:spcPts val="2090"/>
                        </a:lnSpc>
                      </a:pPr>
                      <a:r>
                        <a:rPr sz="1800" b="1" spc="-10" dirty="0">
                          <a:solidFill>
                            <a:srgbClr val="272A76"/>
                          </a:solidFill>
                          <a:latin typeface="Arial Narrow"/>
                          <a:cs typeface="Arial Narrow"/>
                        </a:rPr>
                        <a:t>40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10</a:t>
                      </a:r>
                      <a:endParaRPr sz="1800">
                        <a:latin typeface="Arial Narrow"/>
                        <a:cs typeface="Arial Narrow"/>
                      </a:endParaRPr>
                    </a:p>
                  </a:txBody>
                  <a:tcPr marL="0" marR="0" marT="0" marB="0"/>
                </a:tc>
                <a:extLst>
                  <a:ext uri="{0D108BD9-81ED-4DB2-BD59-A6C34878D82A}">
                    <a16:rowId xmlns:a16="http://schemas.microsoft.com/office/drawing/2014/main" val="10002"/>
                  </a:ext>
                </a:extLst>
              </a:tr>
              <a:tr h="605875">
                <a:tc>
                  <a:txBody>
                    <a:bodyPr/>
                    <a:lstStyle/>
                    <a:p>
                      <a:pPr marL="90170">
                        <a:lnSpc>
                          <a:spcPts val="2090"/>
                        </a:lnSpc>
                      </a:pPr>
                      <a:r>
                        <a:rPr lang="zh-CN" altLang="en-US" sz="1600" b="1" spc="-10" dirty="0">
                          <a:solidFill>
                            <a:srgbClr val="272A76"/>
                          </a:solidFill>
                          <a:latin typeface="Arial Narrow"/>
                          <a:cs typeface="Arial Narrow"/>
                        </a:rPr>
                        <a:t>典型的大小</a:t>
                      </a:r>
                      <a:r>
                        <a:rPr sz="1600" b="1" spc="5" dirty="0">
                          <a:solidFill>
                            <a:srgbClr val="272A76"/>
                          </a:solidFill>
                          <a:latin typeface="Arial Narrow"/>
                          <a:cs typeface="Arial Narrow"/>
                        </a:rPr>
                        <a:t> </a:t>
                      </a:r>
                      <a:r>
                        <a:rPr sz="1600" b="1" spc="-5" dirty="0">
                          <a:solidFill>
                            <a:srgbClr val="272A76"/>
                          </a:solidFill>
                          <a:latin typeface="Arial Narrow"/>
                          <a:cs typeface="Arial Narrow"/>
                        </a:rPr>
                        <a:t>(MB)</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0.256</a:t>
                      </a:r>
                      <a:endParaRPr sz="1800">
                        <a:latin typeface="Arial Narrow"/>
                        <a:cs typeface="Arial Narrow"/>
                      </a:endParaRPr>
                    </a:p>
                  </a:txBody>
                  <a:tcPr marL="0" marR="0" marT="0" marB="0"/>
                </a:tc>
                <a:tc>
                  <a:txBody>
                    <a:bodyPr/>
                    <a:lstStyle/>
                    <a:p>
                      <a:pPr marL="194945">
                        <a:lnSpc>
                          <a:spcPts val="2090"/>
                        </a:lnSpc>
                      </a:pPr>
                      <a:r>
                        <a:rPr sz="1800" b="1" dirty="0">
                          <a:solidFill>
                            <a:srgbClr val="272A76"/>
                          </a:solidFill>
                          <a:latin typeface="Arial Narrow"/>
                          <a:cs typeface="Arial Narrow"/>
                        </a:rPr>
                        <a:t>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2,000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8,000</a:t>
                      </a:r>
                      <a:endParaRPr sz="1800">
                        <a:latin typeface="Arial Narrow"/>
                        <a:cs typeface="Arial Narrow"/>
                      </a:endParaRPr>
                    </a:p>
                  </a:txBody>
                  <a:tcPr marL="0" marR="0" marT="0" marB="0"/>
                </a:tc>
                <a:tc>
                  <a:txBody>
                    <a:bodyPr/>
                    <a:lstStyle/>
                    <a:p>
                      <a:pPr marL="194310">
                        <a:lnSpc>
                          <a:spcPts val="2090"/>
                        </a:lnSpc>
                      </a:pPr>
                      <a:r>
                        <a:rPr sz="1800" b="1" spc="-10" dirty="0">
                          <a:solidFill>
                            <a:srgbClr val="272A76"/>
                          </a:solidFill>
                          <a:latin typeface="Arial Narrow"/>
                          <a:cs typeface="Arial Narrow"/>
                        </a:rPr>
                        <a:t>16.000</a:t>
                      </a:r>
                      <a:endParaRPr sz="180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62,500</a:t>
                      </a:r>
                      <a:endParaRPr sz="180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4" name="object 4"/>
          <p:cNvSpPr txBox="1">
            <a:spLocks noGrp="1"/>
          </p:cNvSpPr>
          <p:nvPr>
            <p:ph type="title"/>
          </p:nvPr>
        </p:nvSpPr>
        <p:spPr>
          <a:xfrm>
            <a:off x="435758" y="513402"/>
            <a:ext cx="2877820" cy="548640"/>
          </a:xfrm>
          <a:prstGeom prst="rect">
            <a:avLst/>
          </a:prstGeom>
        </p:spPr>
        <p:txBody>
          <a:bodyPr vert="horz" wrap="square" lIns="0" tIns="0" rIns="0" bIns="0" rtlCol="0">
            <a:spAutoFit/>
          </a:bodyPr>
          <a:lstStyle/>
          <a:p>
            <a:pPr marL="12700">
              <a:lnSpc>
                <a:spcPct val="100000"/>
              </a:lnSpc>
            </a:pPr>
            <a:r>
              <a:rPr lang="zh-CN" altLang="en-US" spc="-5" dirty="0"/>
              <a:t>存储技术趋势</a:t>
            </a:r>
            <a:endParaRPr spc="-5" dirty="0"/>
          </a:p>
        </p:txBody>
      </p:sp>
      <p:sp>
        <p:nvSpPr>
          <p:cNvPr id="5" name="object 5"/>
          <p:cNvSpPr txBox="1"/>
          <p:nvPr/>
        </p:nvSpPr>
        <p:spPr>
          <a:xfrm>
            <a:off x="77787" y="2767203"/>
            <a:ext cx="588645" cy="290195"/>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DRAM</a:t>
            </a:r>
            <a:endParaRPr>
              <a:solidFill>
                <a:prstClr val="black"/>
              </a:solidFill>
              <a:latin typeface="Arial Narrow"/>
              <a:cs typeface="Arial Narrow"/>
            </a:endParaRPr>
          </a:p>
        </p:txBody>
      </p:sp>
      <p:sp>
        <p:nvSpPr>
          <p:cNvPr id="6" name="object 6"/>
          <p:cNvSpPr txBox="1"/>
          <p:nvPr/>
        </p:nvSpPr>
        <p:spPr>
          <a:xfrm>
            <a:off x="99961" y="1182776"/>
            <a:ext cx="577850" cy="274320"/>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SRAM</a:t>
            </a:r>
            <a:endParaRPr dirty="0">
              <a:solidFill>
                <a:prstClr val="black"/>
              </a:solidFill>
              <a:latin typeface="Arial Narrow"/>
              <a:cs typeface="Arial Narrow"/>
            </a:endParaRPr>
          </a:p>
        </p:txBody>
      </p:sp>
      <p:graphicFrame>
        <p:nvGraphicFramePr>
          <p:cNvPr id="7" name="object 7"/>
          <p:cNvGraphicFramePr>
            <a:graphicFrameLocks noGrp="1"/>
          </p:cNvGraphicFramePr>
          <p:nvPr/>
        </p:nvGraphicFramePr>
        <p:xfrm>
          <a:off x="76200" y="5229225"/>
          <a:ext cx="8893170" cy="1474760"/>
        </p:xfrm>
        <a:graphic>
          <a:graphicData uri="http://schemas.openxmlformats.org/drawingml/2006/table">
            <a:tbl>
              <a:tblPr firstRow="1" bandRow="1">
                <a:tableStyleId>{2D5ABB26-0587-4C30-8999-92F81FD0307C}</a:tableStyleId>
              </a:tblPr>
              <a:tblGrid>
                <a:gridCol w="1678565">
                  <a:extLst>
                    <a:ext uri="{9D8B030D-6E8A-4147-A177-3AD203B41FA5}">
                      <a16:colId xmlns:a16="http://schemas.microsoft.com/office/drawing/2014/main" val="20000"/>
                    </a:ext>
                  </a:extLst>
                </a:gridCol>
                <a:gridCol w="892123">
                  <a:extLst>
                    <a:ext uri="{9D8B030D-6E8A-4147-A177-3AD203B41FA5}">
                      <a16:colId xmlns:a16="http://schemas.microsoft.com/office/drawing/2014/main" val="20001"/>
                    </a:ext>
                  </a:extLst>
                </a:gridCol>
                <a:gridCol w="753694">
                  <a:extLst>
                    <a:ext uri="{9D8B030D-6E8A-4147-A177-3AD203B41FA5}">
                      <a16:colId xmlns:a16="http://schemas.microsoft.com/office/drawing/2014/main" val="20002"/>
                    </a:ext>
                  </a:extLst>
                </a:gridCol>
                <a:gridCol w="855445">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7177">
                  <a:extLst>
                    <a:ext uri="{9D8B030D-6E8A-4147-A177-3AD203B41FA5}">
                      <a16:colId xmlns:a16="http://schemas.microsoft.com/office/drawing/2014/main" val="20005"/>
                    </a:ext>
                  </a:extLst>
                </a:gridCol>
                <a:gridCol w="858892">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1282769">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8E8E8"/>
                    </a:solidFill>
                  </a:tcPr>
                </a:tc>
                <a:tc>
                  <a:txBody>
                    <a:bodyPr/>
                    <a:lstStyle/>
                    <a:p>
                      <a:pPr marL="12573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8E8E8"/>
                    </a:solidFill>
                  </a:tcPr>
                </a:tc>
                <a:tc>
                  <a:txBody>
                    <a:bodyPr/>
                    <a:lstStyle/>
                    <a:p>
                      <a:pPr marL="9207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8E8E8"/>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8E8E8"/>
                    </a:solidFill>
                  </a:tcPr>
                </a:tc>
                <a:tc>
                  <a:txBody>
                    <a:bodyPr/>
                    <a:lstStyle/>
                    <a:p>
                      <a:pPr marL="194945">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8E8E8"/>
                    </a:solidFill>
                  </a:tcPr>
                </a:tc>
                <a:extLst>
                  <a:ext uri="{0D108BD9-81ED-4DB2-BD59-A6C34878D82A}">
                    <a16:rowId xmlns:a16="http://schemas.microsoft.com/office/drawing/2014/main" val="10000"/>
                  </a:ext>
                </a:extLst>
              </a:tr>
              <a:tr h="449291">
                <a:tc>
                  <a:txBody>
                    <a:bodyPr/>
                    <a:lstStyle/>
                    <a:p>
                      <a:pPr marL="90170">
                        <a:lnSpc>
                          <a:spcPct val="100000"/>
                        </a:lnSpc>
                        <a:spcBef>
                          <a:spcPts val="1310"/>
                        </a:spcBef>
                      </a:pPr>
                      <a:r>
                        <a:rPr lang="zh-CN" altLang="en-US" sz="1600" b="1" spc="-5" dirty="0">
                          <a:solidFill>
                            <a:srgbClr val="272A76"/>
                          </a:solidFill>
                          <a:latin typeface="Arial Narrow"/>
                          <a:cs typeface="Arial Narrow"/>
                        </a:rPr>
                        <a:t>美元</a:t>
                      </a:r>
                      <a:r>
                        <a:rPr sz="1600" b="1" spc="-5" dirty="0">
                          <a:solidFill>
                            <a:srgbClr val="272A76"/>
                          </a:solidFill>
                          <a:latin typeface="Arial Narrow"/>
                          <a:cs typeface="Arial Narrow"/>
                        </a:rPr>
                        <a:t>/GB</a:t>
                      </a:r>
                      <a:endParaRPr sz="1600" dirty="0">
                        <a:latin typeface="Arial Narrow"/>
                        <a:cs typeface="Arial Narrow"/>
                      </a:endParaRPr>
                    </a:p>
                  </a:txBody>
                  <a:tcPr marL="0" marR="0" marT="166370" marB="0"/>
                </a:tc>
                <a:tc>
                  <a:txBody>
                    <a:bodyPr/>
                    <a:lstStyle/>
                    <a:p>
                      <a:pPr marL="126364">
                        <a:lnSpc>
                          <a:spcPct val="100000"/>
                        </a:lnSpc>
                        <a:spcBef>
                          <a:spcPts val="1310"/>
                        </a:spcBef>
                      </a:pPr>
                      <a:r>
                        <a:rPr sz="1800" b="1" spc="-10" dirty="0">
                          <a:solidFill>
                            <a:srgbClr val="272A76"/>
                          </a:solidFill>
                          <a:latin typeface="Arial Narrow"/>
                          <a:cs typeface="Arial Narrow"/>
                        </a:rPr>
                        <a:t>100,000</a:t>
                      </a:r>
                      <a:endParaRPr sz="1800">
                        <a:latin typeface="Arial Narrow"/>
                        <a:cs typeface="Arial Narrow"/>
                      </a:endParaRPr>
                    </a:p>
                  </a:txBody>
                  <a:tcPr marL="0" marR="0" marT="166370" marB="0"/>
                </a:tc>
                <a:tc>
                  <a:txBody>
                    <a:bodyPr/>
                    <a:lstStyle/>
                    <a:p>
                      <a:pPr marL="92075">
                        <a:lnSpc>
                          <a:spcPct val="100000"/>
                        </a:lnSpc>
                        <a:spcBef>
                          <a:spcPts val="1310"/>
                        </a:spcBef>
                      </a:pPr>
                      <a:r>
                        <a:rPr sz="1800" b="1" spc="-10" dirty="0">
                          <a:solidFill>
                            <a:srgbClr val="272A76"/>
                          </a:solidFill>
                          <a:latin typeface="Arial Narrow"/>
                          <a:cs typeface="Arial Narrow"/>
                        </a:rPr>
                        <a:t>8,000</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300</a:t>
                      </a:r>
                      <a:endParaRPr sz="1800">
                        <a:latin typeface="Arial Narrow"/>
                        <a:cs typeface="Arial Narrow"/>
                      </a:endParaRPr>
                    </a:p>
                  </a:txBody>
                  <a:tcPr marL="0" marR="0" marT="166370" marB="0"/>
                </a:tc>
                <a:tc>
                  <a:txBody>
                    <a:bodyPr/>
                    <a:lstStyle/>
                    <a:p>
                      <a:pPr marL="197485">
                        <a:lnSpc>
                          <a:spcPct val="100000"/>
                        </a:lnSpc>
                        <a:spcBef>
                          <a:spcPts val="1310"/>
                        </a:spcBef>
                      </a:pPr>
                      <a:r>
                        <a:rPr sz="1800" b="1" spc="-10" dirty="0">
                          <a:solidFill>
                            <a:srgbClr val="272A76"/>
                          </a:solidFill>
                          <a:latin typeface="Arial Narrow"/>
                          <a:cs typeface="Arial Narrow"/>
                        </a:rPr>
                        <a:t>10</a:t>
                      </a:r>
                      <a:endParaRPr sz="1800">
                        <a:latin typeface="Arial Narrow"/>
                        <a:cs typeface="Arial Narrow"/>
                      </a:endParaRPr>
                    </a:p>
                  </a:txBody>
                  <a:tcPr marL="0" marR="0" marT="166370" marB="0"/>
                </a:tc>
                <a:tc>
                  <a:txBody>
                    <a:bodyPr/>
                    <a:lstStyle/>
                    <a:p>
                      <a:pPr marL="196850">
                        <a:lnSpc>
                          <a:spcPct val="100000"/>
                        </a:lnSpc>
                        <a:spcBef>
                          <a:spcPts val="1310"/>
                        </a:spcBef>
                      </a:pPr>
                      <a:r>
                        <a:rPr sz="1800" b="1" dirty="0">
                          <a:solidFill>
                            <a:srgbClr val="272A76"/>
                          </a:solidFill>
                          <a:latin typeface="Arial Narrow"/>
                          <a:cs typeface="Arial Narrow"/>
                        </a:rPr>
                        <a:t>5</a:t>
                      </a:r>
                      <a:endParaRPr sz="1800">
                        <a:latin typeface="Arial Narrow"/>
                        <a:cs typeface="Arial Narrow"/>
                      </a:endParaRPr>
                    </a:p>
                  </a:txBody>
                  <a:tcPr marL="0" marR="0" marT="166370" marB="0"/>
                </a:tc>
                <a:tc>
                  <a:txBody>
                    <a:bodyPr/>
                    <a:lstStyle/>
                    <a:p>
                      <a:pPr marL="197485">
                        <a:lnSpc>
                          <a:spcPct val="100000"/>
                        </a:lnSpc>
                        <a:spcBef>
                          <a:spcPts val="1310"/>
                        </a:spcBef>
                      </a:pPr>
                      <a:r>
                        <a:rPr sz="1800" b="1" spc="-5" dirty="0">
                          <a:solidFill>
                            <a:srgbClr val="272A76"/>
                          </a:solidFill>
                          <a:latin typeface="Arial Narrow"/>
                          <a:cs typeface="Arial Narrow"/>
                        </a:rPr>
                        <a:t>0.3</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0.03</a:t>
                      </a:r>
                      <a:endParaRPr sz="1800">
                        <a:latin typeface="Arial Narrow"/>
                        <a:cs typeface="Arial Narrow"/>
                      </a:endParaRPr>
                    </a:p>
                  </a:txBody>
                  <a:tcPr marL="0" marR="0" marT="166370" marB="0"/>
                </a:tc>
                <a:tc>
                  <a:txBody>
                    <a:bodyPr/>
                    <a:lstStyle/>
                    <a:p>
                      <a:pPr marL="195580">
                        <a:lnSpc>
                          <a:spcPct val="100000"/>
                        </a:lnSpc>
                        <a:spcBef>
                          <a:spcPts val="1310"/>
                        </a:spcBef>
                      </a:pPr>
                      <a:r>
                        <a:rPr sz="1800" b="1" i="1" spc="-10" dirty="0">
                          <a:solidFill>
                            <a:srgbClr val="272A76"/>
                          </a:solidFill>
                          <a:latin typeface="Arial Narrow"/>
                          <a:cs typeface="Arial Narrow"/>
                        </a:rPr>
                        <a:t>3,333,333</a:t>
                      </a:r>
                      <a:endParaRPr sz="1800">
                        <a:latin typeface="Arial Narrow"/>
                        <a:cs typeface="Arial Narrow"/>
                      </a:endParaRPr>
                    </a:p>
                  </a:txBody>
                  <a:tcPr marL="0" marR="0" marT="166370" marB="0"/>
                </a:tc>
                <a:extLst>
                  <a:ext uri="{0D108BD9-81ED-4DB2-BD59-A6C34878D82A}">
                    <a16:rowId xmlns:a16="http://schemas.microsoft.com/office/drawing/2014/main" val="10001"/>
                  </a:ext>
                </a:extLst>
              </a:tr>
              <a:tr h="274319">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(ms)</a:t>
                      </a:r>
                      <a:endParaRPr sz="1600" dirty="0">
                        <a:latin typeface="Arial Narrow"/>
                        <a:cs typeface="Arial Narrow"/>
                      </a:endParaRPr>
                    </a:p>
                  </a:txBody>
                  <a:tcPr marL="0" marR="0" marT="0" marB="0"/>
                </a:tc>
                <a:tc>
                  <a:txBody>
                    <a:bodyPr/>
                    <a:lstStyle/>
                    <a:p>
                      <a:pPr marL="126364">
                        <a:lnSpc>
                          <a:spcPts val="2090"/>
                        </a:lnSpc>
                      </a:pPr>
                      <a:r>
                        <a:rPr sz="1800" b="1" spc="-10" dirty="0">
                          <a:solidFill>
                            <a:srgbClr val="272A76"/>
                          </a:solidFill>
                          <a:latin typeface="Arial Narrow"/>
                          <a:cs typeface="Arial Narrow"/>
                        </a:rPr>
                        <a:t>75</a:t>
                      </a:r>
                      <a:endParaRPr sz="1800">
                        <a:latin typeface="Arial Narrow"/>
                        <a:cs typeface="Arial Narrow"/>
                      </a:endParaRPr>
                    </a:p>
                  </a:txBody>
                  <a:tcPr marL="0" marR="0" marT="0" marB="0"/>
                </a:tc>
                <a:tc>
                  <a:txBody>
                    <a:bodyPr/>
                    <a:lstStyle/>
                    <a:p>
                      <a:pPr marL="92075">
                        <a:lnSpc>
                          <a:spcPts val="2090"/>
                        </a:lnSpc>
                      </a:pPr>
                      <a:r>
                        <a:rPr sz="1800" b="1" spc="-10" dirty="0">
                          <a:solidFill>
                            <a:srgbClr val="272A76"/>
                          </a:solidFill>
                          <a:latin typeface="Arial Narrow"/>
                          <a:cs typeface="Arial Narrow"/>
                        </a:rPr>
                        <a:t>28</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8</a:t>
                      </a:r>
                      <a:endParaRPr sz="1800">
                        <a:latin typeface="Arial Narrow"/>
                        <a:cs typeface="Arial Narrow"/>
                      </a:endParaRPr>
                    </a:p>
                  </a:txBody>
                  <a:tcPr marL="0" marR="0" marT="0" marB="0"/>
                </a:tc>
                <a:tc>
                  <a:txBody>
                    <a:bodyPr/>
                    <a:lstStyle/>
                    <a:p>
                      <a:pPr marL="196215">
                        <a:lnSpc>
                          <a:spcPts val="2090"/>
                        </a:lnSpc>
                      </a:pPr>
                      <a:r>
                        <a:rPr sz="1800" b="1" i="1" dirty="0">
                          <a:solidFill>
                            <a:srgbClr val="272A76"/>
                          </a:solidFill>
                          <a:latin typeface="Arial Narrow"/>
                          <a:cs typeface="Arial Narrow"/>
                        </a:rPr>
                        <a:t>5</a:t>
                      </a:r>
                      <a:endParaRPr sz="1800">
                        <a:latin typeface="Arial Narrow"/>
                        <a:cs typeface="Arial Narrow"/>
                      </a:endParaRPr>
                    </a:p>
                  </a:txBody>
                  <a:tcPr marL="0" marR="0" marT="0" marB="0"/>
                </a:tc>
                <a:tc>
                  <a:txBody>
                    <a:bodyPr/>
                    <a:lstStyle/>
                    <a:p>
                      <a:pPr marL="19685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31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25</a:t>
                      </a:r>
                      <a:endParaRPr sz="1800">
                        <a:latin typeface="Arial Narrow"/>
                        <a:cs typeface="Arial Narrow"/>
                      </a:endParaRPr>
                    </a:p>
                  </a:txBody>
                  <a:tcPr marL="0" marR="0" marT="0" marB="0"/>
                </a:tc>
                <a:extLst>
                  <a:ext uri="{0D108BD9-81ED-4DB2-BD59-A6C34878D82A}">
                    <a16:rowId xmlns:a16="http://schemas.microsoft.com/office/drawing/2014/main" val="10002"/>
                  </a:ext>
                </a:extLst>
              </a:tr>
              <a:tr h="328875">
                <a:tc>
                  <a:txBody>
                    <a:bodyPr/>
                    <a:lstStyle/>
                    <a:p>
                      <a:pPr marL="89535">
                        <a:lnSpc>
                          <a:spcPts val="2090"/>
                        </a:lnSpc>
                      </a:pPr>
                      <a:r>
                        <a:rPr lang="zh-CN" altLang="en-US" sz="1600" b="1" spc="-10" dirty="0">
                          <a:solidFill>
                            <a:srgbClr val="272A76"/>
                          </a:solidFill>
                          <a:latin typeface="Arial Narrow"/>
                          <a:cs typeface="Arial Narrow"/>
                        </a:rPr>
                        <a:t>典型的大小</a:t>
                      </a:r>
                      <a:r>
                        <a:rPr sz="1600" b="1" spc="-5" dirty="0">
                          <a:solidFill>
                            <a:srgbClr val="272A76"/>
                          </a:solidFill>
                          <a:latin typeface="Arial Narrow"/>
                          <a:cs typeface="Arial Narrow"/>
                        </a:rPr>
                        <a:t> </a:t>
                      </a:r>
                      <a:r>
                        <a:rPr sz="1600" b="1" dirty="0">
                          <a:solidFill>
                            <a:srgbClr val="272A76"/>
                          </a:solidFill>
                          <a:latin typeface="Arial Narrow"/>
                          <a:cs typeface="Arial Narrow"/>
                        </a:rPr>
                        <a:t>(GB)</a:t>
                      </a:r>
                      <a:endParaRPr sz="1600" dirty="0">
                        <a:latin typeface="Arial Narrow"/>
                        <a:cs typeface="Arial Narrow"/>
                      </a:endParaRPr>
                    </a:p>
                  </a:txBody>
                  <a:tcPr marL="0" marR="0" marT="0" marB="0"/>
                </a:tc>
                <a:tc>
                  <a:txBody>
                    <a:bodyPr/>
                    <a:lstStyle/>
                    <a:p>
                      <a:pPr marL="125730">
                        <a:lnSpc>
                          <a:spcPts val="2090"/>
                        </a:lnSpc>
                      </a:pPr>
                      <a:r>
                        <a:rPr sz="1800" b="1" spc="-10" dirty="0">
                          <a:solidFill>
                            <a:srgbClr val="272A76"/>
                          </a:solidFill>
                          <a:latin typeface="Arial Narrow"/>
                          <a:cs typeface="Arial Narrow"/>
                        </a:rPr>
                        <a:t>0.01</a:t>
                      </a:r>
                      <a:endParaRPr sz="1800">
                        <a:latin typeface="Arial Narrow"/>
                        <a:cs typeface="Arial Narrow"/>
                      </a:endParaRPr>
                    </a:p>
                  </a:txBody>
                  <a:tcPr marL="0" marR="0" marT="0" marB="0"/>
                </a:tc>
                <a:tc>
                  <a:txBody>
                    <a:bodyPr/>
                    <a:lstStyle/>
                    <a:p>
                      <a:pPr marL="91440">
                        <a:lnSpc>
                          <a:spcPts val="2090"/>
                        </a:lnSpc>
                      </a:pPr>
                      <a:r>
                        <a:rPr sz="1800" b="1" spc="-10" dirty="0">
                          <a:solidFill>
                            <a:srgbClr val="272A76"/>
                          </a:solidFill>
                          <a:latin typeface="Arial Narrow"/>
                          <a:cs typeface="Arial Narrow"/>
                        </a:rPr>
                        <a:t>0.16</a:t>
                      </a:r>
                      <a:endParaRPr sz="1800">
                        <a:latin typeface="Arial Narrow"/>
                        <a:cs typeface="Arial Narrow"/>
                      </a:endParaRPr>
                    </a:p>
                  </a:txBody>
                  <a:tcPr marL="0" marR="0" marT="0" marB="0"/>
                </a:tc>
                <a:tc>
                  <a:txBody>
                    <a:bodyPr/>
                    <a:lstStyle/>
                    <a:p>
                      <a:pPr marL="194310">
                        <a:lnSpc>
                          <a:spcPts val="2090"/>
                        </a:lnSpc>
                      </a:pPr>
                      <a:r>
                        <a:rPr sz="1800" b="1" dirty="0">
                          <a:solidFill>
                            <a:srgbClr val="272A76"/>
                          </a:solidFill>
                          <a:latin typeface="Arial Narrow"/>
                          <a:cs typeface="Arial Narrow"/>
                        </a:rPr>
                        <a:t>1</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1,500</a:t>
                      </a:r>
                      <a:endParaRPr sz="1800">
                        <a:latin typeface="Arial Narrow"/>
                        <a:cs typeface="Arial Narrow"/>
                      </a:endParaRPr>
                    </a:p>
                  </a:txBody>
                  <a:tcPr marL="0" marR="0" marT="0" marB="0"/>
                </a:tc>
                <a:tc>
                  <a:txBody>
                    <a:bodyPr/>
                    <a:lstStyle/>
                    <a:p>
                      <a:pPr marL="194310">
                        <a:lnSpc>
                          <a:spcPts val="2090"/>
                        </a:lnSpc>
                      </a:pPr>
                      <a:r>
                        <a:rPr sz="1800" b="1" spc="-10" dirty="0">
                          <a:solidFill>
                            <a:srgbClr val="272A76"/>
                          </a:solidFill>
                          <a:latin typeface="Arial Narrow"/>
                          <a:cs typeface="Arial Narrow"/>
                        </a:rPr>
                        <a:t>3,000</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300,000</a:t>
                      </a:r>
                      <a:endParaRPr sz="180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8" name="object 8"/>
          <p:cNvSpPr txBox="1"/>
          <p:nvPr/>
        </p:nvSpPr>
        <p:spPr>
          <a:xfrm>
            <a:off x="99580" y="4943576"/>
            <a:ext cx="566852" cy="276999"/>
          </a:xfrm>
          <a:prstGeom prst="rect">
            <a:avLst/>
          </a:prstGeom>
        </p:spPr>
        <p:txBody>
          <a:bodyPr vert="horz" wrap="square" lIns="0" tIns="0" rIns="0" bIns="0" rtlCol="0">
            <a:spAutoFit/>
          </a:bodyPr>
          <a:lstStyle/>
          <a:p>
            <a:pPr marL="12700"/>
            <a:r>
              <a:rPr lang="zh-CN" altLang="en-US" b="1" dirty="0">
                <a:solidFill>
                  <a:srgbClr val="ED1C24"/>
                </a:solidFill>
                <a:latin typeface="Arial Narrow"/>
                <a:cs typeface="Arial Narrow"/>
              </a:rPr>
              <a:t>磁盘</a:t>
            </a:r>
            <a:endParaRPr dirty="0">
              <a:solidFill>
                <a:prstClr val="black"/>
              </a:solidFill>
              <a:latin typeface="Arial Narrow"/>
              <a:cs typeface="Arial Narrow"/>
            </a:endParaRPr>
          </a:p>
        </p:txBody>
      </p:sp>
      <p:graphicFrame>
        <p:nvGraphicFramePr>
          <p:cNvPr id="9" name="object 9"/>
          <p:cNvGraphicFramePr>
            <a:graphicFrameLocks noGrp="1"/>
          </p:cNvGraphicFramePr>
          <p:nvPr/>
        </p:nvGraphicFramePr>
        <p:xfrm>
          <a:off x="98425" y="1482725"/>
          <a:ext cx="8893168" cy="1197761"/>
        </p:xfrm>
        <a:graphic>
          <a:graphicData uri="http://schemas.openxmlformats.org/drawingml/2006/table">
            <a:tbl>
              <a:tblPr firstRow="1" bandRow="1">
                <a:tableStyleId>{2D5ABB26-0587-4C30-8999-92F81FD0307C}</a:tableStyleId>
              </a:tblPr>
              <a:tblGrid>
                <a:gridCol w="1459385">
                  <a:extLst>
                    <a:ext uri="{9D8B030D-6E8A-4147-A177-3AD203B41FA5}">
                      <a16:colId xmlns:a16="http://schemas.microsoft.com/office/drawing/2014/main" val="20000"/>
                    </a:ext>
                  </a:extLst>
                </a:gridCol>
                <a:gridCol w="1007976">
                  <a:extLst>
                    <a:ext uri="{9D8B030D-6E8A-4147-A177-3AD203B41FA5}">
                      <a16:colId xmlns:a16="http://schemas.microsoft.com/office/drawing/2014/main" val="20001"/>
                    </a:ext>
                  </a:extLst>
                </a:gridCol>
                <a:gridCol w="855383">
                  <a:extLst>
                    <a:ext uri="{9D8B030D-6E8A-4147-A177-3AD203B41FA5}">
                      <a16:colId xmlns:a16="http://schemas.microsoft.com/office/drawing/2014/main" val="20002"/>
                    </a:ext>
                  </a:extLst>
                </a:gridCol>
                <a:gridCol w="857182">
                  <a:extLst>
                    <a:ext uri="{9D8B030D-6E8A-4147-A177-3AD203B41FA5}">
                      <a16:colId xmlns:a16="http://schemas.microsoft.com/office/drawing/2014/main" val="20003"/>
                    </a:ext>
                  </a:extLst>
                </a:gridCol>
                <a:gridCol w="857182">
                  <a:extLst>
                    <a:ext uri="{9D8B030D-6E8A-4147-A177-3AD203B41FA5}">
                      <a16:colId xmlns:a16="http://schemas.microsoft.com/office/drawing/2014/main" val="20004"/>
                    </a:ext>
                  </a:extLst>
                </a:gridCol>
                <a:gridCol w="857182">
                  <a:extLst>
                    <a:ext uri="{9D8B030D-6E8A-4147-A177-3AD203B41FA5}">
                      <a16:colId xmlns:a16="http://schemas.microsoft.com/office/drawing/2014/main" val="20005"/>
                    </a:ext>
                  </a:extLst>
                </a:gridCol>
                <a:gridCol w="857182">
                  <a:extLst>
                    <a:ext uri="{9D8B030D-6E8A-4147-A177-3AD203B41FA5}">
                      <a16:colId xmlns:a16="http://schemas.microsoft.com/office/drawing/2014/main" val="20006"/>
                    </a:ext>
                  </a:extLst>
                </a:gridCol>
                <a:gridCol w="857182">
                  <a:extLst>
                    <a:ext uri="{9D8B030D-6E8A-4147-A177-3AD203B41FA5}">
                      <a16:colId xmlns:a16="http://schemas.microsoft.com/office/drawing/2014/main" val="20007"/>
                    </a:ext>
                  </a:extLst>
                </a:gridCol>
                <a:gridCol w="1284514">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34544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494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a:solidFill>
                            <a:srgbClr val="272A76"/>
                          </a:solidFill>
                          <a:latin typeface="Arial Narrow"/>
                          <a:cs typeface="Arial Narrow"/>
                        </a:rPr>
                        <a:t>美元</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345440">
                        <a:lnSpc>
                          <a:spcPct val="100000"/>
                        </a:lnSpc>
                        <a:spcBef>
                          <a:spcPts val="1305"/>
                        </a:spcBef>
                      </a:pPr>
                      <a:r>
                        <a:rPr sz="1800" b="1" spc="-10" dirty="0">
                          <a:solidFill>
                            <a:srgbClr val="272A76"/>
                          </a:solidFill>
                          <a:latin typeface="Arial Narrow"/>
                          <a:cs typeface="Arial Narrow"/>
                        </a:rPr>
                        <a:t>2,900</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320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256</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850">
                        <a:lnSpc>
                          <a:spcPct val="100000"/>
                        </a:lnSpc>
                        <a:spcBef>
                          <a:spcPts val="1305"/>
                        </a:spcBef>
                      </a:pPr>
                      <a:r>
                        <a:rPr sz="1800" b="1" spc="-10" dirty="0">
                          <a:solidFill>
                            <a:srgbClr val="272A76"/>
                          </a:solidFill>
                          <a:latin typeface="Arial Narrow"/>
                          <a:cs typeface="Arial Narrow"/>
                        </a:rPr>
                        <a:t>75</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60</a:t>
                      </a:r>
                      <a:endParaRPr sz="1800">
                        <a:latin typeface="Arial Narrow"/>
                        <a:cs typeface="Arial Narrow"/>
                      </a:endParaRPr>
                    </a:p>
                  </a:txBody>
                  <a:tcPr marL="0" marR="0" marT="165735" marB="0"/>
                </a:tc>
                <a:tc>
                  <a:txBody>
                    <a:bodyPr/>
                    <a:lstStyle/>
                    <a:p>
                      <a:pPr marL="196850">
                        <a:lnSpc>
                          <a:spcPct val="100000"/>
                        </a:lnSpc>
                        <a:spcBef>
                          <a:spcPts val="1305"/>
                        </a:spcBef>
                      </a:pPr>
                      <a:r>
                        <a:rPr lang="en-US" sz="1800" b="1" i="1" spc="-10" dirty="0">
                          <a:solidFill>
                            <a:srgbClr val="272A76"/>
                          </a:solidFill>
                          <a:latin typeface="Arial Narrow"/>
                          <a:cs typeface="Arial Narrow"/>
                        </a:rPr>
                        <a:t>25</a:t>
                      </a:r>
                      <a:endParaRPr sz="1800" dirty="0">
                        <a:latin typeface="Arial Narrow"/>
                        <a:cs typeface="Arial Narrow"/>
                      </a:endParaRPr>
                    </a:p>
                  </a:txBody>
                  <a:tcPr marL="0" marR="0" marT="165735" marB="0"/>
                </a:tc>
                <a:tc>
                  <a:txBody>
                    <a:bodyPr/>
                    <a:lstStyle/>
                    <a:p>
                      <a:pPr marL="197485">
                        <a:lnSpc>
                          <a:spcPct val="100000"/>
                        </a:lnSpc>
                        <a:spcBef>
                          <a:spcPts val="1305"/>
                        </a:spcBef>
                      </a:pPr>
                      <a:r>
                        <a:rPr sz="1800" b="1" i="1" spc="-40" dirty="0">
                          <a:solidFill>
                            <a:srgbClr val="272A76"/>
                          </a:solidFill>
                          <a:latin typeface="Arial Narrow"/>
                          <a:cs typeface="Arial Narrow"/>
                        </a:rPr>
                        <a:t>116</a:t>
                      </a:r>
                      <a:endParaRPr sz="1800">
                        <a:latin typeface="Arial Narrow"/>
                        <a:cs typeface="Arial Narrow"/>
                      </a:endParaRPr>
                    </a:p>
                  </a:txBody>
                  <a:tcPr marL="0" marR="0" marT="165735" marB="0"/>
                </a:tc>
                <a:extLst>
                  <a:ext uri="{0D108BD9-81ED-4DB2-BD59-A6C34878D82A}">
                    <a16:rowId xmlns:a16="http://schemas.microsoft.com/office/drawing/2014/main" val="10001"/>
                  </a:ext>
                </a:extLst>
              </a:tr>
              <a:tr h="326195">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345440">
                        <a:lnSpc>
                          <a:spcPts val="2090"/>
                        </a:lnSpc>
                      </a:pPr>
                      <a:r>
                        <a:rPr sz="1800" b="1" spc="-10" dirty="0">
                          <a:solidFill>
                            <a:srgbClr val="272A76"/>
                          </a:solidFill>
                          <a:latin typeface="Arial Narrow"/>
                          <a:cs typeface="Arial Narrow"/>
                        </a:rPr>
                        <a:t>150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35</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6215">
                        <a:lnSpc>
                          <a:spcPts val="2090"/>
                        </a:lnSpc>
                      </a:pPr>
                      <a:r>
                        <a:rPr sz="1800" b="1" dirty="0">
                          <a:solidFill>
                            <a:srgbClr val="272A76"/>
                          </a:solidFill>
                          <a:latin typeface="Arial Narrow"/>
                          <a:cs typeface="Arial Narrow"/>
                        </a:rPr>
                        <a:t>2</a:t>
                      </a:r>
                      <a:endParaRPr sz="1800">
                        <a:latin typeface="Arial Narrow"/>
                        <a:cs typeface="Arial Narrow"/>
                      </a:endParaRPr>
                    </a:p>
                  </a:txBody>
                  <a:tcPr marL="0" marR="0" marT="0" marB="0"/>
                </a:tc>
                <a:tc>
                  <a:txBody>
                    <a:bodyPr/>
                    <a:lstStyle/>
                    <a:p>
                      <a:pPr marL="196850">
                        <a:lnSpc>
                          <a:spcPts val="2090"/>
                        </a:lnSpc>
                      </a:pPr>
                      <a:r>
                        <a:rPr sz="1800" b="1" spc="-5"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6215">
                        <a:lnSpc>
                          <a:spcPts val="2090"/>
                        </a:lnSpc>
                      </a:pPr>
                      <a:r>
                        <a:rPr lang="en-US" sz="1800" b="1" i="1" spc="-10" dirty="0">
                          <a:solidFill>
                            <a:srgbClr val="272A76"/>
                          </a:solidFill>
                          <a:latin typeface="Arial Narrow"/>
                          <a:cs typeface="Arial Narrow"/>
                        </a:rPr>
                        <a:t>1.3</a:t>
                      </a:r>
                      <a:endParaRPr sz="1800" dirty="0">
                        <a:latin typeface="Arial Narrow"/>
                        <a:cs typeface="Arial Narrow"/>
                      </a:endParaRPr>
                    </a:p>
                  </a:txBody>
                  <a:tcPr marL="0" marR="0" marT="0" marB="0"/>
                </a:tc>
                <a:tc>
                  <a:txBody>
                    <a:bodyPr/>
                    <a:lstStyle/>
                    <a:p>
                      <a:pPr marL="197485">
                        <a:lnSpc>
                          <a:spcPts val="2090"/>
                        </a:lnSpc>
                      </a:pPr>
                      <a:r>
                        <a:rPr sz="1800" b="1" i="1" spc="-40" dirty="0">
                          <a:solidFill>
                            <a:srgbClr val="272A76"/>
                          </a:solidFill>
                          <a:latin typeface="Arial Narrow"/>
                          <a:cs typeface="Arial Narrow"/>
                        </a:rPr>
                        <a:t>115</a:t>
                      </a:r>
                      <a:endParaRPr sz="1800">
                        <a:latin typeface="Arial Narrow"/>
                        <a:cs typeface="Arial Narrow"/>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1711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solidFill>
                  <a:srgbClr val="CC0000"/>
                </a:solidFill>
              </a:rPr>
              <a:t>六管静态</a:t>
            </a:r>
            <a:r>
              <a:rPr lang="en-US" altLang="zh-CN">
                <a:solidFill>
                  <a:srgbClr val="CC0000"/>
                </a:solidFill>
              </a:rPr>
              <a:t>MOS</a:t>
            </a:r>
            <a:r>
              <a:rPr lang="zh-CN" altLang="en-US">
                <a:solidFill>
                  <a:srgbClr val="CC0000"/>
                </a:solidFill>
              </a:rPr>
              <a:t>管电路（不作要求）</a:t>
            </a:r>
          </a:p>
        </p:txBody>
      </p:sp>
      <p:sp>
        <p:nvSpPr>
          <p:cNvPr id="1028" name="Text Box 3"/>
          <p:cNvSpPr txBox="1">
            <a:spLocks noChangeArrowheads="1"/>
          </p:cNvSpPr>
          <p:nvPr/>
        </p:nvSpPr>
        <p:spPr bwMode="auto">
          <a:xfrm>
            <a:off x="746125" y="908050"/>
            <a:ext cx="40687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0033CC"/>
                </a:solidFill>
                <a:ea typeface="黑体" panose="02010609060101010101" pitchFamily="49" charset="-122"/>
              </a:rPr>
              <a:t>6</a:t>
            </a:r>
            <a:r>
              <a:rPr kumimoji="1" lang="zh-CN" altLang="en-US" sz="2400" b="1">
                <a:solidFill>
                  <a:srgbClr val="0033CC"/>
                </a:solidFill>
                <a:ea typeface="黑体" panose="02010609060101010101" pitchFamily="49" charset="-122"/>
              </a:rPr>
              <a:t>管静态</a:t>
            </a:r>
            <a:r>
              <a:rPr kumimoji="1" lang="en-US" altLang="zh-CN" sz="2400" b="1">
                <a:solidFill>
                  <a:srgbClr val="0033CC"/>
                </a:solidFill>
                <a:ea typeface="黑体" panose="02010609060101010101" pitchFamily="49" charset="-122"/>
              </a:rPr>
              <a:t>NMOS</a:t>
            </a:r>
            <a:r>
              <a:rPr kumimoji="1" lang="zh-CN" altLang="en-US" sz="2400" b="1">
                <a:solidFill>
                  <a:srgbClr val="0033CC"/>
                </a:solidFill>
                <a:ea typeface="黑体" panose="02010609060101010101" pitchFamily="49" charset="-122"/>
              </a:rPr>
              <a:t>记忆单元</a:t>
            </a:r>
          </a:p>
        </p:txBody>
      </p:sp>
      <p:sp>
        <p:nvSpPr>
          <p:cNvPr id="567300" name="Rectangle 4"/>
          <p:cNvSpPr>
            <a:spLocks noChangeArrowheads="1"/>
          </p:cNvSpPr>
          <p:nvPr/>
        </p:nvSpPr>
        <p:spPr bwMode="auto">
          <a:xfrm>
            <a:off x="5607050" y="3790950"/>
            <a:ext cx="3311525" cy="1935163"/>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a:latin typeface="微软雅黑" panose="020B0503020204020204" pitchFamily="34" charset="-122"/>
                <a:ea typeface="微软雅黑" panose="020B0503020204020204" pitchFamily="34" charset="-122"/>
              </a:rPr>
              <a:t>读出时：</a:t>
            </a:r>
          </a:p>
          <a:p>
            <a:pPr>
              <a:lnSpc>
                <a:spcPct val="12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置</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个位线为高电平</a:t>
            </a:r>
            <a:endParaRPr lang="en-US" altLang="zh-TW" sz="2000" b="1">
              <a:latin typeface="微软雅黑" panose="020B0503020204020204" pitchFamily="34" charset="-122"/>
              <a:ea typeface="微软雅黑" panose="020B0503020204020204" pitchFamily="34" charset="-122"/>
            </a:endParaRP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存储单元状态不同，位线的输出不同</a:t>
            </a:r>
          </a:p>
        </p:txBody>
      </p:sp>
      <p:sp>
        <p:nvSpPr>
          <p:cNvPr id="567301" name="Rectangle 5"/>
          <p:cNvSpPr>
            <a:spLocks noChangeArrowheads="1"/>
          </p:cNvSpPr>
          <p:nvPr/>
        </p:nvSpPr>
        <p:spPr bwMode="auto">
          <a:xfrm>
            <a:off x="5651500" y="1581150"/>
            <a:ext cx="3240088" cy="2119313"/>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dirty="0">
                <a:latin typeface="微软雅黑" panose="020B0503020204020204" pitchFamily="34" charset="-122"/>
                <a:ea typeface="微软雅黑" panose="020B0503020204020204" pitchFamily="34" charset="-122"/>
              </a:rPr>
              <a:t>写入时：</a:t>
            </a:r>
            <a:endParaRPr lang="zh-TW" altLang="en-US" sz="2000" b="1" dirty="0">
              <a:latin typeface="微软雅黑" panose="020B0503020204020204" pitchFamily="34" charset="-122"/>
              <a:ea typeface="微软雅黑" panose="020B0503020204020204" pitchFamily="34" charset="-122"/>
            </a:endParaRPr>
          </a:p>
          <a:p>
            <a:pPr>
              <a:lnSpc>
                <a:spcPct val="110000"/>
              </a:lnSpc>
            </a:pPr>
            <a:r>
              <a:rPr lang="zh-TW" altLang="en-US" sz="2000" b="1" dirty="0">
                <a:latin typeface="微软雅黑" panose="020B0503020204020204" pitchFamily="34" charset="-122"/>
                <a:ea typeface="微软雅黑" panose="020B0503020204020204" pitchFamily="34" charset="-122"/>
              </a:rPr>
              <a:t>   </a:t>
            </a:r>
            <a:r>
              <a:rPr lang="en-US" altLang="zh-TW"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置字线为</a:t>
            </a:r>
            <a:r>
              <a:rPr lang="en-US" altLang="zh-CN" sz="2000" b="1" dirty="0">
                <a:latin typeface="微软雅黑" panose="020B0503020204020204" pitchFamily="34" charset="-122"/>
                <a:ea typeface="微软雅黑" panose="020B0503020204020204" pitchFamily="34" charset="-122"/>
              </a:rPr>
              <a:t>1</a:t>
            </a:r>
          </a:p>
          <a:p>
            <a:pPr>
              <a:lnSpc>
                <a:spcPct val="110000"/>
              </a:lnSpc>
            </a:pPr>
            <a:r>
              <a:rPr lang="en-US" altLang="zh-TW"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位线上是被写入的二进位信息</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1</a:t>
            </a:r>
          </a:p>
          <a:p>
            <a:pPr>
              <a:lnSpc>
                <a:spcPct val="110000"/>
              </a:lnSpc>
            </a:pPr>
            <a:r>
              <a:rPr lang="en-US" altLang="zh-TW"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存储单元</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触发器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按位线的状态设置成</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1</a:t>
            </a:r>
          </a:p>
        </p:txBody>
      </p:sp>
      <p:sp>
        <p:nvSpPr>
          <p:cNvPr id="1031" name="Text Box 6"/>
          <p:cNvSpPr txBox="1">
            <a:spLocks noChangeArrowheads="1"/>
          </p:cNvSpPr>
          <p:nvPr/>
        </p:nvSpPr>
        <p:spPr bwMode="auto">
          <a:xfrm>
            <a:off x="5876925" y="819150"/>
            <a:ext cx="2971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D10F0F"/>
                </a:solidFill>
                <a:ea typeface="黑体" panose="02010609060101010101" pitchFamily="49" charset="-122"/>
              </a:rPr>
              <a:t>信息存储原理： 看作带时钟的</a:t>
            </a:r>
            <a:r>
              <a:rPr kumimoji="1" lang="en-US" altLang="zh-CN" sz="2000" b="1">
                <a:solidFill>
                  <a:srgbClr val="D10F0F"/>
                </a:solidFill>
                <a:ea typeface="黑体" panose="02010609060101010101" pitchFamily="49" charset="-122"/>
              </a:rPr>
              <a:t>RS</a:t>
            </a:r>
            <a:r>
              <a:rPr kumimoji="1" lang="zh-CN" altLang="en-US" sz="2000" b="1">
                <a:solidFill>
                  <a:srgbClr val="D10F0F"/>
                </a:solidFill>
                <a:ea typeface="黑体" panose="02010609060101010101" pitchFamily="49" charset="-122"/>
              </a:rPr>
              <a:t>触发器</a:t>
            </a:r>
          </a:p>
        </p:txBody>
      </p:sp>
      <p:grpSp>
        <p:nvGrpSpPr>
          <p:cNvPr id="1032" name="Group 7"/>
          <p:cNvGrpSpPr>
            <a:grpSpLocks/>
          </p:cNvGrpSpPr>
          <p:nvPr/>
        </p:nvGrpSpPr>
        <p:grpSpPr bwMode="auto">
          <a:xfrm>
            <a:off x="250825" y="1323975"/>
            <a:ext cx="5437188" cy="4065588"/>
            <a:chOff x="635" y="1207"/>
            <a:chExt cx="3425" cy="2561"/>
          </a:xfrm>
        </p:grpSpPr>
        <p:graphicFrame>
          <p:nvGraphicFramePr>
            <p:cNvPr id="1026" name="Object 8"/>
            <p:cNvGraphicFramePr>
              <a:graphicFrameLocks noChangeAspect="1"/>
            </p:cNvGraphicFramePr>
            <p:nvPr>
              <p:extLst>
                <p:ext uri="{D42A27DB-BD31-4B8C-83A1-F6EECF244321}">
                  <p14:modId xmlns:p14="http://schemas.microsoft.com/office/powerpoint/2010/main" val="856840862"/>
                </p:ext>
              </p:extLst>
            </p:nvPr>
          </p:nvGraphicFramePr>
          <p:xfrm>
            <a:off x="842" y="1313"/>
            <a:ext cx="3038" cy="2455"/>
          </p:xfrm>
          <a:graphic>
            <a:graphicData uri="http://schemas.openxmlformats.org/presentationml/2006/ole">
              <mc:AlternateContent xmlns:mc="http://schemas.openxmlformats.org/markup-compatibility/2006">
                <mc:Choice xmlns:v="urn:schemas-microsoft-com:vml" Requires="v">
                  <p:oleObj spid="_x0000_s1026" name="VISIO" r:id="rId3" imgW="5216400" imgH="2407680" progId="Visio.Drawing.4">
                    <p:embed/>
                  </p:oleObj>
                </mc:Choice>
                <mc:Fallback>
                  <p:oleObj name="VISIO" r:id="rId3" imgW="5216400" imgH="2407680" progId="Visio.Drawing.4">
                    <p:embed/>
                    <p:pic>
                      <p:nvPicPr>
                        <p:cNvPr id="1026" name="Object 8"/>
                        <p:cNvPicPr>
                          <a:picLocks noChangeAspect="1" noChangeArrowheads="1"/>
                        </p:cNvPicPr>
                        <p:nvPr/>
                      </p:nvPicPr>
                      <p:blipFill>
                        <a:blip r:embed="rId4">
                          <a:extLst>
                            <a:ext uri="{28A0092B-C50C-407E-A947-70E740481C1C}">
                              <a14:useLocalDpi xmlns:a14="http://schemas.microsoft.com/office/drawing/2010/main" val="0"/>
                            </a:ext>
                          </a:extLst>
                        </a:blip>
                        <a:srcRect r="47256" b="7672"/>
                        <a:stretch>
                          <a:fillRect/>
                        </a:stretch>
                      </p:blipFill>
                      <p:spPr bwMode="auto">
                        <a:xfrm>
                          <a:off x="842" y="1313"/>
                          <a:ext cx="3038" cy="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6" name="Text Box 9"/>
            <p:cNvSpPr txBox="1">
              <a:spLocks noChangeArrowheads="1"/>
            </p:cNvSpPr>
            <p:nvPr/>
          </p:nvSpPr>
          <p:spPr bwMode="auto">
            <a:xfrm>
              <a:off x="3515" y="1729"/>
              <a:ext cx="454" cy="4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存储单元</a:t>
              </a:r>
            </a:p>
          </p:txBody>
        </p:sp>
        <p:sp>
          <p:nvSpPr>
            <p:cNvPr id="1037" name="Text Box 10"/>
            <p:cNvSpPr txBox="1">
              <a:spLocks noChangeArrowheads="1"/>
            </p:cNvSpPr>
            <p:nvPr/>
          </p:nvSpPr>
          <p:spPr bwMode="auto">
            <a:xfrm>
              <a:off x="3446" y="1430"/>
              <a:ext cx="614" cy="2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字线</a:t>
              </a:r>
            </a:p>
          </p:txBody>
        </p:sp>
        <p:sp>
          <p:nvSpPr>
            <p:cNvPr id="1041" name="Text Box 14"/>
            <p:cNvSpPr txBox="1">
              <a:spLocks noChangeArrowheads="1"/>
            </p:cNvSpPr>
            <p:nvPr/>
          </p:nvSpPr>
          <p:spPr bwMode="auto">
            <a:xfrm>
              <a:off x="3219" y="1207"/>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042" name="Text Box 15"/>
            <p:cNvSpPr txBox="1">
              <a:spLocks noChangeArrowheads="1"/>
            </p:cNvSpPr>
            <p:nvPr/>
          </p:nvSpPr>
          <p:spPr bwMode="auto">
            <a:xfrm>
              <a:off x="635" y="1253"/>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043" name="Line 16"/>
            <p:cNvSpPr>
              <a:spLocks noChangeShapeType="1"/>
            </p:cNvSpPr>
            <p:nvPr/>
          </p:nvSpPr>
          <p:spPr bwMode="auto">
            <a:xfrm>
              <a:off x="3538" y="123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 name="Rectangle 17"/>
            <p:cNvSpPr>
              <a:spLocks noChangeArrowheads="1"/>
            </p:cNvSpPr>
            <p:nvPr/>
          </p:nvSpPr>
          <p:spPr bwMode="auto">
            <a:xfrm>
              <a:off x="1224" y="1638"/>
              <a:ext cx="1974" cy="1543"/>
            </a:xfrm>
            <a:prstGeom prst="rect">
              <a:avLst/>
            </a:prstGeom>
            <a:noFill/>
            <a:ln w="1905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033" name="Text Box 18"/>
          <p:cNvSpPr txBox="1">
            <a:spLocks noChangeArrowheads="1"/>
          </p:cNvSpPr>
          <p:nvPr/>
        </p:nvSpPr>
        <p:spPr bwMode="auto">
          <a:xfrm>
            <a:off x="328613" y="5575300"/>
            <a:ext cx="5326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中数据保存在</a:t>
            </a:r>
            <a:r>
              <a:rPr kumimoji="1" lang="zh-CN" altLang="en-US" sz="20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一对正负反馈门电路</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中，只要供电，数据就一直保持，不是破环性读出，也无需重写，即无需刷新！</a:t>
            </a:r>
            <a:endPar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5"/>
          <p:cNvSpPr>
            <a:spLocks noChangeArrowheads="1"/>
          </p:cNvSpPr>
          <p:nvPr/>
        </p:nvSpPr>
        <p:spPr bwMode="auto">
          <a:xfrm>
            <a:off x="5610225" y="5826125"/>
            <a:ext cx="3240088" cy="768350"/>
          </a:xfrm>
          <a:prstGeom prst="rect">
            <a:avLst/>
          </a:prstGeom>
          <a:noFill/>
          <a:ln w="127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保持时：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字线为</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（低电平）</a:t>
            </a:r>
          </a:p>
        </p:txBody>
      </p:sp>
      <p:sp>
        <p:nvSpPr>
          <p:cNvPr id="1035" name="TextBox 1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8C75B93-8B06-4EAE-9484-FD620025FC3B}" type="slidenum">
              <a:rPr lang="zh-CN" altLang="en-US" b="1">
                <a:ea typeface="宋体" panose="02010600030101010101" pitchFamily="2" charset="-122"/>
              </a:rPr>
              <a:pPr/>
              <a:t>13</a:t>
            </a:fld>
            <a:endParaRPr lang="zh-CN" altLang="en-US" b="1">
              <a:ea typeface="宋体" panose="02010600030101010101" pitchFamily="2" charset="-122"/>
            </a:endParaRPr>
          </a:p>
        </p:txBody>
      </p:sp>
    </p:spTree>
    <p:extLst>
      <p:ext uri="{BB962C8B-B14F-4D97-AF65-F5344CB8AC3E}">
        <p14:creationId xmlns:p14="http://schemas.microsoft.com/office/powerpoint/2010/main" val="1355462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7301"/>
                                        </p:tgtEl>
                                        <p:attrNameLst>
                                          <p:attrName>style.visibility</p:attrName>
                                        </p:attrNameLst>
                                      </p:cBhvr>
                                      <p:to>
                                        <p:strVal val="visible"/>
                                      </p:to>
                                    </p:set>
                                    <p:animEffect transition="in" filter="blinds(horizontal)">
                                      <p:cBhvr>
                                        <p:cTn id="7" dur="500"/>
                                        <p:tgtEl>
                                          <p:spTgt spid="567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7300"/>
                                        </p:tgtEl>
                                        <p:attrNameLst>
                                          <p:attrName>style.visibility</p:attrName>
                                        </p:attrNameLst>
                                      </p:cBhvr>
                                      <p:to>
                                        <p:strVal val="visible"/>
                                      </p:to>
                                    </p:set>
                                    <p:animEffect transition="in" filter="blinds(horizontal)">
                                      <p:cBhvr>
                                        <p:cTn id="12" dur="500"/>
                                        <p:tgtEl>
                                          <p:spTgt spid="567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1"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200025" y="196057"/>
            <a:ext cx="8807450" cy="569913"/>
          </a:xfrm>
        </p:spPr>
        <p:txBody>
          <a:bodyPr lIns="91440" tIns="45720" rIns="91440" bIns="45720" anchor="ctr"/>
          <a:lstStyle/>
          <a:p>
            <a:pPr algn="l" eaLnBrk="1" hangingPunct="1"/>
            <a:r>
              <a:rPr lang="zh-CN" altLang="en-US" dirty="0"/>
              <a:t>       动态单管记忆单元电路</a:t>
            </a:r>
            <a:r>
              <a:rPr lang="zh-CN" altLang="en-US" dirty="0">
                <a:solidFill>
                  <a:srgbClr val="CC0000"/>
                </a:solidFill>
              </a:rPr>
              <a:t>（不作要求）</a:t>
            </a:r>
          </a:p>
        </p:txBody>
      </p:sp>
      <p:sp>
        <p:nvSpPr>
          <p:cNvPr id="339972" name="Text Box 4"/>
          <p:cNvSpPr txBox="1">
            <a:spLocks noChangeArrowheads="1"/>
          </p:cNvSpPr>
          <p:nvPr/>
        </p:nvSpPr>
        <p:spPr bwMode="auto">
          <a:xfrm>
            <a:off x="142875" y="823913"/>
            <a:ext cx="558006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5000"/>
              </a:lnSpc>
              <a:spcBef>
                <a:spcPct val="10000"/>
              </a:spcBef>
            </a:pPr>
            <a:r>
              <a:rPr lang="zh-CN" altLang="en-US" sz="2200" b="1">
                <a:solidFill>
                  <a:srgbClr val="000099"/>
                </a:solidFill>
                <a:latin typeface="微软雅黑" panose="020B0503020204020204" pitchFamily="34" charset="-122"/>
                <a:ea typeface="微软雅黑" panose="020B0503020204020204" pitchFamily="34" charset="-122"/>
              </a:rPr>
              <a:t> 读写原理：</a:t>
            </a:r>
            <a:r>
              <a:rPr lang="zh-CN" altLang="en-US" sz="2200" b="1">
                <a:solidFill>
                  <a:srgbClr val="CC3300"/>
                </a:solidFill>
                <a:latin typeface="微软雅黑" panose="020B0503020204020204" pitchFamily="34" charset="-122"/>
                <a:ea typeface="微软雅黑" panose="020B0503020204020204" pitchFamily="34" charset="-122"/>
              </a:rPr>
              <a:t>字线上加高电平，使</a:t>
            </a:r>
            <a:r>
              <a:rPr lang="en-US" altLang="zh-CN" sz="2200" b="1">
                <a:solidFill>
                  <a:srgbClr val="CC3300"/>
                </a:solidFill>
                <a:latin typeface="微软雅黑" panose="020B0503020204020204" pitchFamily="34" charset="-122"/>
                <a:ea typeface="微软雅黑" panose="020B0503020204020204" pitchFamily="34" charset="-122"/>
              </a:rPr>
              <a:t>T</a:t>
            </a:r>
            <a:r>
              <a:rPr lang="zh-CN" altLang="en-US" sz="2200" b="1">
                <a:solidFill>
                  <a:srgbClr val="CC3300"/>
                </a:solidFill>
                <a:latin typeface="微软雅黑" panose="020B0503020204020204" pitchFamily="34" charset="-122"/>
                <a:ea typeface="微软雅黑" panose="020B0503020204020204" pitchFamily="34" charset="-122"/>
              </a:rPr>
              <a:t>管导通。</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写“0”时，</a:t>
            </a:r>
            <a:r>
              <a:rPr lang="zh-CN" altLang="en-US" sz="2200" b="1">
                <a:latin typeface="微软雅黑" panose="020B0503020204020204" pitchFamily="34" charset="-122"/>
                <a:ea typeface="微软雅黑" panose="020B0503020204020204" pitchFamily="34" charset="-122"/>
              </a:rPr>
              <a:t>数据线加低电平，使</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上电荷对数据线放电；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写“1”时，</a:t>
            </a:r>
            <a:r>
              <a:rPr lang="zh-CN" altLang="en-US" sz="2200" b="1">
                <a:latin typeface="微软雅黑" panose="020B0503020204020204" pitchFamily="34" charset="-122"/>
                <a:ea typeface="微软雅黑" panose="020B0503020204020204" pitchFamily="34" charset="-122"/>
              </a:rPr>
              <a:t>数据线加高电平，使数据线对</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充电；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读出时，</a:t>
            </a:r>
            <a:r>
              <a:rPr lang="zh-CN" altLang="en-US" sz="2200" b="1">
                <a:latin typeface="微软雅黑" panose="020B0503020204020204" pitchFamily="34" charset="-122"/>
                <a:ea typeface="微软雅黑" panose="020B0503020204020204" pitchFamily="34" charset="-122"/>
              </a:rPr>
              <a:t>数据线上有一读出电压。它与</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上电荷量成正比。</a:t>
            </a:r>
            <a:endParaRPr lang="zh-CN" altLang="en-US" sz="2200" b="1">
              <a:solidFill>
                <a:schemeClr val="accent2"/>
              </a:solidFill>
              <a:latin typeface="微软雅黑" panose="020B0503020204020204" pitchFamily="34" charset="-122"/>
              <a:ea typeface="微软雅黑" panose="020B0503020204020204" pitchFamily="34" charset="-122"/>
            </a:endParaRPr>
          </a:p>
        </p:txBody>
      </p:sp>
      <p:graphicFrame>
        <p:nvGraphicFramePr>
          <p:cNvPr id="2050" name="Object 5"/>
          <p:cNvGraphicFramePr>
            <a:graphicFrameLocks noChangeAspect="1"/>
          </p:cNvGraphicFramePr>
          <p:nvPr/>
        </p:nvGraphicFramePr>
        <p:xfrm>
          <a:off x="6604000" y="3190875"/>
          <a:ext cx="114300" cy="215900"/>
        </p:xfrm>
        <a:graphic>
          <a:graphicData uri="http://schemas.openxmlformats.org/presentationml/2006/ole">
            <mc:AlternateContent xmlns:mc="http://schemas.openxmlformats.org/markup-compatibility/2006">
              <mc:Choice xmlns:v="urn:schemas-microsoft-com:vml" Requires="v">
                <p:oleObj spid="_x0000_s2050" name="公式" r:id="rId3" imgW="114120" imgH="215640" progId="Equation.3">
                  <p:embed/>
                </p:oleObj>
              </mc:Choice>
              <mc:Fallback>
                <p:oleObj name="公式" r:id="rId3" imgW="114120" imgH="215640" progId="Equation.3">
                  <p:embed/>
                  <p:pic>
                    <p:nvPicPr>
                      <p:cNvPr id="20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0" y="319087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3" name="Group 11"/>
          <p:cNvGrpSpPr>
            <a:grpSpLocks/>
          </p:cNvGrpSpPr>
          <p:nvPr/>
        </p:nvGrpSpPr>
        <p:grpSpPr bwMode="auto">
          <a:xfrm>
            <a:off x="7008813" y="1319213"/>
            <a:ext cx="1035050" cy="731837"/>
            <a:chOff x="3120" y="1056"/>
            <a:chExt cx="672" cy="336"/>
          </a:xfrm>
        </p:grpSpPr>
        <p:sp>
          <p:nvSpPr>
            <p:cNvPr id="2069" name="Line 12"/>
            <p:cNvSpPr>
              <a:spLocks noChangeShapeType="1"/>
            </p:cNvSpPr>
            <p:nvPr/>
          </p:nvSpPr>
          <p:spPr bwMode="auto">
            <a:xfrm>
              <a:off x="312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13"/>
            <p:cNvSpPr>
              <a:spLocks noChangeShapeType="1"/>
            </p:cNvSpPr>
            <p:nvPr/>
          </p:nvSpPr>
          <p:spPr bwMode="auto">
            <a:xfrm>
              <a:off x="360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14"/>
            <p:cNvSpPr>
              <a:spLocks noChangeShapeType="1"/>
            </p:cNvSpPr>
            <p:nvPr/>
          </p:nvSpPr>
          <p:spPr bwMode="auto">
            <a:xfrm rot="-5400000">
              <a:off x="3240"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2" name="Line 15"/>
            <p:cNvSpPr>
              <a:spLocks noChangeShapeType="1"/>
            </p:cNvSpPr>
            <p:nvPr/>
          </p:nvSpPr>
          <p:spPr bwMode="auto">
            <a:xfrm rot="-5400000">
              <a:off x="3528"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3" name="Line 16"/>
            <p:cNvSpPr>
              <a:spLocks noChangeShapeType="1"/>
            </p:cNvSpPr>
            <p:nvPr/>
          </p:nvSpPr>
          <p:spPr bwMode="auto">
            <a:xfrm>
              <a:off x="3312" y="124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17"/>
            <p:cNvSpPr>
              <a:spLocks noChangeShapeType="1"/>
            </p:cNvSpPr>
            <p:nvPr/>
          </p:nvSpPr>
          <p:spPr bwMode="auto">
            <a:xfrm rot="-5400000">
              <a:off x="3384" y="112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18"/>
            <p:cNvSpPr>
              <a:spLocks noChangeShapeType="1"/>
            </p:cNvSpPr>
            <p:nvPr/>
          </p:nvSpPr>
          <p:spPr bwMode="auto">
            <a:xfrm>
              <a:off x="3312" y="120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4" name="Line 19"/>
          <p:cNvSpPr>
            <a:spLocks noChangeShapeType="1"/>
          </p:cNvSpPr>
          <p:nvPr/>
        </p:nvSpPr>
        <p:spPr bwMode="auto">
          <a:xfrm>
            <a:off x="7527925" y="1311275"/>
            <a:ext cx="0"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 name="Line 20"/>
          <p:cNvSpPr>
            <a:spLocks noChangeShapeType="1"/>
          </p:cNvSpPr>
          <p:nvPr/>
        </p:nvSpPr>
        <p:spPr bwMode="auto">
          <a:xfrm>
            <a:off x="6416675" y="1319213"/>
            <a:ext cx="23129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Text Box 21"/>
          <p:cNvSpPr txBox="1">
            <a:spLocks noChangeArrowheads="1"/>
          </p:cNvSpPr>
          <p:nvPr/>
        </p:nvSpPr>
        <p:spPr bwMode="auto">
          <a:xfrm>
            <a:off x="8172450" y="823913"/>
            <a:ext cx="68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D10F0F"/>
                </a:solidFill>
                <a:latin typeface="Comic Sans MS" panose="030F0702030302020204" pitchFamily="66" charset="0"/>
                <a:ea typeface="微软雅黑" panose="020B0503020204020204" pitchFamily="34" charset="-122"/>
              </a:rPr>
              <a:t>字线</a:t>
            </a:r>
          </a:p>
        </p:txBody>
      </p:sp>
      <p:sp>
        <p:nvSpPr>
          <p:cNvPr id="2057" name="Line 22"/>
          <p:cNvSpPr>
            <a:spLocks noChangeShapeType="1"/>
          </p:cNvSpPr>
          <p:nvPr/>
        </p:nvSpPr>
        <p:spPr bwMode="auto">
          <a:xfrm>
            <a:off x="7026275" y="900113"/>
            <a:ext cx="0" cy="244316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Text Box 23"/>
          <p:cNvSpPr txBox="1">
            <a:spLocks noChangeArrowheads="1"/>
          </p:cNvSpPr>
          <p:nvPr/>
        </p:nvSpPr>
        <p:spPr bwMode="auto">
          <a:xfrm>
            <a:off x="5819775" y="1768475"/>
            <a:ext cx="13049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D10F0F"/>
                </a:solidFill>
                <a:latin typeface="微软雅黑" panose="020B0503020204020204" pitchFamily="34" charset="-122"/>
                <a:ea typeface="微软雅黑" panose="020B0503020204020204" pitchFamily="34" charset="-122"/>
              </a:rPr>
              <a:t>位线</a:t>
            </a:r>
          </a:p>
          <a:p>
            <a:pPr algn="ctr"/>
            <a:r>
              <a:rPr lang="en-US" altLang="zh-CN" sz="2000" b="1">
                <a:solidFill>
                  <a:srgbClr val="D10F0F"/>
                </a:solidFill>
                <a:latin typeface="微软雅黑" panose="020B0503020204020204" pitchFamily="34" charset="-122"/>
                <a:ea typeface="微软雅黑" panose="020B0503020204020204" pitchFamily="34" charset="-122"/>
              </a:rPr>
              <a:t>(</a:t>
            </a:r>
            <a:r>
              <a:rPr lang="zh-CN" altLang="en-US" sz="2000" b="1">
                <a:solidFill>
                  <a:srgbClr val="D10F0F"/>
                </a:solidFill>
                <a:latin typeface="微软雅黑" panose="020B0503020204020204" pitchFamily="34" charset="-122"/>
                <a:ea typeface="微软雅黑" panose="020B0503020204020204" pitchFamily="34" charset="-122"/>
              </a:rPr>
              <a:t>数据线</a:t>
            </a:r>
            <a:r>
              <a:rPr lang="en-US" altLang="zh-CN" sz="2000" b="1">
                <a:solidFill>
                  <a:srgbClr val="D10F0F"/>
                </a:solidFill>
                <a:latin typeface="微软雅黑" panose="020B0503020204020204" pitchFamily="34" charset="-122"/>
                <a:ea typeface="微软雅黑" panose="020B0503020204020204" pitchFamily="34" charset="-122"/>
              </a:rPr>
              <a:t>)</a:t>
            </a:r>
          </a:p>
        </p:txBody>
      </p:sp>
      <p:sp>
        <p:nvSpPr>
          <p:cNvPr id="2059" name="Line 24"/>
          <p:cNvSpPr>
            <a:spLocks noChangeShapeType="1"/>
          </p:cNvSpPr>
          <p:nvPr/>
        </p:nvSpPr>
        <p:spPr bwMode="auto">
          <a:xfrm>
            <a:off x="8043863"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0" name="Line 25"/>
          <p:cNvSpPr>
            <a:spLocks noChangeShapeType="1"/>
          </p:cNvSpPr>
          <p:nvPr/>
        </p:nvSpPr>
        <p:spPr bwMode="auto">
          <a:xfrm>
            <a:off x="8116888"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 name="Line 26"/>
          <p:cNvSpPr>
            <a:spLocks noChangeShapeType="1"/>
          </p:cNvSpPr>
          <p:nvPr/>
        </p:nvSpPr>
        <p:spPr bwMode="auto">
          <a:xfrm>
            <a:off x="8116888" y="2051050"/>
            <a:ext cx="2206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2" name="Line 27"/>
          <p:cNvSpPr>
            <a:spLocks noChangeShapeType="1"/>
          </p:cNvSpPr>
          <p:nvPr/>
        </p:nvSpPr>
        <p:spPr bwMode="auto">
          <a:xfrm flipH="1">
            <a:off x="8326438" y="2051050"/>
            <a:ext cx="11112" cy="798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3" name="Line 31"/>
          <p:cNvSpPr>
            <a:spLocks noChangeShapeType="1"/>
          </p:cNvSpPr>
          <p:nvPr/>
        </p:nvSpPr>
        <p:spPr bwMode="auto">
          <a:xfrm>
            <a:off x="8191500" y="2849563"/>
            <a:ext cx="31432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064" name="Text Box 32"/>
          <p:cNvSpPr txBox="1">
            <a:spLocks noChangeArrowheads="1"/>
          </p:cNvSpPr>
          <p:nvPr/>
        </p:nvSpPr>
        <p:spPr bwMode="auto">
          <a:xfrm>
            <a:off x="7696200" y="23542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Cs</a:t>
            </a:r>
          </a:p>
        </p:txBody>
      </p:sp>
      <p:sp>
        <p:nvSpPr>
          <p:cNvPr id="2065" name="Text Box 33"/>
          <p:cNvSpPr txBox="1">
            <a:spLocks noChangeArrowheads="1"/>
          </p:cNvSpPr>
          <p:nvPr/>
        </p:nvSpPr>
        <p:spPr bwMode="auto">
          <a:xfrm>
            <a:off x="7740650" y="13636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T</a:t>
            </a:r>
          </a:p>
        </p:txBody>
      </p:sp>
      <p:sp>
        <p:nvSpPr>
          <p:cNvPr id="749572" name="Text Box 4"/>
          <p:cNvSpPr txBox="1">
            <a:spLocks noChangeArrowheads="1"/>
          </p:cNvSpPr>
          <p:nvPr/>
        </p:nvSpPr>
        <p:spPr bwMode="auto">
          <a:xfrm>
            <a:off x="115888" y="3519488"/>
            <a:ext cx="8235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spcBef>
                <a:spcPct val="10000"/>
              </a:spcBef>
            </a:pPr>
            <a:r>
              <a:rPr lang="zh-CN" altLang="en-US" sz="2200" b="1">
                <a:solidFill>
                  <a:srgbClr val="000099"/>
                </a:solidFill>
                <a:ea typeface="黑体" panose="02010609060101010101" pitchFamily="49" charset="-122"/>
              </a:rPr>
              <a:t> </a:t>
            </a:r>
            <a:r>
              <a:rPr lang="zh-CN" altLang="en-US" sz="2200" b="1">
                <a:solidFill>
                  <a:srgbClr val="000099"/>
                </a:solidFill>
                <a:latin typeface="微软雅黑" panose="020B0503020204020204" pitchFamily="34" charset="-122"/>
                <a:ea typeface="微软雅黑" panose="020B0503020204020204" pitchFamily="34" charset="-122"/>
              </a:rPr>
              <a:t>优点：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电路元件少，功耗小，集成度高，用于构建主存储器</a:t>
            </a:r>
          </a:p>
          <a:p>
            <a:pPr algn="just">
              <a:spcBef>
                <a:spcPct val="10000"/>
              </a:spcBef>
              <a:buClr>
                <a:srgbClr val="000099"/>
              </a:buClr>
            </a:pPr>
            <a:r>
              <a:rPr lang="zh-CN" altLang="en-US" sz="2200" b="1">
                <a:solidFill>
                  <a:srgbClr val="000099"/>
                </a:solidFill>
                <a:latin typeface="微软雅黑" panose="020B0503020204020204" pitchFamily="34" charset="-122"/>
                <a:ea typeface="微软雅黑" panose="020B0503020204020204" pitchFamily="34" charset="-122"/>
                <a:cs typeface="Arial" panose="020B0604020202020204" pitchFamily="34" charset="0"/>
              </a:rPr>
              <a:t> 缺点：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速度慢、是破坏性读出（需读后再生）、需定时刷新</a:t>
            </a:r>
          </a:p>
        </p:txBody>
      </p:sp>
      <p:sp>
        <p:nvSpPr>
          <p:cNvPr id="749574" name="Rectangle 6"/>
          <p:cNvSpPr>
            <a:spLocks noChangeArrowheads="1"/>
          </p:cNvSpPr>
          <p:nvPr/>
        </p:nvSpPr>
        <p:spPr bwMode="auto">
          <a:xfrm>
            <a:off x="431800" y="4419600"/>
            <a:ext cx="823595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50000"/>
              </a:spcBef>
            </a:pPr>
            <a:r>
              <a:rPr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刷新：</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的一个重要特点是，</a:t>
            </a:r>
            <a:r>
              <a:rPr lang="zh-CN" altLang="en-US" sz="2200" b="1">
                <a:solidFill>
                  <a:srgbClr val="D10F0F"/>
                </a:solidFill>
                <a:latin typeface="微软雅黑" panose="020B0503020204020204" pitchFamily="34" charset="-122"/>
                <a:ea typeface="微软雅黑" panose="020B0503020204020204" pitchFamily="34" charset="-122"/>
                <a:cs typeface="Arial" panose="020B0604020202020204" pitchFamily="34" charset="0"/>
              </a:rPr>
              <a:t>数据以电荷的形式保存在电容中</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，电容的放电使得电荷通常只能维持几十个毫秒左右，相当于</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1M</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个时钟周期左右，因此要定期进行刷新（读出后重新写回），</a:t>
            </a:r>
            <a:r>
              <a:rPr lang="zh-CN" altLang="en-US" sz="2200" b="1">
                <a:solidFill>
                  <a:srgbClr val="D10F0F"/>
                </a:solidFill>
                <a:latin typeface="微软雅黑" panose="020B0503020204020204" pitchFamily="34" charset="-122"/>
                <a:ea typeface="微软雅黑" panose="020B0503020204020204" pitchFamily="34" charset="-122"/>
                <a:cs typeface="Arial" panose="020B0604020202020204" pitchFamily="34" charset="0"/>
              </a:rPr>
              <a:t>按行进行</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（所有芯片中的同一行一起进行），刷新操作所需时间通常只占</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左右。</a:t>
            </a:r>
          </a:p>
        </p:txBody>
      </p:sp>
      <p:sp>
        <p:nvSpPr>
          <p:cNvPr id="2068" name="TextBox 2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3F34802-4894-4C09-9A38-5198AC9C6E8A}" type="slidenum">
              <a:rPr lang="zh-CN" altLang="en-US" b="1">
                <a:ea typeface="宋体" panose="02010600030101010101" pitchFamily="2" charset="-122"/>
              </a:rPr>
              <a:pPr/>
              <a:t>14</a:t>
            </a:fld>
            <a:endParaRPr lang="zh-CN" altLang="en-US" b="1">
              <a:ea typeface="宋体" panose="02010600030101010101" pitchFamily="2" charset="-122"/>
            </a:endParaRPr>
          </a:p>
        </p:txBody>
      </p:sp>
    </p:spTree>
    <p:extLst>
      <p:ext uri="{BB962C8B-B14F-4D97-AF65-F5344CB8AC3E}">
        <p14:creationId xmlns:p14="http://schemas.microsoft.com/office/powerpoint/2010/main" val="267327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2">
                                            <p:txEl>
                                              <p:pRg st="1" end="1"/>
                                            </p:txEl>
                                          </p:spTgt>
                                        </p:tgtEl>
                                        <p:attrNameLst>
                                          <p:attrName>style.visibility</p:attrName>
                                        </p:attrNameLst>
                                      </p:cBhvr>
                                      <p:to>
                                        <p:strVal val="visible"/>
                                      </p:to>
                                    </p:set>
                                    <p:animEffect transition="in" filter="blinds(horizontal)">
                                      <p:cBhvr>
                                        <p:cTn id="7" dur="500"/>
                                        <p:tgtEl>
                                          <p:spTgt spid="3399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2">
                                            <p:txEl>
                                              <p:pRg st="2" end="2"/>
                                            </p:txEl>
                                          </p:spTgt>
                                        </p:tgtEl>
                                        <p:attrNameLst>
                                          <p:attrName>style.visibility</p:attrName>
                                        </p:attrNameLst>
                                      </p:cBhvr>
                                      <p:to>
                                        <p:strVal val="visible"/>
                                      </p:to>
                                    </p:set>
                                    <p:animEffect transition="in" filter="blinds(horizontal)">
                                      <p:cBhvr>
                                        <p:cTn id="12" dur="500"/>
                                        <p:tgtEl>
                                          <p:spTgt spid="33997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2">
                                            <p:txEl>
                                              <p:pRg st="3" end="3"/>
                                            </p:txEl>
                                          </p:spTgt>
                                        </p:tgtEl>
                                        <p:attrNameLst>
                                          <p:attrName>style.visibility</p:attrName>
                                        </p:attrNameLst>
                                      </p:cBhvr>
                                      <p:to>
                                        <p:strVal val="visible"/>
                                      </p:to>
                                    </p:set>
                                    <p:animEffect transition="in" filter="blinds(horizontal)">
                                      <p:cBhvr>
                                        <p:cTn id="17" dur="500"/>
                                        <p:tgtEl>
                                          <p:spTgt spid="33997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9572"/>
                                        </p:tgtEl>
                                        <p:attrNameLst>
                                          <p:attrName>style.visibility</p:attrName>
                                        </p:attrNameLst>
                                      </p:cBhvr>
                                      <p:to>
                                        <p:strVal val="visible"/>
                                      </p:to>
                                    </p:set>
                                    <p:animEffect transition="in" filter="blinds(horizontal)">
                                      <p:cBhvr>
                                        <p:cTn id="22" dur="500"/>
                                        <p:tgtEl>
                                          <p:spTgt spid="749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9574"/>
                                        </p:tgtEl>
                                        <p:attrNameLst>
                                          <p:attrName>style.visibility</p:attrName>
                                        </p:attrNameLst>
                                      </p:cBhvr>
                                      <p:to>
                                        <p:strVal val="visible"/>
                                      </p:to>
                                    </p:set>
                                    <p:animEffect transition="in" filter="blinds(horizontal)">
                                      <p:cBhvr>
                                        <p:cTn id="27" dur="500"/>
                                        <p:tgtEl>
                                          <p:spTgt spid="74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p:bldP spid="7495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idx="4294967295"/>
          </p:nvPr>
        </p:nvSpPr>
        <p:spPr>
          <a:xfrm>
            <a:off x="521652" y="233363"/>
            <a:ext cx="5998664" cy="584200"/>
          </a:xfrm>
        </p:spPr>
        <p:txBody>
          <a:bodyPr lIns="91440" tIns="45720" rIns="91440" bIns="45720" anchor="ctr"/>
          <a:lstStyle/>
          <a:p>
            <a:pPr eaLnBrk="1" hangingPunct="1"/>
            <a:r>
              <a:rPr lang="zh-CN" altLang="en-US" dirty="0"/>
              <a:t>半导体</a:t>
            </a:r>
            <a:r>
              <a:rPr lang="en-US" altLang="zh-CN" dirty="0"/>
              <a:t>RAM</a:t>
            </a:r>
            <a:r>
              <a:rPr lang="zh-CN" altLang="en-US" dirty="0"/>
              <a:t>的组织</a:t>
            </a:r>
          </a:p>
        </p:txBody>
      </p:sp>
      <p:sp>
        <p:nvSpPr>
          <p:cNvPr id="33795" name="Text Box 1044"/>
          <p:cNvSpPr txBox="1">
            <a:spLocks noChangeArrowheads="1"/>
          </p:cNvSpPr>
          <p:nvPr/>
        </p:nvSpPr>
        <p:spPr bwMode="auto">
          <a:xfrm>
            <a:off x="296863" y="230346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记忆单元的组织：</a:t>
            </a:r>
          </a:p>
        </p:txBody>
      </p:sp>
      <p:grpSp>
        <p:nvGrpSpPr>
          <p:cNvPr id="33796" name="Group 1069"/>
          <p:cNvGrpSpPr>
            <a:grpSpLocks/>
          </p:cNvGrpSpPr>
          <p:nvPr/>
        </p:nvGrpSpPr>
        <p:grpSpPr bwMode="auto">
          <a:xfrm>
            <a:off x="566738" y="2843213"/>
            <a:ext cx="3429000" cy="3368675"/>
            <a:chOff x="432" y="1824"/>
            <a:chExt cx="2160" cy="2122"/>
          </a:xfrm>
        </p:grpSpPr>
        <p:sp>
          <p:nvSpPr>
            <p:cNvPr id="33819" name="Text Box 1034"/>
            <p:cNvSpPr txBox="1">
              <a:spLocks noChangeArrowheads="1"/>
            </p:cNvSpPr>
            <p:nvPr/>
          </p:nvSpPr>
          <p:spPr bwMode="auto">
            <a:xfrm>
              <a:off x="864" y="2218"/>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  位元</a:t>
              </a:r>
            </a:p>
          </p:txBody>
        </p:sp>
        <p:sp>
          <p:nvSpPr>
            <p:cNvPr id="33820" name="Line 1035"/>
            <p:cNvSpPr>
              <a:spLocks noChangeShapeType="1"/>
            </p:cNvSpPr>
            <p:nvPr/>
          </p:nvSpPr>
          <p:spPr bwMode="auto">
            <a:xfrm>
              <a:off x="816" y="1978"/>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1" name="Line 1036"/>
            <p:cNvSpPr>
              <a:spLocks noChangeShapeType="1"/>
            </p:cNvSpPr>
            <p:nvPr/>
          </p:nvSpPr>
          <p:spPr bwMode="auto">
            <a:xfrm>
              <a:off x="1248" y="197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2" name="Line 1037"/>
            <p:cNvSpPr>
              <a:spLocks noChangeShapeType="1"/>
            </p:cNvSpPr>
            <p:nvPr/>
          </p:nvSpPr>
          <p:spPr bwMode="auto">
            <a:xfrm>
              <a:off x="576"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3" name="Line 1038"/>
            <p:cNvSpPr>
              <a:spLocks noChangeShapeType="1"/>
            </p:cNvSpPr>
            <p:nvPr/>
          </p:nvSpPr>
          <p:spPr bwMode="auto">
            <a:xfrm>
              <a:off x="1920"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4" name="Line 1039"/>
            <p:cNvSpPr>
              <a:spLocks noChangeShapeType="1"/>
            </p:cNvSpPr>
            <p:nvPr/>
          </p:nvSpPr>
          <p:spPr bwMode="auto">
            <a:xfrm>
              <a:off x="576"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5" name="Line 1040"/>
            <p:cNvSpPr>
              <a:spLocks noChangeShapeType="1"/>
            </p:cNvSpPr>
            <p:nvPr/>
          </p:nvSpPr>
          <p:spPr bwMode="auto">
            <a:xfrm>
              <a:off x="1632"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6" name="Text Box 1041"/>
            <p:cNvSpPr txBox="1">
              <a:spLocks noChangeArrowheads="1"/>
            </p:cNvSpPr>
            <p:nvPr/>
          </p:nvSpPr>
          <p:spPr bwMode="auto">
            <a:xfrm>
              <a:off x="1728" y="182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字线</a:t>
              </a:r>
              <a:r>
                <a:rPr kumimoji="1" lang="en-US" altLang="zh-CN" sz="2000" b="1">
                  <a:ea typeface="黑体" panose="02010609060101010101" pitchFamily="49" charset="-122"/>
                </a:rPr>
                <a:t>W</a:t>
              </a:r>
            </a:p>
          </p:txBody>
        </p:sp>
        <p:sp>
          <p:nvSpPr>
            <p:cNvPr id="33827" name="Text Box 1042"/>
            <p:cNvSpPr txBox="1">
              <a:spLocks noChangeArrowheads="1"/>
            </p:cNvSpPr>
            <p:nvPr/>
          </p:nvSpPr>
          <p:spPr bwMode="auto">
            <a:xfrm>
              <a:off x="576" y="2688"/>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S0</a:t>
              </a:r>
            </a:p>
          </p:txBody>
        </p:sp>
        <p:sp>
          <p:nvSpPr>
            <p:cNvPr id="33828" name="Text Box 1043"/>
            <p:cNvSpPr txBox="1">
              <a:spLocks noChangeArrowheads="1"/>
            </p:cNvSpPr>
            <p:nvPr/>
          </p:nvSpPr>
          <p:spPr bwMode="auto">
            <a:xfrm>
              <a:off x="1440" y="2697"/>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S1</a:t>
              </a:r>
            </a:p>
          </p:txBody>
        </p:sp>
        <p:sp>
          <p:nvSpPr>
            <p:cNvPr id="33829" name="Text Box 1056"/>
            <p:cNvSpPr txBox="1">
              <a:spLocks noChangeArrowheads="1"/>
            </p:cNvSpPr>
            <p:nvPr/>
          </p:nvSpPr>
          <p:spPr bwMode="auto">
            <a:xfrm>
              <a:off x="432" y="3216"/>
              <a:ext cx="15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读写控制</a:t>
              </a:r>
            </a:p>
          </p:txBody>
        </p:sp>
        <p:sp>
          <p:nvSpPr>
            <p:cNvPr id="33830" name="Line 1057"/>
            <p:cNvSpPr>
              <a:spLocks noChangeShapeType="1"/>
            </p:cNvSpPr>
            <p:nvPr/>
          </p:nvSpPr>
          <p:spPr bwMode="auto">
            <a:xfrm>
              <a:off x="91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1" name="Line 1058"/>
            <p:cNvSpPr>
              <a:spLocks noChangeShapeType="1"/>
            </p:cNvSpPr>
            <p:nvPr/>
          </p:nvSpPr>
          <p:spPr bwMode="auto">
            <a:xfrm flipV="1">
              <a:off x="139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2" name="Text Box 1059"/>
            <p:cNvSpPr txBox="1">
              <a:spLocks noChangeArrowheads="1"/>
            </p:cNvSpPr>
            <p:nvPr/>
          </p:nvSpPr>
          <p:spPr bwMode="auto">
            <a:xfrm>
              <a:off x="720" y="369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33833" name="Line 1060"/>
            <p:cNvSpPr>
              <a:spLocks noChangeShapeType="1"/>
            </p:cNvSpPr>
            <p:nvPr/>
          </p:nvSpPr>
          <p:spPr bwMode="auto">
            <a:xfrm flipH="1">
              <a:off x="2016" y="336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4" name="Text Box 1061"/>
            <p:cNvSpPr txBox="1">
              <a:spLocks noChangeArrowheads="1"/>
            </p:cNvSpPr>
            <p:nvPr/>
          </p:nvSpPr>
          <p:spPr bwMode="auto">
            <a:xfrm>
              <a:off x="2160" y="321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grpSp>
        <p:nvGrpSpPr>
          <p:cNvPr id="33797" name="Group 1070"/>
          <p:cNvGrpSpPr>
            <a:grpSpLocks/>
          </p:cNvGrpSpPr>
          <p:nvPr/>
        </p:nvGrpSpPr>
        <p:grpSpPr bwMode="auto">
          <a:xfrm>
            <a:off x="4841875" y="2933700"/>
            <a:ext cx="3916363" cy="3216275"/>
            <a:chOff x="2832" y="1872"/>
            <a:chExt cx="2352" cy="2026"/>
          </a:xfrm>
        </p:grpSpPr>
        <p:sp>
          <p:nvSpPr>
            <p:cNvPr id="33806" name="Text Box 1046"/>
            <p:cNvSpPr txBox="1">
              <a:spLocks noChangeArrowheads="1"/>
            </p:cNvSpPr>
            <p:nvPr/>
          </p:nvSpPr>
          <p:spPr bwMode="auto">
            <a:xfrm>
              <a:off x="3312" y="2266"/>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位元</a:t>
              </a:r>
            </a:p>
          </p:txBody>
        </p:sp>
        <p:sp>
          <p:nvSpPr>
            <p:cNvPr id="33807" name="Line 1047"/>
            <p:cNvSpPr>
              <a:spLocks noChangeShapeType="1"/>
            </p:cNvSpPr>
            <p:nvPr/>
          </p:nvSpPr>
          <p:spPr bwMode="auto">
            <a:xfrm>
              <a:off x="3264" y="2026"/>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08" name="Line 1048"/>
            <p:cNvSpPr>
              <a:spLocks noChangeShapeType="1"/>
            </p:cNvSpPr>
            <p:nvPr/>
          </p:nvSpPr>
          <p:spPr bwMode="auto">
            <a:xfrm>
              <a:off x="3696" y="202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9" name="Line 1049"/>
            <p:cNvSpPr>
              <a:spLocks noChangeShapeType="1"/>
            </p:cNvSpPr>
            <p:nvPr/>
          </p:nvSpPr>
          <p:spPr bwMode="auto">
            <a:xfrm>
              <a:off x="3024" y="2218"/>
              <a:ext cx="0" cy="99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0" name="Line 1051"/>
            <p:cNvSpPr>
              <a:spLocks noChangeShapeType="1"/>
            </p:cNvSpPr>
            <p:nvPr/>
          </p:nvSpPr>
          <p:spPr bwMode="auto">
            <a:xfrm>
              <a:off x="3024" y="2506"/>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11" name="Text Box 1053"/>
            <p:cNvSpPr txBox="1">
              <a:spLocks noChangeArrowheads="1"/>
            </p:cNvSpPr>
            <p:nvPr/>
          </p:nvSpPr>
          <p:spPr bwMode="auto">
            <a:xfrm>
              <a:off x="4176" y="187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选择线(字线)</a:t>
              </a:r>
            </a:p>
          </p:txBody>
        </p:sp>
        <p:sp>
          <p:nvSpPr>
            <p:cNvPr id="33812" name="Text Box 1054"/>
            <p:cNvSpPr txBox="1">
              <a:spLocks noChangeArrowheads="1"/>
            </p:cNvSpPr>
            <p:nvPr/>
          </p:nvSpPr>
          <p:spPr bwMode="auto">
            <a:xfrm>
              <a:off x="3024" y="2736"/>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数据线(位线</a:t>
              </a:r>
              <a:r>
                <a:rPr kumimoji="1" lang="zh-CN" altLang="en-US" sz="1800" b="1">
                  <a:latin typeface="Times New Roman" panose="02020603050405020304" pitchFamily="18" charset="0"/>
                  <a:ea typeface="宋体" panose="02010600030101010101" pitchFamily="2" charset="-122"/>
                </a:rPr>
                <a:t>)</a:t>
              </a:r>
              <a:endParaRPr kumimoji="1" lang="en-US" altLang="zh-CN" sz="1800" b="1" baseline="-18000">
                <a:latin typeface="Times New Roman" panose="02020603050405020304" pitchFamily="18" charset="0"/>
                <a:ea typeface="宋体" panose="02010600030101010101" pitchFamily="2" charset="-122"/>
              </a:endParaRPr>
            </a:p>
          </p:txBody>
        </p:sp>
        <p:sp>
          <p:nvSpPr>
            <p:cNvPr id="33813" name="Text Box 1062"/>
            <p:cNvSpPr txBox="1">
              <a:spLocks noChangeArrowheads="1"/>
            </p:cNvSpPr>
            <p:nvPr/>
          </p:nvSpPr>
          <p:spPr bwMode="auto">
            <a:xfrm>
              <a:off x="2880" y="3216"/>
              <a:ext cx="76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ea typeface="黑体" panose="02010609060101010101" pitchFamily="49" charset="-122"/>
                </a:rPr>
                <a:t>读写控制</a:t>
              </a:r>
            </a:p>
          </p:txBody>
        </p:sp>
        <p:sp>
          <p:nvSpPr>
            <p:cNvPr id="33814" name="Line 1063"/>
            <p:cNvSpPr>
              <a:spLocks noChangeShapeType="1"/>
            </p:cNvSpPr>
            <p:nvPr/>
          </p:nvSpPr>
          <p:spPr bwMode="auto">
            <a:xfrm>
              <a:off x="3024" y="3472"/>
              <a:ext cx="1"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5" name="Line 1064"/>
            <p:cNvSpPr>
              <a:spLocks noChangeShapeType="1"/>
            </p:cNvSpPr>
            <p:nvPr/>
          </p:nvSpPr>
          <p:spPr bwMode="auto">
            <a:xfrm flipV="1">
              <a:off x="3504" y="3464"/>
              <a:ext cx="1" cy="23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6" name="Text Box 1065"/>
            <p:cNvSpPr txBox="1">
              <a:spLocks noChangeArrowheads="1"/>
            </p:cNvSpPr>
            <p:nvPr/>
          </p:nvSpPr>
          <p:spPr bwMode="auto">
            <a:xfrm>
              <a:off x="2832" y="364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33817" name="Line 1066"/>
            <p:cNvSpPr>
              <a:spLocks noChangeShapeType="1"/>
            </p:cNvSpPr>
            <p:nvPr/>
          </p:nvSpPr>
          <p:spPr bwMode="auto">
            <a:xfrm flipH="1">
              <a:off x="3649" y="3340"/>
              <a:ext cx="192" cy="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8" name="Text Box 1067"/>
            <p:cNvSpPr txBox="1">
              <a:spLocks noChangeArrowheads="1"/>
            </p:cNvSpPr>
            <p:nvPr/>
          </p:nvSpPr>
          <p:spPr bwMode="auto">
            <a:xfrm>
              <a:off x="3793" y="31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sp>
        <p:nvSpPr>
          <p:cNvPr id="33798" name="Text Box 1071"/>
          <p:cNvSpPr txBox="1">
            <a:spLocks noChangeArrowheads="1"/>
          </p:cNvSpPr>
          <p:nvPr/>
        </p:nvSpPr>
        <p:spPr bwMode="auto">
          <a:xfrm>
            <a:off x="295275" y="1671638"/>
            <a:ext cx="857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2400" b="1" dirty="0">
                <a:solidFill>
                  <a:srgbClr val="0000FF"/>
                </a:solidFill>
                <a:ea typeface="黑体" panose="02010609060101010101" pitchFamily="49" charset="-122"/>
                <a:cs typeface="Arial" panose="020B0604020202020204" pitchFamily="34" charset="0"/>
              </a:rPr>
              <a:t>存储体(</a:t>
            </a:r>
            <a:r>
              <a:rPr kumimoji="1" lang="en-US" altLang="zh-CN" sz="2400" b="1" dirty="0">
                <a:solidFill>
                  <a:srgbClr val="0000FF"/>
                </a:solidFill>
                <a:ea typeface="黑体" panose="02010609060101010101" pitchFamily="49" charset="-122"/>
                <a:cs typeface="Arial" panose="020B0604020202020204" pitchFamily="34" charset="0"/>
              </a:rPr>
              <a:t>Memory Bank)： </a:t>
            </a:r>
            <a:r>
              <a:rPr kumimoji="1" lang="zh-CN" altLang="en-US" sz="2400" b="1" dirty="0">
                <a:solidFill>
                  <a:srgbClr val="0000FF"/>
                </a:solidFill>
                <a:ea typeface="黑体" panose="02010609060101010101" pitchFamily="49" charset="-122"/>
                <a:cs typeface="Arial" panose="020B0604020202020204" pitchFamily="34" charset="0"/>
              </a:rPr>
              <a:t>由记忆单元(位元)构成的存储阵列</a:t>
            </a:r>
          </a:p>
        </p:txBody>
      </p:sp>
      <p:sp>
        <p:nvSpPr>
          <p:cNvPr id="33799" name="Text Box 1079"/>
          <p:cNvSpPr txBox="1">
            <a:spLocks noChangeArrowheads="1"/>
          </p:cNvSpPr>
          <p:nvPr/>
        </p:nvSpPr>
        <p:spPr bwMode="auto">
          <a:xfrm>
            <a:off x="304800" y="773113"/>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记忆单元(</a:t>
            </a:r>
            <a:r>
              <a:rPr kumimoji="1" lang="en-US" altLang="zh-CN" sz="2400" b="1" dirty="0">
                <a:solidFill>
                  <a:srgbClr val="663300"/>
                </a:solidFill>
                <a:ea typeface="黑体" panose="02010609060101010101" pitchFamily="49" charset="-122"/>
              </a:rPr>
              <a:t>Cell)</a:t>
            </a:r>
          </a:p>
        </p:txBody>
      </p:sp>
      <p:sp>
        <p:nvSpPr>
          <p:cNvPr id="33800" name="Line 1080"/>
          <p:cNvSpPr>
            <a:spLocks noChangeShapeType="1"/>
          </p:cNvSpPr>
          <p:nvPr/>
        </p:nvSpPr>
        <p:spPr bwMode="auto">
          <a:xfrm>
            <a:off x="2362200" y="1001713"/>
            <a:ext cx="3746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1" name="Text Box 1081"/>
          <p:cNvSpPr txBox="1">
            <a:spLocks noChangeArrowheads="1"/>
          </p:cNvSpPr>
          <p:nvPr/>
        </p:nvSpPr>
        <p:spPr bwMode="auto">
          <a:xfrm>
            <a:off x="2679700" y="77311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存储器芯片(</a:t>
            </a:r>
            <a:r>
              <a:rPr kumimoji="1" lang="en-US" altLang="zh-CN" sz="2400" b="1" dirty="0">
                <a:solidFill>
                  <a:srgbClr val="663300"/>
                </a:solidFill>
                <a:ea typeface="黑体" panose="02010609060101010101" pitchFamily="49" charset="-122"/>
              </a:rPr>
              <a:t>Chip)</a:t>
            </a:r>
          </a:p>
        </p:txBody>
      </p:sp>
      <p:sp>
        <p:nvSpPr>
          <p:cNvPr id="33802" name="Line 1082"/>
          <p:cNvSpPr>
            <a:spLocks noChangeShapeType="1"/>
          </p:cNvSpPr>
          <p:nvPr/>
        </p:nvSpPr>
        <p:spPr bwMode="auto">
          <a:xfrm>
            <a:off x="5205413" y="1001713"/>
            <a:ext cx="4460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3" name="Text Box 1083"/>
          <p:cNvSpPr txBox="1">
            <a:spLocks noChangeArrowheads="1"/>
          </p:cNvSpPr>
          <p:nvPr/>
        </p:nvSpPr>
        <p:spPr bwMode="auto">
          <a:xfrm>
            <a:off x="5688013" y="773113"/>
            <a:ext cx="3379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内存条（存储器模块）</a:t>
            </a:r>
          </a:p>
        </p:txBody>
      </p:sp>
      <p:sp>
        <p:nvSpPr>
          <p:cNvPr id="33804" name="Text Box 1084"/>
          <p:cNvSpPr txBox="1">
            <a:spLocks noChangeArrowheads="1"/>
          </p:cNvSpPr>
          <p:nvPr/>
        </p:nvSpPr>
        <p:spPr bwMode="auto">
          <a:xfrm>
            <a:off x="1466850" y="6264275"/>
            <a:ext cx="616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CC0000"/>
                </a:solidFill>
                <a:ea typeface="黑体" panose="02010609060101010101" pitchFamily="49" charset="-122"/>
              </a:rPr>
              <a:t>SRAM				       DRAM</a:t>
            </a:r>
          </a:p>
        </p:txBody>
      </p:sp>
      <p:sp>
        <p:nvSpPr>
          <p:cNvPr id="33805" name="TextBox 41"/>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F5E1875-2129-4DD5-8624-3A6A470B1B7B}" type="slidenum">
              <a:rPr lang="zh-CN" altLang="en-US" b="1">
                <a:ea typeface="宋体" panose="02010600030101010101" pitchFamily="2" charset="-122"/>
              </a:rPr>
              <a:pPr/>
              <a:t>15</a:t>
            </a:fld>
            <a:endParaRPr lang="zh-CN" altLang="en-US" b="1">
              <a:ea typeface="宋体" panose="02010600030101010101" pitchFamily="2" charset="-122"/>
            </a:endParaRPr>
          </a:p>
        </p:txBody>
      </p:sp>
    </p:spTree>
    <p:extLst>
      <p:ext uri="{BB962C8B-B14F-4D97-AF65-F5344CB8AC3E}">
        <p14:creationId xmlns:p14="http://schemas.microsoft.com/office/powerpoint/2010/main" val="124165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028" descr="存储体阵列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887413"/>
            <a:ext cx="770255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1029"/>
          <p:cNvSpPr>
            <a:spLocks noGrp="1" noChangeArrowheads="1"/>
          </p:cNvSpPr>
          <p:nvPr>
            <p:ph type="title" idx="4294967295"/>
          </p:nvPr>
        </p:nvSpPr>
        <p:spPr>
          <a:xfrm>
            <a:off x="620316" y="142082"/>
            <a:ext cx="7592626" cy="584200"/>
          </a:xfrm>
          <a:noFill/>
        </p:spPr>
        <p:txBody>
          <a:bodyPr lIns="91440" tIns="45720" rIns="91440" bIns="45720" anchor="ctr"/>
          <a:lstStyle/>
          <a:p>
            <a:pPr eaLnBrk="1" hangingPunct="1"/>
            <a:r>
              <a:rPr lang="zh-CN" altLang="en-US" dirty="0">
                <a:latin typeface="方正舒体" panose="02010601030101010101" pitchFamily="2" charset="-122"/>
              </a:rPr>
              <a:t>字片式存储体阵列组织</a:t>
            </a:r>
            <a:r>
              <a:rPr lang="zh-CN" altLang="en-US" dirty="0">
                <a:solidFill>
                  <a:srgbClr val="CC0000"/>
                </a:solidFill>
              </a:rPr>
              <a:t>（不作要求）</a:t>
            </a:r>
          </a:p>
        </p:txBody>
      </p:sp>
      <p:sp>
        <p:nvSpPr>
          <p:cNvPr id="34820" name="Text Box 1030"/>
          <p:cNvSpPr txBox="1">
            <a:spLocks noChangeArrowheads="1"/>
          </p:cNvSpPr>
          <p:nvPr/>
        </p:nvSpPr>
        <p:spPr bwMode="auto">
          <a:xfrm>
            <a:off x="514350" y="1268413"/>
            <a:ext cx="457200" cy="335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en-US" altLang="zh-CN" sz="2400">
              <a:ea typeface="华文新魏" panose="02010800040101010101" pitchFamily="2" charset="-122"/>
            </a:endParaRPr>
          </a:p>
          <a:p>
            <a:pPr eaLnBrk="1" hangingPunct="1">
              <a:spcBef>
                <a:spcPct val="50000"/>
              </a:spcBef>
            </a:pPr>
            <a:r>
              <a:rPr kumimoji="1" lang="en-US" altLang="zh-CN" sz="2400">
                <a:solidFill>
                  <a:srgbClr val="800000"/>
                </a:solidFill>
                <a:ea typeface="华文新魏" panose="02010800040101010101" pitchFamily="2" charset="-122"/>
              </a:rPr>
              <a:t>X</a:t>
            </a:r>
          </a:p>
          <a:p>
            <a:pPr eaLnBrk="1" hangingPunct="1">
              <a:spcBef>
                <a:spcPct val="50000"/>
              </a:spcBef>
            </a:pPr>
            <a:r>
              <a:rPr kumimoji="1" lang="zh-CN" altLang="en-US" sz="2400">
                <a:solidFill>
                  <a:srgbClr val="800000"/>
                </a:solidFill>
                <a:ea typeface="华文新魏" panose="02010800040101010101" pitchFamily="2" charset="-122"/>
              </a:rPr>
              <a:t>向译码器</a:t>
            </a:r>
          </a:p>
        </p:txBody>
      </p:sp>
      <p:sp>
        <p:nvSpPr>
          <p:cNvPr id="34821" name="Line 1031"/>
          <p:cNvSpPr>
            <a:spLocks noChangeShapeType="1"/>
          </p:cNvSpPr>
          <p:nvPr/>
        </p:nvSpPr>
        <p:spPr bwMode="auto">
          <a:xfrm flipH="1">
            <a:off x="971550" y="1719263"/>
            <a:ext cx="9445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2" name="Line 1032"/>
          <p:cNvSpPr>
            <a:spLocks noChangeShapeType="1"/>
          </p:cNvSpPr>
          <p:nvPr/>
        </p:nvSpPr>
        <p:spPr bwMode="auto">
          <a:xfrm flipH="1">
            <a:off x="984250" y="2573338"/>
            <a:ext cx="931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3" name="Line 1033"/>
          <p:cNvSpPr>
            <a:spLocks noChangeShapeType="1"/>
          </p:cNvSpPr>
          <p:nvPr/>
        </p:nvSpPr>
        <p:spPr bwMode="auto">
          <a:xfrm flipH="1">
            <a:off x="995363" y="3924300"/>
            <a:ext cx="920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Text Box 1034"/>
          <p:cNvSpPr txBox="1">
            <a:spLocks noChangeArrowheads="1"/>
          </p:cNvSpPr>
          <p:nvPr/>
        </p:nvSpPr>
        <p:spPr bwMode="auto">
          <a:xfrm>
            <a:off x="593725" y="4830763"/>
            <a:ext cx="1692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99"/>
                </a:solidFill>
                <a:ea typeface="华文新魏" panose="02010800040101010101" pitchFamily="2" charset="-122"/>
              </a:rPr>
              <a:t>一维地址译码系统</a:t>
            </a:r>
          </a:p>
        </p:txBody>
      </p:sp>
      <p:sp>
        <p:nvSpPr>
          <p:cNvPr id="237579" name="AutoShape 1035"/>
          <p:cNvSpPr>
            <a:spLocks noChangeArrowheads="1"/>
          </p:cNvSpPr>
          <p:nvPr/>
        </p:nvSpPr>
        <p:spPr bwMode="auto">
          <a:xfrm>
            <a:off x="611188" y="638175"/>
            <a:ext cx="1682750" cy="488950"/>
          </a:xfrm>
          <a:prstGeom prst="wedgeRoundRectCallout">
            <a:avLst>
              <a:gd name="adj1" fmla="val 62546"/>
              <a:gd name="adj2" fmla="val 62014"/>
              <a:gd name="adj3" fmla="val 16667"/>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pPr>
            <a:r>
              <a:rPr kumimoji="1" lang="zh-CN" altLang="en-US" sz="2000" b="1">
                <a:ea typeface="黑体" panose="02010609060101010101" pitchFamily="49" charset="-122"/>
              </a:rPr>
              <a:t>地址驱动线</a:t>
            </a:r>
          </a:p>
        </p:txBody>
      </p:sp>
      <p:sp>
        <p:nvSpPr>
          <p:cNvPr id="237583" name="Text Box 1039"/>
          <p:cNvSpPr txBox="1">
            <a:spLocks noChangeArrowheads="1"/>
          </p:cNvSpPr>
          <p:nvPr/>
        </p:nvSpPr>
        <p:spPr bwMode="auto">
          <a:xfrm>
            <a:off x="554038" y="6075363"/>
            <a:ext cx="8235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一般</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为字片式芯片，只在</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x</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向上译码，同时读出字线上所有位！</a:t>
            </a:r>
          </a:p>
        </p:txBody>
      </p:sp>
      <p:sp>
        <p:nvSpPr>
          <p:cNvPr id="34827" name="TextBox 1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CCD737D-644B-4F99-A0EB-2447F2CC27DD}" type="slidenum">
              <a:rPr lang="zh-CN" altLang="en-US" b="1">
                <a:ea typeface="宋体" panose="02010600030101010101" pitchFamily="2" charset="-122"/>
              </a:rPr>
              <a:pPr/>
              <a:t>16</a:t>
            </a:fld>
            <a:endParaRPr lang="zh-CN" altLang="en-US" b="1">
              <a:ea typeface="宋体" panose="02010600030101010101" pitchFamily="2" charset="-122"/>
            </a:endParaRPr>
          </a:p>
        </p:txBody>
      </p:sp>
    </p:spTree>
    <p:extLst>
      <p:ext uri="{BB962C8B-B14F-4D97-AF65-F5344CB8AC3E}">
        <p14:creationId xmlns:p14="http://schemas.microsoft.com/office/powerpoint/2010/main" val="3069357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9"/>
                                        </p:tgtEl>
                                        <p:attrNameLst>
                                          <p:attrName>style.visibility</p:attrName>
                                        </p:attrNameLst>
                                      </p:cBhvr>
                                      <p:to>
                                        <p:strVal val="visible"/>
                                      </p:to>
                                    </p:set>
                                    <p:animEffect transition="in" filter="blinds(horizontal)">
                                      <p:cBhvr>
                                        <p:cTn id="7" dur="500"/>
                                        <p:tgtEl>
                                          <p:spTgt spid="237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83"/>
                                        </p:tgtEl>
                                        <p:attrNameLst>
                                          <p:attrName>style.visibility</p:attrName>
                                        </p:attrNameLst>
                                      </p:cBhvr>
                                      <p:to>
                                        <p:strVal val="visible"/>
                                      </p:to>
                                    </p:set>
                                    <p:animEffect transition="in" filter="blinds(horizontal)">
                                      <p:cBhvr>
                                        <p:cTn id="12" dur="500"/>
                                        <p:tgtEl>
                                          <p:spTgt spid="23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9" grpId="0" animBg="1"/>
      <p:bldP spid="2375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098"/>
          <p:cNvSpPr>
            <a:spLocks noGrp="1" noChangeArrowheads="1"/>
          </p:cNvSpPr>
          <p:nvPr>
            <p:ph type="title" idx="4294967295"/>
          </p:nvPr>
        </p:nvSpPr>
        <p:spPr>
          <a:xfrm>
            <a:off x="592584" y="225425"/>
            <a:ext cx="8640762" cy="533400"/>
          </a:xfrm>
        </p:spPr>
        <p:txBody>
          <a:bodyPr lIns="91440" tIns="45720" rIns="91440" bIns="45720" anchor="ctr"/>
          <a:lstStyle/>
          <a:p>
            <a:pPr eaLnBrk="1" hangingPunct="1"/>
            <a:r>
              <a:rPr lang="zh-CN" altLang="en-US" dirty="0"/>
              <a:t>位片式存储体阵列组织</a:t>
            </a:r>
            <a:r>
              <a:rPr lang="zh-CN" altLang="en-US" dirty="0">
                <a:solidFill>
                  <a:srgbClr val="CC0000"/>
                </a:solidFill>
              </a:rPr>
              <a:t>（不作要求）</a:t>
            </a:r>
          </a:p>
        </p:txBody>
      </p:sp>
      <p:pic>
        <p:nvPicPr>
          <p:cNvPr id="35843" name="Picture 4100" descr="二维地址译码系统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57250"/>
            <a:ext cx="8785225"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01" name="Text Box 4105"/>
          <p:cNvSpPr txBox="1">
            <a:spLocks noChangeArrowheads="1"/>
          </p:cNvSpPr>
          <p:nvPr/>
        </p:nvSpPr>
        <p:spPr bwMode="auto">
          <a:xfrm>
            <a:off x="609600" y="6056313"/>
            <a:ext cx="62134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
              </a:spcBef>
            </a:pP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位片式在字方向和位方向扩充，需要有片选信号</a:t>
            </a:r>
          </a:p>
          <a:p>
            <a:pPr eaLnBrk="1" hangingPunct="1">
              <a:spcBef>
                <a:spcPct val="5000"/>
              </a:spcBef>
            </a:pP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DRAM</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芯片都是位片式</a:t>
            </a:r>
          </a:p>
        </p:txBody>
      </p:sp>
      <p:sp>
        <p:nvSpPr>
          <p:cNvPr id="35845" name="TextBox 4"/>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57139C5-B687-4C72-B202-E70DA3BA021A}" type="slidenum">
              <a:rPr lang="zh-CN" altLang="en-US" b="1">
                <a:ea typeface="宋体" panose="02010600030101010101" pitchFamily="2" charset="-122"/>
              </a:rPr>
              <a:pPr/>
              <a:t>17</a:t>
            </a:fld>
            <a:endParaRPr lang="zh-CN" altLang="en-US" b="1">
              <a:ea typeface="宋体" panose="02010600030101010101" pitchFamily="2" charset="-122"/>
            </a:endParaRPr>
          </a:p>
        </p:txBody>
      </p:sp>
    </p:spTree>
    <p:extLst>
      <p:ext uri="{BB962C8B-B14F-4D97-AF65-F5344CB8AC3E}">
        <p14:creationId xmlns:p14="http://schemas.microsoft.com/office/powerpoint/2010/main" val="1338042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1"/>
                                        </p:tgtEl>
                                        <p:attrNameLst>
                                          <p:attrName>style.visibility</p:attrName>
                                        </p:attrNameLst>
                                      </p:cBhvr>
                                      <p:to>
                                        <p:strVal val="visible"/>
                                      </p:to>
                                    </p:set>
                                    <p:animEffect transition="in" filter="blinds(horizontal)">
                                      <p:cBhvr>
                                        <p:cTn id="7" dur="500"/>
                                        <p:tgtEl>
                                          <p:spTgt spid="23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304800" y="819150"/>
            <a:ext cx="8640763" cy="1936750"/>
          </a:xfrm>
        </p:spPr>
        <p:txBody>
          <a:bodyPr lIns="91440" tIns="45720" rIns="91440" bIns="45720"/>
          <a:lstStyle/>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16</a:t>
            </a:r>
            <a:r>
              <a:rPr lang="en-US" altLang="zh-CN" sz="2200" dirty="0">
                <a:latin typeface="微软雅黑" panose="020B0503020204020204" pitchFamily="34" charset="-122"/>
                <a:ea typeface="微软雅黑" panose="020B0503020204020204" pitchFamily="34" charset="-122"/>
              </a:rPr>
              <a:t>M</a:t>
            </a:r>
            <a:r>
              <a:rPr lang="zh-CN" altLang="en-US" sz="2200" dirty="0">
                <a:latin typeface="微软雅黑" panose="020B0503020204020204" pitchFamily="34" charset="-122"/>
                <a:ea typeface="微软雅黑" panose="020B0503020204020204" pitchFamily="34" charset="-122"/>
              </a:rPr>
              <a:t>位 = 4</a:t>
            </a:r>
            <a:r>
              <a:rPr lang="en-US" altLang="zh-CN" sz="2200" dirty="0">
                <a:latin typeface="微软雅黑" panose="020B0503020204020204" pitchFamily="34" charset="-122"/>
                <a:ea typeface="微软雅黑" panose="020B0503020204020204" pitchFamily="34" charset="-122"/>
              </a:rPr>
              <a:t>Mbx4 = 2048x2048x4 = 2</a:t>
            </a:r>
            <a:r>
              <a:rPr lang="en-US" altLang="zh-CN" sz="2200" baseline="30000" dirty="0">
                <a:latin typeface="微软雅黑" panose="020B0503020204020204" pitchFamily="34" charset="-122"/>
                <a:ea typeface="微软雅黑" panose="020B0503020204020204" pitchFamily="34" charset="-122"/>
              </a:rPr>
              <a:t>11</a:t>
            </a:r>
            <a:r>
              <a:rPr lang="en-US" altLang="zh-CN" sz="2200" dirty="0">
                <a:latin typeface="微软雅黑" panose="020B0503020204020204" pitchFamily="34" charset="-122"/>
                <a:ea typeface="微软雅黑" panose="020B0503020204020204" pitchFamily="34" charset="-122"/>
              </a:rPr>
              <a:t>x2</a:t>
            </a:r>
            <a:r>
              <a:rPr lang="en-US" altLang="zh-CN" sz="2200" baseline="30000" dirty="0">
                <a:latin typeface="微软雅黑" panose="020B0503020204020204" pitchFamily="34" charset="-122"/>
                <a:ea typeface="微软雅黑" panose="020B0503020204020204" pitchFamily="34" charset="-122"/>
              </a:rPr>
              <a:t>11</a:t>
            </a:r>
            <a:r>
              <a:rPr lang="en-US" altLang="zh-CN" sz="2200" dirty="0">
                <a:latin typeface="微软雅黑" panose="020B0503020204020204" pitchFamily="34" charset="-122"/>
                <a:ea typeface="微软雅黑" panose="020B0503020204020204" pitchFamily="34" charset="-122"/>
              </a:rPr>
              <a:t>x4</a:t>
            </a:r>
          </a:p>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(1) 地址线：11根线分时复用，由</a:t>
            </a:r>
            <a:r>
              <a:rPr lang="en-US" altLang="zh-CN" sz="2200" dirty="0">
                <a:latin typeface="微软雅黑" panose="020B0503020204020204" pitchFamily="34" charset="-122"/>
                <a:ea typeface="微软雅黑" panose="020B0503020204020204" pitchFamily="34" charset="-122"/>
              </a:rPr>
              <a:t>RAS</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CAS</a:t>
            </a:r>
            <a:r>
              <a:rPr lang="zh-CN" altLang="en-US" sz="2200" dirty="0">
                <a:latin typeface="微软雅黑" panose="020B0503020204020204" pitchFamily="34" charset="-122"/>
                <a:ea typeface="微软雅黑" panose="020B0503020204020204" pitchFamily="34" charset="-122"/>
              </a:rPr>
              <a:t>提供控制时序。</a:t>
            </a:r>
            <a:endParaRPr lang="zh-CN" altLang="en-US" sz="2200" dirty="0">
              <a:solidFill>
                <a:srgbClr val="006600"/>
              </a:solidFill>
              <a:latin typeface="微软雅黑" panose="020B0503020204020204" pitchFamily="34" charset="-122"/>
              <a:ea typeface="微软雅黑" panose="020B0503020204020204" pitchFamily="34" charset="-122"/>
            </a:endParaRPr>
          </a:p>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(2) 需</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个位平面，对相同行、列交叉点的</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位一起读</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写</a:t>
            </a:r>
          </a:p>
          <a:p>
            <a:pPr eaLnBrk="1" hangingPunct="1">
              <a:lnSpc>
                <a:spcPct val="110000"/>
              </a:lnSpc>
              <a:buFontTx/>
              <a:buNone/>
            </a:pPr>
            <a:r>
              <a:rPr lang="en-US" altLang="zh-CN" sz="2200" dirty="0">
                <a:latin typeface="微软雅黑" panose="020B0503020204020204" pitchFamily="34" charset="-122"/>
                <a:ea typeface="微软雅黑" panose="020B0503020204020204" pitchFamily="34" charset="-122"/>
              </a:rPr>
              <a:t>(3) </a:t>
            </a:r>
            <a:r>
              <a:rPr lang="zh-CN" altLang="en-US" sz="2200" dirty="0">
                <a:solidFill>
                  <a:srgbClr val="666699"/>
                </a:solidFill>
                <a:latin typeface="微软雅黑" panose="020B0503020204020204" pitchFamily="34" charset="-122"/>
                <a:ea typeface="微软雅黑" panose="020B0503020204020204" pitchFamily="34" charset="-122"/>
                <a:hlinkClick r:id="rId2" action="ppaction://hlinksldjump"/>
              </a:rPr>
              <a:t>内部结构框图</a:t>
            </a:r>
            <a:endParaRPr lang="en-US" altLang="zh-CN" sz="2200" dirty="0">
              <a:solidFill>
                <a:srgbClr val="666699"/>
              </a:solidFill>
              <a:latin typeface="微软雅黑" panose="020B0503020204020204" pitchFamily="34" charset="-122"/>
              <a:ea typeface="微软雅黑" panose="020B0503020204020204" pitchFamily="34" charset="-122"/>
            </a:endParaRPr>
          </a:p>
        </p:txBody>
      </p:sp>
      <p:sp>
        <p:nvSpPr>
          <p:cNvPr id="37891" name="Rectangle 4"/>
          <p:cNvSpPr>
            <a:spLocks noGrp="1" noChangeArrowheads="1"/>
          </p:cNvSpPr>
          <p:nvPr>
            <p:ph type="title" idx="4294967295"/>
          </p:nvPr>
        </p:nvSpPr>
        <p:spPr>
          <a:xfrm>
            <a:off x="221456" y="230733"/>
            <a:ext cx="8807450" cy="569913"/>
          </a:xfrm>
          <a:noFill/>
        </p:spPr>
        <p:txBody>
          <a:bodyPr lIns="91440" tIns="45720" rIns="91440" bIns="45720" anchor="ctr"/>
          <a:lstStyle/>
          <a:p>
            <a:pPr eaLnBrk="1" hangingPunct="1"/>
            <a:r>
              <a:rPr lang="zh-CN" altLang="en-US"/>
              <a:t>举例：典型的16</a:t>
            </a:r>
            <a:r>
              <a:rPr lang="en-US" altLang="zh-CN"/>
              <a:t>M</a:t>
            </a:r>
            <a:r>
              <a:rPr lang="zh-CN" altLang="en-US"/>
              <a:t>位</a:t>
            </a:r>
            <a:r>
              <a:rPr lang="en-US" altLang="zh-CN"/>
              <a:t>DRAM（4M</a:t>
            </a:r>
            <a:r>
              <a:rPr lang="en-US" altLang="zh-CN">
                <a:latin typeface="MS Gothic" panose="020B0609070205080204" pitchFamily="49" charset="-128"/>
                <a:ea typeface="MS Gothic" panose="020B0609070205080204" pitchFamily="49" charset="-128"/>
              </a:rPr>
              <a:t>x</a:t>
            </a:r>
            <a:r>
              <a:rPr lang="en-US" altLang="zh-CN"/>
              <a:t>4）</a:t>
            </a:r>
          </a:p>
        </p:txBody>
      </p:sp>
      <p:sp>
        <p:nvSpPr>
          <p:cNvPr id="250885" name="Rectangle 5"/>
          <p:cNvSpPr>
            <a:spLocks noChangeArrowheads="1"/>
          </p:cNvSpPr>
          <p:nvPr/>
        </p:nvSpPr>
        <p:spPr bwMode="auto">
          <a:xfrm>
            <a:off x="431800" y="3294063"/>
            <a:ext cx="767873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问题：</a:t>
            </a:r>
          </a:p>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为什么每出现新一代</a:t>
            </a:r>
            <a:r>
              <a:rPr kumimoji="1" lang="en-US" altLang="zh-CN" sz="2400" b="1">
                <a:solidFill>
                  <a:srgbClr val="FF0000"/>
                </a:solidFill>
                <a:latin typeface="微软雅黑" panose="020B0503020204020204" pitchFamily="34" charset="-122"/>
                <a:ea typeface="微软雅黑" panose="020B0503020204020204" pitchFamily="34" charset="-122"/>
              </a:rPr>
              <a:t>DRAM</a:t>
            </a:r>
            <a:r>
              <a:rPr kumimoji="1" lang="zh-CN" altLang="en-US" sz="2400" b="1">
                <a:solidFill>
                  <a:srgbClr val="FF0000"/>
                </a:solidFill>
                <a:latin typeface="微软雅黑" panose="020B0503020204020204" pitchFamily="34" charset="-122"/>
                <a:ea typeface="微软雅黑" panose="020B0503020204020204" pitchFamily="34" charset="-122"/>
              </a:rPr>
              <a:t>芯片，容量至少提高到</a:t>
            </a:r>
            <a:r>
              <a:rPr kumimoji="1" lang="en-US" altLang="zh-CN" sz="2400" b="1">
                <a:solidFill>
                  <a:srgbClr val="FF0000"/>
                </a:solidFill>
                <a:latin typeface="微软雅黑" panose="020B0503020204020204" pitchFamily="34" charset="-122"/>
                <a:ea typeface="微软雅黑" panose="020B0503020204020204" pitchFamily="34" charset="-122"/>
              </a:rPr>
              <a:t>4</a:t>
            </a:r>
            <a:r>
              <a:rPr kumimoji="1" lang="zh-CN" altLang="en-US" sz="2400" b="1">
                <a:solidFill>
                  <a:srgbClr val="FF0000"/>
                </a:solidFill>
                <a:latin typeface="微软雅黑" panose="020B0503020204020204" pitchFamily="34" charset="-122"/>
                <a:ea typeface="微软雅黑" panose="020B0503020204020204" pitchFamily="34" charset="-122"/>
              </a:rPr>
              <a:t>倍？</a:t>
            </a:r>
          </a:p>
        </p:txBody>
      </p:sp>
      <p:sp>
        <p:nvSpPr>
          <p:cNvPr id="250886" name="Text Box 6"/>
          <p:cNvSpPr txBox="1">
            <a:spLocks noChangeArrowheads="1"/>
          </p:cNvSpPr>
          <p:nvPr/>
        </p:nvSpPr>
        <p:spPr bwMode="auto">
          <a:xfrm>
            <a:off x="441325" y="4427538"/>
            <a:ext cx="85153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2400" b="1">
                <a:solidFill>
                  <a:srgbClr val="CC0000"/>
                </a:solidFill>
                <a:ea typeface="黑体" panose="02010609060101010101" pitchFamily="49" charset="-122"/>
                <a:cs typeface="Arial" panose="020B0604020202020204" pitchFamily="34" charset="0"/>
              </a:rPr>
              <a:t>行地址和列地址分时复用</a:t>
            </a:r>
            <a:r>
              <a:rPr kumimoji="1" lang="en-US" altLang="zh-CN" sz="2400" b="1">
                <a:solidFill>
                  <a:srgbClr val="CC0000"/>
                </a:solidFill>
                <a:ea typeface="黑体" panose="02010609060101010101" pitchFamily="49" charset="-122"/>
                <a:cs typeface="Arial" panose="020B0604020202020204" pitchFamily="34" charset="0"/>
              </a:rPr>
              <a:t>, </a:t>
            </a:r>
            <a:r>
              <a:rPr kumimoji="1" lang="zh-CN" altLang="en-US" sz="2400" b="1">
                <a:solidFill>
                  <a:srgbClr val="CC0000"/>
                </a:solidFill>
                <a:ea typeface="黑体" panose="02010609060101010101" pitchFamily="49" charset="-122"/>
                <a:cs typeface="Arial" panose="020B0604020202020204" pitchFamily="34" charset="0"/>
              </a:rPr>
              <a:t>每出现新一代</a:t>
            </a:r>
            <a:r>
              <a:rPr kumimoji="1" lang="en-US" altLang="zh-CN" sz="2400" b="1">
                <a:solidFill>
                  <a:srgbClr val="CC0000"/>
                </a:solidFill>
                <a:ea typeface="黑体" panose="02010609060101010101" pitchFamily="49" charset="-122"/>
                <a:cs typeface="Arial" panose="020B0604020202020204" pitchFamily="34" charset="0"/>
              </a:rPr>
              <a:t>DRAM</a:t>
            </a:r>
            <a:r>
              <a:rPr kumimoji="1" lang="zh-CN" altLang="en-US" sz="2400" b="1">
                <a:solidFill>
                  <a:srgbClr val="CC0000"/>
                </a:solidFill>
                <a:ea typeface="黑体" panose="02010609060101010101" pitchFamily="49" charset="-122"/>
                <a:cs typeface="Arial" panose="020B0604020202020204" pitchFamily="34" charset="0"/>
              </a:rPr>
              <a:t>芯片，至少要增加一根地址线。每加一根地址线，则行地址和列地址各增加一位，所以行数和列数各增加一倍。因而容量至少提高到</a:t>
            </a:r>
            <a:r>
              <a:rPr kumimoji="1" lang="en-US" altLang="zh-CN" sz="2400" b="1">
                <a:solidFill>
                  <a:srgbClr val="CC0000"/>
                </a:solidFill>
                <a:ea typeface="黑体" panose="02010609060101010101" pitchFamily="49" charset="-122"/>
                <a:cs typeface="Arial" panose="020B0604020202020204" pitchFamily="34" charset="0"/>
              </a:rPr>
              <a:t>4</a:t>
            </a:r>
            <a:r>
              <a:rPr kumimoji="1" lang="zh-CN" altLang="en-US" sz="2400" b="1">
                <a:solidFill>
                  <a:srgbClr val="CC0000"/>
                </a:solidFill>
                <a:ea typeface="黑体" panose="02010609060101010101" pitchFamily="49" charset="-122"/>
                <a:cs typeface="Arial" panose="020B0604020202020204" pitchFamily="34" charset="0"/>
              </a:rPr>
              <a:t>倍。</a:t>
            </a:r>
          </a:p>
        </p:txBody>
      </p:sp>
      <p:sp>
        <p:nvSpPr>
          <p:cNvPr id="37894"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1330343-40BF-4810-AF9B-EBFC1371E37B}" type="slidenum">
              <a:rPr lang="zh-CN" altLang="en-US" b="1">
                <a:ea typeface="宋体" panose="02010600030101010101" pitchFamily="2" charset="-122"/>
              </a:rPr>
              <a:pPr/>
              <a:t>18</a:t>
            </a:fld>
            <a:endParaRPr lang="zh-CN" altLang="en-US" b="1">
              <a:ea typeface="宋体" panose="02010600030101010101" pitchFamily="2" charset="-122"/>
            </a:endParaRPr>
          </a:p>
        </p:txBody>
      </p:sp>
    </p:spTree>
    <p:extLst>
      <p:ext uri="{BB962C8B-B14F-4D97-AF65-F5344CB8AC3E}">
        <p14:creationId xmlns:p14="http://schemas.microsoft.com/office/powerpoint/2010/main" val="154068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885"/>
                                        </p:tgtEl>
                                        <p:attrNameLst>
                                          <p:attrName>style.visibility</p:attrName>
                                        </p:attrNameLst>
                                      </p:cBhvr>
                                      <p:to>
                                        <p:strVal val="visible"/>
                                      </p:to>
                                    </p:set>
                                    <p:animEffect transition="in" filter="blinds(horizontal)">
                                      <p:cBhvr>
                                        <p:cTn id="7" dur="500"/>
                                        <p:tgtEl>
                                          <p:spTgt spid="250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886"/>
                                        </p:tgtEl>
                                        <p:attrNameLst>
                                          <p:attrName>style.visibility</p:attrName>
                                        </p:attrNameLst>
                                      </p:cBhvr>
                                      <p:to>
                                        <p:strVal val="visible"/>
                                      </p:to>
                                    </p:set>
                                    <p:animEffect transition="in" filter="blinds(horizontal)">
                                      <p:cBhvr>
                                        <p:cTn id="12" dur="500"/>
                                        <p:tgtEl>
                                          <p:spTgt spid="250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2508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lIns="91440" tIns="45720" rIns="91440" bIns="45720" anchor="ctr"/>
          <a:lstStyle/>
          <a:p>
            <a:pPr eaLnBrk="1" hangingPunct="1"/>
            <a:r>
              <a:rPr lang="zh-CN" altLang="en-US" sz="3200"/>
              <a:t>举例：典型的16</a:t>
            </a:r>
            <a:r>
              <a:rPr lang="en-US" altLang="zh-CN" sz="3200"/>
              <a:t>M</a:t>
            </a:r>
            <a:r>
              <a:rPr lang="zh-CN" altLang="en-US" sz="3200"/>
              <a:t>位</a:t>
            </a:r>
            <a:r>
              <a:rPr lang="en-US" altLang="zh-CN" sz="3200"/>
              <a:t>DRAM（4M</a:t>
            </a:r>
            <a:r>
              <a:rPr lang="en-US" altLang="zh-CN">
                <a:latin typeface="MS Gothic" panose="020B0609070205080204" pitchFamily="49" charset="-128"/>
                <a:ea typeface="MS Gothic" panose="020B0609070205080204" pitchFamily="49" charset="-128"/>
              </a:rPr>
              <a:t>x</a:t>
            </a:r>
            <a:r>
              <a:rPr lang="en-US" altLang="zh-CN" sz="3200"/>
              <a:t>4）</a:t>
            </a:r>
          </a:p>
        </p:txBody>
      </p:sp>
      <p:pic>
        <p:nvPicPr>
          <p:cNvPr id="36867" name="Picture 4" descr="典型的16兆位DRAM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882650"/>
            <a:ext cx="84582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5"/>
          <p:cNvGrpSpPr>
            <a:grpSpLocks/>
          </p:cNvGrpSpPr>
          <p:nvPr/>
        </p:nvGrpSpPr>
        <p:grpSpPr bwMode="auto">
          <a:xfrm>
            <a:off x="5732463" y="1196975"/>
            <a:ext cx="2844800" cy="2208213"/>
            <a:chOff x="3611" y="584"/>
            <a:chExt cx="1912" cy="1561"/>
          </a:xfrm>
        </p:grpSpPr>
        <p:sp>
          <p:nvSpPr>
            <p:cNvPr id="36878" name="Rectangle 6"/>
            <p:cNvSpPr>
              <a:spLocks noChangeArrowheads="1"/>
            </p:cNvSpPr>
            <p:nvPr/>
          </p:nvSpPr>
          <p:spPr bwMode="auto">
            <a:xfrm>
              <a:off x="3973" y="1186"/>
              <a:ext cx="737" cy="61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79" name="Line 7"/>
            <p:cNvSpPr>
              <a:spLocks noChangeShapeType="1"/>
            </p:cNvSpPr>
            <p:nvPr/>
          </p:nvSpPr>
          <p:spPr bwMode="auto">
            <a:xfrm>
              <a:off x="3973" y="1262"/>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0" name="Line 8"/>
            <p:cNvSpPr>
              <a:spLocks noChangeShapeType="1"/>
            </p:cNvSpPr>
            <p:nvPr/>
          </p:nvSpPr>
          <p:spPr bwMode="auto">
            <a:xfrm>
              <a:off x="3984" y="1358"/>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1" name="Line 9"/>
            <p:cNvSpPr>
              <a:spLocks noChangeShapeType="1"/>
            </p:cNvSpPr>
            <p:nvPr/>
          </p:nvSpPr>
          <p:spPr bwMode="auto">
            <a:xfrm>
              <a:off x="3971" y="1454"/>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2" name="Line 10"/>
            <p:cNvSpPr>
              <a:spLocks noChangeShapeType="1"/>
            </p:cNvSpPr>
            <p:nvPr/>
          </p:nvSpPr>
          <p:spPr bwMode="auto">
            <a:xfrm>
              <a:off x="3982" y="1543"/>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3" name="Line 12"/>
            <p:cNvSpPr>
              <a:spLocks noChangeShapeType="1"/>
            </p:cNvSpPr>
            <p:nvPr/>
          </p:nvSpPr>
          <p:spPr bwMode="auto">
            <a:xfrm>
              <a:off x="4048"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4" name="Line 13"/>
            <p:cNvSpPr>
              <a:spLocks noChangeShapeType="1"/>
            </p:cNvSpPr>
            <p:nvPr/>
          </p:nvSpPr>
          <p:spPr bwMode="auto">
            <a:xfrm>
              <a:off x="4120"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5" name="Line 14"/>
            <p:cNvSpPr>
              <a:spLocks noChangeShapeType="1"/>
            </p:cNvSpPr>
            <p:nvPr/>
          </p:nvSpPr>
          <p:spPr bwMode="auto">
            <a:xfrm>
              <a:off x="4182" y="1188"/>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6" name="Line 16"/>
            <p:cNvSpPr>
              <a:spLocks noChangeShapeType="1"/>
            </p:cNvSpPr>
            <p:nvPr/>
          </p:nvSpPr>
          <p:spPr bwMode="auto">
            <a:xfrm>
              <a:off x="4134" y="958"/>
              <a:ext cx="0" cy="237"/>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7" name="Line 17"/>
            <p:cNvSpPr>
              <a:spLocks noChangeShapeType="1"/>
            </p:cNvSpPr>
            <p:nvPr/>
          </p:nvSpPr>
          <p:spPr bwMode="auto">
            <a:xfrm>
              <a:off x="4134" y="966"/>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8" name="Line 18"/>
            <p:cNvSpPr>
              <a:spLocks noChangeShapeType="1"/>
            </p:cNvSpPr>
            <p:nvPr/>
          </p:nvSpPr>
          <p:spPr bwMode="auto">
            <a:xfrm>
              <a:off x="4879" y="965"/>
              <a:ext cx="0" cy="635"/>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9" name="Line 19"/>
            <p:cNvSpPr>
              <a:spLocks noChangeShapeType="1"/>
            </p:cNvSpPr>
            <p:nvPr/>
          </p:nvSpPr>
          <p:spPr bwMode="auto">
            <a:xfrm>
              <a:off x="4710" y="1591"/>
              <a:ext cx="1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0" name="Line 20"/>
            <p:cNvSpPr>
              <a:spLocks noChangeShapeType="1"/>
            </p:cNvSpPr>
            <p:nvPr/>
          </p:nvSpPr>
          <p:spPr bwMode="auto">
            <a:xfrm>
              <a:off x="4146" y="1036"/>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1" name="Line 21"/>
            <p:cNvSpPr>
              <a:spLocks noChangeShapeType="1"/>
            </p:cNvSpPr>
            <p:nvPr/>
          </p:nvSpPr>
          <p:spPr bwMode="auto">
            <a:xfrm>
              <a:off x="4202" y="966"/>
              <a:ext cx="0" cy="2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2" name="Oval 24"/>
            <p:cNvSpPr>
              <a:spLocks noChangeArrowheads="1"/>
            </p:cNvSpPr>
            <p:nvPr/>
          </p:nvSpPr>
          <p:spPr bwMode="auto">
            <a:xfrm>
              <a:off x="4015" y="123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3" name="Oval 25"/>
            <p:cNvSpPr>
              <a:spLocks noChangeArrowheads="1"/>
            </p:cNvSpPr>
            <p:nvPr/>
          </p:nvSpPr>
          <p:spPr bwMode="auto">
            <a:xfrm>
              <a:off x="4168" y="1005"/>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4" name="Line 26"/>
            <p:cNvSpPr>
              <a:spLocks noChangeShapeType="1"/>
            </p:cNvSpPr>
            <p:nvPr/>
          </p:nvSpPr>
          <p:spPr bwMode="auto">
            <a:xfrm>
              <a:off x="4278" y="762"/>
              <a:ext cx="0" cy="204"/>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5" name="Line 27"/>
            <p:cNvSpPr>
              <a:spLocks noChangeShapeType="1"/>
            </p:cNvSpPr>
            <p:nvPr/>
          </p:nvSpPr>
          <p:spPr bwMode="auto">
            <a:xfrm>
              <a:off x="4278" y="754"/>
              <a:ext cx="770"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6" name="Line 28"/>
            <p:cNvSpPr>
              <a:spLocks noChangeShapeType="1"/>
            </p:cNvSpPr>
            <p:nvPr/>
          </p:nvSpPr>
          <p:spPr bwMode="auto">
            <a:xfrm>
              <a:off x="5048" y="754"/>
              <a:ext cx="0" cy="61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7" name="Line 29"/>
            <p:cNvSpPr>
              <a:spLocks noChangeShapeType="1"/>
            </p:cNvSpPr>
            <p:nvPr/>
          </p:nvSpPr>
          <p:spPr bwMode="auto">
            <a:xfrm>
              <a:off x="4879" y="1368"/>
              <a:ext cx="169"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8" name="Oval 30"/>
            <p:cNvSpPr>
              <a:spLocks noChangeArrowheads="1"/>
            </p:cNvSpPr>
            <p:nvPr/>
          </p:nvSpPr>
          <p:spPr bwMode="auto">
            <a:xfrm>
              <a:off x="4323" y="79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9"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900" name="Line 34"/>
            <p:cNvSpPr>
              <a:spLocks noChangeShapeType="1"/>
            </p:cNvSpPr>
            <p:nvPr/>
          </p:nvSpPr>
          <p:spPr bwMode="auto">
            <a:xfrm>
              <a:off x="4481" y="593"/>
              <a:ext cx="0" cy="16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1" name="Line 35"/>
            <p:cNvSpPr>
              <a:spLocks noChangeShapeType="1"/>
            </p:cNvSpPr>
            <p:nvPr/>
          </p:nvSpPr>
          <p:spPr bwMode="auto">
            <a:xfrm>
              <a:off x="4481" y="584"/>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2" name="Line 36"/>
            <p:cNvSpPr>
              <a:spLocks noChangeShapeType="1"/>
            </p:cNvSpPr>
            <p:nvPr/>
          </p:nvSpPr>
          <p:spPr bwMode="auto">
            <a:xfrm>
              <a:off x="5224" y="584"/>
              <a:ext cx="0" cy="61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3" name="Line 37"/>
            <p:cNvSpPr>
              <a:spLocks noChangeShapeType="1"/>
            </p:cNvSpPr>
            <p:nvPr/>
          </p:nvSpPr>
          <p:spPr bwMode="auto">
            <a:xfrm>
              <a:off x="5048" y="1184"/>
              <a:ext cx="187"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4" name="Oval 38"/>
            <p:cNvSpPr>
              <a:spLocks noChangeArrowheads="1"/>
            </p:cNvSpPr>
            <p:nvPr/>
          </p:nvSpPr>
          <p:spPr bwMode="auto">
            <a:xfrm>
              <a:off x="4563" y="614"/>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905" name="Text Box 39"/>
            <p:cNvSpPr txBox="1">
              <a:spLocks noChangeArrowheads="1"/>
            </p:cNvSpPr>
            <p:nvPr/>
          </p:nvSpPr>
          <p:spPr bwMode="auto">
            <a:xfrm>
              <a:off x="4572" y="1846"/>
              <a:ext cx="95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黑体" panose="02010609060101010101" pitchFamily="49" charset="-122"/>
                  <a:cs typeface="Arial" panose="020B0604020202020204" pitchFamily="34" charset="0"/>
                </a:rPr>
                <a:t>四个位平面</a:t>
              </a:r>
            </a:p>
          </p:txBody>
        </p:sp>
      </p:grpSp>
      <p:sp>
        <p:nvSpPr>
          <p:cNvPr id="54312" name="Rectangle 40"/>
          <p:cNvSpPr>
            <a:spLocks noChangeArrowheads="1"/>
          </p:cNvSpPr>
          <p:nvPr/>
        </p:nvSpPr>
        <p:spPr bwMode="auto">
          <a:xfrm>
            <a:off x="615950" y="1117600"/>
            <a:ext cx="2044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各片同时按“行”进行刷新！</a:t>
            </a:r>
          </a:p>
        </p:txBody>
      </p:sp>
      <p:sp>
        <p:nvSpPr>
          <p:cNvPr id="54313" name="Line 41"/>
          <p:cNvSpPr>
            <a:spLocks noChangeShapeType="1"/>
          </p:cNvSpPr>
          <p:nvPr/>
        </p:nvSpPr>
        <p:spPr bwMode="auto">
          <a:xfrm>
            <a:off x="1285875" y="1808163"/>
            <a:ext cx="225425" cy="50006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4" name="Rectangle 42"/>
          <p:cNvSpPr>
            <a:spLocks noChangeArrowheads="1"/>
          </p:cNvSpPr>
          <p:nvPr/>
        </p:nvSpPr>
        <p:spPr bwMode="auto">
          <a:xfrm>
            <a:off x="2771775" y="2438400"/>
            <a:ext cx="1125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0000"/>
                </a:solidFill>
                <a:ea typeface="黑体" panose="02010609060101010101" pitchFamily="49" charset="-122"/>
              </a:rPr>
              <a:t>二选一</a:t>
            </a:r>
          </a:p>
        </p:txBody>
      </p:sp>
      <p:sp>
        <p:nvSpPr>
          <p:cNvPr id="54315" name="Line 43"/>
          <p:cNvSpPr>
            <a:spLocks noChangeShapeType="1"/>
          </p:cNvSpPr>
          <p:nvPr/>
        </p:nvSpPr>
        <p:spPr bwMode="auto">
          <a:xfrm flipH="1">
            <a:off x="2771775" y="2881313"/>
            <a:ext cx="269875" cy="3238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8" name="Text Box 46"/>
          <p:cNvSpPr txBox="1">
            <a:spLocks noChangeArrowheads="1"/>
          </p:cNvSpPr>
          <p:nvPr/>
        </p:nvSpPr>
        <p:spPr bwMode="auto">
          <a:xfrm>
            <a:off x="409575" y="2484438"/>
            <a:ext cx="6477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刷新计数器的位数是几位？</a:t>
            </a:r>
          </a:p>
        </p:txBody>
      </p:sp>
      <p:sp>
        <p:nvSpPr>
          <p:cNvPr id="39" name="Text Box 46"/>
          <p:cNvSpPr txBox="1">
            <a:spLocks noChangeArrowheads="1"/>
          </p:cNvSpPr>
          <p:nvPr/>
        </p:nvSpPr>
        <p:spPr bwMode="auto">
          <a:xfrm>
            <a:off x="2794000" y="4006850"/>
            <a:ext cx="128905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为何刷新计数值不送列译码器？</a:t>
            </a:r>
          </a:p>
        </p:txBody>
      </p:sp>
      <p:pic>
        <p:nvPicPr>
          <p:cNvPr id="775208"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325" y="1628775"/>
            <a:ext cx="3330575" cy="4905375"/>
          </a:xfrm>
          <a:prstGeom prst="rect">
            <a:avLst/>
          </a:prstGeom>
          <a:noFill/>
          <a:ln w="127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
        <p:nvSpPr>
          <p:cNvPr id="36876" name="TextBox 4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A3BC00C-6AF7-4087-92C9-E83DF8C5F954}" type="slidenum">
              <a:rPr lang="zh-CN" altLang="en-US" b="1">
                <a:ea typeface="宋体" panose="02010600030101010101" pitchFamily="2" charset="-122"/>
              </a:rPr>
              <a:pPr/>
              <a:t>19</a:t>
            </a:fld>
            <a:endParaRPr lang="zh-CN" altLang="en-US" b="1">
              <a:ea typeface="宋体" panose="02010600030101010101" pitchFamily="2" charset="-122"/>
            </a:endParaRPr>
          </a:p>
        </p:txBody>
      </p:sp>
      <p:sp>
        <p:nvSpPr>
          <p:cNvPr id="36877" name="右箭头 6">
            <a:hlinkClick r:id="rId4" action="ppaction://hlinksldjump"/>
          </p:cNvPr>
          <p:cNvSpPr>
            <a:spLocks noChangeArrowheads="1"/>
          </p:cNvSpPr>
          <p:nvPr/>
        </p:nvSpPr>
        <p:spPr bwMode="auto">
          <a:xfrm>
            <a:off x="7735888" y="6110288"/>
            <a:ext cx="392112" cy="290512"/>
          </a:xfrm>
          <a:prstGeom prst="rightArrow">
            <a:avLst>
              <a:gd name="adj1" fmla="val 50000"/>
              <a:gd name="adj2" fmla="val 49990"/>
            </a:avLst>
          </a:prstGeom>
          <a:noFill/>
          <a:ln w="50800" algn="ctr">
            <a:solidFill>
              <a:srgbClr val="FE9AAB"/>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115356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5208"/>
                                        </p:tgtEl>
                                        <p:attrNameLst>
                                          <p:attrName>style.visibility</p:attrName>
                                        </p:attrNameLst>
                                      </p:cBhvr>
                                      <p:to>
                                        <p:strVal val="visible"/>
                                      </p:to>
                                    </p:set>
                                    <p:animEffect transition="in" filter="blinds(horizontal)">
                                      <p:cBhvr>
                                        <p:cTn id="12" dur="500"/>
                                        <p:tgtEl>
                                          <p:spTgt spid="775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775208"/>
                                        </p:tgtEl>
                                      </p:cBhvr>
                                    </p:animEffect>
                                    <p:set>
                                      <p:cBhvr>
                                        <p:cTn id="17" dur="1" fill="hold">
                                          <p:stCondLst>
                                            <p:cond delay="499"/>
                                          </p:stCondLst>
                                        </p:cTn>
                                        <p:tgtEl>
                                          <p:spTgt spid="77520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313"/>
                                        </p:tgtEl>
                                        <p:attrNameLst>
                                          <p:attrName>style.visibility</p:attrName>
                                        </p:attrNameLst>
                                      </p:cBhvr>
                                      <p:to>
                                        <p:strVal val="visible"/>
                                      </p:to>
                                    </p:set>
                                    <p:animEffect transition="in" filter="blinds(horizontal)">
                                      <p:cBhvr>
                                        <p:cTn id="22" dur="500"/>
                                        <p:tgtEl>
                                          <p:spTgt spid="543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4312"/>
                                        </p:tgtEl>
                                        <p:attrNameLst>
                                          <p:attrName>style.visibility</p:attrName>
                                        </p:attrNameLst>
                                      </p:cBhvr>
                                      <p:to>
                                        <p:strVal val="visible"/>
                                      </p:to>
                                    </p:set>
                                    <p:animEffect transition="in" filter="blinds(horizontal)">
                                      <p:cBhvr>
                                        <p:cTn id="25" dur="500"/>
                                        <p:tgtEl>
                                          <p:spTgt spid="543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4315"/>
                                        </p:tgtEl>
                                        <p:attrNameLst>
                                          <p:attrName>style.visibility</p:attrName>
                                        </p:attrNameLst>
                                      </p:cBhvr>
                                      <p:to>
                                        <p:strVal val="visible"/>
                                      </p:to>
                                    </p:set>
                                    <p:animEffect transition="in" filter="blinds(horizontal)">
                                      <p:cBhvr>
                                        <p:cTn id="30" dur="500"/>
                                        <p:tgtEl>
                                          <p:spTgt spid="543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4314"/>
                                        </p:tgtEl>
                                        <p:attrNameLst>
                                          <p:attrName>style.visibility</p:attrName>
                                        </p:attrNameLst>
                                      </p:cBhvr>
                                      <p:to>
                                        <p:strVal val="visible"/>
                                      </p:to>
                                    </p:set>
                                    <p:animEffect transition="in" filter="blinds(horizontal)">
                                      <p:cBhvr>
                                        <p:cTn id="33" dur="500"/>
                                        <p:tgtEl>
                                          <p:spTgt spid="543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4318"/>
                                        </p:tgtEl>
                                        <p:attrNameLst>
                                          <p:attrName>style.visibility</p:attrName>
                                        </p:attrNameLst>
                                      </p:cBhvr>
                                      <p:to>
                                        <p:strVal val="visible"/>
                                      </p:to>
                                    </p:set>
                                    <p:animEffect transition="in" filter="blinds(horizontal)">
                                      <p:cBhvr>
                                        <p:cTn id="38" dur="500"/>
                                        <p:tgtEl>
                                          <p:spTgt spid="543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linds(horizontal)">
                                      <p:cBhvr>
                                        <p:cTn id="4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p:bldP spid="54314" grpId="0"/>
      <p:bldP spid="54318"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2</a:t>
            </a:fld>
            <a:endParaRPr sz="1000">
              <a:solidFill>
                <a:prstClr val="black"/>
              </a:solidFill>
              <a:cs typeface="Calibri"/>
            </a:endParaRPr>
          </a:p>
        </p:txBody>
      </p:sp>
      <p:sp>
        <p:nvSpPr>
          <p:cNvPr id="4" name="object 4"/>
          <p:cNvSpPr txBox="1"/>
          <p:nvPr/>
        </p:nvSpPr>
        <p:spPr>
          <a:xfrm>
            <a:off x="475615" y="1322450"/>
            <a:ext cx="8421268" cy="2215991"/>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4800" b="1" spc="-5" dirty="0">
                <a:solidFill>
                  <a:prstClr val="black"/>
                </a:solidFill>
                <a:cs typeface="Calibri"/>
              </a:rPr>
              <a:t>存储技术及其趋势</a:t>
            </a:r>
            <a:endParaRPr sz="4800" dirty="0">
              <a:solidFill>
                <a:prstClr val="black"/>
              </a:solidFill>
              <a:cs typeface="Calibri"/>
            </a:endParaRPr>
          </a:p>
          <a:p>
            <a:pPr marL="355600" indent="-342900">
              <a:buClr>
                <a:srgbClr val="8D171A"/>
              </a:buClr>
              <a:buSzPct val="58333"/>
              <a:buFont typeface="Wingdings 2"/>
              <a:buChar char=""/>
              <a:tabLst>
                <a:tab pos="355600" algn="l"/>
              </a:tabLst>
            </a:pPr>
            <a:r>
              <a:rPr lang="zh-CN" altLang="en-US" sz="4800" b="1" spc="-5" dirty="0">
                <a:solidFill>
                  <a:srgbClr val="C2C2C2"/>
                </a:solidFill>
                <a:cs typeface="Calibri"/>
              </a:rPr>
              <a:t>局部性</a:t>
            </a:r>
            <a:endParaRPr sz="4800" dirty="0">
              <a:solidFill>
                <a:prstClr val="black"/>
              </a:solidFill>
              <a:cs typeface="Calibri"/>
            </a:endParaRPr>
          </a:p>
          <a:p>
            <a:pPr marL="355600" indent="-342900">
              <a:buClr>
                <a:srgbClr val="8D171A"/>
              </a:buClr>
              <a:buSzPct val="60416"/>
              <a:buFont typeface="Wingdings 2"/>
              <a:buChar char=""/>
              <a:tabLst>
                <a:tab pos="355600" algn="l"/>
              </a:tabLst>
            </a:pPr>
            <a:r>
              <a:rPr lang="zh-CN" altLang="en-US" sz="4800" b="1" spc="-5" dirty="0">
                <a:solidFill>
                  <a:srgbClr val="C2C2C2"/>
                </a:solidFill>
                <a:cs typeface="Calibri"/>
              </a:rPr>
              <a:t>存储器层次结构中的高速缓存</a:t>
            </a:r>
            <a:endParaRPr lang="en-US" altLang="zh-CN" sz="4800" b="1" spc="-5" dirty="0">
              <a:solidFill>
                <a:srgbClr val="C2C2C2"/>
              </a:solidFill>
              <a:cs typeface="Calibri"/>
            </a:endParaRPr>
          </a:p>
        </p:txBody>
      </p:sp>
    </p:spTree>
    <p:extLst>
      <p:ext uri="{BB962C8B-B14F-4D97-AF65-F5344CB8AC3E}">
        <p14:creationId xmlns:p14="http://schemas.microsoft.com/office/powerpoint/2010/main" val="273386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PC</a:t>
            </a:r>
            <a:r>
              <a:rPr lang="zh-CN" altLang="en-US"/>
              <a:t>机主存储器的物理结构</a:t>
            </a:r>
          </a:p>
        </p:txBody>
      </p:sp>
      <p:sp>
        <p:nvSpPr>
          <p:cNvPr id="562179" name="Rectangle 3"/>
          <p:cNvSpPr>
            <a:spLocks noGrp="1" noChangeArrowheads="1"/>
          </p:cNvSpPr>
          <p:nvPr>
            <p:ph type="body" idx="4294967295"/>
          </p:nvPr>
        </p:nvSpPr>
        <p:spPr>
          <a:xfrm>
            <a:off x="322263" y="1193627"/>
            <a:ext cx="8189912" cy="1765300"/>
          </a:xfrm>
        </p:spPr>
        <p:txBody>
          <a:bodyPr lIns="91440" tIns="45720" rIns="91440" bIns="45720"/>
          <a:lstStyle/>
          <a:p>
            <a:pPr marL="268288" indent="-268288" algn="just" defTabSz="717550" eaLnBrk="1" hangingPunct="1">
              <a:lnSpc>
                <a:spcPct val="110000"/>
              </a:lnSpc>
              <a:spcBef>
                <a:spcPct val="20000"/>
              </a:spcBef>
            </a:pPr>
            <a:r>
              <a:rPr lang="zh-CN" altLang="en-US" sz="2200" dirty="0">
                <a:latin typeface="微软雅黑" panose="020B0503020204020204" pitchFamily="34" charset="-122"/>
                <a:ea typeface="微软雅黑" panose="020B0503020204020204" pitchFamily="34" charset="-122"/>
              </a:rPr>
              <a:t>由若干内存条组成</a:t>
            </a:r>
          </a:p>
          <a:p>
            <a:pPr marL="268288" indent="-268288" algn="just" defTabSz="717550" eaLnBrk="1" hangingPunct="1">
              <a:lnSpc>
                <a:spcPct val="110000"/>
              </a:lnSpc>
              <a:spcBef>
                <a:spcPct val="20000"/>
              </a:spcBef>
            </a:pPr>
            <a:r>
              <a:rPr lang="zh-CN" altLang="en-US" sz="2200" dirty="0">
                <a:latin typeface="微软雅黑" panose="020B0503020204020204" pitchFamily="34" charset="-122"/>
                <a:ea typeface="微软雅黑" panose="020B0503020204020204" pitchFamily="34" charset="-122"/>
              </a:rPr>
              <a:t>内存条的组成：</a:t>
            </a:r>
          </a:p>
          <a:p>
            <a:pPr marL="582613" lvl="1" indent="-223838" algn="just" defTabSz="717550" eaLnBrk="1" hangingPunct="1">
              <a:lnSpc>
                <a:spcPct val="110000"/>
              </a:lnSpc>
              <a:spcBef>
                <a:spcPct val="20000"/>
              </a:spcBef>
              <a:buFontTx/>
              <a:buNone/>
            </a:pPr>
            <a:r>
              <a:rPr lang="zh-CN" altLang="en-US" sz="2200" dirty="0">
                <a:latin typeface="微软雅黑" panose="020B0503020204020204" pitchFamily="34" charset="-122"/>
                <a:ea typeface="微软雅黑" panose="020B0503020204020204" pitchFamily="34" charset="-122"/>
              </a:rPr>
              <a:t>把若干片</a:t>
            </a:r>
            <a:r>
              <a:rPr lang="en-US" altLang="zh-CN" sz="2200" dirty="0">
                <a:latin typeface="微软雅黑" panose="020B0503020204020204" pitchFamily="34" charset="-122"/>
                <a:ea typeface="微软雅黑" panose="020B0503020204020204" pitchFamily="34" charset="-122"/>
              </a:rPr>
              <a:t>DRAM</a:t>
            </a:r>
            <a:r>
              <a:rPr lang="zh-CN" altLang="en-US" sz="2200" dirty="0">
                <a:latin typeface="微软雅黑" panose="020B0503020204020204" pitchFamily="34" charset="-122"/>
                <a:ea typeface="微软雅黑" panose="020B0503020204020204" pitchFamily="34" charset="-122"/>
              </a:rPr>
              <a:t>芯片焊装在一小条印制电路板上制成</a:t>
            </a:r>
          </a:p>
          <a:p>
            <a:pPr marL="268288" indent="-268288" algn="just" defTabSz="717550" eaLnBrk="1" hangingPunct="1">
              <a:lnSpc>
                <a:spcPct val="110000"/>
              </a:lnSpc>
              <a:spcBef>
                <a:spcPct val="20000"/>
              </a:spcBef>
            </a:pPr>
            <a:r>
              <a:rPr lang="zh-CN" altLang="en-US" sz="2200" dirty="0">
                <a:latin typeface="微软雅黑" panose="020B0503020204020204" pitchFamily="34" charset="-122"/>
                <a:ea typeface="微软雅黑" panose="020B0503020204020204" pitchFamily="34" charset="-122"/>
              </a:rPr>
              <a:t>内存条必须插在主板上的内存条插槽中才能使用</a:t>
            </a:r>
          </a:p>
        </p:txBody>
      </p:sp>
      <p:sp>
        <p:nvSpPr>
          <p:cNvPr id="562180" name="Rectangle 4"/>
          <p:cNvSpPr>
            <a:spLocks noChangeArrowheads="1"/>
          </p:cNvSpPr>
          <p:nvPr/>
        </p:nvSpPr>
        <p:spPr bwMode="auto">
          <a:xfrm>
            <a:off x="522288" y="4973638"/>
            <a:ext cx="778986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8" tIns="44483" rIns="88958" bIns="44483"/>
          <a:lstStyle>
            <a:lvl1pPr marL="268288" indent="-268288" defTabSz="717550">
              <a:defRPr sz="1600">
                <a:solidFill>
                  <a:schemeClr val="tx1"/>
                </a:solidFill>
                <a:latin typeface="Arial" panose="020B0604020202020204" pitchFamily="34" charset="0"/>
              </a:defRPr>
            </a:lvl1pPr>
            <a:lvl2pPr marL="582613" indent="-2238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05000"/>
              </a:lnSpc>
              <a:spcBef>
                <a:spcPct val="5000"/>
              </a:spcBef>
              <a:buClr>
                <a:schemeClr val="accent1"/>
              </a:buClr>
              <a:buSzPct val="80000"/>
              <a:buFont typeface="Wingdings" panose="05000000000000000000" pitchFamily="2" charset="2"/>
              <a:buNone/>
            </a:pPr>
            <a:r>
              <a:rPr kumimoji="1" lang="zh-CN" altLang="en-US" sz="2200" b="1">
                <a:ea typeface="黑体" panose="02010609060101010101" pitchFamily="49" charset="-122"/>
              </a:rPr>
              <a:t>  </a:t>
            </a:r>
            <a:r>
              <a:rPr kumimoji="1" lang="zh-CN" altLang="en-US" sz="2200" b="1">
                <a:latin typeface="微软雅黑" panose="020B0503020204020204" pitchFamily="34" charset="-122"/>
                <a:ea typeface="微软雅黑" panose="020B0503020204020204" pitchFamily="34" charset="-122"/>
              </a:rPr>
              <a:t>目前流行的是</a:t>
            </a:r>
            <a:r>
              <a:rPr kumimoji="1" lang="en-US" altLang="zh-CN" sz="2200" b="1">
                <a:latin typeface="微软雅黑" panose="020B0503020204020204" pitchFamily="34" charset="-122"/>
                <a:ea typeface="微软雅黑" panose="020B0503020204020204" pitchFamily="34" charset="-122"/>
              </a:rPr>
              <a:t>DDR2</a:t>
            </a:r>
            <a:r>
              <a:rPr kumimoji="1" lang="zh-CN" altLang="en-US" sz="2200" b="1">
                <a:latin typeface="微软雅黑" panose="020B0503020204020204" pitchFamily="34" charset="-122"/>
                <a:ea typeface="微软雅黑" panose="020B0503020204020204" pitchFamily="34" charset="-122"/>
              </a:rPr>
              <a:t>、</a:t>
            </a:r>
            <a:r>
              <a:rPr kumimoji="1" lang="en-US" altLang="zh-CN" sz="2200" b="1">
                <a:latin typeface="微软雅黑" panose="020B0503020204020204" pitchFamily="34" charset="-122"/>
                <a:ea typeface="微软雅黑" panose="020B0503020204020204" pitchFamily="34" charset="-122"/>
              </a:rPr>
              <a:t>DDR3</a:t>
            </a:r>
            <a:r>
              <a:rPr kumimoji="1" lang="zh-CN" altLang="en-US" sz="2200" b="1">
                <a:latin typeface="微软雅黑" panose="020B0503020204020204" pitchFamily="34" charset="-122"/>
                <a:ea typeface="微软雅黑" panose="020B0503020204020204" pitchFamily="34" charset="-122"/>
              </a:rPr>
              <a:t>内存条：</a:t>
            </a:r>
          </a:p>
          <a:p>
            <a:pPr lvl="1" algn="just" eaLnBrk="1" hangingPunct="1">
              <a:lnSpc>
                <a:spcPct val="105000"/>
              </a:lnSpc>
              <a:spcBef>
                <a:spcPct val="5000"/>
              </a:spcBef>
              <a:buFontTx/>
              <a:buChar char="–"/>
            </a:pPr>
            <a:r>
              <a:rPr kumimoji="1" lang="zh-CN" altLang="en-US" sz="2200" b="1">
                <a:solidFill>
                  <a:srgbClr val="000099"/>
                </a:solidFill>
                <a:latin typeface="微软雅黑" panose="020B0503020204020204" pitchFamily="34" charset="-122"/>
                <a:ea typeface="微软雅黑" panose="020B0503020204020204" pitchFamily="34" charset="-122"/>
              </a:rPr>
              <a:t>采用双列直插式，其触点分布在内存条的两面</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DDR</a:t>
            </a:r>
            <a:r>
              <a:rPr kumimoji="1" lang="zh-CN" altLang="en-US" sz="2200" b="1">
                <a:solidFill>
                  <a:srgbClr val="000099"/>
                </a:solidFill>
                <a:latin typeface="微软雅黑" panose="020B0503020204020204" pitchFamily="34" charset="-122"/>
                <a:ea typeface="微软雅黑" panose="020B0503020204020204" pitchFamily="34" charset="-122"/>
              </a:rPr>
              <a:t>条有</a:t>
            </a:r>
            <a:r>
              <a:rPr kumimoji="1" lang="en-US" altLang="zh-CN" sz="2200" b="1">
                <a:solidFill>
                  <a:srgbClr val="000099"/>
                </a:solidFill>
                <a:latin typeface="微软雅黑" panose="020B0503020204020204" pitchFamily="34" charset="-122"/>
                <a:ea typeface="微软雅黑" panose="020B0503020204020204" pitchFamily="34" charset="-122"/>
              </a:rPr>
              <a:t>184</a:t>
            </a:r>
            <a:r>
              <a:rPr kumimoji="1" lang="zh-CN" altLang="en-US" sz="2200" b="1">
                <a:solidFill>
                  <a:srgbClr val="000099"/>
                </a:solidFill>
                <a:latin typeface="微软雅黑" panose="020B0503020204020204" pitchFamily="34" charset="-122"/>
                <a:ea typeface="微软雅黑" panose="020B0503020204020204" pitchFamily="34" charset="-122"/>
              </a:rPr>
              <a:t>个引脚，</a:t>
            </a:r>
            <a:r>
              <a:rPr kumimoji="1" lang="en-US" altLang="zh-CN" sz="2200" b="1">
                <a:solidFill>
                  <a:srgbClr val="000099"/>
                </a:solidFill>
                <a:latin typeface="微软雅黑" panose="020B0503020204020204" pitchFamily="34" charset="-122"/>
                <a:ea typeface="微软雅黑" panose="020B0503020204020204" pitchFamily="34" charset="-122"/>
              </a:rPr>
              <a:t>DDR2</a:t>
            </a:r>
            <a:r>
              <a:rPr kumimoji="1" lang="zh-CN" altLang="en-US" sz="2200" b="1">
                <a:solidFill>
                  <a:srgbClr val="000099"/>
                </a:solidFill>
                <a:latin typeface="微软雅黑" panose="020B0503020204020204" pitchFamily="34" charset="-122"/>
                <a:ea typeface="微软雅黑" panose="020B0503020204020204" pitchFamily="34" charset="-122"/>
              </a:rPr>
              <a:t>有</a:t>
            </a:r>
            <a:r>
              <a:rPr kumimoji="1" lang="en-US" altLang="zh-CN" sz="2200" b="1">
                <a:solidFill>
                  <a:srgbClr val="000099"/>
                </a:solidFill>
                <a:latin typeface="微软雅黑" panose="020B0503020204020204" pitchFamily="34" charset="-122"/>
                <a:ea typeface="微软雅黑" panose="020B0503020204020204" pitchFamily="34" charset="-122"/>
              </a:rPr>
              <a:t>240</a:t>
            </a:r>
            <a:r>
              <a:rPr kumimoji="1" lang="zh-CN" altLang="en-US" sz="2200" b="1">
                <a:solidFill>
                  <a:srgbClr val="000099"/>
                </a:solidFill>
                <a:latin typeface="微软雅黑" panose="020B0503020204020204" pitchFamily="34" charset="-122"/>
                <a:ea typeface="微软雅黑" panose="020B0503020204020204" pitchFamily="34" charset="-122"/>
              </a:rPr>
              <a:t>个引脚</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PC</a:t>
            </a:r>
            <a:r>
              <a:rPr kumimoji="1" lang="zh-CN" altLang="en-US" sz="2200" b="1">
                <a:solidFill>
                  <a:srgbClr val="000099"/>
                </a:solidFill>
                <a:latin typeface="微软雅黑" panose="020B0503020204020204" pitchFamily="34" charset="-122"/>
                <a:ea typeface="微软雅黑" panose="020B0503020204020204" pitchFamily="34" charset="-122"/>
              </a:rPr>
              <a:t>机主板中一般都配备有</a:t>
            </a:r>
            <a:r>
              <a:rPr kumimoji="1" lang="en-US" altLang="zh-CN" sz="2200" b="1">
                <a:solidFill>
                  <a:srgbClr val="000099"/>
                </a:solidFill>
                <a:latin typeface="微软雅黑" panose="020B0503020204020204" pitchFamily="34" charset="-122"/>
                <a:ea typeface="微软雅黑" panose="020B0503020204020204" pitchFamily="34" charset="-122"/>
              </a:rPr>
              <a:t>2</a:t>
            </a:r>
            <a:r>
              <a:rPr kumimoji="1" lang="zh-CN" altLang="en-US" sz="2200" b="1">
                <a:solidFill>
                  <a:srgbClr val="000099"/>
                </a:solidFill>
                <a:latin typeface="微软雅黑" panose="020B0503020204020204" pitchFamily="34" charset="-122"/>
                <a:ea typeface="微软雅黑" panose="020B0503020204020204" pitchFamily="34" charset="-122"/>
              </a:rPr>
              <a:t>个或</a:t>
            </a:r>
            <a:r>
              <a:rPr kumimoji="1" lang="en-US" altLang="zh-CN" sz="2200" b="1">
                <a:solidFill>
                  <a:srgbClr val="000099"/>
                </a:solidFill>
                <a:latin typeface="微软雅黑" panose="020B0503020204020204" pitchFamily="34" charset="-122"/>
                <a:ea typeface="微软雅黑" panose="020B0503020204020204" pitchFamily="34" charset="-122"/>
              </a:rPr>
              <a:t>4</a:t>
            </a:r>
            <a:r>
              <a:rPr kumimoji="1" lang="zh-CN" altLang="en-US" sz="2200" b="1">
                <a:solidFill>
                  <a:srgbClr val="000099"/>
                </a:solidFill>
                <a:latin typeface="微软雅黑" panose="020B0503020204020204" pitchFamily="34" charset="-122"/>
                <a:ea typeface="微软雅黑" panose="020B0503020204020204" pitchFamily="34" charset="-122"/>
              </a:rPr>
              <a:t>个</a:t>
            </a:r>
            <a:r>
              <a:rPr kumimoji="1" lang="en-US" altLang="zh-CN" sz="2200" b="1">
                <a:solidFill>
                  <a:srgbClr val="000099"/>
                </a:solidFill>
                <a:latin typeface="微软雅黑" panose="020B0503020204020204" pitchFamily="34" charset="-122"/>
                <a:ea typeface="微软雅黑" panose="020B0503020204020204" pitchFamily="34" charset="-122"/>
              </a:rPr>
              <a:t>DIMM</a:t>
            </a:r>
            <a:r>
              <a:rPr kumimoji="1" lang="zh-CN" altLang="en-US" sz="2200" b="1">
                <a:solidFill>
                  <a:srgbClr val="000099"/>
                </a:solidFill>
                <a:latin typeface="微软雅黑" panose="020B0503020204020204" pitchFamily="34" charset="-122"/>
                <a:ea typeface="微软雅黑" panose="020B0503020204020204" pitchFamily="34" charset="-122"/>
              </a:rPr>
              <a:t>插槽 </a:t>
            </a:r>
          </a:p>
        </p:txBody>
      </p:sp>
      <p:pic>
        <p:nvPicPr>
          <p:cNvPr id="562181" name="Picture 5" descr="http://news.mydrivers.com/pages/images/20040311155720_14678.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11525" y="908050"/>
            <a:ext cx="55816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2182" name="Picture 6" descr="2v623rmqs16m"/>
          <p:cNvPicPr>
            <a:picLocks noChangeAspect="1" noChangeArrowheads="1"/>
          </p:cNvPicPr>
          <p:nvPr/>
        </p:nvPicPr>
        <p:blipFill>
          <a:blip r:embed="rId5">
            <a:extLst>
              <a:ext uri="{28A0092B-C50C-407E-A947-70E740481C1C}">
                <a14:useLocalDpi xmlns:a14="http://schemas.microsoft.com/office/drawing/2010/main" val="0"/>
              </a:ext>
            </a:extLst>
          </a:blip>
          <a:srcRect t="26459" b="23047"/>
          <a:stretch>
            <a:fillRect/>
          </a:stretch>
        </p:blipFill>
        <p:spPr bwMode="auto">
          <a:xfrm>
            <a:off x="1601788" y="3097213"/>
            <a:ext cx="625633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A7F69AE-7543-4DB3-A4E7-EA69F9D7A00B}" type="slidenum">
              <a:rPr lang="zh-CN" altLang="en-US" b="1">
                <a:ea typeface="宋体" panose="02010600030101010101" pitchFamily="2" charset="-122"/>
              </a:rPr>
              <a:pPr/>
              <a:t>20</a:t>
            </a:fld>
            <a:endParaRPr lang="zh-CN" altLang="en-US" b="1">
              <a:ea typeface="宋体" panose="02010600030101010101" pitchFamily="2" charset="-122"/>
            </a:endParaRPr>
          </a:p>
        </p:txBody>
      </p:sp>
    </p:spTree>
    <p:extLst>
      <p:ext uri="{BB962C8B-B14F-4D97-AF65-F5344CB8AC3E}">
        <p14:creationId xmlns:p14="http://schemas.microsoft.com/office/powerpoint/2010/main" val="30969681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7" dur="500"/>
                                        <p:tgtEl>
                                          <p:spTgt spid="562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2181"/>
                                        </p:tgtEl>
                                        <p:attrNameLst>
                                          <p:attrName>style.visibility</p:attrName>
                                        </p:attrNameLst>
                                      </p:cBhvr>
                                      <p:to>
                                        <p:strVal val="visible"/>
                                      </p:to>
                                    </p:set>
                                    <p:animEffect transition="in" filter="blinds(horizontal)">
                                      <p:cBhvr>
                                        <p:cTn id="10" dur="500"/>
                                        <p:tgtEl>
                                          <p:spTgt spid="5621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5" dur="500"/>
                                        <p:tgtEl>
                                          <p:spTgt spid="56217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18" dur="500"/>
                                        <p:tgtEl>
                                          <p:spTgt spid="56217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3" dur="500"/>
                                        <p:tgtEl>
                                          <p:spTgt spid="562179">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62182"/>
                                        </p:tgtEl>
                                        <p:attrNameLst>
                                          <p:attrName>style.visibility</p:attrName>
                                        </p:attrNameLst>
                                      </p:cBhvr>
                                      <p:to>
                                        <p:strVal val="visible"/>
                                      </p:to>
                                    </p:set>
                                    <p:animEffect transition="in" filter="blinds(horizontal)">
                                      <p:cBhvr>
                                        <p:cTn id="26" dur="500"/>
                                        <p:tgtEl>
                                          <p:spTgt spid="5621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62180">
                                            <p:txEl>
                                              <p:pRg st="0" end="0"/>
                                            </p:txEl>
                                          </p:spTgt>
                                        </p:tgtEl>
                                        <p:attrNameLst>
                                          <p:attrName>style.visibility</p:attrName>
                                        </p:attrNameLst>
                                      </p:cBhvr>
                                      <p:to>
                                        <p:strVal val="visible"/>
                                      </p:to>
                                    </p:set>
                                    <p:animEffect transition="in" filter="blinds(horizontal)">
                                      <p:cBhvr>
                                        <p:cTn id="31" dur="500"/>
                                        <p:tgtEl>
                                          <p:spTgt spid="562180">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62180">
                                            <p:txEl>
                                              <p:pRg st="1" end="1"/>
                                            </p:txEl>
                                          </p:spTgt>
                                        </p:tgtEl>
                                        <p:attrNameLst>
                                          <p:attrName>style.visibility</p:attrName>
                                        </p:attrNameLst>
                                      </p:cBhvr>
                                      <p:to>
                                        <p:strVal val="visible"/>
                                      </p:to>
                                    </p:set>
                                    <p:animEffect transition="in" filter="blinds(horizontal)">
                                      <p:cBhvr>
                                        <p:cTn id="34" dur="500"/>
                                        <p:tgtEl>
                                          <p:spTgt spid="562180">
                                            <p:txEl>
                                              <p:pRg st="1" end="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62180">
                                            <p:txEl>
                                              <p:pRg st="2" end="2"/>
                                            </p:txEl>
                                          </p:spTgt>
                                        </p:tgtEl>
                                        <p:attrNameLst>
                                          <p:attrName>style.visibility</p:attrName>
                                        </p:attrNameLst>
                                      </p:cBhvr>
                                      <p:to>
                                        <p:strVal val="visible"/>
                                      </p:to>
                                    </p:set>
                                    <p:animEffect transition="in" filter="blinds(horizontal)">
                                      <p:cBhvr>
                                        <p:cTn id="37" dur="500"/>
                                        <p:tgtEl>
                                          <p:spTgt spid="562180">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62180">
                                            <p:txEl>
                                              <p:pRg st="3" end="3"/>
                                            </p:txEl>
                                          </p:spTgt>
                                        </p:tgtEl>
                                        <p:attrNameLst>
                                          <p:attrName>style.visibility</p:attrName>
                                        </p:attrNameLst>
                                      </p:cBhvr>
                                      <p:to>
                                        <p:strVal val="visible"/>
                                      </p:to>
                                    </p:set>
                                    <p:animEffect transition="in" filter="blinds(horizontal)">
                                      <p:cBhvr>
                                        <p:cTn id="40" dur="500"/>
                                        <p:tgtEl>
                                          <p:spTgt spid="5621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5"/>
          <p:cNvGrpSpPr>
            <a:grpSpLocks/>
          </p:cNvGrpSpPr>
          <p:nvPr/>
        </p:nvGrpSpPr>
        <p:grpSpPr bwMode="auto">
          <a:xfrm>
            <a:off x="5137150" y="1268413"/>
            <a:ext cx="3124200" cy="990600"/>
            <a:chOff x="3332" y="204"/>
            <a:chExt cx="1968" cy="624"/>
          </a:xfrm>
        </p:grpSpPr>
        <p:sp>
          <p:nvSpPr>
            <p:cNvPr id="382982" name="Rectangle 6"/>
            <p:cNvSpPr>
              <a:spLocks noChangeArrowheads="1"/>
            </p:cNvSpPr>
            <p:nvPr/>
          </p:nvSpPr>
          <p:spPr bwMode="auto">
            <a:xfrm>
              <a:off x="3332" y="516"/>
              <a:ext cx="1512" cy="29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3075" name="Line 7"/>
            <p:cNvSpPr>
              <a:spLocks noChangeShapeType="1"/>
            </p:cNvSpPr>
            <p:nvPr/>
          </p:nvSpPr>
          <p:spPr bwMode="auto">
            <a:xfrm flipV="1">
              <a:off x="3332" y="204"/>
              <a:ext cx="968" cy="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6" name="Line 8"/>
            <p:cNvSpPr>
              <a:spLocks noChangeShapeType="1"/>
            </p:cNvSpPr>
            <p:nvPr/>
          </p:nvSpPr>
          <p:spPr bwMode="auto">
            <a:xfrm>
              <a:off x="4308" y="208"/>
              <a:ext cx="9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7" name="Line 9"/>
            <p:cNvSpPr>
              <a:spLocks noChangeShapeType="1"/>
            </p:cNvSpPr>
            <p:nvPr/>
          </p:nvSpPr>
          <p:spPr bwMode="auto">
            <a:xfrm flipH="1">
              <a:off x="4828" y="212"/>
              <a:ext cx="472" cy="2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8" name="Line 10"/>
            <p:cNvSpPr>
              <a:spLocks noChangeShapeType="1"/>
            </p:cNvSpPr>
            <p:nvPr/>
          </p:nvSpPr>
          <p:spPr bwMode="auto">
            <a:xfrm>
              <a:off x="5296" y="212"/>
              <a:ext cx="0" cy="2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9" name="Line 11"/>
            <p:cNvSpPr>
              <a:spLocks noChangeShapeType="1"/>
            </p:cNvSpPr>
            <p:nvPr/>
          </p:nvSpPr>
          <p:spPr bwMode="auto">
            <a:xfrm flipH="1">
              <a:off x="4812" y="500"/>
              <a:ext cx="472" cy="3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0" name="Line 12"/>
            <p:cNvSpPr>
              <a:spLocks noChangeShapeType="1"/>
            </p:cNvSpPr>
            <p:nvPr/>
          </p:nvSpPr>
          <p:spPr bwMode="auto">
            <a:xfrm>
              <a:off x="3380" y="752"/>
              <a:ext cx="1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1" name="Line 13"/>
            <p:cNvSpPr>
              <a:spLocks noChangeShapeType="1"/>
            </p:cNvSpPr>
            <p:nvPr/>
          </p:nvSpPr>
          <p:spPr bwMode="auto">
            <a:xfrm>
              <a:off x="4668" y="760"/>
              <a:ext cx="1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2" name="Rectangle 14"/>
            <p:cNvSpPr>
              <a:spLocks noChangeArrowheads="1"/>
            </p:cNvSpPr>
            <p:nvPr/>
          </p:nvSpPr>
          <p:spPr bwMode="auto">
            <a:xfrm>
              <a:off x="3368" y="568"/>
              <a:ext cx="1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SPARCstation 20</a:t>
              </a:r>
            </a:p>
          </p:txBody>
        </p:sp>
      </p:grpSp>
      <p:sp>
        <p:nvSpPr>
          <p:cNvPr id="43011" name="Rectangle 15"/>
          <p:cNvSpPr>
            <a:spLocks noChangeArrowheads="1"/>
          </p:cNvSpPr>
          <p:nvPr/>
        </p:nvSpPr>
        <p:spPr bwMode="auto">
          <a:xfrm>
            <a:off x="1136650" y="2936875"/>
            <a:ext cx="965200" cy="698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12" name="Line 16"/>
          <p:cNvSpPr>
            <a:spLocks noChangeShapeType="1"/>
          </p:cNvSpPr>
          <p:nvPr/>
        </p:nvSpPr>
        <p:spPr bwMode="auto">
          <a:xfrm>
            <a:off x="2095500" y="3305175"/>
            <a:ext cx="64770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 name="Rectangle 17"/>
          <p:cNvSpPr>
            <a:spLocks noChangeArrowheads="1"/>
          </p:cNvSpPr>
          <p:nvPr/>
        </p:nvSpPr>
        <p:spPr bwMode="auto">
          <a:xfrm>
            <a:off x="1096963" y="3024188"/>
            <a:ext cx="9810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Times New Roman" panose="02020603050405020304" pitchFamily="18" charset="0"/>
                <a:ea typeface="宋体" panose="02010600030101010101" pitchFamily="2" charset="-122"/>
              </a:rPr>
              <a:t>Memory</a:t>
            </a:r>
          </a:p>
          <a:p>
            <a:pPr algn="ctr"/>
            <a:r>
              <a:rPr lang="en-US" altLang="zh-CN" sz="1400" b="1">
                <a:latin typeface="Times New Roman" panose="02020603050405020304" pitchFamily="18" charset="0"/>
                <a:ea typeface="宋体" panose="02010600030101010101" pitchFamily="2" charset="-122"/>
              </a:rPr>
              <a:t>Controller</a:t>
            </a:r>
          </a:p>
        </p:txBody>
      </p:sp>
      <p:sp>
        <p:nvSpPr>
          <p:cNvPr id="43014" name="Rectangle 18"/>
          <p:cNvSpPr>
            <a:spLocks noChangeArrowheads="1"/>
          </p:cNvSpPr>
          <p:nvPr/>
        </p:nvSpPr>
        <p:spPr bwMode="auto">
          <a:xfrm>
            <a:off x="6405563" y="2917825"/>
            <a:ext cx="1584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Times New Roman" panose="02020603050405020304" pitchFamily="18" charset="0"/>
                <a:ea typeface="宋体" panose="02010600030101010101" pitchFamily="2" charset="-122"/>
              </a:rPr>
              <a:t>Memory Bus</a:t>
            </a:r>
          </a:p>
        </p:txBody>
      </p:sp>
      <p:sp>
        <p:nvSpPr>
          <p:cNvPr id="43015" name="Rectangle 19"/>
          <p:cNvSpPr>
            <a:spLocks noChangeArrowheads="1"/>
          </p:cNvSpPr>
          <p:nvPr/>
        </p:nvSpPr>
        <p:spPr bwMode="auto">
          <a:xfrm>
            <a:off x="1250950" y="4765675"/>
            <a:ext cx="490855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43016" name="Group 20"/>
          <p:cNvGrpSpPr>
            <a:grpSpLocks/>
          </p:cNvGrpSpPr>
          <p:nvPr/>
        </p:nvGrpSpPr>
        <p:grpSpPr bwMode="auto">
          <a:xfrm>
            <a:off x="2774950" y="2708275"/>
            <a:ext cx="336550" cy="1270000"/>
            <a:chOff x="1844" y="968"/>
            <a:chExt cx="212" cy="800"/>
          </a:xfrm>
        </p:grpSpPr>
        <p:sp>
          <p:nvSpPr>
            <p:cNvPr id="43072" name="Rectangle 21"/>
            <p:cNvSpPr>
              <a:spLocks noChangeArrowheads="1"/>
            </p:cNvSpPr>
            <p:nvPr/>
          </p:nvSpPr>
          <p:spPr bwMode="auto">
            <a:xfrm>
              <a:off x="184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73" name="Rectangle 22"/>
            <p:cNvSpPr>
              <a:spLocks noChangeArrowheads="1"/>
            </p:cNvSpPr>
            <p:nvPr/>
          </p:nvSpPr>
          <p:spPr bwMode="auto">
            <a:xfrm rot="-5400000">
              <a:off x="157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0</a:t>
              </a:r>
            </a:p>
          </p:txBody>
        </p:sp>
      </p:grpSp>
      <p:grpSp>
        <p:nvGrpSpPr>
          <p:cNvPr id="43017" name="Group 23"/>
          <p:cNvGrpSpPr>
            <a:grpSpLocks/>
          </p:cNvGrpSpPr>
          <p:nvPr/>
        </p:nvGrpSpPr>
        <p:grpSpPr bwMode="auto">
          <a:xfrm>
            <a:off x="3232150" y="2708275"/>
            <a:ext cx="336550" cy="1270000"/>
            <a:chOff x="2132" y="968"/>
            <a:chExt cx="212" cy="800"/>
          </a:xfrm>
        </p:grpSpPr>
        <p:sp>
          <p:nvSpPr>
            <p:cNvPr id="43070" name="Rectangle 24"/>
            <p:cNvSpPr>
              <a:spLocks noChangeArrowheads="1"/>
            </p:cNvSpPr>
            <p:nvPr/>
          </p:nvSpPr>
          <p:spPr bwMode="auto">
            <a:xfrm>
              <a:off x="213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71" name="Rectangle 25"/>
            <p:cNvSpPr>
              <a:spLocks noChangeArrowheads="1"/>
            </p:cNvSpPr>
            <p:nvPr/>
          </p:nvSpPr>
          <p:spPr bwMode="auto">
            <a:xfrm rot="-5400000">
              <a:off x="186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1</a:t>
              </a:r>
            </a:p>
          </p:txBody>
        </p:sp>
      </p:grpSp>
      <p:grpSp>
        <p:nvGrpSpPr>
          <p:cNvPr id="43018" name="Group 26"/>
          <p:cNvGrpSpPr>
            <a:grpSpLocks/>
          </p:cNvGrpSpPr>
          <p:nvPr/>
        </p:nvGrpSpPr>
        <p:grpSpPr bwMode="auto">
          <a:xfrm>
            <a:off x="3689350" y="2708275"/>
            <a:ext cx="336550" cy="1270000"/>
            <a:chOff x="2420" y="968"/>
            <a:chExt cx="212" cy="800"/>
          </a:xfrm>
        </p:grpSpPr>
        <p:sp>
          <p:nvSpPr>
            <p:cNvPr id="43068" name="Rectangle 27"/>
            <p:cNvSpPr>
              <a:spLocks noChangeArrowheads="1"/>
            </p:cNvSpPr>
            <p:nvPr/>
          </p:nvSpPr>
          <p:spPr bwMode="auto">
            <a:xfrm>
              <a:off x="242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9" name="Rectangle 28"/>
            <p:cNvSpPr>
              <a:spLocks noChangeArrowheads="1"/>
            </p:cNvSpPr>
            <p:nvPr/>
          </p:nvSpPr>
          <p:spPr bwMode="auto">
            <a:xfrm rot="-5400000">
              <a:off x="215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2</a:t>
              </a:r>
            </a:p>
          </p:txBody>
        </p:sp>
      </p:grpSp>
      <p:grpSp>
        <p:nvGrpSpPr>
          <p:cNvPr id="43019" name="Group 29"/>
          <p:cNvGrpSpPr>
            <a:grpSpLocks/>
          </p:cNvGrpSpPr>
          <p:nvPr/>
        </p:nvGrpSpPr>
        <p:grpSpPr bwMode="auto">
          <a:xfrm>
            <a:off x="4146550" y="2708275"/>
            <a:ext cx="336550" cy="1270000"/>
            <a:chOff x="2708" y="968"/>
            <a:chExt cx="212" cy="800"/>
          </a:xfrm>
        </p:grpSpPr>
        <p:sp>
          <p:nvSpPr>
            <p:cNvPr id="43066" name="Rectangle 30"/>
            <p:cNvSpPr>
              <a:spLocks noChangeArrowheads="1"/>
            </p:cNvSpPr>
            <p:nvPr/>
          </p:nvSpPr>
          <p:spPr bwMode="auto">
            <a:xfrm>
              <a:off x="2708"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7" name="Rectangle 31"/>
            <p:cNvSpPr>
              <a:spLocks noChangeArrowheads="1"/>
            </p:cNvSpPr>
            <p:nvPr/>
          </p:nvSpPr>
          <p:spPr bwMode="auto">
            <a:xfrm rot="-5400000">
              <a:off x="2438"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3</a:t>
              </a:r>
            </a:p>
          </p:txBody>
        </p:sp>
      </p:grpSp>
      <p:grpSp>
        <p:nvGrpSpPr>
          <p:cNvPr id="43020" name="Group 32"/>
          <p:cNvGrpSpPr>
            <a:grpSpLocks/>
          </p:cNvGrpSpPr>
          <p:nvPr/>
        </p:nvGrpSpPr>
        <p:grpSpPr bwMode="auto">
          <a:xfrm>
            <a:off x="4603750" y="2708275"/>
            <a:ext cx="336550" cy="1270000"/>
            <a:chOff x="2996" y="968"/>
            <a:chExt cx="212" cy="800"/>
          </a:xfrm>
        </p:grpSpPr>
        <p:sp>
          <p:nvSpPr>
            <p:cNvPr id="43064" name="Rectangle 33"/>
            <p:cNvSpPr>
              <a:spLocks noChangeArrowheads="1"/>
            </p:cNvSpPr>
            <p:nvPr/>
          </p:nvSpPr>
          <p:spPr bwMode="auto">
            <a:xfrm>
              <a:off x="2996"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5" name="Rectangle 34"/>
            <p:cNvSpPr>
              <a:spLocks noChangeArrowheads="1"/>
            </p:cNvSpPr>
            <p:nvPr/>
          </p:nvSpPr>
          <p:spPr bwMode="auto">
            <a:xfrm rot="-5400000">
              <a:off x="2727"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4</a:t>
              </a:r>
            </a:p>
          </p:txBody>
        </p:sp>
      </p:grpSp>
      <p:grpSp>
        <p:nvGrpSpPr>
          <p:cNvPr id="43021" name="Group 35"/>
          <p:cNvGrpSpPr>
            <a:grpSpLocks/>
          </p:cNvGrpSpPr>
          <p:nvPr/>
        </p:nvGrpSpPr>
        <p:grpSpPr bwMode="auto">
          <a:xfrm>
            <a:off x="5060950" y="2708275"/>
            <a:ext cx="336550" cy="1270000"/>
            <a:chOff x="3284" y="968"/>
            <a:chExt cx="212" cy="800"/>
          </a:xfrm>
        </p:grpSpPr>
        <p:sp>
          <p:nvSpPr>
            <p:cNvPr id="43062" name="Rectangle 36"/>
            <p:cNvSpPr>
              <a:spLocks noChangeArrowheads="1"/>
            </p:cNvSpPr>
            <p:nvPr/>
          </p:nvSpPr>
          <p:spPr bwMode="auto">
            <a:xfrm>
              <a:off x="328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3" name="Rectangle 37"/>
            <p:cNvSpPr>
              <a:spLocks noChangeArrowheads="1"/>
            </p:cNvSpPr>
            <p:nvPr/>
          </p:nvSpPr>
          <p:spPr bwMode="auto">
            <a:xfrm rot="-5400000">
              <a:off x="301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5</a:t>
              </a:r>
            </a:p>
          </p:txBody>
        </p:sp>
      </p:grpSp>
      <p:grpSp>
        <p:nvGrpSpPr>
          <p:cNvPr id="43022" name="Group 38"/>
          <p:cNvGrpSpPr>
            <a:grpSpLocks/>
          </p:cNvGrpSpPr>
          <p:nvPr/>
        </p:nvGrpSpPr>
        <p:grpSpPr bwMode="auto">
          <a:xfrm>
            <a:off x="5518150" y="2708275"/>
            <a:ext cx="336550" cy="1270000"/>
            <a:chOff x="3572" y="968"/>
            <a:chExt cx="212" cy="800"/>
          </a:xfrm>
        </p:grpSpPr>
        <p:sp>
          <p:nvSpPr>
            <p:cNvPr id="43060" name="Rectangle 39"/>
            <p:cNvSpPr>
              <a:spLocks noChangeArrowheads="1"/>
            </p:cNvSpPr>
            <p:nvPr/>
          </p:nvSpPr>
          <p:spPr bwMode="auto">
            <a:xfrm>
              <a:off x="357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1" name="Rectangle 40"/>
            <p:cNvSpPr>
              <a:spLocks noChangeArrowheads="1"/>
            </p:cNvSpPr>
            <p:nvPr/>
          </p:nvSpPr>
          <p:spPr bwMode="auto">
            <a:xfrm rot="-5400000">
              <a:off x="330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6</a:t>
              </a:r>
            </a:p>
          </p:txBody>
        </p:sp>
      </p:grpSp>
      <p:grpSp>
        <p:nvGrpSpPr>
          <p:cNvPr id="43023" name="Group 41"/>
          <p:cNvGrpSpPr>
            <a:grpSpLocks/>
          </p:cNvGrpSpPr>
          <p:nvPr/>
        </p:nvGrpSpPr>
        <p:grpSpPr bwMode="auto">
          <a:xfrm>
            <a:off x="5975350" y="2708275"/>
            <a:ext cx="336550" cy="1270000"/>
            <a:chOff x="3860" y="968"/>
            <a:chExt cx="212" cy="800"/>
          </a:xfrm>
        </p:grpSpPr>
        <p:sp>
          <p:nvSpPr>
            <p:cNvPr id="43058" name="Rectangle 42"/>
            <p:cNvSpPr>
              <a:spLocks noChangeArrowheads="1"/>
            </p:cNvSpPr>
            <p:nvPr/>
          </p:nvSpPr>
          <p:spPr bwMode="auto">
            <a:xfrm>
              <a:off x="386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9" name="Rectangle 43"/>
            <p:cNvSpPr>
              <a:spLocks noChangeArrowheads="1"/>
            </p:cNvSpPr>
            <p:nvPr/>
          </p:nvSpPr>
          <p:spPr bwMode="auto">
            <a:xfrm rot="-5400000">
              <a:off x="359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7</a:t>
              </a:r>
            </a:p>
          </p:txBody>
        </p:sp>
      </p:grpSp>
      <p:sp>
        <p:nvSpPr>
          <p:cNvPr id="43024" name="Line 44"/>
          <p:cNvSpPr>
            <a:spLocks noChangeShapeType="1"/>
          </p:cNvSpPr>
          <p:nvPr/>
        </p:nvSpPr>
        <p:spPr bwMode="auto">
          <a:xfrm flipH="1">
            <a:off x="1365250" y="4073525"/>
            <a:ext cx="13081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45"/>
          <p:cNvSpPr>
            <a:spLocks noChangeShapeType="1"/>
          </p:cNvSpPr>
          <p:nvPr/>
        </p:nvSpPr>
        <p:spPr bwMode="auto">
          <a:xfrm>
            <a:off x="3130550" y="4073525"/>
            <a:ext cx="30353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Rectangle 46"/>
          <p:cNvSpPr>
            <a:spLocks noChangeArrowheads="1"/>
          </p:cNvSpPr>
          <p:nvPr/>
        </p:nvSpPr>
        <p:spPr bwMode="auto">
          <a:xfrm>
            <a:off x="2424113" y="4403725"/>
            <a:ext cx="1755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Times New Roman" panose="02020603050405020304" pitchFamily="18" charset="0"/>
                <a:ea typeface="宋体" panose="02010600030101010101" pitchFamily="2" charset="-122"/>
              </a:rPr>
              <a:t>DRAM SIMM</a:t>
            </a:r>
          </a:p>
        </p:txBody>
      </p:sp>
      <p:grpSp>
        <p:nvGrpSpPr>
          <p:cNvPr id="43027" name="Group 47"/>
          <p:cNvGrpSpPr>
            <a:grpSpLocks/>
          </p:cNvGrpSpPr>
          <p:nvPr/>
        </p:nvGrpSpPr>
        <p:grpSpPr bwMode="auto">
          <a:xfrm>
            <a:off x="1358900" y="4905375"/>
            <a:ext cx="811213" cy="333375"/>
            <a:chOff x="952" y="2352"/>
            <a:chExt cx="511" cy="210"/>
          </a:xfrm>
        </p:grpSpPr>
        <p:sp>
          <p:nvSpPr>
            <p:cNvPr id="43056" name="Rectangle 48"/>
            <p:cNvSpPr>
              <a:spLocks noChangeArrowheads="1"/>
            </p:cNvSpPr>
            <p:nvPr/>
          </p:nvSpPr>
          <p:spPr bwMode="auto">
            <a:xfrm>
              <a:off x="964"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7" name="Rectangle 49"/>
            <p:cNvSpPr>
              <a:spLocks noChangeArrowheads="1"/>
            </p:cNvSpPr>
            <p:nvPr/>
          </p:nvSpPr>
          <p:spPr bwMode="auto">
            <a:xfrm>
              <a:off x="952"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28" name="Group 50"/>
          <p:cNvGrpSpPr>
            <a:grpSpLocks/>
          </p:cNvGrpSpPr>
          <p:nvPr/>
        </p:nvGrpSpPr>
        <p:grpSpPr bwMode="auto">
          <a:xfrm>
            <a:off x="1358900" y="5286375"/>
            <a:ext cx="811213" cy="333375"/>
            <a:chOff x="952" y="2592"/>
            <a:chExt cx="511" cy="210"/>
          </a:xfrm>
        </p:grpSpPr>
        <p:sp>
          <p:nvSpPr>
            <p:cNvPr id="43054" name="Rectangle 51"/>
            <p:cNvSpPr>
              <a:spLocks noChangeArrowheads="1"/>
            </p:cNvSpPr>
            <p:nvPr/>
          </p:nvSpPr>
          <p:spPr bwMode="auto">
            <a:xfrm>
              <a:off x="964"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5" name="Rectangle 52"/>
            <p:cNvSpPr>
              <a:spLocks noChangeArrowheads="1"/>
            </p:cNvSpPr>
            <p:nvPr/>
          </p:nvSpPr>
          <p:spPr bwMode="auto">
            <a:xfrm>
              <a:off x="952"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29" name="Group 53"/>
          <p:cNvGrpSpPr>
            <a:grpSpLocks/>
          </p:cNvGrpSpPr>
          <p:nvPr/>
        </p:nvGrpSpPr>
        <p:grpSpPr bwMode="auto">
          <a:xfrm>
            <a:off x="5245100" y="4905375"/>
            <a:ext cx="811213" cy="333375"/>
            <a:chOff x="3400" y="2352"/>
            <a:chExt cx="511" cy="210"/>
          </a:xfrm>
        </p:grpSpPr>
        <p:sp>
          <p:nvSpPr>
            <p:cNvPr id="43052" name="Rectangle 54"/>
            <p:cNvSpPr>
              <a:spLocks noChangeArrowheads="1"/>
            </p:cNvSpPr>
            <p:nvPr/>
          </p:nvSpPr>
          <p:spPr bwMode="auto">
            <a:xfrm>
              <a:off x="3412"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3" name="Rectangle 55"/>
            <p:cNvSpPr>
              <a:spLocks noChangeArrowheads="1"/>
            </p:cNvSpPr>
            <p:nvPr/>
          </p:nvSpPr>
          <p:spPr bwMode="auto">
            <a:xfrm>
              <a:off x="3400"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0" name="Group 56"/>
          <p:cNvGrpSpPr>
            <a:grpSpLocks/>
          </p:cNvGrpSpPr>
          <p:nvPr/>
        </p:nvGrpSpPr>
        <p:grpSpPr bwMode="auto">
          <a:xfrm>
            <a:off x="5245100" y="5286375"/>
            <a:ext cx="811213" cy="333375"/>
            <a:chOff x="3400" y="2592"/>
            <a:chExt cx="511" cy="210"/>
          </a:xfrm>
        </p:grpSpPr>
        <p:sp>
          <p:nvSpPr>
            <p:cNvPr id="43050" name="Rectangle 57"/>
            <p:cNvSpPr>
              <a:spLocks noChangeArrowheads="1"/>
            </p:cNvSpPr>
            <p:nvPr/>
          </p:nvSpPr>
          <p:spPr bwMode="auto">
            <a:xfrm>
              <a:off x="3412"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1" name="Rectangle 58"/>
            <p:cNvSpPr>
              <a:spLocks noChangeArrowheads="1"/>
            </p:cNvSpPr>
            <p:nvPr/>
          </p:nvSpPr>
          <p:spPr bwMode="auto">
            <a:xfrm>
              <a:off x="3400"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1" name="Group 59"/>
          <p:cNvGrpSpPr>
            <a:grpSpLocks/>
          </p:cNvGrpSpPr>
          <p:nvPr/>
        </p:nvGrpSpPr>
        <p:grpSpPr bwMode="auto">
          <a:xfrm>
            <a:off x="4254500" y="5286375"/>
            <a:ext cx="811213" cy="333375"/>
            <a:chOff x="2776" y="2592"/>
            <a:chExt cx="511" cy="210"/>
          </a:xfrm>
        </p:grpSpPr>
        <p:sp>
          <p:nvSpPr>
            <p:cNvPr id="43048" name="Rectangle 60"/>
            <p:cNvSpPr>
              <a:spLocks noChangeArrowheads="1"/>
            </p:cNvSpPr>
            <p:nvPr/>
          </p:nvSpPr>
          <p:spPr bwMode="auto">
            <a:xfrm>
              <a:off x="2788"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9" name="Rectangle 61"/>
            <p:cNvSpPr>
              <a:spLocks noChangeArrowheads="1"/>
            </p:cNvSpPr>
            <p:nvPr/>
          </p:nvSpPr>
          <p:spPr bwMode="auto">
            <a:xfrm>
              <a:off x="2776"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2" name="Group 65"/>
          <p:cNvGrpSpPr>
            <a:grpSpLocks/>
          </p:cNvGrpSpPr>
          <p:nvPr/>
        </p:nvGrpSpPr>
        <p:grpSpPr bwMode="auto">
          <a:xfrm>
            <a:off x="2273300" y="5286375"/>
            <a:ext cx="811213" cy="333375"/>
            <a:chOff x="1528" y="2592"/>
            <a:chExt cx="511" cy="210"/>
          </a:xfrm>
        </p:grpSpPr>
        <p:sp>
          <p:nvSpPr>
            <p:cNvPr id="43046" name="Rectangle 66"/>
            <p:cNvSpPr>
              <a:spLocks noChangeArrowheads="1"/>
            </p:cNvSpPr>
            <p:nvPr/>
          </p:nvSpPr>
          <p:spPr bwMode="auto">
            <a:xfrm>
              <a:off x="1540"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7" name="Rectangle 67"/>
            <p:cNvSpPr>
              <a:spLocks noChangeArrowheads="1"/>
            </p:cNvSpPr>
            <p:nvPr/>
          </p:nvSpPr>
          <p:spPr bwMode="auto">
            <a:xfrm>
              <a:off x="1528"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3" name="Group 68"/>
          <p:cNvGrpSpPr>
            <a:grpSpLocks/>
          </p:cNvGrpSpPr>
          <p:nvPr/>
        </p:nvGrpSpPr>
        <p:grpSpPr bwMode="auto">
          <a:xfrm>
            <a:off x="4254500" y="4905375"/>
            <a:ext cx="811213" cy="333375"/>
            <a:chOff x="2776" y="2352"/>
            <a:chExt cx="511" cy="210"/>
          </a:xfrm>
        </p:grpSpPr>
        <p:sp>
          <p:nvSpPr>
            <p:cNvPr id="43044" name="Rectangle 69"/>
            <p:cNvSpPr>
              <a:spLocks noChangeArrowheads="1"/>
            </p:cNvSpPr>
            <p:nvPr/>
          </p:nvSpPr>
          <p:spPr bwMode="auto">
            <a:xfrm>
              <a:off x="2788"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5" name="Rectangle 70"/>
            <p:cNvSpPr>
              <a:spLocks noChangeArrowheads="1"/>
            </p:cNvSpPr>
            <p:nvPr/>
          </p:nvSpPr>
          <p:spPr bwMode="auto">
            <a:xfrm>
              <a:off x="2776"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4" name="Group 74"/>
          <p:cNvGrpSpPr>
            <a:grpSpLocks/>
          </p:cNvGrpSpPr>
          <p:nvPr/>
        </p:nvGrpSpPr>
        <p:grpSpPr bwMode="auto">
          <a:xfrm>
            <a:off x="2273300" y="4905375"/>
            <a:ext cx="811213" cy="333375"/>
            <a:chOff x="1528" y="2352"/>
            <a:chExt cx="511" cy="210"/>
          </a:xfrm>
        </p:grpSpPr>
        <p:sp>
          <p:nvSpPr>
            <p:cNvPr id="43042" name="Rectangle 75"/>
            <p:cNvSpPr>
              <a:spLocks noChangeArrowheads="1"/>
            </p:cNvSpPr>
            <p:nvPr/>
          </p:nvSpPr>
          <p:spPr bwMode="auto">
            <a:xfrm>
              <a:off x="1540"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3" name="Rectangle 76"/>
            <p:cNvSpPr>
              <a:spLocks noChangeArrowheads="1"/>
            </p:cNvSpPr>
            <p:nvPr/>
          </p:nvSpPr>
          <p:spPr bwMode="auto">
            <a:xfrm>
              <a:off x="1528"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sp>
        <p:nvSpPr>
          <p:cNvPr id="43035" name="Rectangle 78"/>
          <p:cNvSpPr>
            <a:spLocks noGrp="1" noChangeArrowheads="1"/>
          </p:cNvSpPr>
          <p:nvPr>
            <p:ph type="title" idx="4294967295"/>
          </p:nvPr>
        </p:nvSpPr>
        <p:spPr>
          <a:xfrm>
            <a:off x="896938" y="142875"/>
            <a:ext cx="6740525" cy="477838"/>
          </a:xfrm>
          <a:noFill/>
        </p:spPr>
        <p:txBody>
          <a:bodyPr wrap="none"/>
          <a:lstStyle/>
          <a:p>
            <a:pPr eaLnBrk="1" hangingPunct="1"/>
            <a:r>
              <a:rPr lang="zh-CN" altLang="en-US" sz="3200"/>
              <a:t>举例：</a:t>
            </a:r>
            <a:r>
              <a:rPr lang="en-US" altLang="zh-CN" sz="3200"/>
              <a:t>SPARCstation 20’s Memory Module</a:t>
            </a:r>
          </a:p>
        </p:txBody>
      </p:sp>
      <p:sp>
        <p:nvSpPr>
          <p:cNvPr id="43036" name="Text Box 79"/>
          <p:cNvSpPr txBox="1">
            <a:spLocks noChangeArrowheads="1"/>
          </p:cNvSpPr>
          <p:nvPr/>
        </p:nvSpPr>
        <p:spPr bwMode="auto">
          <a:xfrm>
            <a:off x="6613525" y="4789488"/>
            <a:ext cx="202247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每个</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内存条</a:t>
            </a: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最多</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能同时读出</a:t>
            </a:r>
            <a:r>
              <a:rPr kumimoji="1" lang="en-US" altLang="zh-CN"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位数据</a:t>
            </a:r>
          </a:p>
        </p:txBody>
      </p:sp>
      <p:sp>
        <p:nvSpPr>
          <p:cNvPr id="43037" name="Text Box 80"/>
          <p:cNvSpPr txBox="1">
            <a:spLocks noChangeArrowheads="1"/>
          </p:cNvSpPr>
          <p:nvPr/>
        </p:nvSpPr>
        <p:spPr bwMode="auto">
          <a:xfrm>
            <a:off x="6548438" y="3438525"/>
            <a:ext cx="21447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存储器总线的总线宽度为</a:t>
            </a:r>
            <a:r>
              <a:rPr kumimoji="1" lang="en-US" altLang="zh-CN"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位</a:t>
            </a:r>
          </a:p>
        </p:txBody>
      </p:sp>
      <p:sp>
        <p:nvSpPr>
          <p:cNvPr id="43038" name="Text Box 81"/>
          <p:cNvSpPr txBox="1">
            <a:spLocks noChangeArrowheads="1"/>
          </p:cNvSpPr>
          <p:nvPr/>
        </p:nvSpPr>
        <p:spPr bwMode="auto">
          <a:xfrm>
            <a:off x="1150938" y="6084888"/>
            <a:ext cx="5616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0000FF"/>
                </a:solidFill>
                <a:ea typeface="微软雅黑" panose="020B0503020204020204" pitchFamily="34" charset="-122"/>
              </a:rPr>
              <a:t>每次访存操作总是在某一个内存条内进行！</a:t>
            </a:r>
          </a:p>
        </p:txBody>
      </p:sp>
      <p:sp>
        <p:nvSpPr>
          <p:cNvPr id="43039" name="Line 72"/>
          <p:cNvSpPr>
            <a:spLocks noChangeShapeType="1"/>
          </p:cNvSpPr>
          <p:nvPr/>
        </p:nvSpPr>
        <p:spPr bwMode="auto">
          <a:xfrm>
            <a:off x="3267075" y="5273675"/>
            <a:ext cx="765175" cy="0"/>
          </a:xfrm>
          <a:prstGeom prst="line">
            <a:avLst/>
          </a:prstGeom>
          <a:noFill/>
          <a:ln w="28575">
            <a:solidFill>
              <a:srgbClr val="800000"/>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040" name="Text Box 73"/>
          <p:cNvSpPr txBox="1">
            <a:spLocks noChangeArrowheads="1"/>
          </p:cNvSpPr>
          <p:nvPr/>
        </p:nvSpPr>
        <p:spPr bwMode="auto">
          <a:xfrm>
            <a:off x="276225" y="1146175"/>
            <a:ext cx="2901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a:solidFill>
                  <a:schemeClr val="accent1"/>
                </a:solidFill>
                <a:latin typeface="微软雅黑" panose="020B0503020204020204" pitchFamily="34" charset="-122"/>
                <a:ea typeface="微软雅黑" panose="020B0503020204020204" pitchFamily="34" charset="-122"/>
              </a:rPr>
              <a:t>总线宽度</a:t>
            </a:r>
            <a:r>
              <a:rPr lang="zh-CN" altLang="en-US" sz="2400" b="1">
                <a:latin typeface="微软雅黑" panose="020B0503020204020204" pitchFamily="34" charset="-122"/>
                <a:ea typeface="微软雅黑" panose="020B0503020204020204" pitchFamily="34" charset="-122"/>
              </a:rPr>
              <a:t>是指总线中</a:t>
            </a:r>
            <a:r>
              <a:rPr lang="zh-CN" altLang="en-US" sz="2400" b="1">
                <a:solidFill>
                  <a:schemeClr val="accent2"/>
                </a:solidFill>
                <a:latin typeface="微软雅黑" panose="020B0503020204020204" pitchFamily="34" charset="-122"/>
                <a:ea typeface="微软雅黑" panose="020B0503020204020204" pitchFamily="34" charset="-122"/>
              </a:rPr>
              <a:t>数据线</a:t>
            </a:r>
            <a:r>
              <a:rPr lang="zh-CN" altLang="en-US" sz="2400" b="1">
                <a:latin typeface="微软雅黑" panose="020B0503020204020204" pitchFamily="34" charset="-122"/>
                <a:ea typeface="微软雅黑" panose="020B0503020204020204" pitchFamily="34" charset="-122"/>
              </a:rPr>
              <a:t>的条数</a:t>
            </a:r>
          </a:p>
        </p:txBody>
      </p:sp>
      <p:sp>
        <p:nvSpPr>
          <p:cNvPr id="43041" name="TextBox 7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E903260-F609-4A74-B181-92959DEFF9BF}" type="slidenum">
              <a:rPr lang="zh-CN" altLang="en-US" b="1">
                <a:ea typeface="宋体" panose="02010600030101010101" pitchFamily="2" charset="-122"/>
              </a:rPr>
              <a:pPr/>
              <a:t>21</a:t>
            </a:fld>
            <a:endParaRPr lang="zh-CN" altLang="en-US" b="1">
              <a:ea typeface="宋体" panose="02010600030101010101" pitchFamily="2" charset="-122"/>
            </a:endParaRPr>
          </a:p>
        </p:txBody>
      </p:sp>
    </p:spTree>
    <p:extLst>
      <p:ext uri="{BB962C8B-B14F-4D97-AF65-F5344CB8AC3E}">
        <p14:creationId xmlns:p14="http://schemas.microsoft.com/office/powerpoint/2010/main" val="1840695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idx="4294967295"/>
          </p:nvPr>
        </p:nvSpPr>
        <p:spPr>
          <a:xfrm>
            <a:off x="685800" y="160338"/>
            <a:ext cx="7315200" cy="474662"/>
          </a:xfrm>
          <a:noFill/>
        </p:spPr>
        <p:txBody>
          <a:bodyPr wrap="none"/>
          <a:lstStyle/>
          <a:p>
            <a:pPr eaLnBrk="1" hangingPunct="1"/>
            <a:r>
              <a:rPr lang="zh-CN" altLang="en-US" sz="3200"/>
              <a:t>举例：</a:t>
            </a:r>
            <a:r>
              <a:rPr lang="en-US" altLang="zh-CN" sz="3200"/>
              <a:t>SPARCstation 20’s</a:t>
            </a:r>
            <a:r>
              <a:rPr lang="zh-CN" altLang="en-US" sz="3200"/>
              <a:t>内存条</a:t>
            </a:r>
            <a:r>
              <a:rPr lang="en-US" altLang="zh-CN" sz="3200"/>
              <a:t>(</a:t>
            </a:r>
            <a:r>
              <a:rPr lang="zh-CN" altLang="en-US" sz="3200"/>
              <a:t>模块</a:t>
            </a:r>
            <a:r>
              <a:rPr lang="en-US" altLang="zh-CN" sz="3200"/>
              <a:t>)</a:t>
            </a:r>
          </a:p>
        </p:txBody>
      </p:sp>
      <p:sp>
        <p:nvSpPr>
          <p:cNvPr id="44035" name="Rectangle 5"/>
          <p:cNvSpPr>
            <a:spLocks noGrp="1" noChangeArrowheads="1"/>
          </p:cNvSpPr>
          <p:nvPr>
            <p:ph type="body" idx="4294967295"/>
          </p:nvPr>
        </p:nvSpPr>
        <p:spPr>
          <a:xfrm>
            <a:off x="157163" y="709613"/>
            <a:ext cx="8775700" cy="904875"/>
          </a:xfrm>
          <a:noFill/>
        </p:spPr>
        <p:txBody>
          <a:bodyPr/>
          <a:lstStyle/>
          <a:p>
            <a:pPr eaLnBrk="1" hangingPunct="1">
              <a:spcBef>
                <a:spcPct val="0"/>
              </a:spcBef>
            </a:pPr>
            <a:r>
              <a:rPr lang="en-US" altLang="zh-CN" sz="2000">
                <a:latin typeface="微软雅黑" panose="020B0503020204020204" pitchFamily="34" charset="-122"/>
                <a:ea typeface="微软雅黑" panose="020B0503020204020204" pitchFamily="34" charset="-122"/>
              </a:rPr>
              <a:t>one memory module </a:t>
            </a:r>
            <a:r>
              <a:rPr lang="zh-CN" altLang="en-US" sz="2000">
                <a:latin typeface="微软雅黑" panose="020B0503020204020204" pitchFamily="34" charset="-122"/>
                <a:ea typeface="微软雅黑" panose="020B0503020204020204" pitchFamily="34" charset="-122"/>
              </a:rPr>
              <a:t>（内存条）</a:t>
            </a:r>
            <a:endParaRPr lang="en-US" altLang="zh-CN" sz="2000">
              <a:latin typeface="微软雅黑" panose="020B0503020204020204" pitchFamily="34" charset="-122"/>
              <a:ea typeface="微软雅黑" panose="020B0503020204020204" pitchFamily="34" charset="-122"/>
            </a:endParaRPr>
          </a:p>
          <a:p>
            <a:pPr lvl="1" eaLnBrk="1" hangingPunct="1">
              <a:spcBef>
                <a:spcPct val="0"/>
              </a:spcBef>
            </a:pPr>
            <a:r>
              <a:rPr lang="en-US" altLang="zh-CN" sz="1800">
                <a:latin typeface="微软雅黑" panose="020B0503020204020204" pitchFamily="34" charset="-122"/>
                <a:ea typeface="微软雅黑" panose="020B0503020204020204" pitchFamily="34" charset="-122"/>
              </a:rPr>
              <a:t>Smallest: 4 MB = 16x 2Mb DRAM chips, 8 KB of  Page SRAM</a:t>
            </a:r>
          </a:p>
          <a:p>
            <a:pPr lvl="1" eaLnBrk="1" hangingPunct="1">
              <a:spcBef>
                <a:spcPct val="0"/>
              </a:spcBef>
            </a:pPr>
            <a:r>
              <a:rPr lang="en-US" altLang="zh-CN" sz="1800">
                <a:latin typeface="微软雅黑" panose="020B0503020204020204" pitchFamily="34" charset="-122"/>
                <a:ea typeface="微软雅黑" panose="020B0503020204020204" pitchFamily="34" charset="-122"/>
              </a:rPr>
              <a:t>Biggest: 64 MB = 32x 16Mb chips, 16 KB of Page  SRAM</a:t>
            </a:r>
          </a:p>
        </p:txBody>
      </p:sp>
      <p:sp>
        <p:nvSpPr>
          <p:cNvPr id="44036" name="Text Box 63"/>
          <p:cNvSpPr txBox="1">
            <a:spLocks noChangeArrowheads="1"/>
          </p:cNvSpPr>
          <p:nvPr/>
        </p:nvSpPr>
        <p:spPr bwMode="auto">
          <a:xfrm>
            <a:off x="0" y="5272088"/>
            <a:ext cx="8270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84006" name="Rectangle 6"/>
          <p:cNvSpPr>
            <a:spLocks noChangeArrowheads="1"/>
          </p:cNvSpPr>
          <p:nvPr/>
        </p:nvSpPr>
        <p:spPr bwMode="auto">
          <a:xfrm>
            <a:off x="1689100" y="32893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4038" name="Line 7"/>
          <p:cNvSpPr>
            <a:spLocks noChangeShapeType="1"/>
          </p:cNvSpPr>
          <p:nvPr/>
        </p:nvSpPr>
        <p:spPr bwMode="auto">
          <a:xfrm>
            <a:off x="1308100" y="32766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9" name="Line 8"/>
          <p:cNvSpPr>
            <a:spLocks noChangeShapeType="1"/>
          </p:cNvSpPr>
          <p:nvPr/>
        </p:nvSpPr>
        <p:spPr bwMode="auto">
          <a:xfrm>
            <a:off x="1308100" y="49530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0" name="Line 9"/>
          <p:cNvSpPr>
            <a:spLocks noChangeShapeType="1"/>
          </p:cNvSpPr>
          <p:nvPr/>
        </p:nvSpPr>
        <p:spPr bwMode="auto">
          <a:xfrm flipV="1">
            <a:off x="1447800" y="4559300"/>
            <a:ext cx="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1" name="Line 10"/>
          <p:cNvSpPr>
            <a:spLocks noChangeShapeType="1"/>
          </p:cNvSpPr>
          <p:nvPr/>
        </p:nvSpPr>
        <p:spPr bwMode="auto">
          <a:xfrm>
            <a:off x="1447800" y="3289300"/>
            <a:ext cx="0" cy="3556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2" name="Rectangle 11"/>
          <p:cNvSpPr>
            <a:spLocks noChangeArrowheads="1"/>
          </p:cNvSpPr>
          <p:nvPr/>
        </p:nvSpPr>
        <p:spPr bwMode="auto">
          <a:xfrm rot="-5400000">
            <a:off x="840581" y="3912394"/>
            <a:ext cx="1158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 </a:t>
            </a:r>
            <a:r>
              <a:rPr lang="en-US" altLang="zh-CN" sz="1800" b="1">
                <a:ea typeface="宋体" panose="02010600030101010101" pitchFamily="2" charset="-122"/>
              </a:rPr>
              <a:t>rows</a:t>
            </a:r>
          </a:p>
        </p:txBody>
      </p:sp>
      <p:sp>
        <p:nvSpPr>
          <p:cNvPr id="44043" name="Line 12"/>
          <p:cNvSpPr>
            <a:spLocks noChangeShapeType="1"/>
          </p:cNvSpPr>
          <p:nvPr/>
        </p:nvSpPr>
        <p:spPr bwMode="auto">
          <a:xfrm>
            <a:off x="3651250" y="260985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3"/>
          <p:cNvSpPr>
            <a:spLocks noChangeShapeType="1"/>
          </p:cNvSpPr>
          <p:nvPr/>
        </p:nvSpPr>
        <p:spPr bwMode="auto">
          <a:xfrm>
            <a:off x="2051050" y="260985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4"/>
          <p:cNvSpPr>
            <a:spLocks noChangeShapeType="1"/>
          </p:cNvSpPr>
          <p:nvPr/>
        </p:nvSpPr>
        <p:spPr bwMode="auto">
          <a:xfrm>
            <a:off x="2063750" y="2749550"/>
            <a:ext cx="3556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5"/>
          <p:cNvSpPr>
            <a:spLocks noChangeShapeType="1"/>
          </p:cNvSpPr>
          <p:nvPr/>
        </p:nvSpPr>
        <p:spPr bwMode="auto">
          <a:xfrm flipH="1">
            <a:off x="3257550" y="2749550"/>
            <a:ext cx="406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Rectangle 16"/>
          <p:cNvSpPr>
            <a:spLocks noChangeArrowheads="1"/>
          </p:cNvSpPr>
          <p:nvPr/>
        </p:nvSpPr>
        <p:spPr bwMode="auto">
          <a:xfrm>
            <a:off x="2305050" y="2540000"/>
            <a:ext cx="1082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 </a:t>
            </a:r>
            <a:r>
              <a:rPr lang="en-US" altLang="zh-CN" sz="1800" b="1">
                <a:ea typeface="宋体" panose="02010600030101010101" pitchFamily="2" charset="-122"/>
              </a:rPr>
              <a:t>cols</a:t>
            </a:r>
          </a:p>
        </p:txBody>
      </p:sp>
      <p:sp>
        <p:nvSpPr>
          <p:cNvPr id="44048" name="Line 17"/>
          <p:cNvSpPr>
            <a:spLocks noChangeShapeType="1"/>
          </p:cNvSpPr>
          <p:nvPr/>
        </p:nvSpPr>
        <p:spPr bwMode="auto">
          <a:xfrm flipV="1">
            <a:off x="1689100" y="2968625"/>
            <a:ext cx="312738" cy="320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18"/>
          <p:cNvSpPr>
            <a:spLocks noChangeShapeType="1"/>
          </p:cNvSpPr>
          <p:nvPr/>
        </p:nvSpPr>
        <p:spPr bwMode="auto">
          <a:xfrm flipV="1">
            <a:off x="3336925" y="2978150"/>
            <a:ext cx="327025" cy="315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Line 19"/>
          <p:cNvSpPr>
            <a:spLocks noChangeShapeType="1"/>
          </p:cNvSpPr>
          <p:nvPr/>
        </p:nvSpPr>
        <p:spPr bwMode="auto">
          <a:xfrm flipV="1">
            <a:off x="3336925" y="4619625"/>
            <a:ext cx="322263" cy="32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20"/>
          <p:cNvSpPr>
            <a:spLocks noChangeShapeType="1"/>
          </p:cNvSpPr>
          <p:nvPr/>
        </p:nvSpPr>
        <p:spPr bwMode="auto">
          <a:xfrm>
            <a:off x="1993900" y="2971800"/>
            <a:ext cx="1665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21"/>
          <p:cNvSpPr>
            <a:spLocks noChangeShapeType="1"/>
          </p:cNvSpPr>
          <p:nvPr/>
        </p:nvSpPr>
        <p:spPr bwMode="auto">
          <a:xfrm flipH="1">
            <a:off x="3657600" y="2965450"/>
            <a:ext cx="0" cy="167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Rectangle 22"/>
          <p:cNvSpPr>
            <a:spLocks noChangeArrowheads="1"/>
          </p:cNvSpPr>
          <p:nvPr/>
        </p:nvSpPr>
        <p:spPr bwMode="auto">
          <a:xfrm>
            <a:off x="1625600" y="3294063"/>
            <a:ext cx="1755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DRAM Chip 15</a:t>
            </a:r>
          </a:p>
        </p:txBody>
      </p:sp>
      <p:sp>
        <p:nvSpPr>
          <p:cNvPr id="44054" name="Rectangle 23"/>
          <p:cNvSpPr>
            <a:spLocks noChangeArrowheads="1"/>
          </p:cNvSpPr>
          <p:nvPr/>
        </p:nvSpPr>
        <p:spPr bwMode="auto">
          <a:xfrm>
            <a:off x="1689100" y="5118100"/>
            <a:ext cx="1651000" cy="2794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55" name="Line 24"/>
          <p:cNvSpPr>
            <a:spLocks noChangeShapeType="1"/>
          </p:cNvSpPr>
          <p:nvPr/>
        </p:nvSpPr>
        <p:spPr bwMode="auto">
          <a:xfrm flipV="1">
            <a:off x="3336925" y="4802188"/>
            <a:ext cx="322263" cy="325437"/>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25"/>
          <p:cNvSpPr>
            <a:spLocks noChangeShapeType="1"/>
          </p:cNvSpPr>
          <p:nvPr/>
        </p:nvSpPr>
        <p:spPr bwMode="auto">
          <a:xfrm>
            <a:off x="3657600" y="4813300"/>
            <a:ext cx="0" cy="27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26"/>
          <p:cNvSpPr>
            <a:spLocks noChangeShapeType="1"/>
          </p:cNvSpPr>
          <p:nvPr/>
        </p:nvSpPr>
        <p:spPr bwMode="auto">
          <a:xfrm flipV="1">
            <a:off x="3336925" y="5083175"/>
            <a:ext cx="322263" cy="31591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27"/>
          <p:cNvSpPr>
            <a:spLocks noChangeShapeType="1"/>
          </p:cNvSpPr>
          <p:nvPr/>
        </p:nvSpPr>
        <p:spPr bwMode="auto">
          <a:xfrm>
            <a:off x="2590800" y="5422900"/>
            <a:ext cx="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Rectangle 28"/>
          <p:cNvSpPr>
            <a:spLocks noChangeArrowheads="1"/>
          </p:cNvSpPr>
          <p:nvPr/>
        </p:nvSpPr>
        <p:spPr bwMode="auto">
          <a:xfrm>
            <a:off x="1466850" y="5408613"/>
            <a:ext cx="16748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bits&lt;127:120</a:t>
            </a:r>
            <a:r>
              <a:rPr lang="en-US" altLang="zh-CN" b="1">
                <a:latin typeface="Times New Roman" panose="02020603050405020304" pitchFamily="18" charset="0"/>
                <a:ea typeface="宋体" panose="02010600030101010101" pitchFamily="2" charset="-122"/>
              </a:rPr>
              <a:t>&gt;</a:t>
            </a:r>
          </a:p>
        </p:txBody>
      </p:sp>
      <p:sp>
        <p:nvSpPr>
          <p:cNvPr id="44060" name="Line 29"/>
          <p:cNvSpPr>
            <a:spLocks noChangeShapeType="1"/>
          </p:cNvSpPr>
          <p:nvPr/>
        </p:nvSpPr>
        <p:spPr bwMode="auto">
          <a:xfrm flipV="1">
            <a:off x="3659188" y="4545013"/>
            <a:ext cx="39370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Rectangle 30"/>
          <p:cNvSpPr>
            <a:spLocks noChangeArrowheads="1"/>
          </p:cNvSpPr>
          <p:nvPr/>
        </p:nvSpPr>
        <p:spPr bwMode="auto">
          <a:xfrm>
            <a:off x="3973513" y="4368800"/>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8 </a:t>
            </a:r>
            <a:r>
              <a:rPr lang="en-US" altLang="zh-CN" sz="1800" b="1">
                <a:ea typeface="宋体" panose="02010600030101010101" pitchFamily="2" charset="-122"/>
              </a:rPr>
              <a:t>bits</a:t>
            </a:r>
          </a:p>
        </p:txBody>
      </p:sp>
      <p:sp>
        <p:nvSpPr>
          <p:cNvPr id="44062" name="Line 31"/>
          <p:cNvSpPr>
            <a:spLocks noChangeShapeType="1"/>
          </p:cNvSpPr>
          <p:nvPr/>
        </p:nvSpPr>
        <p:spPr bwMode="auto">
          <a:xfrm flipV="1">
            <a:off x="1689100" y="4940300"/>
            <a:ext cx="127000" cy="177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32"/>
          <p:cNvSpPr>
            <a:spLocks noChangeShapeType="1"/>
          </p:cNvSpPr>
          <p:nvPr/>
        </p:nvSpPr>
        <p:spPr bwMode="auto">
          <a:xfrm flipH="1">
            <a:off x="3478213" y="4800600"/>
            <a:ext cx="19208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Rectangle 33"/>
          <p:cNvSpPr>
            <a:spLocks noChangeArrowheads="1"/>
          </p:cNvSpPr>
          <p:nvPr/>
        </p:nvSpPr>
        <p:spPr bwMode="auto">
          <a:xfrm>
            <a:off x="1638300" y="5094288"/>
            <a:ext cx="17192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a:t>
            </a:r>
            <a:r>
              <a:rPr lang="en-US" altLang="zh-CN" sz="1800" b="1">
                <a:ea typeface="宋体" panose="02010600030101010101" pitchFamily="2" charset="-122"/>
              </a:rPr>
              <a:t>8  SRAM</a:t>
            </a:r>
          </a:p>
        </p:txBody>
      </p:sp>
      <p:sp>
        <p:nvSpPr>
          <p:cNvPr id="44065" name="Line 34"/>
          <p:cNvSpPr>
            <a:spLocks noChangeShapeType="1"/>
          </p:cNvSpPr>
          <p:nvPr/>
        </p:nvSpPr>
        <p:spPr bwMode="auto">
          <a:xfrm flipV="1">
            <a:off x="2997200" y="5245100"/>
            <a:ext cx="342900" cy="3175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Rectangle 35"/>
          <p:cNvSpPr>
            <a:spLocks noChangeArrowheads="1"/>
          </p:cNvSpPr>
          <p:nvPr/>
        </p:nvSpPr>
        <p:spPr bwMode="auto">
          <a:xfrm>
            <a:off x="1963738" y="3962400"/>
            <a:ext cx="1108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256</a:t>
            </a:r>
            <a:r>
              <a:rPr lang="en-US" altLang="zh-CN" sz="1800" b="1">
                <a:ea typeface="宋体" panose="02010600030101010101" pitchFamily="2" charset="-122"/>
              </a:rPr>
              <a:t>K x 8</a:t>
            </a:r>
          </a:p>
          <a:p>
            <a:pPr algn="ctr"/>
            <a:r>
              <a:rPr lang="en-US" altLang="zh-CN" sz="1800" b="1">
                <a:ea typeface="宋体" panose="02010600030101010101" pitchFamily="2" charset="-122"/>
              </a:rPr>
              <a:t>= 2 Mb</a:t>
            </a:r>
          </a:p>
        </p:txBody>
      </p:sp>
      <p:sp>
        <p:nvSpPr>
          <p:cNvPr id="384036" name="Rectangle 36"/>
          <p:cNvSpPr>
            <a:spLocks noChangeArrowheads="1"/>
          </p:cNvSpPr>
          <p:nvPr/>
        </p:nvSpPr>
        <p:spPr bwMode="auto">
          <a:xfrm>
            <a:off x="5803900" y="22225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4068" name="Line 37"/>
          <p:cNvSpPr>
            <a:spLocks noChangeShapeType="1"/>
          </p:cNvSpPr>
          <p:nvPr/>
        </p:nvSpPr>
        <p:spPr bwMode="auto">
          <a:xfrm flipV="1">
            <a:off x="5803900" y="1906588"/>
            <a:ext cx="312738" cy="315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9" name="Line 38"/>
          <p:cNvSpPr>
            <a:spLocks noChangeShapeType="1"/>
          </p:cNvSpPr>
          <p:nvPr/>
        </p:nvSpPr>
        <p:spPr bwMode="auto">
          <a:xfrm flipV="1">
            <a:off x="7446963" y="1906588"/>
            <a:ext cx="322262" cy="315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39"/>
          <p:cNvSpPr>
            <a:spLocks noChangeShapeType="1"/>
          </p:cNvSpPr>
          <p:nvPr/>
        </p:nvSpPr>
        <p:spPr bwMode="auto">
          <a:xfrm flipV="1">
            <a:off x="7446963" y="3559175"/>
            <a:ext cx="322262" cy="315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Line 40"/>
          <p:cNvSpPr>
            <a:spLocks noChangeShapeType="1"/>
          </p:cNvSpPr>
          <p:nvPr/>
        </p:nvSpPr>
        <p:spPr bwMode="auto">
          <a:xfrm>
            <a:off x="6108700" y="1905000"/>
            <a:ext cx="16748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Line 41"/>
          <p:cNvSpPr>
            <a:spLocks noChangeShapeType="1"/>
          </p:cNvSpPr>
          <p:nvPr/>
        </p:nvSpPr>
        <p:spPr bwMode="auto">
          <a:xfrm>
            <a:off x="7772400" y="1898650"/>
            <a:ext cx="0" cy="167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3" name="Rectangle 42"/>
          <p:cNvSpPr>
            <a:spLocks noChangeArrowheads="1"/>
          </p:cNvSpPr>
          <p:nvPr/>
        </p:nvSpPr>
        <p:spPr bwMode="auto">
          <a:xfrm>
            <a:off x="5859463" y="2209800"/>
            <a:ext cx="161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DRAM</a:t>
            </a:r>
            <a:r>
              <a:rPr lang="en-US" altLang="zh-CN" b="1">
                <a:latin typeface="Times New Roman" panose="02020603050405020304" pitchFamily="18" charset="0"/>
                <a:ea typeface="宋体" panose="02010600030101010101" pitchFamily="2" charset="-122"/>
              </a:rPr>
              <a:t> </a:t>
            </a:r>
            <a:r>
              <a:rPr lang="en-US" altLang="zh-CN" sz="1800" b="1">
                <a:ea typeface="宋体" panose="02010600030101010101" pitchFamily="2" charset="-122"/>
              </a:rPr>
              <a:t>Chip 0</a:t>
            </a:r>
          </a:p>
        </p:txBody>
      </p:sp>
      <p:sp>
        <p:nvSpPr>
          <p:cNvPr id="44074" name="Rectangle 43"/>
          <p:cNvSpPr>
            <a:spLocks noChangeArrowheads="1"/>
          </p:cNvSpPr>
          <p:nvPr/>
        </p:nvSpPr>
        <p:spPr bwMode="auto">
          <a:xfrm>
            <a:off x="5803900" y="4051300"/>
            <a:ext cx="1651000" cy="2794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75" name="Line 44"/>
          <p:cNvSpPr>
            <a:spLocks noChangeShapeType="1"/>
          </p:cNvSpPr>
          <p:nvPr/>
        </p:nvSpPr>
        <p:spPr bwMode="auto">
          <a:xfrm flipV="1">
            <a:off x="7461250" y="3749675"/>
            <a:ext cx="303213" cy="2968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45"/>
          <p:cNvSpPr>
            <a:spLocks noChangeShapeType="1"/>
          </p:cNvSpPr>
          <p:nvPr/>
        </p:nvSpPr>
        <p:spPr bwMode="auto">
          <a:xfrm>
            <a:off x="7772400" y="3746500"/>
            <a:ext cx="0" cy="27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Line 46"/>
          <p:cNvSpPr>
            <a:spLocks noChangeShapeType="1"/>
          </p:cNvSpPr>
          <p:nvPr/>
        </p:nvSpPr>
        <p:spPr bwMode="auto">
          <a:xfrm flipV="1">
            <a:off x="7451725" y="4016375"/>
            <a:ext cx="327025" cy="3206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8" name="Line 47"/>
          <p:cNvSpPr>
            <a:spLocks noChangeShapeType="1"/>
          </p:cNvSpPr>
          <p:nvPr/>
        </p:nvSpPr>
        <p:spPr bwMode="auto">
          <a:xfrm>
            <a:off x="6553200" y="4356100"/>
            <a:ext cx="0" cy="584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9" name="Rectangle 48"/>
          <p:cNvSpPr>
            <a:spLocks noChangeArrowheads="1"/>
          </p:cNvSpPr>
          <p:nvPr/>
        </p:nvSpPr>
        <p:spPr bwMode="auto">
          <a:xfrm>
            <a:off x="5202238" y="4419600"/>
            <a:ext cx="11668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bits&lt;7:0</a:t>
            </a:r>
            <a:r>
              <a:rPr lang="en-US" altLang="zh-CN" b="1">
                <a:latin typeface="Times New Roman" panose="02020603050405020304" pitchFamily="18" charset="0"/>
                <a:ea typeface="宋体" panose="02010600030101010101" pitchFamily="2" charset="-122"/>
              </a:rPr>
              <a:t>&gt;</a:t>
            </a:r>
          </a:p>
        </p:txBody>
      </p:sp>
      <p:sp>
        <p:nvSpPr>
          <p:cNvPr id="44080" name="Line 49"/>
          <p:cNvSpPr>
            <a:spLocks noChangeShapeType="1"/>
          </p:cNvSpPr>
          <p:nvPr/>
        </p:nvSpPr>
        <p:spPr bwMode="auto">
          <a:xfrm flipV="1">
            <a:off x="5803900" y="3873500"/>
            <a:ext cx="127000" cy="177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Line 50"/>
          <p:cNvSpPr>
            <a:spLocks noChangeShapeType="1"/>
          </p:cNvSpPr>
          <p:nvPr/>
        </p:nvSpPr>
        <p:spPr bwMode="auto">
          <a:xfrm flipH="1">
            <a:off x="7607300" y="3733800"/>
            <a:ext cx="177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2" name="Rectangle 51"/>
          <p:cNvSpPr>
            <a:spLocks noChangeArrowheads="1"/>
          </p:cNvSpPr>
          <p:nvPr/>
        </p:nvSpPr>
        <p:spPr bwMode="auto">
          <a:xfrm>
            <a:off x="5732463" y="4010025"/>
            <a:ext cx="17192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a:t>
            </a:r>
            <a:r>
              <a:rPr lang="en-US" altLang="zh-CN" sz="1800" b="1">
                <a:ea typeface="宋体" panose="02010600030101010101" pitchFamily="2" charset="-122"/>
              </a:rPr>
              <a:t>8  SRAM</a:t>
            </a:r>
          </a:p>
        </p:txBody>
      </p:sp>
      <p:sp>
        <p:nvSpPr>
          <p:cNvPr id="44083" name="Rectangle 52"/>
          <p:cNvSpPr>
            <a:spLocks noChangeArrowheads="1"/>
          </p:cNvSpPr>
          <p:nvPr/>
        </p:nvSpPr>
        <p:spPr bwMode="auto">
          <a:xfrm>
            <a:off x="6078538" y="2895600"/>
            <a:ext cx="1108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256</a:t>
            </a:r>
            <a:r>
              <a:rPr lang="en-US" altLang="zh-CN" sz="1800" b="1">
                <a:ea typeface="宋体" panose="02010600030101010101" pitchFamily="2" charset="-122"/>
              </a:rPr>
              <a:t>K x 8</a:t>
            </a:r>
          </a:p>
          <a:p>
            <a:pPr algn="ctr"/>
            <a:r>
              <a:rPr lang="en-US" altLang="zh-CN" sz="1800" b="1">
                <a:ea typeface="宋体" panose="02010600030101010101" pitchFamily="2" charset="-122"/>
              </a:rPr>
              <a:t>= 2 Mb</a:t>
            </a:r>
          </a:p>
        </p:txBody>
      </p:sp>
      <p:sp>
        <p:nvSpPr>
          <p:cNvPr id="44084" name="Oval 53"/>
          <p:cNvSpPr>
            <a:spLocks noChangeArrowheads="1"/>
          </p:cNvSpPr>
          <p:nvPr/>
        </p:nvSpPr>
        <p:spPr bwMode="auto">
          <a:xfrm>
            <a:off x="4121150" y="35877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5" name="Oval 54"/>
          <p:cNvSpPr>
            <a:spLocks noChangeArrowheads="1"/>
          </p:cNvSpPr>
          <p:nvPr/>
        </p:nvSpPr>
        <p:spPr bwMode="auto">
          <a:xfrm>
            <a:off x="4654550" y="33591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6" name="Oval 55"/>
          <p:cNvSpPr>
            <a:spLocks noChangeArrowheads="1"/>
          </p:cNvSpPr>
          <p:nvPr/>
        </p:nvSpPr>
        <p:spPr bwMode="auto">
          <a:xfrm>
            <a:off x="5111750" y="31305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7" name="Line 56"/>
          <p:cNvSpPr>
            <a:spLocks noChangeShapeType="1"/>
          </p:cNvSpPr>
          <p:nvPr/>
        </p:nvSpPr>
        <p:spPr bwMode="auto">
          <a:xfrm flipV="1">
            <a:off x="1390650" y="4540250"/>
            <a:ext cx="7029450" cy="1679575"/>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8" name="Rectangle 57"/>
          <p:cNvSpPr>
            <a:spLocks noChangeArrowheads="1"/>
          </p:cNvSpPr>
          <p:nvPr/>
        </p:nvSpPr>
        <p:spPr bwMode="auto">
          <a:xfrm>
            <a:off x="5816600" y="5030788"/>
            <a:ext cx="23876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Memory Bus&lt;127:0</a:t>
            </a:r>
            <a:r>
              <a:rPr lang="en-US" altLang="zh-CN" b="1">
                <a:latin typeface="Times New Roman" panose="02020603050405020304" pitchFamily="18" charset="0"/>
                <a:ea typeface="宋体" panose="02010600030101010101" pitchFamily="2" charset="-122"/>
              </a:rPr>
              <a:t>&gt;</a:t>
            </a:r>
          </a:p>
        </p:txBody>
      </p:sp>
      <p:grpSp>
        <p:nvGrpSpPr>
          <p:cNvPr id="2" name="Group 58"/>
          <p:cNvGrpSpPr>
            <a:grpSpLocks/>
          </p:cNvGrpSpPr>
          <p:nvPr/>
        </p:nvGrpSpPr>
        <p:grpSpPr bwMode="auto">
          <a:xfrm>
            <a:off x="1503363" y="3249613"/>
            <a:ext cx="7640637" cy="2568575"/>
            <a:chOff x="876" y="1894"/>
            <a:chExt cx="5175" cy="1874"/>
          </a:xfrm>
        </p:grpSpPr>
        <p:sp>
          <p:nvSpPr>
            <p:cNvPr id="44101" name="Freeform 59"/>
            <p:cNvSpPr>
              <a:spLocks/>
            </p:cNvSpPr>
            <p:nvPr/>
          </p:nvSpPr>
          <p:spPr bwMode="auto">
            <a:xfrm>
              <a:off x="876" y="2066"/>
              <a:ext cx="4343" cy="1702"/>
            </a:xfrm>
            <a:custGeom>
              <a:avLst/>
              <a:gdLst>
                <a:gd name="T0" fmla="*/ 596 w 4343"/>
                <a:gd name="T1" fmla="*/ 177 h 1784"/>
                <a:gd name="T2" fmla="*/ 495 w 4343"/>
                <a:gd name="T3" fmla="*/ 183 h 1784"/>
                <a:gd name="T4" fmla="*/ 404 w 4343"/>
                <a:gd name="T5" fmla="*/ 186 h 1784"/>
                <a:gd name="T6" fmla="*/ 358 w 4343"/>
                <a:gd name="T7" fmla="*/ 187 h 1784"/>
                <a:gd name="T8" fmla="*/ 157 w 4343"/>
                <a:gd name="T9" fmla="*/ 182 h 1784"/>
                <a:gd name="T10" fmla="*/ 102 w 4343"/>
                <a:gd name="T11" fmla="*/ 174 h 1784"/>
                <a:gd name="T12" fmla="*/ 84 w 4343"/>
                <a:gd name="T13" fmla="*/ 171 h 1784"/>
                <a:gd name="T14" fmla="*/ 29 w 4343"/>
                <a:gd name="T15" fmla="*/ 153 h 1784"/>
                <a:gd name="T16" fmla="*/ 11 w 4343"/>
                <a:gd name="T17" fmla="*/ 148 h 1784"/>
                <a:gd name="T18" fmla="*/ 57 w 4343"/>
                <a:gd name="T19" fmla="*/ 119 h 1784"/>
                <a:gd name="T20" fmla="*/ 93 w 4343"/>
                <a:gd name="T21" fmla="*/ 114 h 1784"/>
                <a:gd name="T22" fmla="*/ 194 w 4343"/>
                <a:gd name="T23" fmla="*/ 110 h 1784"/>
                <a:gd name="T24" fmla="*/ 3933 w 4343"/>
                <a:gd name="T25" fmla="*/ 10 h 1784"/>
                <a:gd name="T26" fmla="*/ 4061 w 4343"/>
                <a:gd name="T27" fmla="*/ 10 h 1784"/>
                <a:gd name="T28" fmla="*/ 4116 w 4343"/>
                <a:gd name="T29" fmla="*/ 10 h 1784"/>
                <a:gd name="T30" fmla="*/ 4143 w 4343"/>
                <a:gd name="T31" fmla="*/ 10 h 1784"/>
                <a:gd name="T32" fmla="*/ 4281 w 4343"/>
                <a:gd name="T33" fmla="*/ 23 h 1784"/>
                <a:gd name="T34" fmla="*/ 4308 w 4343"/>
                <a:gd name="T35" fmla="*/ 28 h 1784"/>
                <a:gd name="T36" fmla="*/ 4335 w 4343"/>
                <a:gd name="T37" fmla="*/ 40 h 1784"/>
                <a:gd name="T38" fmla="*/ 4253 w 4343"/>
                <a:gd name="T39" fmla="*/ 75 h 1784"/>
                <a:gd name="T40" fmla="*/ 441 w 4343"/>
                <a:gd name="T41" fmla="*/ 184 h 17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43"/>
                <a:gd name="T64" fmla="*/ 0 h 1784"/>
                <a:gd name="T65" fmla="*/ 4343 w 4343"/>
                <a:gd name="T66" fmla="*/ 1784 h 17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43" h="1784">
                  <a:moveTo>
                    <a:pt x="596" y="1692"/>
                  </a:moveTo>
                  <a:cubicBezTo>
                    <a:pt x="572" y="1708"/>
                    <a:pt x="526" y="1749"/>
                    <a:pt x="495" y="1756"/>
                  </a:cubicBezTo>
                  <a:cubicBezTo>
                    <a:pt x="465" y="1763"/>
                    <a:pt x="434" y="1768"/>
                    <a:pt x="404" y="1774"/>
                  </a:cubicBezTo>
                  <a:cubicBezTo>
                    <a:pt x="389" y="1777"/>
                    <a:pt x="358" y="1783"/>
                    <a:pt x="358" y="1783"/>
                  </a:cubicBezTo>
                  <a:cubicBezTo>
                    <a:pt x="251" y="1776"/>
                    <a:pt x="234" y="1784"/>
                    <a:pt x="157" y="1747"/>
                  </a:cubicBezTo>
                  <a:cubicBezTo>
                    <a:pt x="96" y="1654"/>
                    <a:pt x="143" y="1725"/>
                    <a:pt x="102" y="1664"/>
                  </a:cubicBezTo>
                  <a:cubicBezTo>
                    <a:pt x="96" y="1655"/>
                    <a:pt x="84" y="1637"/>
                    <a:pt x="84" y="1637"/>
                  </a:cubicBezTo>
                  <a:cubicBezTo>
                    <a:pt x="65" y="1579"/>
                    <a:pt x="48" y="1521"/>
                    <a:pt x="29" y="1463"/>
                  </a:cubicBezTo>
                  <a:cubicBezTo>
                    <a:pt x="23" y="1445"/>
                    <a:pt x="11" y="1408"/>
                    <a:pt x="11" y="1408"/>
                  </a:cubicBezTo>
                  <a:cubicBezTo>
                    <a:pt x="15" y="1324"/>
                    <a:pt x="0" y="1213"/>
                    <a:pt x="57" y="1143"/>
                  </a:cubicBezTo>
                  <a:cubicBezTo>
                    <a:pt x="65" y="1134"/>
                    <a:pt x="80" y="1104"/>
                    <a:pt x="93" y="1097"/>
                  </a:cubicBezTo>
                  <a:cubicBezTo>
                    <a:pt x="124" y="1081"/>
                    <a:pt x="162" y="1067"/>
                    <a:pt x="194" y="1052"/>
                  </a:cubicBezTo>
                  <a:lnTo>
                    <a:pt x="3933" y="28"/>
                  </a:lnTo>
                  <a:cubicBezTo>
                    <a:pt x="4028" y="8"/>
                    <a:pt x="3999" y="0"/>
                    <a:pt x="4061" y="19"/>
                  </a:cubicBezTo>
                  <a:cubicBezTo>
                    <a:pt x="4079" y="25"/>
                    <a:pt x="4098" y="31"/>
                    <a:pt x="4116" y="37"/>
                  </a:cubicBezTo>
                  <a:cubicBezTo>
                    <a:pt x="4125" y="40"/>
                    <a:pt x="4143" y="46"/>
                    <a:pt x="4143" y="46"/>
                  </a:cubicBezTo>
                  <a:cubicBezTo>
                    <a:pt x="4196" y="96"/>
                    <a:pt x="4230" y="160"/>
                    <a:pt x="4281" y="211"/>
                  </a:cubicBezTo>
                  <a:cubicBezTo>
                    <a:pt x="4305" y="282"/>
                    <a:pt x="4272" y="191"/>
                    <a:pt x="4308" y="265"/>
                  </a:cubicBezTo>
                  <a:cubicBezTo>
                    <a:pt x="4324" y="297"/>
                    <a:pt x="4328" y="340"/>
                    <a:pt x="4335" y="375"/>
                  </a:cubicBezTo>
                  <a:cubicBezTo>
                    <a:pt x="4329" y="504"/>
                    <a:pt x="4343" y="624"/>
                    <a:pt x="4253" y="723"/>
                  </a:cubicBezTo>
                  <a:lnTo>
                    <a:pt x="441" y="1765"/>
                  </a:lnTo>
                </a:path>
              </a:pathLst>
            </a:custGeom>
            <a:noFill/>
            <a:ln w="12700">
              <a:solidFill>
                <a:schemeClr val="accent2"/>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102" name="Line 60"/>
            <p:cNvSpPr>
              <a:spLocks noChangeShapeType="1"/>
            </p:cNvSpPr>
            <p:nvPr/>
          </p:nvSpPr>
          <p:spPr bwMode="auto">
            <a:xfrm flipV="1">
              <a:off x="5120" y="2139"/>
              <a:ext cx="119" cy="110"/>
            </a:xfrm>
            <a:prstGeom prst="line">
              <a:avLst/>
            </a:prstGeom>
            <a:noFill/>
            <a:ln w="12700">
              <a:solidFill>
                <a:schemeClr val="accent2"/>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103" name="Text Box 61"/>
            <p:cNvSpPr txBox="1">
              <a:spLocks noChangeArrowheads="1"/>
            </p:cNvSpPr>
            <p:nvPr/>
          </p:nvSpPr>
          <p:spPr bwMode="auto">
            <a:xfrm>
              <a:off x="5134" y="1894"/>
              <a:ext cx="917" cy="299"/>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chemeClr val="accent2"/>
                  </a:solidFill>
                  <a:ea typeface="宋体" panose="02010600030101010101" pitchFamily="2" charset="-122"/>
                </a:rPr>
                <a:t>One page</a:t>
              </a:r>
            </a:p>
          </p:txBody>
        </p:sp>
      </p:grpSp>
      <p:grpSp>
        <p:nvGrpSpPr>
          <p:cNvPr id="3" name="Group 66"/>
          <p:cNvGrpSpPr>
            <a:grpSpLocks/>
          </p:cNvGrpSpPr>
          <p:nvPr/>
        </p:nvGrpSpPr>
        <p:grpSpPr bwMode="auto">
          <a:xfrm>
            <a:off x="347663" y="5241925"/>
            <a:ext cx="1346200" cy="590550"/>
            <a:chOff x="216" y="3304"/>
            <a:chExt cx="848" cy="372"/>
          </a:xfrm>
        </p:grpSpPr>
        <p:sp>
          <p:nvSpPr>
            <p:cNvPr id="44099" name="Line 62"/>
            <p:cNvSpPr>
              <a:spLocks noChangeShapeType="1"/>
            </p:cNvSpPr>
            <p:nvPr/>
          </p:nvSpPr>
          <p:spPr bwMode="auto">
            <a:xfrm flipV="1">
              <a:off x="521" y="3304"/>
              <a:ext cx="543" cy="96"/>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100" name="Text Box 64"/>
            <p:cNvSpPr txBox="1">
              <a:spLocks noChangeArrowheads="1"/>
            </p:cNvSpPr>
            <p:nvPr/>
          </p:nvSpPr>
          <p:spPr bwMode="auto">
            <a:xfrm>
              <a:off x="216" y="3400"/>
              <a:ext cx="58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20000"/>
                </a:spcBef>
              </a:pPr>
              <a:r>
                <a:rPr kumimoji="1" lang="zh-CN" altLang="en-US" sz="2400" b="1">
                  <a:solidFill>
                    <a:srgbClr val="CC3300"/>
                  </a:solidFill>
                  <a:ea typeface="黑体" panose="02010609060101010101" pitchFamily="49" charset="-122"/>
                  <a:cs typeface="Arial" panose="020B0604020202020204" pitchFamily="34" charset="0"/>
                </a:rPr>
                <a:t>行缓冲</a:t>
              </a:r>
            </a:p>
          </p:txBody>
        </p:sp>
      </p:grpSp>
      <p:sp>
        <p:nvSpPr>
          <p:cNvPr id="384068" name="Text Box 68"/>
          <p:cNvSpPr txBox="1">
            <a:spLocks noChangeArrowheads="1"/>
          </p:cNvSpPr>
          <p:nvPr/>
        </p:nvSpPr>
        <p:spPr bwMode="auto">
          <a:xfrm>
            <a:off x="106363" y="1681163"/>
            <a:ext cx="571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每个芯片有</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512</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行</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x512</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列，并有</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个位平面</a:t>
            </a:r>
          </a:p>
          <a:p>
            <a:pPr eaLnBrk="1" hangingPunct="1"/>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每次读</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写各芯片同行同列的</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位，共</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16x8=128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位</a:t>
            </a:r>
          </a:p>
        </p:txBody>
      </p:sp>
      <p:sp>
        <p:nvSpPr>
          <p:cNvPr id="384071" name="Text Box 71"/>
          <p:cNvSpPr txBox="1">
            <a:spLocks noChangeArrowheads="1"/>
          </p:cNvSpPr>
          <p:nvPr/>
        </p:nvSpPr>
        <p:spPr bwMode="auto">
          <a:xfrm>
            <a:off x="2727325" y="5949950"/>
            <a:ext cx="5670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当</a:t>
            </a:r>
            <a:r>
              <a:rPr kumimoji="1" lang="en-US" altLang="zh-CN" sz="2000" b="1">
                <a:solidFill>
                  <a:srgbClr val="0000FF"/>
                </a:solidFill>
                <a:latin typeface="微软雅黑" panose="020B0503020204020204" pitchFamily="34" charset="-122"/>
                <a:ea typeface="微软雅黑" panose="020B0503020204020204" pitchFamily="34" charset="-122"/>
              </a:rPr>
              <a:t>CPU</a:t>
            </a:r>
            <a:r>
              <a:rPr kumimoji="1" lang="zh-CN" altLang="en-US" sz="2000" b="1">
                <a:solidFill>
                  <a:srgbClr val="0000FF"/>
                </a:solidFill>
                <a:latin typeface="微软雅黑" panose="020B0503020204020204" pitchFamily="34" charset="-122"/>
                <a:ea typeface="微软雅黑" panose="020B0503020204020204" pitchFamily="34" charset="-122"/>
              </a:rPr>
              <a:t>访问一块连续区域（即行地址相同）时，可直接从行缓冲读取，它用</a:t>
            </a:r>
            <a:r>
              <a:rPr kumimoji="1" lang="en-US" altLang="zh-CN" sz="2000" b="1">
                <a:solidFill>
                  <a:srgbClr val="0000FF"/>
                </a:solidFill>
                <a:latin typeface="微软雅黑" panose="020B0503020204020204" pitchFamily="34" charset="-122"/>
                <a:ea typeface="微软雅黑" panose="020B0503020204020204" pitchFamily="34" charset="-122"/>
              </a:rPr>
              <a:t>SRAM</a:t>
            </a:r>
            <a:r>
              <a:rPr kumimoji="1" lang="zh-CN" altLang="en-US" sz="2000" b="1">
                <a:solidFill>
                  <a:srgbClr val="0000FF"/>
                </a:solidFill>
                <a:latin typeface="微软雅黑" panose="020B0503020204020204" pitchFamily="34" charset="-122"/>
                <a:ea typeface="微软雅黑" panose="020B0503020204020204" pitchFamily="34" charset="-122"/>
              </a:rPr>
              <a:t>实现，速度极快！</a:t>
            </a:r>
          </a:p>
        </p:txBody>
      </p:sp>
      <p:grpSp>
        <p:nvGrpSpPr>
          <p:cNvPr id="4" name="Group 83"/>
          <p:cNvGrpSpPr>
            <a:grpSpLocks/>
          </p:cNvGrpSpPr>
          <p:nvPr/>
        </p:nvGrpSpPr>
        <p:grpSpPr bwMode="auto">
          <a:xfrm>
            <a:off x="7927975" y="1168400"/>
            <a:ext cx="854075" cy="2081213"/>
            <a:chOff x="4680" y="822"/>
            <a:chExt cx="378" cy="450"/>
          </a:xfrm>
        </p:grpSpPr>
        <p:sp>
          <p:nvSpPr>
            <p:cNvPr id="44097" name="Line 80"/>
            <p:cNvSpPr>
              <a:spLocks noChangeShapeType="1"/>
            </p:cNvSpPr>
            <p:nvPr/>
          </p:nvSpPr>
          <p:spPr bwMode="auto">
            <a:xfrm>
              <a:off x="4680" y="822"/>
              <a:ext cx="378"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098" name="Line 82"/>
            <p:cNvSpPr>
              <a:spLocks noChangeShapeType="1"/>
            </p:cNvSpPr>
            <p:nvPr/>
          </p:nvSpPr>
          <p:spPr bwMode="auto">
            <a:xfrm flipH="1">
              <a:off x="4890" y="822"/>
              <a:ext cx="162" cy="45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384084" name="Text Box 84"/>
          <p:cNvSpPr txBox="1">
            <a:spLocks noChangeArrowheads="1"/>
          </p:cNvSpPr>
          <p:nvPr/>
        </p:nvSpPr>
        <p:spPr bwMode="auto">
          <a:xfrm>
            <a:off x="119063" y="2535238"/>
            <a:ext cx="1533525"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微软雅黑" panose="020B0503020204020204" pitchFamily="34" charset="-122"/>
              </a:rPr>
              <a:t>问题：行缓冲数据的地址有何特点？</a:t>
            </a:r>
          </a:p>
        </p:txBody>
      </p:sp>
      <p:sp>
        <p:nvSpPr>
          <p:cNvPr id="384085" name="Text Box 85"/>
          <p:cNvSpPr txBox="1">
            <a:spLocks noChangeArrowheads="1"/>
          </p:cNvSpPr>
          <p:nvPr/>
        </p:nvSpPr>
        <p:spPr bwMode="auto">
          <a:xfrm>
            <a:off x="85725" y="3703638"/>
            <a:ext cx="1152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微软雅黑" panose="020B0503020204020204" pitchFamily="34" charset="-122"/>
              </a:rPr>
              <a:t>一定在同一行中！</a:t>
            </a:r>
          </a:p>
        </p:txBody>
      </p:sp>
      <p:sp>
        <p:nvSpPr>
          <p:cNvPr id="44096" name="TextBox 7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4524521-6C66-4A10-B17F-E3129F1DDEFD}" type="slidenum">
              <a:rPr lang="zh-CN" altLang="en-US" b="1">
                <a:ea typeface="宋体" panose="02010600030101010101" pitchFamily="2" charset="-122"/>
              </a:rPr>
              <a:pPr/>
              <a:t>22</a:t>
            </a:fld>
            <a:endParaRPr lang="zh-CN" altLang="en-US" b="1">
              <a:ea typeface="宋体" panose="02010600030101010101" pitchFamily="2" charset="-122"/>
            </a:endParaRPr>
          </a:p>
        </p:txBody>
      </p:sp>
    </p:spTree>
    <p:extLst>
      <p:ext uri="{BB962C8B-B14F-4D97-AF65-F5344CB8AC3E}">
        <p14:creationId xmlns:p14="http://schemas.microsoft.com/office/powerpoint/2010/main" val="2499376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68"/>
                                        </p:tgtEl>
                                        <p:attrNameLst>
                                          <p:attrName>style.visibility</p:attrName>
                                        </p:attrNameLst>
                                      </p:cBhvr>
                                      <p:to>
                                        <p:strVal val="visible"/>
                                      </p:to>
                                    </p:set>
                                    <p:animEffect transition="in" filter="blinds(horizontal)">
                                      <p:cBhvr>
                                        <p:cTn id="7" dur="500"/>
                                        <p:tgtEl>
                                          <p:spTgt spid="384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4084"/>
                                        </p:tgtEl>
                                        <p:attrNameLst>
                                          <p:attrName>style.visibility</p:attrName>
                                        </p:attrNameLst>
                                      </p:cBhvr>
                                      <p:to>
                                        <p:strVal val="visible"/>
                                      </p:to>
                                    </p:set>
                                    <p:animEffect transition="in" filter="blinds(horizontal)">
                                      <p:cBhvr>
                                        <p:cTn id="27" dur="500"/>
                                        <p:tgtEl>
                                          <p:spTgt spid="3840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4085"/>
                                        </p:tgtEl>
                                        <p:attrNameLst>
                                          <p:attrName>style.visibility</p:attrName>
                                        </p:attrNameLst>
                                      </p:cBhvr>
                                      <p:to>
                                        <p:strVal val="visible"/>
                                      </p:to>
                                    </p:set>
                                    <p:animEffect transition="in" filter="blinds(horizontal)">
                                      <p:cBhvr>
                                        <p:cTn id="32" dur="500"/>
                                        <p:tgtEl>
                                          <p:spTgt spid="3840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4071"/>
                                        </p:tgtEl>
                                        <p:attrNameLst>
                                          <p:attrName>style.visibility</p:attrName>
                                        </p:attrNameLst>
                                      </p:cBhvr>
                                      <p:to>
                                        <p:strVal val="visible"/>
                                      </p:to>
                                    </p:set>
                                    <p:animEffect transition="in" filter="blinds(horizontal)">
                                      <p:cBhvr>
                                        <p:cTn id="37" dur="500"/>
                                        <p:tgtEl>
                                          <p:spTgt spid="384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68" grpId="0"/>
      <p:bldP spid="384071" grpId="0"/>
      <p:bldP spid="384084" grpId="0" animBg="1"/>
      <p:bldP spid="3840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7"/>
          <p:cNvGrpSpPr>
            <a:grpSpLocks/>
          </p:cNvGrpSpPr>
          <p:nvPr/>
        </p:nvGrpSpPr>
        <p:grpSpPr bwMode="auto">
          <a:xfrm>
            <a:off x="0" y="908050"/>
            <a:ext cx="7670800" cy="5189538"/>
            <a:chOff x="430" y="872"/>
            <a:chExt cx="4384" cy="3064"/>
          </a:xfrm>
        </p:grpSpPr>
        <p:sp>
          <p:nvSpPr>
            <p:cNvPr id="45073" name="Text Box 8"/>
            <p:cNvSpPr txBox="1">
              <a:spLocks noChangeAspect="1" noChangeArrowheads="1"/>
            </p:cNvSpPr>
            <p:nvPr/>
          </p:nvSpPr>
          <p:spPr bwMode="auto">
            <a:xfrm>
              <a:off x="4060" y="3100"/>
              <a:ext cx="7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latin typeface="Helvetica" panose="020B0604020202020204" pitchFamily="34" charset="0"/>
                  <a:ea typeface="微软雅黑" panose="020B0503020204020204" pitchFamily="34" charset="-122"/>
                </a:rPr>
                <a:t>存储控制器</a:t>
              </a:r>
            </a:p>
          </p:txBody>
        </p:sp>
        <p:sp>
          <p:nvSpPr>
            <p:cNvPr id="570377" name="Rectangle 9"/>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70378" name="Rectangle 10"/>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5076" name="Rectangle 11"/>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7" name="Rectangle 12"/>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8" name="Rectangle 13"/>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9" name="Rectangle 14"/>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0" name="Rectangle 15"/>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1" name="Rectangle 16"/>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2" name="Rectangle 17"/>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3" name="Rectangle 18"/>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Helvetica" panose="020B0604020202020204" pitchFamily="34" charset="0"/>
                <a:ea typeface="宋体" panose="02010600030101010101" pitchFamily="2" charset="-122"/>
              </a:endParaRPr>
            </a:p>
          </p:txBody>
        </p:sp>
        <p:grpSp>
          <p:nvGrpSpPr>
            <p:cNvPr id="45084" name="Group 19"/>
            <p:cNvGrpSpPr>
              <a:grpSpLocks/>
            </p:cNvGrpSpPr>
            <p:nvPr/>
          </p:nvGrpSpPr>
          <p:grpSpPr bwMode="auto">
            <a:xfrm>
              <a:off x="1065" y="872"/>
              <a:ext cx="2330" cy="2253"/>
              <a:chOff x="768" y="724"/>
              <a:chExt cx="2623" cy="2537"/>
            </a:xfrm>
          </p:grpSpPr>
          <p:sp>
            <p:nvSpPr>
              <p:cNvPr id="45176" name="Line 20"/>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5177" name="Group 21"/>
              <p:cNvGrpSpPr>
                <a:grpSpLocks/>
              </p:cNvGrpSpPr>
              <p:nvPr/>
            </p:nvGrpSpPr>
            <p:grpSpPr bwMode="auto">
              <a:xfrm>
                <a:off x="768" y="724"/>
                <a:ext cx="2610" cy="2537"/>
                <a:chOff x="768" y="724"/>
                <a:chExt cx="2610" cy="2537"/>
              </a:xfrm>
            </p:grpSpPr>
            <p:sp>
              <p:nvSpPr>
                <p:cNvPr id="45178" name="Text Box 22"/>
                <p:cNvSpPr txBox="1">
                  <a:spLocks noChangeAspect="1" noChangeArrowheads="1"/>
                </p:cNvSpPr>
                <p:nvPr/>
              </p:nvSpPr>
              <p:spPr bwMode="auto">
                <a:xfrm>
                  <a:off x="1769" y="724"/>
                  <a:ext cx="1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Courier New" panose="02070309020205020404" pitchFamily="49" charset="0"/>
                      <a:ea typeface="宋体" panose="02010600030101010101" pitchFamily="2" charset="-122"/>
                    </a:rPr>
                    <a:t>(</a:t>
                  </a:r>
                  <a:r>
                    <a:rPr lang="zh-CN" altLang="en-US" sz="1400" b="1">
                      <a:solidFill>
                        <a:srgbClr val="0099FF"/>
                      </a:solidFill>
                      <a:latin typeface="Courier New" panose="02070309020205020404" pitchFamily="49" charset="0"/>
                      <a:ea typeface="宋体" panose="02010600030101010101" pitchFamily="2" charset="-122"/>
                    </a:rPr>
                    <a:t>行地址</a:t>
                  </a:r>
                  <a:r>
                    <a:rPr lang="en-US" altLang="zh-CN" sz="1400" b="1">
                      <a:solidFill>
                        <a:srgbClr val="0099FF"/>
                      </a:solidFill>
                      <a:latin typeface="Courier New" panose="02070309020205020404" pitchFamily="49" charset="0"/>
                      <a:ea typeface="宋体" panose="02010600030101010101" pitchFamily="2" charset="-122"/>
                    </a:rPr>
                    <a:t>i, </a:t>
                  </a:r>
                  <a:r>
                    <a:rPr lang="zh-CN" altLang="en-US" sz="1400" b="1">
                      <a:solidFill>
                        <a:srgbClr val="0099FF"/>
                      </a:solidFill>
                      <a:latin typeface="Courier New" panose="02070309020205020404" pitchFamily="49" charset="0"/>
                      <a:ea typeface="宋体" panose="02010600030101010101" pitchFamily="2" charset="-122"/>
                    </a:rPr>
                    <a:t>列地址</a:t>
                  </a:r>
                  <a:r>
                    <a:rPr lang="en-US" altLang="zh-CN" sz="1400" b="1">
                      <a:solidFill>
                        <a:srgbClr val="0099FF"/>
                      </a:solidFill>
                      <a:latin typeface="Courier New" panose="02070309020205020404" pitchFamily="49" charset="0"/>
                      <a:ea typeface="宋体" panose="02010600030101010101" pitchFamily="2" charset="-122"/>
                    </a:rPr>
                    <a:t>j)</a:t>
                  </a:r>
                </a:p>
              </p:txBody>
            </p:sp>
            <p:sp>
              <p:nvSpPr>
                <p:cNvPr id="45179"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0"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1"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2"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3"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4"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5"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6"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7"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8"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5085" name="Rectangle 33"/>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6" name="Rectangle 34"/>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7" name="Rectangle 35"/>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8" name="Rectangle 36"/>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9" name="Rectangle 37"/>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0" name="Rectangle 38"/>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1" name="Rectangle 39"/>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2" name="Rectangle 40"/>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3" name="Text Box 41"/>
            <p:cNvSpPr txBox="1">
              <a:spLocks noChangeAspect="1" noChangeArrowheads="1"/>
            </p:cNvSpPr>
            <p:nvPr/>
          </p:nvSpPr>
          <p:spPr bwMode="auto">
            <a:xfrm>
              <a:off x="1571" y="1758"/>
              <a:ext cx="3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000" b="1">
                  <a:solidFill>
                    <a:srgbClr val="0033CC"/>
                  </a:solidFill>
                  <a:latin typeface="Helvetica" panose="020B0604020202020204" pitchFamily="34" charset="0"/>
                  <a:ea typeface="宋体" panose="02010600030101010101" pitchFamily="2" charset="-122"/>
                </a:rPr>
                <a:t>DRAM 7</a:t>
              </a:r>
            </a:p>
          </p:txBody>
        </p:sp>
        <p:sp>
          <p:nvSpPr>
            <p:cNvPr id="45094" name="Text Box 42"/>
            <p:cNvSpPr txBox="1">
              <a:spLocks noChangeAspect="1" noChangeArrowheads="1"/>
            </p:cNvSpPr>
            <p:nvPr/>
          </p:nvSpPr>
          <p:spPr bwMode="auto">
            <a:xfrm>
              <a:off x="3502" y="1264"/>
              <a:ext cx="38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000" b="1">
                  <a:solidFill>
                    <a:srgbClr val="0033CC"/>
                  </a:solidFill>
                  <a:latin typeface="Helvetica" panose="020B0604020202020204" pitchFamily="34" charset="0"/>
                  <a:ea typeface="宋体" panose="02010600030101010101" pitchFamily="2" charset="-122"/>
                </a:rPr>
                <a:t>DRAM 0</a:t>
              </a:r>
            </a:p>
          </p:txBody>
        </p:sp>
        <p:grpSp>
          <p:nvGrpSpPr>
            <p:cNvPr id="45095" name="Group 43"/>
            <p:cNvGrpSpPr>
              <a:grpSpLocks/>
            </p:cNvGrpSpPr>
            <p:nvPr/>
          </p:nvGrpSpPr>
          <p:grpSpPr bwMode="auto">
            <a:xfrm>
              <a:off x="1689" y="2917"/>
              <a:ext cx="2286" cy="428"/>
              <a:chOff x="1471" y="3026"/>
              <a:chExt cx="2575" cy="482"/>
            </a:xfrm>
          </p:grpSpPr>
          <p:sp>
            <p:nvSpPr>
              <p:cNvPr id="45149" name="Text Box 44"/>
              <p:cNvSpPr txBox="1">
                <a:spLocks noChangeAspect="1" noChangeArrowheads="1"/>
              </p:cNvSpPr>
              <p:nvPr/>
            </p:nvSpPr>
            <p:spPr bwMode="auto">
              <a:xfrm>
                <a:off x="3891"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0</a:t>
                </a:r>
              </a:p>
            </p:txBody>
          </p:sp>
          <p:sp>
            <p:nvSpPr>
              <p:cNvPr id="45150" name="Text Box 45"/>
              <p:cNvSpPr txBox="1">
                <a:spLocks noChangeAspect="1" noChangeArrowheads="1"/>
              </p:cNvSpPr>
              <p:nvPr/>
            </p:nvSpPr>
            <p:spPr bwMode="auto">
              <a:xfrm>
                <a:off x="269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31</a:t>
                </a:r>
              </a:p>
            </p:txBody>
          </p:sp>
          <p:sp>
            <p:nvSpPr>
              <p:cNvPr id="45151" name="Text Box 46"/>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7</a:t>
                </a:r>
              </a:p>
            </p:txBody>
          </p:sp>
          <p:sp>
            <p:nvSpPr>
              <p:cNvPr id="45152" name="Text Box 47"/>
              <p:cNvSpPr txBox="1">
                <a:spLocks noChangeAspect="1" noChangeArrowheads="1"/>
              </p:cNvSpPr>
              <p:nvPr/>
            </p:nvSpPr>
            <p:spPr bwMode="auto">
              <a:xfrm>
                <a:off x="3558"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8</a:t>
                </a:r>
              </a:p>
            </p:txBody>
          </p:sp>
          <p:sp>
            <p:nvSpPr>
              <p:cNvPr id="45153" name="Text Box 48"/>
              <p:cNvSpPr txBox="1">
                <a:spLocks noChangeAspect="1" noChangeArrowheads="1"/>
              </p:cNvSpPr>
              <p:nvPr/>
            </p:nvSpPr>
            <p:spPr bwMode="auto">
              <a:xfrm>
                <a:off x="33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15</a:t>
                </a:r>
              </a:p>
            </p:txBody>
          </p:sp>
          <p:sp>
            <p:nvSpPr>
              <p:cNvPr id="45154" name="Text Box 49"/>
              <p:cNvSpPr txBox="1">
                <a:spLocks noChangeAspect="1" noChangeArrowheads="1"/>
              </p:cNvSpPr>
              <p:nvPr/>
            </p:nvSpPr>
            <p:spPr bwMode="auto">
              <a:xfrm>
                <a:off x="319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16</a:t>
                </a:r>
              </a:p>
            </p:txBody>
          </p:sp>
          <p:sp>
            <p:nvSpPr>
              <p:cNvPr id="45155" name="Text Box 50"/>
              <p:cNvSpPr txBox="1">
                <a:spLocks noChangeAspect="1" noChangeArrowheads="1"/>
              </p:cNvSpPr>
              <p:nvPr/>
            </p:nvSpPr>
            <p:spPr bwMode="auto">
              <a:xfrm>
                <a:off x="3034"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23</a:t>
                </a:r>
              </a:p>
            </p:txBody>
          </p:sp>
          <p:sp>
            <p:nvSpPr>
              <p:cNvPr id="45156" name="Text Box 51"/>
              <p:cNvSpPr txBox="1">
                <a:spLocks noChangeAspect="1" noChangeArrowheads="1"/>
              </p:cNvSpPr>
              <p:nvPr/>
            </p:nvSpPr>
            <p:spPr bwMode="auto">
              <a:xfrm>
                <a:off x="292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24</a:t>
                </a:r>
              </a:p>
            </p:txBody>
          </p:sp>
          <p:sp>
            <p:nvSpPr>
              <p:cNvPr id="45157" name="Text Box 52"/>
              <p:cNvSpPr txBox="1">
                <a:spLocks noChangeAspect="1" noChangeArrowheads="1"/>
              </p:cNvSpPr>
              <p:nvPr/>
            </p:nvSpPr>
            <p:spPr bwMode="auto">
              <a:xfrm>
                <a:off x="2594"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32</a:t>
                </a:r>
              </a:p>
            </p:txBody>
          </p:sp>
          <p:sp>
            <p:nvSpPr>
              <p:cNvPr id="45158" name="Text Box 53"/>
              <p:cNvSpPr txBox="1">
                <a:spLocks noChangeAspect="1" noChangeArrowheads="1"/>
              </p:cNvSpPr>
              <p:nvPr/>
            </p:nvSpPr>
            <p:spPr bwMode="auto">
              <a:xfrm>
                <a:off x="147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63</a:t>
                </a:r>
              </a:p>
            </p:txBody>
          </p:sp>
          <p:sp>
            <p:nvSpPr>
              <p:cNvPr id="45159" name="Text Box 54"/>
              <p:cNvSpPr txBox="1">
                <a:spLocks noChangeAspect="1" noChangeArrowheads="1"/>
              </p:cNvSpPr>
              <p:nvPr/>
            </p:nvSpPr>
            <p:spPr bwMode="auto">
              <a:xfrm>
                <a:off x="241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39</a:t>
                </a:r>
              </a:p>
            </p:txBody>
          </p:sp>
          <p:sp>
            <p:nvSpPr>
              <p:cNvPr id="45160" name="Text Box 55"/>
              <p:cNvSpPr txBox="1">
                <a:spLocks noChangeAspect="1" noChangeArrowheads="1"/>
              </p:cNvSpPr>
              <p:nvPr/>
            </p:nvSpPr>
            <p:spPr bwMode="auto">
              <a:xfrm>
                <a:off x="2286"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40</a:t>
                </a:r>
              </a:p>
            </p:txBody>
          </p:sp>
          <p:sp>
            <p:nvSpPr>
              <p:cNvPr id="45161" name="Text Box 56"/>
              <p:cNvSpPr txBox="1">
                <a:spLocks noChangeAspect="1" noChangeArrowheads="1"/>
              </p:cNvSpPr>
              <p:nvPr/>
            </p:nvSpPr>
            <p:spPr bwMode="auto">
              <a:xfrm>
                <a:off x="20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47</a:t>
                </a:r>
              </a:p>
            </p:txBody>
          </p:sp>
          <p:sp>
            <p:nvSpPr>
              <p:cNvPr id="45162" name="Text Box 57"/>
              <p:cNvSpPr txBox="1">
                <a:spLocks noChangeAspect="1" noChangeArrowheads="1"/>
              </p:cNvSpPr>
              <p:nvPr/>
            </p:nvSpPr>
            <p:spPr bwMode="auto">
              <a:xfrm>
                <a:off x="197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48</a:t>
                </a:r>
              </a:p>
            </p:txBody>
          </p:sp>
          <p:sp>
            <p:nvSpPr>
              <p:cNvPr id="45163" name="Text Box 58"/>
              <p:cNvSpPr txBox="1">
                <a:spLocks noChangeAspect="1" noChangeArrowheads="1"/>
              </p:cNvSpPr>
              <p:nvPr/>
            </p:nvSpPr>
            <p:spPr bwMode="auto">
              <a:xfrm>
                <a:off x="17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55</a:t>
                </a:r>
              </a:p>
            </p:txBody>
          </p:sp>
          <p:sp>
            <p:nvSpPr>
              <p:cNvPr id="45164" name="Text Box 59"/>
              <p:cNvSpPr txBox="1">
                <a:spLocks noChangeAspect="1" noChangeArrowheads="1"/>
              </p:cNvSpPr>
              <p:nvPr/>
            </p:nvSpPr>
            <p:spPr bwMode="auto">
              <a:xfrm>
                <a:off x="166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56</a:t>
                </a:r>
              </a:p>
            </p:txBody>
          </p:sp>
          <p:grpSp>
            <p:nvGrpSpPr>
              <p:cNvPr id="45165" name="Group 60"/>
              <p:cNvGrpSpPr>
                <a:grpSpLocks/>
              </p:cNvGrpSpPr>
              <p:nvPr/>
            </p:nvGrpSpPr>
            <p:grpSpPr bwMode="auto">
              <a:xfrm>
                <a:off x="1536" y="3153"/>
                <a:ext cx="2446" cy="355"/>
                <a:chOff x="1536" y="3153"/>
                <a:chExt cx="2446" cy="355"/>
              </a:xfrm>
            </p:grpSpPr>
            <p:grpSp>
              <p:nvGrpSpPr>
                <p:cNvPr id="45166" name="Group 61"/>
                <p:cNvGrpSpPr>
                  <a:grpSpLocks/>
                </p:cNvGrpSpPr>
                <p:nvPr/>
              </p:nvGrpSpPr>
              <p:grpSpPr bwMode="auto">
                <a:xfrm>
                  <a:off x="1536" y="3153"/>
                  <a:ext cx="2446" cy="154"/>
                  <a:chOff x="1536" y="3153"/>
                  <a:chExt cx="2446" cy="154"/>
                </a:xfrm>
              </p:grpSpPr>
              <p:sp>
                <p:nvSpPr>
                  <p:cNvPr id="45168" name="Rectangle 62"/>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69" name="Rectangle 63"/>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0" name="Rectangle 64"/>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1" name="Rectangle 65"/>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2" name="Rectangle 66"/>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3" name="Rectangle 67"/>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4" name="Rectangle 68"/>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5" name="Rectangle 69"/>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45167" name="Text Box 70"/>
                <p:cNvSpPr txBox="1">
                  <a:spLocks noChangeAspect="1" noChangeArrowheads="1"/>
                </p:cNvSpPr>
                <p:nvPr/>
              </p:nvSpPr>
              <p:spPr bwMode="auto">
                <a:xfrm>
                  <a:off x="2653" y="3307"/>
                  <a:ext cx="1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Helvetica" panose="020B0604020202020204" pitchFamily="34" charset="0"/>
                    <a:ea typeface="宋体" panose="02010600030101010101" pitchFamily="2" charset="-122"/>
                  </a:endParaRPr>
                </a:p>
              </p:txBody>
            </p:sp>
          </p:grpSp>
        </p:grpSp>
        <p:grpSp>
          <p:nvGrpSpPr>
            <p:cNvPr id="45096" name="Group 71"/>
            <p:cNvGrpSpPr>
              <a:grpSpLocks/>
            </p:cNvGrpSpPr>
            <p:nvPr/>
          </p:nvGrpSpPr>
          <p:grpSpPr bwMode="auto">
            <a:xfrm>
              <a:off x="1850" y="1585"/>
              <a:ext cx="2132" cy="1330"/>
              <a:chOff x="1652" y="1527"/>
              <a:chExt cx="2400" cy="1497"/>
            </a:xfrm>
          </p:grpSpPr>
          <p:grpSp>
            <p:nvGrpSpPr>
              <p:cNvPr id="45132" name="Group 72"/>
              <p:cNvGrpSpPr>
                <a:grpSpLocks/>
              </p:cNvGrpSpPr>
              <p:nvPr/>
            </p:nvGrpSpPr>
            <p:grpSpPr bwMode="auto">
              <a:xfrm>
                <a:off x="1677" y="1527"/>
                <a:ext cx="2137" cy="1497"/>
                <a:chOff x="1677" y="1527"/>
                <a:chExt cx="2137" cy="1497"/>
              </a:xfrm>
            </p:grpSpPr>
            <p:sp>
              <p:nvSpPr>
                <p:cNvPr id="45141" name="Line 73"/>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2" name="Line 74"/>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3" name="Line 75"/>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4" name="Line 76"/>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5" name="Line 77"/>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6" name="Line 78"/>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7" name="Line 79"/>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8" name="Line 80"/>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133" name="Text Box 81"/>
              <p:cNvSpPr txBox="1">
                <a:spLocks noChangeAspect="1" noChangeArrowheads="1"/>
              </p:cNvSpPr>
              <p:nvPr/>
            </p:nvSpPr>
            <p:spPr bwMode="auto">
              <a:xfrm>
                <a:off x="3792" y="2510"/>
                <a:ext cx="2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0-7</a:t>
                </a:r>
              </a:p>
            </p:txBody>
          </p:sp>
          <p:sp>
            <p:nvSpPr>
              <p:cNvPr id="45134" name="Text Box 82"/>
              <p:cNvSpPr txBox="1">
                <a:spLocks noChangeAspect="1" noChangeArrowheads="1"/>
              </p:cNvSpPr>
              <p:nvPr/>
            </p:nvSpPr>
            <p:spPr bwMode="auto">
              <a:xfrm>
                <a:off x="3494" y="2510"/>
                <a:ext cx="2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8-15</a:t>
                </a:r>
              </a:p>
            </p:txBody>
          </p:sp>
          <p:sp>
            <p:nvSpPr>
              <p:cNvPr id="45135" name="Text Box 83"/>
              <p:cNvSpPr txBox="1">
                <a:spLocks noChangeAspect="1" noChangeArrowheads="1"/>
              </p:cNvSpPr>
              <p:nvPr/>
            </p:nvSpPr>
            <p:spPr bwMode="auto">
              <a:xfrm>
                <a:off x="3186"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16-23</a:t>
                </a:r>
              </a:p>
            </p:txBody>
          </p:sp>
          <p:sp>
            <p:nvSpPr>
              <p:cNvPr id="45136" name="Text Box 84"/>
              <p:cNvSpPr txBox="1">
                <a:spLocks noChangeAspect="1" noChangeArrowheads="1"/>
              </p:cNvSpPr>
              <p:nvPr/>
            </p:nvSpPr>
            <p:spPr bwMode="auto">
              <a:xfrm>
                <a:off x="287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24-31</a:t>
                </a:r>
              </a:p>
            </p:txBody>
          </p:sp>
          <p:sp>
            <p:nvSpPr>
              <p:cNvPr id="45137" name="Text Box 85"/>
              <p:cNvSpPr txBox="1">
                <a:spLocks noChangeAspect="1" noChangeArrowheads="1"/>
              </p:cNvSpPr>
              <p:nvPr/>
            </p:nvSpPr>
            <p:spPr bwMode="auto">
              <a:xfrm>
                <a:off x="257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32-39</a:t>
                </a:r>
              </a:p>
            </p:txBody>
          </p:sp>
          <p:sp>
            <p:nvSpPr>
              <p:cNvPr id="45138" name="Text Box 86"/>
              <p:cNvSpPr txBox="1">
                <a:spLocks noChangeAspect="1" noChangeArrowheads="1"/>
              </p:cNvSpPr>
              <p:nvPr/>
            </p:nvSpPr>
            <p:spPr bwMode="auto">
              <a:xfrm>
                <a:off x="2248"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40-47</a:t>
                </a:r>
              </a:p>
            </p:txBody>
          </p:sp>
          <p:sp>
            <p:nvSpPr>
              <p:cNvPr id="45139" name="Text Box 87"/>
              <p:cNvSpPr txBox="1">
                <a:spLocks noChangeAspect="1" noChangeArrowheads="1"/>
              </p:cNvSpPr>
              <p:nvPr/>
            </p:nvSpPr>
            <p:spPr bwMode="auto">
              <a:xfrm>
                <a:off x="193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48-55</a:t>
                </a:r>
              </a:p>
            </p:txBody>
          </p:sp>
          <p:sp>
            <p:nvSpPr>
              <p:cNvPr id="45140" name="Text Box 88"/>
              <p:cNvSpPr txBox="1">
                <a:spLocks noChangeAspect="1" noChangeArrowheads="1"/>
              </p:cNvSpPr>
              <p:nvPr/>
            </p:nvSpPr>
            <p:spPr bwMode="auto">
              <a:xfrm>
                <a:off x="165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56-63</a:t>
                </a:r>
              </a:p>
            </p:txBody>
          </p:sp>
        </p:grpSp>
        <p:sp>
          <p:nvSpPr>
            <p:cNvPr id="570457"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5098" name="Text Box 90"/>
            <p:cNvSpPr txBox="1">
              <a:spLocks noChangeAspect="1" noChangeArrowheads="1"/>
            </p:cNvSpPr>
            <p:nvPr/>
          </p:nvSpPr>
          <p:spPr bwMode="auto">
            <a:xfrm>
              <a:off x="3073" y="3646"/>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ea typeface="黑体" panose="02010609060101010101" pitchFamily="49" charset="-122"/>
                </a:rPr>
                <a:t> 最多读64位</a:t>
              </a:r>
            </a:p>
          </p:txBody>
        </p:sp>
        <p:grpSp>
          <p:nvGrpSpPr>
            <p:cNvPr id="45099" name="Group 91"/>
            <p:cNvGrpSpPr>
              <a:grpSpLocks/>
            </p:cNvGrpSpPr>
            <p:nvPr/>
          </p:nvGrpSpPr>
          <p:grpSpPr bwMode="auto">
            <a:xfrm>
              <a:off x="1690" y="2917"/>
              <a:ext cx="2286" cy="447"/>
              <a:chOff x="1472" y="3026"/>
              <a:chExt cx="2575" cy="504"/>
            </a:xfrm>
          </p:grpSpPr>
          <p:sp>
            <p:nvSpPr>
              <p:cNvPr id="45105" name="Text Box 92"/>
              <p:cNvSpPr txBox="1">
                <a:spLocks noChangeAspect="1" noChangeArrowheads="1"/>
              </p:cNvSpPr>
              <p:nvPr/>
            </p:nvSpPr>
            <p:spPr bwMode="auto">
              <a:xfrm>
                <a:off x="3892"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0</a:t>
                </a:r>
              </a:p>
            </p:txBody>
          </p:sp>
          <p:sp>
            <p:nvSpPr>
              <p:cNvPr id="45106" name="Text Box 93"/>
              <p:cNvSpPr txBox="1">
                <a:spLocks noChangeAspect="1" noChangeArrowheads="1"/>
              </p:cNvSpPr>
              <p:nvPr/>
            </p:nvSpPr>
            <p:spPr bwMode="auto">
              <a:xfrm>
                <a:off x="270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31</a:t>
                </a:r>
              </a:p>
            </p:txBody>
          </p:sp>
          <p:sp>
            <p:nvSpPr>
              <p:cNvPr id="45107" name="Text Box 94"/>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7</a:t>
                </a:r>
              </a:p>
            </p:txBody>
          </p:sp>
          <p:sp>
            <p:nvSpPr>
              <p:cNvPr id="45108" name="Text Box 95"/>
              <p:cNvSpPr txBox="1">
                <a:spLocks noChangeAspect="1" noChangeArrowheads="1"/>
              </p:cNvSpPr>
              <p:nvPr/>
            </p:nvSpPr>
            <p:spPr bwMode="auto">
              <a:xfrm>
                <a:off x="3555"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8</a:t>
                </a:r>
              </a:p>
            </p:txBody>
          </p:sp>
          <p:sp>
            <p:nvSpPr>
              <p:cNvPr id="45109" name="Text Box 96"/>
              <p:cNvSpPr txBox="1">
                <a:spLocks noChangeAspect="1" noChangeArrowheads="1"/>
              </p:cNvSpPr>
              <p:nvPr/>
            </p:nvSpPr>
            <p:spPr bwMode="auto">
              <a:xfrm>
                <a:off x="331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15</a:t>
                </a:r>
              </a:p>
            </p:txBody>
          </p:sp>
          <p:sp>
            <p:nvSpPr>
              <p:cNvPr id="45110" name="Text Box 97"/>
              <p:cNvSpPr txBox="1">
                <a:spLocks noChangeAspect="1" noChangeArrowheads="1"/>
              </p:cNvSpPr>
              <p:nvPr/>
            </p:nvSpPr>
            <p:spPr bwMode="auto">
              <a:xfrm>
                <a:off x="319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16</a:t>
                </a:r>
              </a:p>
            </p:txBody>
          </p:sp>
          <p:sp>
            <p:nvSpPr>
              <p:cNvPr id="45111" name="Text Box 98"/>
              <p:cNvSpPr txBox="1">
                <a:spLocks noChangeAspect="1" noChangeArrowheads="1"/>
              </p:cNvSpPr>
              <p:nvPr/>
            </p:nvSpPr>
            <p:spPr bwMode="auto">
              <a:xfrm>
                <a:off x="3035"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23</a:t>
                </a:r>
              </a:p>
            </p:txBody>
          </p:sp>
          <p:sp>
            <p:nvSpPr>
              <p:cNvPr id="45112" name="Text Box 99"/>
              <p:cNvSpPr txBox="1">
                <a:spLocks noChangeAspect="1" noChangeArrowheads="1"/>
              </p:cNvSpPr>
              <p:nvPr/>
            </p:nvSpPr>
            <p:spPr bwMode="auto">
              <a:xfrm>
                <a:off x="292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24</a:t>
                </a:r>
              </a:p>
            </p:txBody>
          </p:sp>
          <p:sp>
            <p:nvSpPr>
              <p:cNvPr id="45113" name="Text Box 100"/>
              <p:cNvSpPr txBox="1">
                <a:spLocks noChangeAspect="1" noChangeArrowheads="1"/>
              </p:cNvSpPr>
              <p:nvPr/>
            </p:nvSpPr>
            <p:spPr bwMode="auto">
              <a:xfrm>
                <a:off x="2595"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32</a:t>
                </a:r>
              </a:p>
            </p:txBody>
          </p:sp>
          <p:sp>
            <p:nvSpPr>
              <p:cNvPr id="45114" name="Text Box 101"/>
              <p:cNvSpPr txBox="1">
                <a:spLocks noChangeAspect="1" noChangeArrowheads="1"/>
              </p:cNvSpPr>
              <p:nvPr/>
            </p:nvSpPr>
            <p:spPr bwMode="auto">
              <a:xfrm>
                <a:off x="147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63</a:t>
                </a:r>
              </a:p>
            </p:txBody>
          </p:sp>
          <p:sp>
            <p:nvSpPr>
              <p:cNvPr id="45115" name="Text Box 102"/>
              <p:cNvSpPr txBox="1">
                <a:spLocks noChangeAspect="1" noChangeArrowheads="1"/>
              </p:cNvSpPr>
              <p:nvPr/>
            </p:nvSpPr>
            <p:spPr bwMode="auto">
              <a:xfrm>
                <a:off x="24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39</a:t>
                </a:r>
              </a:p>
            </p:txBody>
          </p:sp>
          <p:sp>
            <p:nvSpPr>
              <p:cNvPr id="45116" name="Text Box 103"/>
              <p:cNvSpPr txBox="1">
                <a:spLocks noChangeAspect="1" noChangeArrowheads="1"/>
              </p:cNvSpPr>
              <p:nvPr/>
            </p:nvSpPr>
            <p:spPr bwMode="auto">
              <a:xfrm>
                <a:off x="2288"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40</a:t>
                </a:r>
              </a:p>
            </p:txBody>
          </p:sp>
          <p:sp>
            <p:nvSpPr>
              <p:cNvPr id="45117" name="Text Box 104"/>
              <p:cNvSpPr txBox="1">
                <a:spLocks noChangeAspect="1" noChangeArrowheads="1"/>
              </p:cNvSpPr>
              <p:nvPr/>
            </p:nvSpPr>
            <p:spPr bwMode="auto">
              <a:xfrm>
                <a:off x="20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47</a:t>
                </a:r>
              </a:p>
            </p:txBody>
          </p:sp>
          <p:sp>
            <p:nvSpPr>
              <p:cNvPr id="45118" name="Text Box 105"/>
              <p:cNvSpPr txBox="1">
                <a:spLocks noChangeAspect="1" noChangeArrowheads="1"/>
              </p:cNvSpPr>
              <p:nvPr/>
            </p:nvSpPr>
            <p:spPr bwMode="auto">
              <a:xfrm>
                <a:off x="198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48</a:t>
                </a:r>
              </a:p>
            </p:txBody>
          </p:sp>
          <p:sp>
            <p:nvSpPr>
              <p:cNvPr id="45119" name="Text Box 106"/>
              <p:cNvSpPr txBox="1">
                <a:spLocks noChangeAspect="1" noChangeArrowheads="1"/>
              </p:cNvSpPr>
              <p:nvPr/>
            </p:nvSpPr>
            <p:spPr bwMode="auto">
              <a:xfrm>
                <a:off x="17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55</a:t>
                </a:r>
              </a:p>
            </p:txBody>
          </p:sp>
          <p:sp>
            <p:nvSpPr>
              <p:cNvPr id="45120" name="Text Box 107"/>
              <p:cNvSpPr txBox="1">
                <a:spLocks noChangeAspect="1" noChangeArrowheads="1"/>
              </p:cNvSpPr>
              <p:nvPr/>
            </p:nvSpPr>
            <p:spPr bwMode="auto">
              <a:xfrm>
                <a:off x="166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56</a:t>
                </a:r>
              </a:p>
            </p:txBody>
          </p:sp>
          <p:grpSp>
            <p:nvGrpSpPr>
              <p:cNvPr id="45121" name="Group 108"/>
              <p:cNvGrpSpPr>
                <a:grpSpLocks/>
              </p:cNvGrpSpPr>
              <p:nvPr/>
            </p:nvGrpSpPr>
            <p:grpSpPr bwMode="auto">
              <a:xfrm>
                <a:off x="1536" y="3153"/>
                <a:ext cx="2446" cy="377"/>
                <a:chOff x="1536" y="3153"/>
                <a:chExt cx="2446" cy="377"/>
              </a:xfrm>
            </p:grpSpPr>
            <p:grpSp>
              <p:nvGrpSpPr>
                <p:cNvPr id="45122" name="Group 109"/>
                <p:cNvGrpSpPr>
                  <a:grpSpLocks/>
                </p:cNvGrpSpPr>
                <p:nvPr/>
              </p:nvGrpSpPr>
              <p:grpSpPr bwMode="auto">
                <a:xfrm>
                  <a:off x="1536" y="3153"/>
                  <a:ext cx="2446" cy="154"/>
                  <a:chOff x="1536" y="3153"/>
                  <a:chExt cx="2446" cy="154"/>
                </a:xfrm>
              </p:grpSpPr>
              <p:sp>
                <p:nvSpPr>
                  <p:cNvPr id="45124" name="Rectangle 110"/>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5" name="Rectangle 111"/>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6" name="Rectangle 112"/>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7" name="Rectangle 113"/>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8" name="Rectangle 114"/>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9" name="Rectangle 115"/>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30" name="Rectangle 116"/>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31" name="Rectangle 117"/>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45123" name="Text Box 118"/>
                <p:cNvSpPr txBox="1">
                  <a:spLocks noChangeAspect="1" noChangeArrowheads="1"/>
                </p:cNvSpPr>
                <p:nvPr/>
              </p:nvSpPr>
              <p:spPr bwMode="auto">
                <a:xfrm>
                  <a:off x="1596" y="3288"/>
                  <a:ext cx="22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latin typeface="微软雅黑" panose="020B0503020204020204" pitchFamily="34" charset="-122"/>
                      <a:ea typeface="微软雅黑" panose="020B0503020204020204" pitchFamily="34" charset="-122"/>
                    </a:rPr>
                    <a:t>主存储器地址 </a:t>
                  </a:r>
                  <a:r>
                    <a:rPr lang="en-US" altLang="zh-CN" sz="1800" b="1">
                      <a:latin typeface="微软雅黑" panose="020B0503020204020204" pitchFamily="34" charset="-122"/>
                      <a:ea typeface="微软雅黑" panose="020B0503020204020204" pitchFamily="34" charset="-122"/>
                    </a:rPr>
                    <a:t>A </a:t>
                  </a:r>
                  <a:r>
                    <a:rPr lang="zh-CN" altLang="en-US" sz="1800" b="1">
                      <a:latin typeface="微软雅黑" panose="020B0503020204020204" pitchFamily="34" charset="-122"/>
                      <a:ea typeface="微软雅黑" panose="020B0503020204020204" pitchFamily="34" charset="-122"/>
                    </a:rPr>
                    <a:t>处的64-</a:t>
                  </a:r>
                  <a:r>
                    <a:rPr lang="en-US" altLang="zh-CN" sz="1800" b="1">
                      <a:latin typeface="微软雅黑" panose="020B0503020204020204" pitchFamily="34" charset="-122"/>
                      <a:ea typeface="微软雅黑" panose="020B0503020204020204" pitchFamily="34" charset="-122"/>
                    </a:rPr>
                    <a:t>bit</a:t>
                  </a:r>
                  <a:r>
                    <a:rPr lang="zh-CN" altLang="en-US" sz="1800" b="1">
                      <a:latin typeface="微软雅黑" panose="020B0503020204020204" pitchFamily="34" charset="-122"/>
                      <a:ea typeface="微软雅黑" panose="020B0503020204020204" pitchFamily="34" charset="-122"/>
                    </a:rPr>
                    <a:t>数据</a:t>
                  </a:r>
                  <a:endParaRPr lang="en-US" altLang="zh-CN" sz="1800" b="1">
                    <a:latin typeface="微软雅黑" panose="020B0503020204020204" pitchFamily="34" charset="-122"/>
                    <a:ea typeface="微软雅黑" panose="020B0503020204020204" pitchFamily="34" charset="-122"/>
                  </a:endParaRPr>
                </a:p>
              </p:txBody>
            </p:sp>
          </p:grpSp>
        </p:grpSp>
        <p:sp>
          <p:nvSpPr>
            <p:cNvPr id="45100" name="Text Box 119"/>
            <p:cNvSpPr txBox="1">
              <a:spLocks noChangeArrowheads="1"/>
            </p:cNvSpPr>
            <p:nvPr/>
          </p:nvSpPr>
          <p:spPr bwMode="auto">
            <a:xfrm>
              <a:off x="430" y="2047"/>
              <a:ext cx="59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3399FF"/>
                  </a:solidFill>
                  <a:ea typeface="宋体" panose="02010600030101010101" pitchFamily="2" charset="-122"/>
                </a:rPr>
                <a:t>地址</a:t>
              </a:r>
              <a:r>
                <a:rPr kumimoji="1" lang="en-US" altLang="zh-CN" sz="1800" b="1">
                  <a:solidFill>
                    <a:srgbClr val="3399FF"/>
                  </a:solidFill>
                  <a:ea typeface="宋体" panose="02010600030101010101" pitchFamily="2" charset="-122"/>
                </a:rPr>
                <a:t>A</a:t>
              </a:r>
            </a:p>
          </p:txBody>
        </p:sp>
        <p:sp>
          <p:nvSpPr>
            <p:cNvPr id="45101"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02" name="Line 121"/>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03" name="Line 122"/>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04" name="Text Box 123"/>
            <p:cNvSpPr txBox="1">
              <a:spLocks noChangeArrowheads="1"/>
            </p:cNvSpPr>
            <p:nvPr/>
          </p:nvSpPr>
          <p:spPr bwMode="auto">
            <a:xfrm>
              <a:off x="1450" y="2068"/>
              <a:ext cx="45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100" b="1">
                  <a:ea typeface="宋体" panose="02010600030101010101" pitchFamily="2" charset="-122"/>
                </a:rPr>
                <a:t>4096</a:t>
              </a:r>
              <a:r>
                <a:rPr kumimoji="1" lang="zh-CN" altLang="en-US" sz="1100" b="1">
                  <a:ea typeface="宋体" panose="02010600030101010101" pitchFamily="2" charset="-122"/>
                </a:rPr>
                <a:t>行</a:t>
              </a:r>
            </a:p>
          </p:txBody>
        </p:sp>
      </p:grpSp>
      <p:sp>
        <p:nvSpPr>
          <p:cNvPr id="45059"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举例：</a:t>
            </a:r>
            <a:r>
              <a:rPr lang="en-US" altLang="zh-CN"/>
              <a:t>128MB</a:t>
            </a:r>
            <a:r>
              <a:rPr lang="zh-CN" altLang="en-US"/>
              <a:t>的</a:t>
            </a:r>
            <a:r>
              <a:rPr lang="en-US" altLang="zh-CN"/>
              <a:t>DRAM</a:t>
            </a:r>
            <a:r>
              <a:rPr lang="zh-CN" altLang="en-US"/>
              <a:t>存储器</a:t>
            </a:r>
          </a:p>
        </p:txBody>
      </p:sp>
      <p:grpSp>
        <p:nvGrpSpPr>
          <p:cNvPr id="45060" name="Group 3"/>
          <p:cNvGrpSpPr>
            <a:grpSpLocks/>
          </p:cNvGrpSpPr>
          <p:nvPr/>
        </p:nvGrpSpPr>
        <p:grpSpPr bwMode="auto">
          <a:xfrm>
            <a:off x="6821488" y="5251450"/>
            <a:ext cx="1908175" cy="698500"/>
            <a:chOff x="4388" y="982"/>
            <a:chExt cx="987" cy="441"/>
          </a:xfrm>
        </p:grpSpPr>
        <p:sp>
          <p:nvSpPr>
            <p:cNvPr id="45071" name="Rectangle 4"/>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2" name="Text Box 5"/>
            <p:cNvSpPr txBox="1">
              <a:spLocks noChangeAspect="1" noChangeArrowheads="1"/>
            </p:cNvSpPr>
            <p:nvPr/>
          </p:nvSpPr>
          <p:spPr bwMode="auto">
            <a:xfrm>
              <a:off x="4388" y="982"/>
              <a:ext cx="987"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Helvetica" panose="020B0604020202020204" pitchFamily="34" charset="0"/>
                  <a:ea typeface="宋体" panose="02010600030101010101" pitchFamily="2" charset="-122"/>
                </a:rPr>
                <a:t>: </a:t>
              </a:r>
              <a:r>
                <a:rPr lang="zh-CN" altLang="en-US" sz="2000" b="1">
                  <a:latin typeface="微软雅黑" panose="020B0503020204020204" pitchFamily="34" charset="-122"/>
                  <a:ea typeface="微软雅黑" panose="020B0503020204020204" pitchFamily="34" charset="-122"/>
                </a:rPr>
                <a:t>行、列地址为</a:t>
              </a:r>
              <a:r>
                <a:rPr lang="en-US" altLang="zh-CN" sz="2000" b="1">
                  <a:latin typeface="微软雅黑" panose="020B0503020204020204" pitchFamily="34" charset="-122"/>
                  <a:ea typeface="微软雅黑" panose="020B0503020204020204" pitchFamily="34" charset="-122"/>
                </a:rPr>
                <a:t>(i,j)</a:t>
              </a:r>
              <a:r>
                <a:rPr lang="zh-CN" altLang="en-US" sz="2000" b="1">
                  <a:latin typeface="微软雅黑" panose="020B0503020204020204" pitchFamily="34" charset="-122"/>
                  <a:ea typeface="微软雅黑" panose="020B0503020204020204" pitchFamily="34" charset="-122"/>
                </a:rPr>
                <a:t>的</a:t>
              </a:r>
              <a:r>
                <a:rPr lang="en-US" altLang="zh-CN" sz="2000" b="1">
                  <a:latin typeface="微软雅黑" panose="020B0503020204020204" pitchFamily="34" charset="-122"/>
                  <a:ea typeface="微软雅黑" panose="020B0503020204020204" pitchFamily="34" charset="-122"/>
                </a:rPr>
                <a:t>8</a:t>
              </a:r>
              <a:r>
                <a:rPr lang="zh-CN" altLang="en-US" sz="2000" b="1">
                  <a:latin typeface="微软雅黑" panose="020B0503020204020204" pitchFamily="34" charset="-122"/>
                  <a:ea typeface="微软雅黑" panose="020B0503020204020204" pitchFamily="34" charset="-122"/>
                </a:rPr>
                <a:t>个单元</a:t>
              </a:r>
            </a:p>
          </p:txBody>
        </p:sp>
      </p:grpSp>
      <p:sp>
        <p:nvSpPr>
          <p:cNvPr id="45061" name="Text Box 6"/>
          <p:cNvSpPr txBox="1">
            <a:spLocks noChangeAspect="1" noChangeArrowheads="1"/>
          </p:cNvSpPr>
          <p:nvPr/>
        </p:nvSpPr>
        <p:spPr bwMode="auto">
          <a:xfrm>
            <a:off x="6516688" y="760413"/>
            <a:ext cx="25558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30000"/>
              </a:lnSpc>
            </a:pPr>
            <a:endParaRPr lang="zh-CN" altLang="en-US" b="1">
              <a:latin typeface="Helvetica" panose="020B0604020202020204" pitchFamily="34" charset="0"/>
              <a:ea typeface="宋体" panose="02010600030101010101" pitchFamily="2" charset="-122"/>
            </a:endParaRPr>
          </a:p>
          <a:p>
            <a:pPr>
              <a:lnSpc>
                <a:spcPct val="130000"/>
              </a:lnSpc>
              <a:buFontTx/>
              <a:buChar char="•"/>
            </a:pPr>
            <a:r>
              <a:rPr lang="zh-CN" altLang="en-US" sz="1700" b="1">
                <a:latin typeface="微软雅黑" panose="020B0503020204020204" pitchFamily="34" charset="-122"/>
                <a:ea typeface="微软雅黑" panose="020B0503020204020204" pitchFamily="34" charset="-122"/>
              </a:rPr>
              <a:t>由8片</a:t>
            </a:r>
            <a:r>
              <a:rPr lang="en-US" altLang="zh-CN" sz="1700" b="1">
                <a:latin typeface="微软雅黑" panose="020B0503020204020204" pitchFamily="34" charset="-122"/>
                <a:ea typeface="微软雅黑" panose="020B0503020204020204" pitchFamily="34" charset="-122"/>
              </a:rPr>
              <a:t>DRAM</a:t>
            </a:r>
            <a:r>
              <a:rPr lang="zh-CN" altLang="en-US" sz="1700" b="1">
                <a:latin typeface="微软雅黑" panose="020B0503020204020204" pitchFamily="34" charset="-122"/>
                <a:ea typeface="微软雅黑" panose="020B0503020204020204" pitchFamily="34" charset="-122"/>
              </a:rPr>
              <a:t>芯片构成</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每片 </a:t>
            </a:r>
            <a:r>
              <a:rPr lang="en-US" altLang="zh-CN" sz="1700" b="1">
                <a:latin typeface="微软雅黑" panose="020B0503020204020204" pitchFamily="34" charset="-122"/>
                <a:ea typeface="微软雅黑" panose="020B0503020204020204" pitchFamily="34" charset="-122"/>
              </a:rPr>
              <a:t>16Mx8 bits</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行地址、列地址各</a:t>
            </a:r>
            <a:r>
              <a:rPr lang="en-US" altLang="zh-CN" sz="1700" b="1">
                <a:latin typeface="微软雅黑" panose="020B0503020204020204" pitchFamily="34" charset="-122"/>
                <a:ea typeface="微软雅黑" panose="020B0503020204020204" pitchFamily="34" charset="-122"/>
              </a:rPr>
              <a:t>12</a:t>
            </a:r>
            <a:r>
              <a:rPr lang="zh-CN" altLang="en-US" sz="1700" b="1">
                <a:latin typeface="微软雅黑" panose="020B0503020204020204" pitchFamily="34" charset="-122"/>
                <a:ea typeface="微软雅黑" panose="020B0503020204020204" pitchFamily="34" charset="-122"/>
              </a:rPr>
              <a:t>位</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每行共</a:t>
            </a:r>
            <a:r>
              <a:rPr lang="en-US" altLang="zh-CN" sz="1700" b="1">
                <a:latin typeface="微软雅黑" panose="020B0503020204020204" pitchFamily="34" charset="-122"/>
                <a:ea typeface="微软雅黑" panose="020B0503020204020204" pitchFamily="34" charset="-122"/>
              </a:rPr>
              <a:t>4096</a:t>
            </a:r>
            <a:r>
              <a:rPr lang="zh-CN" altLang="en-US" sz="1700" b="1">
                <a:latin typeface="微软雅黑" panose="020B0503020204020204" pitchFamily="34" charset="-122"/>
                <a:ea typeface="微软雅黑" panose="020B0503020204020204" pitchFamily="34" charset="-122"/>
              </a:rPr>
              <a:t>列</a:t>
            </a:r>
            <a:r>
              <a:rPr lang="en-US" altLang="zh-CN" sz="1700" b="1">
                <a:latin typeface="微软雅黑" panose="020B0503020204020204" pitchFamily="34" charset="-122"/>
                <a:ea typeface="微软雅黑" panose="020B0503020204020204" pitchFamily="34" charset="-122"/>
              </a:rPr>
              <a:t>(8</a:t>
            </a:r>
            <a:r>
              <a:rPr lang="zh-CN" altLang="en-US" sz="1700" b="1">
                <a:latin typeface="微软雅黑" panose="020B0503020204020204" pitchFamily="34" charset="-122"/>
                <a:ea typeface="微软雅黑" panose="020B0503020204020204" pitchFamily="34" charset="-122"/>
              </a:rPr>
              <a:t>位</a:t>
            </a:r>
            <a:r>
              <a:rPr lang="en-US" altLang="zh-CN" sz="1700" b="1">
                <a:latin typeface="微软雅黑" panose="020B0503020204020204" pitchFamily="34" charset="-122"/>
                <a:ea typeface="微软雅黑" panose="020B0503020204020204" pitchFamily="34" charset="-122"/>
              </a:rPr>
              <a:t>/</a:t>
            </a:r>
            <a:r>
              <a:rPr lang="zh-CN" altLang="en-US" sz="1700" b="1">
                <a:latin typeface="微软雅黑" panose="020B0503020204020204" pitchFamily="34" charset="-122"/>
                <a:ea typeface="微软雅黑" panose="020B0503020204020204" pitchFamily="34" charset="-122"/>
              </a:rPr>
              <a:t>列</a:t>
            </a:r>
            <a:r>
              <a:rPr lang="en-US" altLang="zh-CN" sz="1700" b="1">
                <a:latin typeface="微软雅黑" panose="020B0503020204020204" pitchFamily="34" charset="-122"/>
                <a:ea typeface="微软雅黑" panose="020B0503020204020204" pitchFamily="34" charset="-122"/>
              </a:rPr>
              <a:t>)</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选中某一行并读出之后再由列地址选择其中的一列</a:t>
            </a:r>
            <a:r>
              <a:rPr lang="en-US" altLang="zh-CN" sz="1700" b="1">
                <a:latin typeface="微软雅黑" panose="020B0503020204020204" pitchFamily="34" charset="-122"/>
                <a:ea typeface="微软雅黑" panose="020B0503020204020204" pitchFamily="34" charset="-122"/>
              </a:rPr>
              <a:t>(8</a:t>
            </a:r>
            <a:r>
              <a:rPr lang="zh-CN" altLang="en-US" sz="1700" b="1">
                <a:latin typeface="微软雅黑" panose="020B0503020204020204" pitchFamily="34" charset="-122"/>
                <a:ea typeface="微软雅黑" panose="020B0503020204020204" pitchFamily="34" charset="-122"/>
              </a:rPr>
              <a:t>个二进位</a:t>
            </a:r>
            <a:r>
              <a:rPr lang="en-US" altLang="zh-CN" sz="1700" b="1">
                <a:latin typeface="微软雅黑" panose="020B0503020204020204" pitchFamily="34" charset="-122"/>
                <a:ea typeface="微软雅黑" panose="020B0503020204020204" pitchFamily="34" charset="-122"/>
              </a:rPr>
              <a:t>) </a:t>
            </a:r>
            <a:r>
              <a:rPr lang="zh-CN" altLang="en-US" sz="1700" b="1">
                <a:latin typeface="微软雅黑" panose="020B0503020204020204" pitchFamily="34" charset="-122"/>
                <a:ea typeface="微软雅黑" panose="020B0503020204020204" pitchFamily="34" charset="-122"/>
              </a:rPr>
              <a:t>送出</a:t>
            </a:r>
          </a:p>
        </p:txBody>
      </p:sp>
      <p:sp>
        <p:nvSpPr>
          <p:cNvPr id="570492" name="Text Box 124"/>
          <p:cNvSpPr txBox="1">
            <a:spLocks noChangeArrowheads="1"/>
          </p:cNvSpPr>
          <p:nvPr/>
        </p:nvSpPr>
        <p:spPr bwMode="auto">
          <a:xfrm>
            <a:off x="322263" y="5086350"/>
            <a:ext cx="2116137"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微软雅黑" panose="020B0503020204020204" pitchFamily="34" charset="-122"/>
              </a:rPr>
              <a:t>主存地址和片内地址有何关系？</a:t>
            </a:r>
            <a:endParaRPr kumimoji="1" lang="en-US" altLang="zh-CN" sz="2000" b="1">
              <a:solidFill>
                <a:srgbClr val="CC0000"/>
              </a:solidFill>
              <a:ea typeface="微软雅黑" panose="020B0503020204020204" pitchFamily="34" charset="-122"/>
            </a:endParaRPr>
          </a:p>
        </p:txBody>
      </p:sp>
      <p:sp>
        <p:nvSpPr>
          <p:cNvPr id="570493" name="Text Box 125"/>
          <p:cNvSpPr txBox="1">
            <a:spLocks noChangeArrowheads="1"/>
          </p:cNvSpPr>
          <p:nvPr/>
        </p:nvSpPr>
        <p:spPr bwMode="auto">
          <a:xfrm>
            <a:off x="260350" y="5753100"/>
            <a:ext cx="36385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FF0000"/>
                </a:solidFill>
                <a:latin typeface="微软雅黑" panose="020B0503020204020204" pitchFamily="34" charset="-122"/>
                <a:ea typeface="微软雅黑" panose="020B0503020204020204" pitchFamily="34" charset="-122"/>
              </a:rPr>
              <a:t>主存地址</a:t>
            </a:r>
            <a:r>
              <a:rPr kumimoji="1" lang="en-US" altLang="zh-CN" sz="2000" b="1">
                <a:solidFill>
                  <a:srgbClr val="FF0000"/>
                </a:solidFill>
                <a:latin typeface="微软雅黑" panose="020B0503020204020204" pitchFamily="34" charset="-122"/>
                <a:ea typeface="微软雅黑" panose="020B0503020204020204" pitchFamily="34" charset="-122"/>
              </a:rPr>
              <a:t>27</a:t>
            </a:r>
            <a:r>
              <a:rPr kumimoji="1" lang="zh-CN" altLang="en-US" sz="2000" b="1">
                <a:solidFill>
                  <a:srgbClr val="FF0000"/>
                </a:solidFill>
                <a:latin typeface="微软雅黑" panose="020B0503020204020204" pitchFamily="34" charset="-122"/>
                <a:ea typeface="微软雅黑" panose="020B0503020204020204" pitchFamily="34" charset="-122"/>
              </a:rPr>
              <a:t>位，片内地址</a:t>
            </a:r>
            <a:r>
              <a:rPr kumimoji="1" lang="en-US" altLang="zh-CN" sz="2000" b="1">
                <a:solidFill>
                  <a:srgbClr val="FF0000"/>
                </a:solidFill>
                <a:latin typeface="微软雅黑" panose="020B0503020204020204" pitchFamily="34" charset="-122"/>
                <a:ea typeface="微软雅黑" panose="020B0503020204020204" pitchFamily="34" charset="-122"/>
              </a:rPr>
              <a:t>24</a:t>
            </a:r>
            <a:r>
              <a:rPr kumimoji="1" lang="zh-CN" altLang="en-US" sz="2000" b="1">
                <a:solidFill>
                  <a:srgbClr val="FF0000"/>
                </a:solidFill>
                <a:latin typeface="微软雅黑" panose="020B0503020204020204" pitchFamily="34" charset="-122"/>
                <a:ea typeface="微软雅黑" panose="020B0503020204020204" pitchFamily="34" charset="-122"/>
              </a:rPr>
              <a:t>位，与高</a:t>
            </a:r>
            <a:r>
              <a:rPr kumimoji="1" lang="en-US" altLang="zh-CN" sz="2000" b="1">
                <a:solidFill>
                  <a:srgbClr val="FF0000"/>
                </a:solidFill>
                <a:latin typeface="微软雅黑" panose="020B0503020204020204" pitchFamily="34" charset="-122"/>
                <a:ea typeface="微软雅黑" panose="020B0503020204020204" pitchFamily="34" charset="-122"/>
              </a:rPr>
              <a:t>24</a:t>
            </a:r>
            <a:r>
              <a:rPr kumimoji="1" lang="zh-CN" altLang="en-US" sz="2000" b="1">
                <a:solidFill>
                  <a:srgbClr val="FF0000"/>
                </a:solidFill>
                <a:latin typeface="微软雅黑" panose="020B0503020204020204" pitchFamily="34" charset="-122"/>
                <a:ea typeface="微软雅黑" panose="020B0503020204020204" pitchFamily="34" charset="-122"/>
              </a:rPr>
              <a:t>位主存地址相同。</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570494" name="Text Box 126"/>
          <p:cNvSpPr txBox="1">
            <a:spLocks noChangeArrowheads="1"/>
          </p:cNvSpPr>
          <p:nvPr/>
        </p:nvSpPr>
        <p:spPr bwMode="auto">
          <a:xfrm>
            <a:off x="838200" y="6410325"/>
            <a:ext cx="37433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latin typeface="微软雅黑" panose="020B0503020204020204" pitchFamily="34" charset="-122"/>
                <a:ea typeface="微软雅黑" panose="020B0503020204020204" pitchFamily="34" charset="-122"/>
              </a:rPr>
              <a:t>主存低</a:t>
            </a:r>
            <a:r>
              <a:rPr kumimoji="1" lang="en-US" altLang="zh-CN" sz="2000" b="1">
                <a:solidFill>
                  <a:srgbClr val="CC0000"/>
                </a:solidFill>
                <a:latin typeface="微软雅黑" panose="020B0503020204020204" pitchFamily="34" charset="-122"/>
                <a:ea typeface="微软雅黑" panose="020B0503020204020204" pitchFamily="34" charset="-122"/>
              </a:rPr>
              <a:t>3</a:t>
            </a:r>
            <a:r>
              <a:rPr kumimoji="1" lang="zh-CN" altLang="en-US" sz="2000" b="1">
                <a:solidFill>
                  <a:srgbClr val="CC0000"/>
                </a:solidFill>
                <a:latin typeface="微软雅黑" panose="020B0503020204020204" pitchFamily="34" charset="-122"/>
                <a:ea typeface="微软雅黑" panose="020B0503020204020204" pitchFamily="34" charset="-122"/>
              </a:rPr>
              <a:t>位地址的作用是什么？</a:t>
            </a:r>
          </a:p>
        </p:txBody>
      </p:sp>
      <p:sp>
        <p:nvSpPr>
          <p:cNvPr id="570495" name="Text Box 127"/>
          <p:cNvSpPr txBox="1">
            <a:spLocks noChangeArrowheads="1"/>
          </p:cNvSpPr>
          <p:nvPr/>
        </p:nvSpPr>
        <p:spPr bwMode="auto">
          <a:xfrm>
            <a:off x="4572000" y="6454775"/>
            <a:ext cx="41783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确定</a:t>
            </a:r>
            <a:r>
              <a:rPr kumimoji="1" lang="en-US" altLang="zh-CN" sz="2000" b="1">
                <a:solidFill>
                  <a:srgbClr val="FF0000"/>
                </a:solidFill>
                <a:latin typeface="微软雅黑" panose="020B0503020204020204" pitchFamily="34" charset="-122"/>
                <a:ea typeface="微软雅黑" panose="020B0503020204020204" pitchFamily="34" charset="-122"/>
              </a:rPr>
              <a:t>8</a:t>
            </a:r>
            <a:r>
              <a:rPr kumimoji="1" lang="zh-CN" altLang="en-US" sz="2000" b="1">
                <a:solidFill>
                  <a:srgbClr val="FF0000"/>
                </a:solidFill>
                <a:latin typeface="微软雅黑" panose="020B0503020204020204" pitchFamily="34" charset="-122"/>
                <a:ea typeface="微软雅黑" panose="020B0503020204020204" pitchFamily="34" charset="-122"/>
              </a:rPr>
              <a:t>个字节中的哪个，即用来选片。</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570499" name="Text Box 131"/>
          <p:cNvSpPr txBox="1">
            <a:spLocks noChangeArrowheads="1"/>
          </p:cNvSpPr>
          <p:nvPr/>
        </p:nvSpPr>
        <p:spPr bwMode="auto">
          <a:xfrm>
            <a:off x="6634163" y="3979863"/>
            <a:ext cx="2400300" cy="54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1800" b="1">
                <a:solidFill>
                  <a:srgbClr val="FF0000"/>
                </a:solidFill>
                <a:ea typeface="微软雅黑" panose="020B0503020204020204" pitchFamily="34" charset="-122"/>
              </a:rPr>
              <a:t>不连续，交叉编址，可同时读写所有芯片。</a:t>
            </a:r>
            <a:endParaRPr kumimoji="1" lang="en-US" altLang="zh-CN" sz="1800" b="1">
              <a:solidFill>
                <a:srgbClr val="FF0000"/>
              </a:solidFill>
              <a:ea typeface="微软雅黑" panose="020B0503020204020204" pitchFamily="34" charset="-122"/>
            </a:endParaRPr>
          </a:p>
        </p:txBody>
      </p:sp>
      <p:sp>
        <p:nvSpPr>
          <p:cNvPr id="570497" name="Text Box 129"/>
          <p:cNvSpPr txBox="1">
            <a:spLocks noChangeArrowheads="1"/>
          </p:cNvSpPr>
          <p:nvPr/>
        </p:nvSpPr>
        <p:spPr bwMode="auto">
          <a:xfrm>
            <a:off x="6543675" y="3641725"/>
            <a:ext cx="2438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微软雅黑" panose="020B0503020204020204" pitchFamily="34" charset="-122"/>
              </a:rPr>
              <a:t>芯片内地址是否连续？</a:t>
            </a:r>
            <a:endParaRPr kumimoji="1" lang="en-US" altLang="zh-CN" sz="1800" b="1">
              <a:solidFill>
                <a:srgbClr val="CC0000"/>
              </a:solidFill>
              <a:ea typeface="微软雅黑" panose="020B0503020204020204" pitchFamily="34" charset="-122"/>
            </a:endParaRPr>
          </a:p>
        </p:txBody>
      </p:sp>
      <p:sp>
        <p:nvSpPr>
          <p:cNvPr id="130" name="矩形 129"/>
          <p:cNvSpPr>
            <a:spLocks noChangeArrowheads="1"/>
          </p:cNvSpPr>
          <p:nvPr/>
        </p:nvSpPr>
        <p:spPr bwMode="auto">
          <a:xfrm>
            <a:off x="207963" y="593725"/>
            <a:ext cx="5111750" cy="1338263"/>
          </a:xfrm>
          <a:prstGeom prst="rect">
            <a:avLst/>
          </a:prstGeom>
          <a:solidFill>
            <a:schemeClr val="bg1"/>
          </a:solidFill>
          <a:ln w="9525">
            <a:solidFill>
              <a:schemeClr val="accent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FF0000"/>
                </a:solidFill>
                <a:latin typeface="微软雅黑" panose="020B0503020204020204" pitchFamily="34" charset="-122"/>
                <a:ea typeface="微软雅黑" panose="020B0503020204020204" pitchFamily="34" charset="-122"/>
              </a:rPr>
              <a:t>从该存储器结构可理解为什么规定数据对齐存放。</a:t>
            </a:r>
            <a:endParaRPr kumimoji="1" lang="en-US" altLang="zh-CN" sz="1800" b="1">
              <a:solidFill>
                <a:srgbClr val="FF0000"/>
              </a:solidFill>
              <a:latin typeface="微软雅黑" panose="020B0503020204020204" pitchFamily="34" charset="-122"/>
              <a:ea typeface="微软雅黑" panose="020B0503020204020204" pitchFamily="34" charset="-122"/>
            </a:endParaRPr>
          </a:p>
          <a:p>
            <a:pPr eaLnBrk="1" hangingPunct="1">
              <a:spcBef>
                <a:spcPct val="50000"/>
              </a:spcBef>
            </a:pPr>
            <a:r>
              <a:rPr kumimoji="1" lang="zh-CN" altLang="en-US" sz="1800" b="1">
                <a:solidFill>
                  <a:srgbClr val="FF0000"/>
                </a:solidFill>
                <a:latin typeface="微软雅黑" panose="020B0503020204020204" pitchFamily="34" charset="-122"/>
                <a:ea typeface="微软雅黑" panose="020B0503020204020204" pitchFamily="34" charset="-122"/>
              </a:rPr>
              <a:t>例如，一个</a:t>
            </a:r>
            <a:r>
              <a:rPr kumimoji="1" lang="en-US" altLang="zh-CN" sz="1800" b="1">
                <a:solidFill>
                  <a:srgbClr val="FF0000"/>
                </a:solidFill>
                <a:latin typeface="微软雅黑" panose="020B0503020204020204" pitchFamily="34" charset="-122"/>
                <a:ea typeface="微软雅黑" panose="020B0503020204020204" pitchFamily="34" charset="-122"/>
              </a:rPr>
              <a:t>32</a:t>
            </a:r>
            <a:r>
              <a:rPr kumimoji="1" lang="zh-CN" altLang="en-US" sz="1800" b="1">
                <a:solidFill>
                  <a:srgbClr val="FF0000"/>
                </a:solidFill>
                <a:latin typeface="微软雅黑" panose="020B0503020204020204" pitchFamily="34" charset="-122"/>
                <a:ea typeface="微软雅黑" panose="020B0503020204020204" pitchFamily="34" charset="-122"/>
              </a:rPr>
              <a:t>位</a:t>
            </a:r>
            <a:r>
              <a:rPr kumimoji="1" lang="en-US" altLang="zh-CN" sz="1800" b="1">
                <a:solidFill>
                  <a:srgbClr val="FF0000"/>
                </a:solidFill>
                <a:latin typeface="微软雅黑" panose="020B0503020204020204" pitchFamily="34" charset="-122"/>
                <a:ea typeface="微软雅黑" panose="020B0503020204020204" pitchFamily="34" charset="-122"/>
              </a:rPr>
              <a:t>int</a:t>
            </a:r>
            <a:r>
              <a:rPr kumimoji="1" lang="zh-CN" altLang="en-US" sz="1800" b="1">
                <a:solidFill>
                  <a:srgbClr val="FF0000"/>
                </a:solidFill>
                <a:latin typeface="微软雅黑" panose="020B0503020204020204" pitchFamily="34" charset="-122"/>
                <a:ea typeface="微软雅黑" panose="020B0503020204020204" pitchFamily="34" charset="-122"/>
              </a:rPr>
              <a:t>型数据若存放在第</a:t>
            </a:r>
            <a:r>
              <a:rPr kumimoji="1" lang="en-US" altLang="zh-CN" sz="1800" b="1">
                <a:solidFill>
                  <a:srgbClr val="FF0000"/>
                </a:solidFill>
                <a:latin typeface="微软雅黑" panose="020B0503020204020204" pitchFamily="34" charset="-122"/>
                <a:ea typeface="微软雅黑" panose="020B0503020204020204" pitchFamily="34" charset="-122"/>
              </a:rPr>
              <a:t>8</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9</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10</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11</a:t>
            </a:r>
            <a:r>
              <a:rPr kumimoji="1" lang="zh-CN" altLang="en-US" sz="1800" b="1">
                <a:solidFill>
                  <a:srgbClr val="FF0000"/>
                </a:solidFill>
                <a:latin typeface="微软雅黑" panose="020B0503020204020204" pitchFamily="34" charset="-122"/>
                <a:ea typeface="微软雅黑" panose="020B0503020204020204" pitchFamily="34" charset="-122"/>
              </a:rPr>
              <a:t>这</a:t>
            </a:r>
            <a:r>
              <a:rPr kumimoji="1" lang="en-US" altLang="zh-CN" sz="1800" b="1">
                <a:solidFill>
                  <a:srgbClr val="FF0000"/>
                </a:solidFill>
                <a:latin typeface="微软雅黑" panose="020B0503020204020204" pitchFamily="34" charset="-122"/>
                <a:ea typeface="微软雅黑" panose="020B0503020204020204" pitchFamily="34" charset="-122"/>
              </a:rPr>
              <a:t>4</a:t>
            </a:r>
            <a:r>
              <a:rPr kumimoji="1" lang="zh-CN" altLang="en-US" sz="1800" b="1">
                <a:solidFill>
                  <a:srgbClr val="FF0000"/>
                </a:solidFill>
                <a:latin typeface="微软雅黑" panose="020B0503020204020204" pitchFamily="34" charset="-122"/>
                <a:ea typeface="微软雅黑" panose="020B0503020204020204" pitchFamily="34" charset="-122"/>
              </a:rPr>
              <a:t>个单元，则需要访问几次内存？若存放在</a:t>
            </a:r>
            <a:r>
              <a:rPr kumimoji="1" lang="en-US" altLang="zh-CN" sz="1800" b="1">
                <a:solidFill>
                  <a:srgbClr val="FF0000"/>
                </a:solidFill>
                <a:latin typeface="微软雅黑" panose="020B0503020204020204" pitchFamily="34" charset="-122"/>
                <a:ea typeface="微软雅黑" panose="020B0503020204020204" pitchFamily="34" charset="-122"/>
              </a:rPr>
              <a:t>6</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7</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8</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9</a:t>
            </a:r>
            <a:r>
              <a:rPr kumimoji="1" lang="zh-CN" altLang="en-US" sz="1800" b="1">
                <a:solidFill>
                  <a:srgbClr val="FF0000"/>
                </a:solidFill>
                <a:latin typeface="微软雅黑" panose="020B0503020204020204" pitchFamily="34" charset="-122"/>
                <a:ea typeface="微软雅黑" panose="020B0503020204020204" pitchFamily="34" charset="-122"/>
              </a:rPr>
              <a:t>这</a:t>
            </a:r>
            <a:r>
              <a:rPr kumimoji="1" lang="en-US" altLang="zh-CN" sz="1800" b="1">
                <a:solidFill>
                  <a:srgbClr val="FF0000"/>
                </a:solidFill>
                <a:latin typeface="微软雅黑" panose="020B0503020204020204" pitchFamily="34" charset="-122"/>
                <a:ea typeface="微软雅黑" panose="020B0503020204020204" pitchFamily="34" charset="-122"/>
              </a:rPr>
              <a:t>4</a:t>
            </a:r>
            <a:r>
              <a:rPr kumimoji="1" lang="zh-CN" altLang="en-US" sz="1800" b="1">
                <a:solidFill>
                  <a:srgbClr val="FF0000"/>
                </a:solidFill>
                <a:latin typeface="微软雅黑" panose="020B0503020204020204" pitchFamily="34" charset="-122"/>
                <a:ea typeface="微软雅黑" panose="020B0503020204020204" pitchFamily="34" charset="-122"/>
              </a:rPr>
              <a:t>个单元，则需要访问几次内存？</a:t>
            </a:r>
          </a:p>
        </p:txBody>
      </p:sp>
      <p:sp>
        <p:nvSpPr>
          <p:cNvPr id="553091" name="Text Box 5"/>
          <p:cNvSpPr txBox="1">
            <a:spLocks noChangeAspect="1" noChangeArrowheads="1"/>
          </p:cNvSpPr>
          <p:nvPr/>
        </p:nvSpPr>
        <p:spPr bwMode="auto">
          <a:xfrm>
            <a:off x="217488" y="2024063"/>
            <a:ext cx="2447925"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FF0000"/>
                </a:solidFill>
                <a:ea typeface="黑体" panose="02010609060101010101" pitchFamily="49" charset="-122"/>
              </a:rPr>
              <a:t>分别访问</a:t>
            </a:r>
            <a:r>
              <a:rPr lang="en-US" altLang="zh-CN" sz="2000" b="1">
                <a:solidFill>
                  <a:srgbClr val="FF0000"/>
                </a:solidFill>
                <a:ea typeface="黑体" panose="02010609060101010101" pitchFamily="49" charset="-122"/>
              </a:rPr>
              <a:t>1</a:t>
            </a:r>
            <a:r>
              <a:rPr lang="zh-CN" altLang="en-US" sz="2000" b="1">
                <a:solidFill>
                  <a:srgbClr val="FF0000"/>
                </a:solidFill>
                <a:ea typeface="黑体" panose="02010609060101010101" pitchFamily="49" charset="-122"/>
              </a:rPr>
              <a:t>次和</a:t>
            </a:r>
            <a:r>
              <a:rPr lang="en-US" altLang="zh-CN" sz="2000" b="1">
                <a:solidFill>
                  <a:srgbClr val="FF0000"/>
                </a:solidFill>
                <a:ea typeface="黑体" panose="02010609060101010101" pitchFamily="49" charset="-122"/>
              </a:rPr>
              <a:t>2</a:t>
            </a:r>
            <a:r>
              <a:rPr lang="zh-CN" altLang="en-US" sz="2000" b="1">
                <a:solidFill>
                  <a:srgbClr val="FF0000"/>
                </a:solidFill>
                <a:ea typeface="黑体" panose="02010609060101010101" pitchFamily="49" charset="-122"/>
              </a:rPr>
              <a:t>次</a:t>
            </a:r>
          </a:p>
        </p:txBody>
      </p:sp>
      <p:sp>
        <p:nvSpPr>
          <p:cNvPr id="45070" name="TextBox 131"/>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A722BEB-B54F-42F9-9657-8FC14A310894}" type="slidenum">
              <a:rPr lang="zh-CN" altLang="en-US" b="1">
                <a:ea typeface="宋体" panose="02010600030101010101" pitchFamily="2" charset="-122"/>
              </a:rPr>
              <a:pPr/>
              <a:t>23</a:t>
            </a:fld>
            <a:endParaRPr lang="zh-CN" altLang="en-US" b="1">
              <a:ea typeface="宋体" panose="02010600030101010101" pitchFamily="2" charset="-122"/>
            </a:endParaRPr>
          </a:p>
        </p:txBody>
      </p:sp>
    </p:spTree>
    <p:extLst>
      <p:ext uri="{BB962C8B-B14F-4D97-AF65-F5344CB8AC3E}">
        <p14:creationId xmlns:p14="http://schemas.microsoft.com/office/powerpoint/2010/main" val="2505794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0492">
                                            <p:txEl>
                                              <p:pRg st="0" end="0"/>
                                            </p:txEl>
                                          </p:spTgt>
                                        </p:tgtEl>
                                        <p:attrNameLst>
                                          <p:attrName>style.visibility</p:attrName>
                                        </p:attrNameLst>
                                      </p:cBhvr>
                                      <p:to>
                                        <p:strVal val="visible"/>
                                      </p:to>
                                    </p:set>
                                    <p:animEffect transition="in" filter="blinds(horizontal)">
                                      <p:cBhvr>
                                        <p:cTn id="7" dur="500"/>
                                        <p:tgtEl>
                                          <p:spTgt spid="570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493"/>
                                        </p:tgtEl>
                                        <p:attrNameLst>
                                          <p:attrName>style.visibility</p:attrName>
                                        </p:attrNameLst>
                                      </p:cBhvr>
                                      <p:to>
                                        <p:strVal val="visible"/>
                                      </p:to>
                                    </p:set>
                                    <p:animEffect transition="in" filter="blinds(horizontal)">
                                      <p:cBhvr>
                                        <p:cTn id="12" dur="500"/>
                                        <p:tgtEl>
                                          <p:spTgt spid="570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494"/>
                                        </p:tgtEl>
                                        <p:attrNameLst>
                                          <p:attrName>style.visibility</p:attrName>
                                        </p:attrNameLst>
                                      </p:cBhvr>
                                      <p:to>
                                        <p:strVal val="visible"/>
                                      </p:to>
                                    </p:set>
                                    <p:animEffect transition="in" filter="blinds(horizontal)">
                                      <p:cBhvr>
                                        <p:cTn id="17" dur="500"/>
                                        <p:tgtEl>
                                          <p:spTgt spid="570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0495"/>
                                        </p:tgtEl>
                                        <p:attrNameLst>
                                          <p:attrName>style.visibility</p:attrName>
                                        </p:attrNameLst>
                                      </p:cBhvr>
                                      <p:to>
                                        <p:strVal val="visible"/>
                                      </p:to>
                                    </p:set>
                                    <p:animEffect transition="in" filter="blinds(horizontal)">
                                      <p:cBhvr>
                                        <p:cTn id="22" dur="500"/>
                                        <p:tgtEl>
                                          <p:spTgt spid="570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0497">
                                            <p:txEl>
                                              <p:pRg st="0" end="0"/>
                                            </p:txEl>
                                          </p:spTgt>
                                        </p:tgtEl>
                                        <p:attrNameLst>
                                          <p:attrName>style.visibility</p:attrName>
                                        </p:attrNameLst>
                                      </p:cBhvr>
                                      <p:to>
                                        <p:strVal val="visible"/>
                                      </p:to>
                                    </p:set>
                                    <p:animEffect transition="in" filter="blinds(horizontal)">
                                      <p:cBhvr>
                                        <p:cTn id="27" dur="500"/>
                                        <p:tgtEl>
                                          <p:spTgt spid="57049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499"/>
                                        </p:tgtEl>
                                        <p:attrNameLst>
                                          <p:attrName>style.visibility</p:attrName>
                                        </p:attrNameLst>
                                      </p:cBhvr>
                                      <p:to>
                                        <p:strVal val="visible"/>
                                      </p:to>
                                    </p:set>
                                    <p:animEffect transition="in" filter="blinds(horizontal)">
                                      <p:cBhvr>
                                        <p:cTn id="32" dur="500"/>
                                        <p:tgtEl>
                                          <p:spTgt spid="5704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blinds(horizontal)">
                                      <p:cBhvr>
                                        <p:cTn id="37" dur="500"/>
                                        <p:tgtEl>
                                          <p:spTgt spid="1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3091"/>
                                        </p:tgtEl>
                                        <p:attrNameLst>
                                          <p:attrName>style.visibility</p:attrName>
                                        </p:attrNameLst>
                                      </p:cBhvr>
                                      <p:to>
                                        <p:strVal val="visible"/>
                                      </p:to>
                                    </p:set>
                                    <p:animEffect transition="in" filter="blinds(horizontal)">
                                      <p:cBhvr>
                                        <p:cTn id="42" dur="500"/>
                                        <p:tgtEl>
                                          <p:spTgt spid="55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3" grpId="0" animBg="1"/>
      <p:bldP spid="570494" grpId="0" animBg="1"/>
      <p:bldP spid="570495" grpId="0" animBg="1"/>
      <p:bldP spid="570499" grpId="0" animBg="1"/>
      <p:bldP spid="130" grpId="0" animBg="1"/>
      <p:bldP spid="5530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t>DRAM</a:t>
            </a:r>
            <a:r>
              <a:rPr lang="zh-CN" altLang="en-US"/>
              <a:t>芯片的规格</a:t>
            </a:r>
          </a:p>
        </p:txBody>
      </p:sp>
      <p:sp>
        <p:nvSpPr>
          <p:cNvPr id="776195" name="Rectangle 3"/>
          <p:cNvSpPr>
            <a:spLocks noGrp="1" noChangeArrowheads="1"/>
          </p:cNvSpPr>
          <p:nvPr>
            <p:ph type="body" idx="1"/>
          </p:nvPr>
        </p:nvSpPr>
        <p:spPr>
          <a:xfrm>
            <a:off x="204788" y="990600"/>
            <a:ext cx="8713787" cy="5130800"/>
          </a:xfrm>
        </p:spPr>
        <p:txBody>
          <a:bodyPr/>
          <a:lstStyle/>
          <a:p>
            <a:pPr>
              <a:lnSpc>
                <a:spcPct val="125000"/>
              </a:lnSpc>
            </a:pPr>
            <a:r>
              <a:rPr lang="zh-CN" altLang="en-US" sz="2200">
                <a:latin typeface="微软雅黑" panose="020B0503020204020204" pitchFamily="34" charset="-122"/>
                <a:ea typeface="微软雅黑" panose="020B0503020204020204" pitchFamily="34" charset="-122"/>
              </a:rPr>
              <a:t>若一个</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×b</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芯片的存储阵列是</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行</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列，则该芯片容量为</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×b</a:t>
            </a:r>
            <a:r>
              <a:rPr lang="zh-CN" altLang="en-US" sz="2200">
                <a:latin typeface="微软雅黑" panose="020B0503020204020204" pitchFamily="34" charset="-122"/>
                <a:ea typeface="微软雅黑" panose="020B0503020204020204" pitchFamily="34" charset="-122"/>
              </a:rPr>
              <a:t>位且</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如：</a:t>
            </a:r>
            <a:r>
              <a:rPr lang="en-US" altLang="zh-CN" sz="2200">
                <a:solidFill>
                  <a:srgbClr val="D10F0F"/>
                </a:solidFill>
                <a:latin typeface="微软雅黑" panose="020B0503020204020204" pitchFamily="34" charset="-122"/>
                <a:ea typeface="微软雅黑" panose="020B0503020204020204" pitchFamily="34" charset="-122"/>
              </a:rPr>
              <a:t>16K×8</a:t>
            </a:r>
            <a:r>
              <a:rPr lang="zh-CN" altLang="en-US" sz="2200">
                <a:solidFill>
                  <a:srgbClr val="D10F0F"/>
                </a:solidFill>
                <a:latin typeface="微软雅黑" panose="020B0503020204020204" pitchFamily="34" charset="-122"/>
                <a:ea typeface="微软雅黑" panose="020B0503020204020204" pitchFamily="34" charset="-122"/>
              </a:rPr>
              <a:t>位</a:t>
            </a:r>
            <a:r>
              <a:rPr lang="en-US" altLang="zh-CN" sz="2200">
                <a:solidFill>
                  <a:srgbClr val="D10F0F"/>
                </a:solidFill>
                <a:latin typeface="微软雅黑" panose="020B0503020204020204" pitchFamily="34" charset="-122"/>
                <a:ea typeface="微软雅黑" panose="020B0503020204020204" pitchFamily="34" charset="-122"/>
              </a:rPr>
              <a:t>DRAM</a:t>
            </a:r>
            <a:r>
              <a:rPr lang="zh-CN" altLang="en-US" sz="2200">
                <a:solidFill>
                  <a:srgbClr val="D10F0F"/>
                </a:solidFill>
                <a:latin typeface="微软雅黑" panose="020B0503020204020204" pitchFamily="34" charset="-122"/>
                <a:ea typeface="微软雅黑" panose="020B0503020204020204" pitchFamily="34" charset="-122"/>
              </a:rPr>
              <a:t>，则</a:t>
            </a:r>
            <a:r>
              <a:rPr lang="en-US" altLang="zh-CN" sz="2200">
                <a:solidFill>
                  <a:srgbClr val="D10F0F"/>
                </a:solidFill>
                <a:latin typeface="微软雅黑" panose="020B0503020204020204" pitchFamily="34" charset="-122"/>
                <a:ea typeface="微软雅黑" panose="020B0503020204020204" pitchFamily="34" charset="-122"/>
              </a:rPr>
              <a:t>r=c=128</a:t>
            </a:r>
            <a:r>
              <a:rPr lang="zh-CN" altLang="en-US" sz="2200">
                <a:solidFill>
                  <a:srgbClr val="D10F0F"/>
                </a:solidFill>
                <a:latin typeface="微软雅黑" panose="020B0503020204020204" pitchFamily="34" charset="-122"/>
                <a:ea typeface="微软雅黑" panose="020B0503020204020204" pitchFamily="34" charset="-122"/>
              </a:rPr>
              <a:t>。</a:t>
            </a:r>
          </a:p>
          <a:p>
            <a:pPr>
              <a:lnSpc>
                <a:spcPct val="125000"/>
              </a:lnSpc>
            </a:pPr>
            <a:r>
              <a:rPr lang="zh-CN" altLang="en-US" sz="2200">
                <a:latin typeface="微软雅黑" panose="020B0503020204020204" pitchFamily="34" charset="-122"/>
                <a:ea typeface="微软雅黑" panose="020B0503020204020204" pitchFamily="34" charset="-122"/>
              </a:rPr>
              <a:t>芯片内的地址位数为</a:t>
            </a:r>
            <a:r>
              <a:rPr lang="en-US" altLang="zh-CN" sz="2200">
                <a:latin typeface="微软雅黑" panose="020B0503020204020204" pitchFamily="34" charset="-122"/>
                <a:ea typeface="微软雅黑" panose="020B0503020204020204" pitchFamily="34" charset="-122"/>
              </a:rPr>
              <a:t>n</a:t>
            </a:r>
            <a:r>
              <a:rPr lang="zh-CN" altLang="en-US" sz="2200">
                <a:latin typeface="微软雅黑" panose="020B0503020204020204" pitchFamily="34" charset="-122"/>
                <a:ea typeface="微软雅黑" panose="020B0503020204020204" pitchFamily="34" charset="-122"/>
              </a:rPr>
              <a:t>，其中行地址位数为</a:t>
            </a:r>
            <a:r>
              <a:rPr lang="en-US" altLang="zh-CN" sz="2200">
                <a:latin typeface="微软雅黑" panose="020B0503020204020204" pitchFamily="34" charset="-122"/>
                <a:ea typeface="微软雅黑" panose="020B0503020204020204" pitchFamily="34" charset="-122"/>
              </a:rPr>
              <a:t>log</a:t>
            </a:r>
            <a:r>
              <a:rPr lang="en-US" altLang="zh-CN" sz="2200" baseline="-25000">
                <a:latin typeface="微软雅黑" panose="020B0503020204020204" pitchFamily="34" charset="-122"/>
                <a:ea typeface="微软雅黑" panose="020B0503020204020204" pitchFamily="34" charset="-122"/>
              </a:rPr>
              <a:t>2</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，列地址位数为</a:t>
            </a:r>
            <a:r>
              <a:rPr lang="en-US" altLang="zh-CN" sz="2200">
                <a:latin typeface="微软雅黑" panose="020B0503020204020204" pitchFamily="34" charset="-122"/>
                <a:ea typeface="微软雅黑" panose="020B0503020204020204" pitchFamily="34" charset="-122"/>
              </a:rPr>
              <a:t>log</a:t>
            </a:r>
            <a:r>
              <a:rPr lang="en-US" altLang="zh-CN" sz="2200" baseline="-25000">
                <a:latin typeface="微软雅黑" panose="020B0503020204020204" pitchFamily="34" charset="-122"/>
                <a:ea typeface="微软雅黑" panose="020B0503020204020204" pitchFamily="34" charset="-122"/>
              </a:rPr>
              <a:t>2</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如：</a:t>
            </a:r>
            <a:r>
              <a:rPr lang="en-US" altLang="zh-CN" sz="2200">
                <a:solidFill>
                  <a:srgbClr val="D10F0F"/>
                </a:solidFill>
                <a:latin typeface="微软雅黑" panose="020B0503020204020204" pitchFamily="34" charset="-122"/>
                <a:ea typeface="微软雅黑" panose="020B0503020204020204" pitchFamily="34" charset="-122"/>
              </a:rPr>
              <a:t>16K×8</a:t>
            </a:r>
            <a:r>
              <a:rPr lang="zh-CN" altLang="en-US" sz="2200">
                <a:solidFill>
                  <a:srgbClr val="D10F0F"/>
                </a:solidFill>
                <a:latin typeface="微软雅黑" panose="020B0503020204020204" pitchFamily="34" charset="-122"/>
                <a:ea typeface="微软雅黑" panose="020B0503020204020204" pitchFamily="34" charset="-122"/>
              </a:rPr>
              <a:t>位</a:t>
            </a:r>
            <a:r>
              <a:rPr lang="en-US" altLang="zh-CN" sz="2200">
                <a:solidFill>
                  <a:srgbClr val="D10F0F"/>
                </a:solidFill>
                <a:latin typeface="微软雅黑" panose="020B0503020204020204" pitchFamily="34" charset="-122"/>
                <a:ea typeface="微软雅黑" panose="020B0503020204020204" pitchFamily="34" charset="-122"/>
              </a:rPr>
              <a:t>DRAM</a:t>
            </a:r>
            <a:r>
              <a:rPr lang="zh-CN" altLang="en-US" sz="2200">
                <a:solidFill>
                  <a:srgbClr val="D10F0F"/>
                </a:solidFill>
                <a:latin typeface="微软雅黑" panose="020B0503020204020204" pitchFamily="34" charset="-122"/>
                <a:ea typeface="微软雅黑" panose="020B0503020204020204" pitchFamily="34" charset="-122"/>
              </a:rPr>
              <a:t>，则</a:t>
            </a:r>
            <a:r>
              <a:rPr lang="en-US" altLang="zh-CN" sz="2200">
                <a:solidFill>
                  <a:srgbClr val="D10F0F"/>
                </a:solidFill>
                <a:latin typeface="微软雅黑" panose="020B0503020204020204" pitchFamily="34" charset="-122"/>
                <a:ea typeface="微软雅黑" panose="020B0503020204020204" pitchFamily="34" charset="-122"/>
              </a:rPr>
              <a:t>n=14</a:t>
            </a:r>
            <a:r>
              <a:rPr lang="zh-CN" altLang="en-US" sz="2200">
                <a:solidFill>
                  <a:srgbClr val="D10F0F"/>
                </a:solidFill>
                <a:latin typeface="微软雅黑" panose="020B0503020204020204" pitchFamily="34" charset="-122"/>
                <a:ea typeface="微软雅黑" panose="020B0503020204020204" pitchFamily="34" charset="-122"/>
              </a:rPr>
              <a:t>，行、列地址各占</a:t>
            </a:r>
            <a:r>
              <a:rPr lang="en-US" altLang="zh-CN" sz="2200">
                <a:solidFill>
                  <a:srgbClr val="D10F0F"/>
                </a:solidFill>
                <a:latin typeface="微软雅黑" panose="020B0503020204020204" pitchFamily="34" charset="-122"/>
                <a:ea typeface="微软雅黑" panose="020B0503020204020204" pitchFamily="34" charset="-122"/>
              </a:rPr>
              <a:t>7</a:t>
            </a:r>
            <a:r>
              <a:rPr lang="zh-CN" altLang="en-US" sz="2200">
                <a:solidFill>
                  <a:srgbClr val="D10F0F"/>
                </a:solidFill>
                <a:latin typeface="微软雅黑" panose="020B0503020204020204" pitchFamily="34" charset="-122"/>
                <a:ea typeface="微软雅黑" panose="020B0503020204020204" pitchFamily="34" charset="-122"/>
              </a:rPr>
              <a:t>位。</a:t>
            </a:r>
            <a:endParaRPr lang="en-US" altLang="zh-CN" sz="2200">
              <a:latin typeface="微软雅黑" panose="020B0503020204020204" pitchFamily="34" charset="-122"/>
              <a:ea typeface="微软雅黑" panose="020B0503020204020204" pitchFamily="34" charset="-122"/>
            </a:endParaRPr>
          </a:p>
          <a:p>
            <a:pPr>
              <a:lnSpc>
                <a:spcPct val="125000"/>
              </a:lnSpc>
            </a:pPr>
            <a:r>
              <a:rPr lang="en-US" altLang="zh-CN" sz="2200">
                <a:latin typeface="微软雅黑" panose="020B0503020204020204" pitchFamily="34" charset="-122"/>
                <a:ea typeface="微软雅黑" panose="020B0503020204020204" pitchFamily="34" charset="-122"/>
              </a:rPr>
              <a:t>n</a:t>
            </a:r>
            <a:r>
              <a:rPr lang="zh-CN" altLang="en-US" sz="2200">
                <a:latin typeface="微软雅黑" panose="020B0503020204020204" pitchFamily="34" charset="-122"/>
                <a:ea typeface="微软雅黑" panose="020B0503020204020204" pitchFamily="34" charset="-122"/>
              </a:rPr>
              <a:t>位地址中高位部分为行地址，低位部分为列地址</a:t>
            </a:r>
          </a:p>
          <a:p>
            <a:pPr>
              <a:lnSpc>
                <a:spcPct val="125000"/>
              </a:lnSpc>
            </a:pPr>
            <a:r>
              <a:rPr lang="zh-CN" altLang="en-US" sz="2200">
                <a:latin typeface="微软雅黑" panose="020B0503020204020204" pitchFamily="34" charset="-122"/>
                <a:ea typeface="微软雅黑" panose="020B0503020204020204" pitchFamily="34" charset="-122"/>
              </a:rPr>
              <a:t>为提高</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芯片的性价比，通常设置的</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和</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满足</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且</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最小。</a:t>
            </a:r>
          </a:p>
          <a:p>
            <a:pPr lvl="1">
              <a:lnSpc>
                <a:spcPct val="125000"/>
              </a:lnSpc>
            </a:pPr>
            <a:r>
              <a:rPr lang="zh-CN" altLang="en-US" sz="2200">
                <a:latin typeface="微软雅黑" panose="020B0503020204020204" pitchFamily="34" charset="-122"/>
                <a:ea typeface="微软雅黑" panose="020B0503020204020204" pitchFamily="34" charset="-122"/>
              </a:rPr>
              <a:t>例如，对于</a:t>
            </a:r>
            <a:r>
              <a:rPr lang="en-US" altLang="zh-CN" sz="2200">
                <a:latin typeface="微软雅黑" panose="020B0503020204020204" pitchFamily="34" charset="-122"/>
                <a:ea typeface="微软雅黑" panose="020B0503020204020204" pitchFamily="34" charset="-122"/>
              </a:rPr>
              <a:t>8K×8</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芯片，其存储阵列设置为</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行</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列，因此行地址和列地址的位数分别为</a:t>
            </a:r>
            <a:r>
              <a:rPr lang="en-US" altLang="zh-CN" sz="2200">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位和</a:t>
            </a:r>
            <a:r>
              <a:rPr lang="en-US" altLang="zh-CN" sz="22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13</a:t>
            </a:r>
            <a:r>
              <a:rPr lang="zh-CN" altLang="en-US" sz="2200">
                <a:latin typeface="微软雅黑" panose="020B0503020204020204" pitchFamily="34" charset="-122"/>
                <a:ea typeface="微软雅黑" panose="020B0503020204020204" pitchFamily="34" charset="-122"/>
              </a:rPr>
              <a:t>位芯片内地址</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12</a:t>
            </a:r>
            <a:r>
              <a:rPr lang="en-US" altLang="zh-CN" sz="2200">
                <a:latin typeface="微软雅黑" panose="020B0503020204020204" pitchFamily="34" charset="-122"/>
                <a:ea typeface="微软雅黑" panose="020B0503020204020204" pitchFamily="34" charset="-122"/>
              </a:rPr>
              <a:t> A</a:t>
            </a:r>
            <a:r>
              <a:rPr lang="en-US" altLang="zh-CN" sz="2200" baseline="-25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0</a:t>
            </a:r>
            <a:r>
              <a:rPr lang="zh-CN" altLang="en-US" sz="2200">
                <a:latin typeface="微软雅黑" panose="020B0503020204020204" pitchFamily="34" charset="-122"/>
                <a:ea typeface="微软雅黑" panose="020B0503020204020204" pitchFamily="34" charset="-122"/>
              </a:rPr>
              <a:t>中，行地址为</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12</a:t>
            </a:r>
            <a:r>
              <a:rPr lang="en-US" altLang="zh-CN" sz="2200">
                <a:latin typeface="微软雅黑" panose="020B0503020204020204" pitchFamily="34" charset="-122"/>
                <a:ea typeface="微软雅黑" panose="020B0503020204020204" pitchFamily="34" charset="-122"/>
              </a:rPr>
              <a:t> A</a:t>
            </a:r>
            <a:r>
              <a:rPr lang="en-US" altLang="zh-CN" sz="2200" baseline="-25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，列地址为</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6</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0</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因按行刷新，为尽量减少刷新次数，故行数越少越好，但是，为了减少地址引脚，应尽量使行、列地址位数一致</a:t>
            </a:r>
          </a:p>
        </p:txBody>
      </p:sp>
      <p:sp>
        <p:nvSpPr>
          <p:cNvPr id="46084"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4C5E752-1B76-4174-8068-8AC273EBD4B6}" type="slidenum">
              <a:rPr lang="zh-CN" altLang="en-US" b="1">
                <a:ea typeface="宋体" panose="02010600030101010101" pitchFamily="2" charset="-122"/>
              </a:rPr>
              <a:pPr/>
              <a:t>24</a:t>
            </a:fld>
            <a:endParaRPr lang="zh-CN" altLang="en-US" b="1">
              <a:ea typeface="宋体" panose="02010600030101010101" pitchFamily="2" charset="-122"/>
            </a:endParaRPr>
          </a:p>
        </p:txBody>
      </p:sp>
    </p:spTree>
    <p:extLst>
      <p:ext uri="{BB962C8B-B14F-4D97-AF65-F5344CB8AC3E}">
        <p14:creationId xmlns:p14="http://schemas.microsoft.com/office/powerpoint/2010/main" val="1463049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76195">
                                            <p:txEl>
                                              <p:pRg st="0" end="0"/>
                                            </p:txEl>
                                          </p:spTgt>
                                        </p:tgtEl>
                                        <p:attrNameLst>
                                          <p:attrName>style.visibility</p:attrName>
                                        </p:attrNameLst>
                                      </p:cBhvr>
                                      <p:to>
                                        <p:strVal val="visible"/>
                                      </p:to>
                                    </p:set>
                                    <p:animEffect transition="in" filter="blinds(horizontal)">
                                      <p:cBhvr>
                                        <p:cTn id="7" dur="500"/>
                                        <p:tgtEl>
                                          <p:spTgt spid="77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5">
                                            <p:txEl>
                                              <p:pRg st="1" end="1"/>
                                            </p:txEl>
                                          </p:spTgt>
                                        </p:tgtEl>
                                        <p:attrNameLst>
                                          <p:attrName>style.visibility</p:attrName>
                                        </p:attrNameLst>
                                      </p:cBhvr>
                                      <p:to>
                                        <p:strVal val="visible"/>
                                      </p:to>
                                    </p:set>
                                    <p:animEffect transition="in" filter="blinds(horizontal)">
                                      <p:cBhvr>
                                        <p:cTn id="12" dur="500"/>
                                        <p:tgtEl>
                                          <p:spTgt spid="77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linds(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linds(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linds(horizontal)">
                                      <p:cBhvr>
                                        <p:cTn id="27" dur="500"/>
                                        <p:tgtEl>
                                          <p:spTgt spid="77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6584514" cy="553998"/>
          </a:xfrm>
          <a:prstGeom prst="rect">
            <a:avLst/>
          </a:prstGeom>
        </p:spPr>
        <p:txBody>
          <a:bodyPr vert="horz" wrap="square" lIns="0" tIns="0" rIns="0" bIns="0" rtlCol="0">
            <a:spAutoFit/>
          </a:bodyPr>
          <a:lstStyle/>
          <a:p>
            <a:pPr marL="12700">
              <a:lnSpc>
                <a:spcPct val="100000"/>
              </a:lnSpc>
            </a:pPr>
            <a:r>
              <a:rPr lang="zh-CN" altLang="en-US" spc="-5" dirty="0"/>
              <a:t>内存模块</a:t>
            </a:r>
            <a:r>
              <a:rPr lang="en-US" altLang="zh-CN" spc="-5" dirty="0"/>
              <a:t>—</a:t>
            </a:r>
            <a:r>
              <a:rPr lang="zh-CN" altLang="en-US" spc="-5" dirty="0"/>
              <a:t>多体交叉存储系统</a:t>
            </a:r>
            <a:endParaRPr spc="-5" dirty="0"/>
          </a:p>
        </p:txBody>
      </p:sp>
      <p:sp>
        <p:nvSpPr>
          <p:cNvPr id="4" name="object 4"/>
          <p:cNvSpPr/>
          <p:nvPr/>
        </p:nvSpPr>
        <p:spPr>
          <a:xfrm>
            <a:off x="1552955" y="1331976"/>
            <a:ext cx="5207507" cy="283616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1549400" y="1327150"/>
            <a:ext cx="5062855" cy="2692400"/>
          </a:xfrm>
          <a:custGeom>
            <a:avLst/>
            <a:gdLst/>
            <a:ahLst/>
            <a:cxnLst/>
            <a:rect l="l" t="t" r="r" b="b"/>
            <a:pathLst>
              <a:path w="5062855" h="2692400">
                <a:moveTo>
                  <a:pt x="0" y="0"/>
                </a:moveTo>
                <a:lnTo>
                  <a:pt x="5062537" y="0"/>
                </a:lnTo>
                <a:lnTo>
                  <a:pt x="5062537" y="2692400"/>
                </a:lnTo>
                <a:lnTo>
                  <a:pt x="0" y="269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2048255" y="4713732"/>
            <a:ext cx="4654295" cy="142341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2044700" y="4710112"/>
            <a:ext cx="4510405" cy="1279525"/>
          </a:xfrm>
          <a:custGeom>
            <a:avLst/>
            <a:gdLst/>
            <a:ahLst/>
            <a:cxnLst/>
            <a:rect l="l" t="t" r="r" b="b"/>
            <a:pathLst>
              <a:path w="4510405" h="1279525">
                <a:moveTo>
                  <a:pt x="0" y="0"/>
                </a:moveTo>
                <a:lnTo>
                  <a:pt x="4510087" y="0"/>
                </a:lnTo>
                <a:lnTo>
                  <a:pt x="4510087" y="1279525"/>
                </a:lnTo>
                <a:lnTo>
                  <a:pt x="0" y="12795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5099050" y="2073275"/>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4611687" y="2195512"/>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4124325" y="2317750"/>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3636962" y="2438400"/>
            <a:ext cx="1097280" cy="976630"/>
          </a:xfrm>
          <a:custGeom>
            <a:avLst/>
            <a:gdLst/>
            <a:ahLst/>
            <a:cxnLst/>
            <a:rect l="l" t="t" r="r" b="b"/>
            <a:pathLst>
              <a:path w="1097279" h="976629">
                <a:moveTo>
                  <a:pt x="0" y="0"/>
                </a:moveTo>
                <a:lnTo>
                  <a:pt x="1096962" y="0"/>
                </a:lnTo>
                <a:lnTo>
                  <a:pt x="1096962" y="976312"/>
                </a:lnTo>
                <a:lnTo>
                  <a:pt x="0" y="9763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3149600" y="2560637"/>
            <a:ext cx="1097280" cy="976630"/>
          </a:xfrm>
          <a:custGeom>
            <a:avLst/>
            <a:gdLst/>
            <a:ahLst/>
            <a:cxnLst/>
            <a:rect l="l" t="t" r="r" b="b"/>
            <a:pathLst>
              <a:path w="1097279" h="976629">
                <a:moveTo>
                  <a:pt x="0" y="0"/>
                </a:moveTo>
                <a:lnTo>
                  <a:pt x="1096962" y="0"/>
                </a:lnTo>
                <a:lnTo>
                  <a:pt x="1096962" y="976312"/>
                </a:lnTo>
                <a:lnTo>
                  <a:pt x="0" y="9763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2662237" y="2682875"/>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2173287" y="2805112"/>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1685925" y="2927350"/>
            <a:ext cx="1097280" cy="974725"/>
          </a:xfrm>
          <a:custGeom>
            <a:avLst/>
            <a:gdLst/>
            <a:ahLst/>
            <a:cxnLst/>
            <a:rect l="l" t="t" r="r" b="b"/>
            <a:pathLst>
              <a:path w="1097280"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6743700" y="17129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17" name="object 17"/>
          <p:cNvSpPr/>
          <p:nvPr/>
        </p:nvSpPr>
        <p:spPr>
          <a:xfrm>
            <a:off x="6743700" y="17129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6727267" y="2316985"/>
            <a:ext cx="1249285" cy="984885"/>
          </a:xfrm>
          <a:prstGeom prst="rect">
            <a:avLst/>
          </a:prstGeom>
        </p:spPr>
        <p:txBody>
          <a:bodyPr vert="horz" wrap="square" lIns="0" tIns="0" rIns="0" bIns="0" rtlCol="0">
            <a:spAutoFit/>
          </a:bodyPr>
          <a:lstStyle/>
          <a:p>
            <a:pPr marL="12700"/>
            <a:r>
              <a:rPr lang="zh-CN" altLang="en-US" sz="1600" dirty="0">
                <a:solidFill>
                  <a:prstClr val="black"/>
                </a:solidFill>
                <a:latin typeface="Arial Narrow"/>
                <a:cs typeface="Arial Narrow"/>
              </a:rPr>
              <a:t>由</a:t>
            </a:r>
            <a:r>
              <a:rPr lang="en-US" altLang="zh-CN" sz="1600" dirty="0">
                <a:solidFill>
                  <a:prstClr val="black"/>
                </a:solidFill>
                <a:latin typeface="Arial Narrow"/>
                <a:cs typeface="Arial Narrow"/>
              </a:rPr>
              <a:t>8</a:t>
            </a:r>
            <a:r>
              <a:rPr lang="zh-CN" altLang="en-US" sz="1600" dirty="0">
                <a:solidFill>
                  <a:prstClr val="black"/>
                </a:solidFill>
                <a:latin typeface="Arial Narrow"/>
                <a:cs typeface="Arial Narrow"/>
              </a:rPr>
              <a:t>个</a:t>
            </a:r>
            <a:r>
              <a:rPr sz="1600" b="1" spc="-5" dirty="0">
                <a:solidFill>
                  <a:prstClr val="black"/>
                </a:solidFill>
                <a:latin typeface="Arial Narrow"/>
                <a:cs typeface="Arial Narrow"/>
              </a:rPr>
              <a:t> 8Mx8</a:t>
            </a:r>
            <a:r>
              <a:rPr lang="en-US" sz="1600" b="1" spc="-100" dirty="0">
                <a:solidFill>
                  <a:prstClr val="black"/>
                </a:solidFill>
                <a:latin typeface="Arial Narrow"/>
                <a:cs typeface="Arial Narrow"/>
              </a:rPr>
              <a:t> </a:t>
            </a:r>
            <a:r>
              <a:rPr sz="1600" b="1" spc="-5" dirty="0">
                <a:solidFill>
                  <a:prstClr val="black"/>
                </a:solidFill>
                <a:latin typeface="Arial Narrow"/>
                <a:cs typeface="Arial Narrow"/>
              </a:rPr>
              <a:t>DRAM</a:t>
            </a:r>
            <a:r>
              <a:rPr lang="zh-CN" altLang="en-US" sz="1600" spc="-5" dirty="0">
                <a:solidFill>
                  <a:prstClr val="black"/>
                </a:solidFill>
                <a:latin typeface="Arial Narrow"/>
                <a:cs typeface="Arial Narrow"/>
              </a:rPr>
              <a:t>组成的</a:t>
            </a:r>
            <a:r>
              <a:rPr lang="en-US" altLang="zh-CN" sz="1600" b="1" spc="-5" dirty="0">
                <a:solidFill>
                  <a:prstClr val="black"/>
                </a:solidFill>
                <a:latin typeface="Arial Narrow"/>
                <a:cs typeface="Arial Narrow"/>
              </a:rPr>
              <a:t>64</a:t>
            </a:r>
            <a:r>
              <a:rPr lang="en-US" altLang="zh-CN" sz="1600" b="1" spc="-105" dirty="0">
                <a:solidFill>
                  <a:prstClr val="black"/>
                </a:solidFill>
                <a:latin typeface="Arial Narrow"/>
                <a:cs typeface="Arial Narrow"/>
              </a:rPr>
              <a:t> </a:t>
            </a:r>
            <a:r>
              <a:rPr lang="en-US" altLang="zh-CN" sz="1600" b="1" spc="-5" dirty="0">
                <a:solidFill>
                  <a:prstClr val="black"/>
                </a:solidFill>
                <a:latin typeface="Arial Narrow"/>
                <a:cs typeface="Arial Narrow"/>
              </a:rPr>
              <a:t>MB</a:t>
            </a:r>
            <a:r>
              <a:rPr lang="zh-CN" altLang="en-US" sz="1600" dirty="0">
                <a:solidFill>
                  <a:prstClr val="black"/>
                </a:solidFill>
                <a:latin typeface="Arial Narrow"/>
                <a:cs typeface="Arial Narrow"/>
              </a:rPr>
              <a:t>内存模块</a:t>
            </a:r>
            <a:endParaRPr sz="1600" dirty="0">
              <a:solidFill>
                <a:prstClr val="black"/>
              </a:solidFill>
              <a:latin typeface="Arial Narrow"/>
              <a:cs typeface="Arial Narrow"/>
            </a:endParaRPr>
          </a:p>
        </p:txBody>
      </p:sp>
      <p:sp>
        <p:nvSpPr>
          <p:cNvPr id="19" name="object 19"/>
          <p:cNvSpPr/>
          <p:nvPr/>
        </p:nvSpPr>
        <p:spPr>
          <a:xfrm>
            <a:off x="1219200" y="1601787"/>
            <a:ext cx="4164329" cy="0"/>
          </a:xfrm>
          <a:custGeom>
            <a:avLst/>
            <a:gdLst/>
            <a:ahLst/>
            <a:cxnLst/>
            <a:rect l="l" t="t" r="r" b="b"/>
            <a:pathLst>
              <a:path w="4164329">
                <a:moveTo>
                  <a:pt x="0" y="0"/>
                </a:moveTo>
                <a:lnTo>
                  <a:pt x="4164012" y="0"/>
                </a:lnTo>
              </a:path>
            </a:pathLst>
          </a:custGeom>
          <a:ln w="38100">
            <a:solidFill>
              <a:srgbClr val="9CC7EB"/>
            </a:solidFill>
          </a:ln>
        </p:spPr>
        <p:txBody>
          <a:bodyPr wrap="square" lIns="0" tIns="0" rIns="0" bIns="0" rtlCol="0"/>
          <a:lstStyle/>
          <a:p>
            <a:endParaRPr>
              <a:solidFill>
                <a:prstClr val="black"/>
              </a:solidFill>
            </a:endParaRPr>
          </a:p>
        </p:txBody>
      </p:sp>
      <p:sp>
        <p:nvSpPr>
          <p:cNvPr id="20" name="object 20"/>
          <p:cNvSpPr/>
          <p:nvPr/>
        </p:nvSpPr>
        <p:spPr>
          <a:xfrm>
            <a:off x="5362575" y="1601787"/>
            <a:ext cx="0" cy="381000"/>
          </a:xfrm>
          <a:custGeom>
            <a:avLst/>
            <a:gdLst/>
            <a:ahLst/>
            <a:cxnLst/>
            <a:rect l="l" t="t" r="r" b="b"/>
            <a:pathLst>
              <a:path h="381000">
                <a:moveTo>
                  <a:pt x="0" y="0"/>
                </a:moveTo>
                <a:lnTo>
                  <a:pt x="0" y="381000"/>
                </a:lnTo>
              </a:path>
            </a:pathLst>
          </a:custGeom>
          <a:ln w="38100">
            <a:solidFill>
              <a:srgbClr val="9CC7EB"/>
            </a:solidFill>
          </a:ln>
        </p:spPr>
        <p:txBody>
          <a:bodyPr wrap="square" lIns="0" tIns="0" rIns="0" bIns="0" rtlCol="0"/>
          <a:lstStyle/>
          <a:p>
            <a:endParaRPr>
              <a:solidFill>
                <a:prstClr val="black"/>
              </a:solidFill>
            </a:endParaRPr>
          </a:p>
        </p:txBody>
      </p:sp>
      <p:sp>
        <p:nvSpPr>
          <p:cNvPr id="21" name="object 21"/>
          <p:cNvSpPr/>
          <p:nvPr/>
        </p:nvSpPr>
        <p:spPr>
          <a:xfrm>
            <a:off x="5305431" y="19637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2" name="object 22"/>
          <p:cNvSpPr/>
          <p:nvPr/>
        </p:nvSpPr>
        <p:spPr>
          <a:xfrm>
            <a:off x="4814887" y="1601787"/>
            <a:ext cx="0" cy="503555"/>
          </a:xfrm>
          <a:custGeom>
            <a:avLst/>
            <a:gdLst/>
            <a:ahLst/>
            <a:cxnLst/>
            <a:rect l="l" t="t" r="r" b="b"/>
            <a:pathLst>
              <a:path h="503555">
                <a:moveTo>
                  <a:pt x="0" y="0"/>
                </a:moveTo>
                <a:lnTo>
                  <a:pt x="0" y="503237"/>
                </a:lnTo>
              </a:path>
            </a:pathLst>
          </a:custGeom>
          <a:ln w="38100">
            <a:solidFill>
              <a:srgbClr val="9CC7EB"/>
            </a:solidFill>
          </a:ln>
        </p:spPr>
        <p:txBody>
          <a:bodyPr wrap="square" lIns="0" tIns="0" rIns="0" bIns="0" rtlCol="0"/>
          <a:lstStyle/>
          <a:p>
            <a:endParaRPr>
              <a:solidFill>
                <a:prstClr val="black"/>
              </a:solidFill>
            </a:endParaRPr>
          </a:p>
        </p:txBody>
      </p:sp>
      <p:sp>
        <p:nvSpPr>
          <p:cNvPr id="23" name="object 23"/>
          <p:cNvSpPr/>
          <p:nvPr/>
        </p:nvSpPr>
        <p:spPr>
          <a:xfrm>
            <a:off x="4757743" y="2085978"/>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4" name="object 24"/>
          <p:cNvSpPr/>
          <p:nvPr/>
        </p:nvSpPr>
        <p:spPr>
          <a:xfrm>
            <a:off x="4327525" y="1601787"/>
            <a:ext cx="0" cy="635000"/>
          </a:xfrm>
          <a:custGeom>
            <a:avLst/>
            <a:gdLst/>
            <a:ahLst/>
            <a:cxnLst/>
            <a:rect l="l" t="t" r="r" b="b"/>
            <a:pathLst>
              <a:path h="635000">
                <a:moveTo>
                  <a:pt x="0" y="0"/>
                </a:moveTo>
                <a:lnTo>
                  <a:pt x="0" y="635000"/>
                </a:lnTo>
              </a:path>
            </a:pathLst>
          </a:custGeom>
          <a:ln w="38100">
            <a:solidFill>
              <a:srgbClr val="9CC7EB"/>
            </a:solidFill>
          </a:ln>
        </p:spPr>
        <p:txBody>
          <a:bodyPr wrap="square" lIns="0" tIns="0" rIns="0" bIns="0" rtlCol="0"/>
          <a:lstStyle/>
          <a:p>
            <a:endParaRPr>
              <a:solidFill>
                <a:prstClr val="black"/>
              </a:solidFill>
            </a:endParaRPr>
          </a:p>
        </p:txBody>
      </p:sp>
      <p:sp>
        <p:nvSpPr>
          <p:cNvPr id="25" name="object 25"/>
          <p:cNvSpPr/>
          <p:nvPr/>
        </p:nvSpPr>
        <p:spPr>
          <a:xfrm>
            <a:off x="4270381" y="22177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6" name="object 26"/>
          <p:cNvSpPr/>
          <p:nvPr/>
        </p:nvSpPr>
        <p:spPr>
          <a:xfrm>
            <a:off x="3840162" y="1601787"/>
            <a:ext cx="0" cy="757555"/>
          </a:xfrm>
          <a:custGeom>
            <a:avLst/>
            <a:gdLst/>
            <a:ahLst/>
            <a:cxnLst/>
            <a:rect l="l" t="t" r="r" b="b"/>
            <a:pathLst>
              <a:path h="757555">
                <a:moveTo>
                  <a:pt x="0" y="0"/>
                </a:moveTo>
                <a:lnTo>
                  <a:pt x="0" y="757237"/>
                </a:lnTo>
              </a:path>
            </a:pathLst>
          </a:custGeom>
          <a:ln w="38100">
            <a:solidFill>
              <a:srgbClr val="9CC7EB"/>
            </a:solidFill>
          </a:ln>
        </p:spPr>
        <p:txBody>
          <a:bodyPr wrap="square" lIns="0" tIns="0" rIns="0" bIns="0" rtlCol="0"/>
          <a:lstStyle/>
          <a:p>
            <a:endParaRPr>
              <a:solidFill>
                <a:prstClr val="black"/>
              </a:solidFill>
            </a:endParaRPr>
          </a:p>
        </p:txBody>
      </p:sp>
      <p:sp>
        <p:nvSpPr>
          <p:cNvPr id="27" name="object 27"/>
          <p:cNvSpPr/>
          <p:nvPr/>
        </p:nvSpPr>
        <p:spPr>
          <a:xfrm>
            <a:off x="3783018" y="2339978"/>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8" name="object 28"/>
          <p:cNvSpPr/>
          <p:nvPr/>
        </p:nvSpPr>
        <p:spPr>
          <a:xfrm>
            <a:off x="3352800" y="1601787"/>
            <a:ext cx="0" cy="879475"/>
          </a:xfrm>
          <a:custGeom>
            <a:avLst/>
            <a:gdLst/>
            <a:ahLst/>
            <a:cxnLst/>
            <a:rect l="l" t="t" r="r" b="b"/>
            <a:pathLst>
              <a:path h="879475">
                <a:moveTo>
                  <a:pt x="0" y="0"/>
                </a:moveTo>
                <a:lnTo>
                  <a:pt x="0" y="879475"/>
                </a:lnTo>
              </a:path>
            </a:pathLst>
          </a:custGeom>
          <a:ln w="38100">
            <a:solidFill>
              <a:srgbClr val="9CC7EB"/>
            </a:solidFill>
          </a:ln>
        </p:spPr>
        <p:txBody>
          <a:bodyPr wrap="square" lIns="0" tIns="0" rIns="0" bIns="0" rtlCol="0"/>
          <a:lstStyle/>
          <a:p>
            <a:endParaRPr>
              <a:solidFill>
                <a:prstClr val="black"/>
              </a:solidFill>
            </a:endParaRPr>
          </a:p>
        </p:txBody>
      </p:sp>
      <p:sp>
        <p:nvSpPr>
          <p:cNvPr id="29" name="object 29"/>
          <p:cNvSpPr/>
          <p:nvPr/>
        </p:nvSpPr>
        <p:spPr>
          <a:xfrm>
            <a:off x="3295656" y="2462215"/>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0" name="object 30"/>
          <p:cNvSpPr/>
          <p:nvPr/>
        </p:nvSpPr>
        <p:spPr>
          <a:xfrm>
            <a:off x="2803525" y="1601787"/>
            <a:ext cx="0" cy="1002030"/>
          </a:xfrm>
          <a:custGeom>
            <a:avLst/>
            <a:gdLst/>
            <a:ahLst/>
            <a:cxnLst/>
            <a:rect l="l" t="t" r="r" b="b"/>
            <a:pathLst>
              <a:path h="1002030">
                <a:moveTo>
                  <a:pt x="0" y="0"/>
                </a:moveTo>
                <a:lnTo>
                  <a:pt x="0" y="1001712"/>
                </a:lnTo>
              </a:path>
            </a:pathLst>
          </a:custGeom>
          <a:ln w="38100">
            <a:solidFill>
              <a:srgbClr val="9CC7EB"/>
            </a:solidFill>
          </a:ln>
        </p:spPr>
        <p:txBody>
          <a:bodyPr wrap="square" lIns="0" tIns="0" rIns="0" bIns="0" rtlCol="0"/>
          <a:lstStyle/>
          <a:p>
            <a:endParaRPr>
              <a:solidFill>
                <a:prstClr val="black"/>
              </a:solidFill>
            </a:endParaRPr>
          </a:p>
        </p:txBody>
      </p:sp>
      <p:sp>
        <p:nvSpPr>
          <p:cNvPr id="31" name="object 31"/>
          <p:cNvSpPr/>
          <p:nvPr/>
        </p:nvSpPr>
        <p:spPr>
          <a:xfrm>
            <a:off x="2746381" y="2584453"/>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2" name="object 32"/>
          <p:cNvSpPr/>
          <p:nvPr/>
        </p:nvSpPr>
        <p:spPr>
          <a:xfrm>
            <a:off x="2376487" y="1601787"/>
            <a:ext cx="0" cy="1122680"/>
          </a:xfrm>
          <a:custGeom>
            <a:avLst/>
            <a:gdLst/>
            <a:ahLst/>
            <a:cxnLst/>
            <a:rect l="l" t="t" r="r" b="b"/>
            <a:pathLst>
              <a:path h="1122680">
                <a:moveTo>
                  <a:pt x="0" y="0"/>
                </a:moveTo>
                <a:lnTo>
                  <a:pt x="0" y="1122362"/>
                </a:lnTo>
              </a:path>
            </a:pathLst>
          </a:custGeom>
          <a:ln w="38100">
            <a:solidFill>
              <a:srgbClr val="9CC7EB"/>
            </a:solidFill>
          </a:ln>
        </p:spPr>
        <p:txBody>
          <a:bodyPr wrap="square" lIns="0" tIns="0" rIns="0" bIns="0" rtlCol="0"/>
          <a:lstStyle/>
          <a:p>
            <a:endParaRPr>
              <a:solidFill>
                <a:prstClr val="black"/>
              </a:solidFill>
            </a:endParaRPr>
          </a:p>
        </p:txBody>
      </p:sp>
      <p:sp>
        <p:nvSpPr>
          <p:cNvPr id="33" name="object 33"/>
          <p:cNvSpPr/>
          <p:nvPr/>
        </p:nvSpPr>
        <p:spPr>
          <a:xfrm>
            <a:off x="2319343" y="2705103"/>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4" name="object 34"/>
          <p:cNvSpPr/>
          <p:nvPr/>
        </p:nvSpPr>
        <p:spPr>
          <a:xfrm>
            <a:off x="1889125" y="1601787"/>
            <a:ext cx="0" cy="1244600"/>
          </a:xfrm>
          <a:custGeom>
            <a:avLst/>
            <a:gdLst/>
            <a:ahLst/>
            <a:cxnLst/>
            <a:rect l="l" t="t" r="r" b="b"/>
            <a:pathLst>
              <a:path h="1244600">
                <a:moveTo>
                  <a:pt x="0" y="0"/>
                </a:moveTo>
                <a:lnTo>
                  <a:pt x="0" y="1244600"/>
                </a:lnTo>
              </a:path>
            </a:pathLst>
          </a:custGeom>
          <a:ln w="38100">
            <a:solidFill>
              <a:srgbClr val="9CC7EB"/>
            </a:solidFill>
          </a:ln>
        </p:spPr>
        <p:txBody>
          <a:bodyPr wrap="square" lIns="0" tIns="0" rIns="0" bIns="0" rtlCol="0"/>
          <a:lstStyle/>
          <a:p>
            <a:endParaRPr>
              <a:solidFill>
                <a:prstClr val="black"/>
              </a:solidFill>
            </a:endParaRPr>
          </a:p>
        </p:txBody>
      </p:sp>
      <p:sp>
        <p:nvSpPr>
          <p:cNvPr id="35" name="object 35"/>
          <p:cNvSpPr/>
          <p:nvPr/>
        </p:nvSpPr>
        <p:spPr>
          <a:xfrm>
            <a:off x="1831981" y="28273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6" name="object 36"/>
          <p:cNvSpPr/>
          <p:nvPr/>
        </p:nvSpPr>
        <p:spPr>
          <a:xfrm>
            <a:off x="1219200" y="5319712"/>
            <a:ext cx="822325" cy="9525"/>
          </a:xfrm>
          <a:custGeom>
            <a:avLst/>
            <a:gdLst/>
            <a:ahLst/>
            <a:cxnLst/>
            <a:rect l="l" t="t" r="r" b="b"/>
            <a:pathLst>
              <a:path w="822325" h="9525">
                <a:moveTo>
                  <a:pt x="822325" y="9525"/>
                </a:moveTo>
                <a:lnTo>
                  <a:pt x="0" y="0"/>
                </a:lnTo>
              </a:path>
            </a:pathLst>
          </a:custGeom>
          <a:ln w="38100">
            <a:solidFill>
              <a:srgbClr val="9CC7EB"/>
            </a:solidFill>
          </a:ln>
        </p:spPr>
        <p:txBody>
          <a:bodyPr wrap="square" lIns="0" tIns="0" rIns="0" bIns="0" rtlCol="0"/>
          <a:lstStyle/>
          <a:p>
            <a:endParaRPr>
              <a:solidFill>
                <a:prstClr val="black"/>
              </a:solidFill>
            </a:endParaRPr>
          </a:p>
        </p:txBody>
      </p:sp>
      <p:sp>
        <p:nvSpPr>
          <p:cNvPr id="37" name="object 37"/>
          <p:cNvSpPr/>
          <p:nvPr/>
        </p:nvSpPr>
        <p:spPr>
          <a:xfrm>
            <a:off x="1219200" y="1601787"/>
            <a:ext cx="0" cy="3717925"/>
          </a:xfrm>
          <a:custGeom>
            <a:avLst/>
            <a:gdLst/>
            <a:ahLst/>
            <a:cxnLst/>
            <a:rect l="l" t="t" r="r" b="b"/>
            <a:pathLst>
              <a:path h="3717925">
                <a:moveTo>
                  <a:pt x="0" y="3717925"/>
                </a:moveTo>
                <a:lnTo>
                  <a:pt x="0" y="0"/>
                </a:lnTo>
              </a:path>
            </a:pathLst>
          </a:custGeom>
          <a:ln w="38100">
            <a:solidFill>
              <a:srgbClr val="9CC7EB"/>
            </a:solidFill>
          </a:ln>
        </p:spPr>
        <p:txBody>
          <a:bodyPr wrap="square" lIns="0" tIns="0" rIns="0" bIns="0" rtlCol="0"/>
          <a:lstStyle/>
          <a:p>
            <a:endParaRPr>
              <a:solidFill>
                <a:prstClr val="black"/>
              </a:solidFill>
            </a:endParaRPr>
          </a:p>
        </p:txBody>
      </p:sp>
      <p:sp>
        <p:nvSpPr>
          <p:cNvPr id="38" name="object 38"/>
          <p:cNvSpPr txBox="1"/>
          <p:nvPr/>
        </p:nvSpPr>
        <p:spPr>
          <a:xfrm>
            <a:off x="6657340" y="5037391"/>
            <a:ext cx="793750" cy="492443"/>
          </a:xfrm>
          <a:prstGeom prst="rect">
            <a:avLst/>
          </a:prstGeom>
        </p:spPr>
        <p:txBody>
          <a:bodyPr vert="horz" wrap="square" lIns="0" tIns="0" rIns="0" bIns="0" rtlCol="0">
            <a:spAutoFit/>
          </a:bodyPr>
          <a:lstStyle/>
          <a:p>
            <a:pPr marL="12700" marR="5080"/>
            <a:r>
              <a:rPr lang="zh-CN" altLang="en-US" sz="1600" b="1" spc="-5" dirty="0">
                <a:solidFill>
                  <a:prstClr val="black"/>
                </a:solidFill>
                <a:latin typeface="Arial Narrow"/>
                <a:cs typeface="Arial Narrow"/>
              </a:rPr>
              <a:t>内存</a:t>
            </a:r>
            <a:endParaRPr lang="en-US" altLang="zh-CN" sz="1600" b="1" spc="-5" dirty="0">
              <a:solidFill>
                <a:prstClr val="black"/>
              </a:solidFill>
              <a:latin typeface="Arial Narrow"/>
              <a:cs typeface="Arial Narrow"/>
            </a:endParaRPr>
          </a:p>
          <a:p>
            <a:pPr marL="12700" marR="5080"/>
            <a:r>
              <a:rPr lang="zh-CN" altLang="en-US" sz="1600" b="1" spc="-5" dirty="0">
                <a:solidFill>
                  <a:prstClr val="black"/>
                </a:solidFill>
                <a:latin typeface="Arial Narrow"/>
                <a:cs typeface="Arial Narrow"/>
              </a:rPr>
              <a:t>控制器</a:t>
            </a:r>
            <a:endParaRPr sz="1600" dirty="0">
              <a:solidFill>
                <a:prstClr val="black"/>
              </a:solidFill>
              <a:latin typeface="Arial Narrow"/>
              <a:cs typeface="Arial Narrow"/>
            </a:endParaRPr>
          </a:p>
        </p:txBody>
      </p:sp>
      <p:sp>
        <p:nvSpPr>
          <p:cNvPr id="39" name="object 39"/>
          <p:cNvSpPr/>
          <p:nvPr/>
        </p:nvSpPr>
        <p:spPr>
          <a:xfrm>
            <a:off x="3078162" y="3221037"/>
            <a:ext cx="101600" cy="113030"/>
          </a:xfrm>
          <a:custGeom>
            <a:avLst/>
            <a:gdLst/>
            <a:ahLst/>
            <a:cxnLst/>
            <a:rect l="l" t="t" r="r" b="b"/>
            <a:pathLst>
              <a:path w="101600" h="113029">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0" name="object 40"/>
          <p:cNvSpPr/>
          <p:nvPr/>
        </p:nvSpPr>
        <p:spPr>
          <a:xfrm>
            <a:off x="3078162" y="3221037"/>
            <a:ext cx="101600" cy="113030"/>
          </a:xfrm>
          <a:custGeom>
            <a:avLst/>
            <a:gdLst/>
            <a:ahLst/>
            <a:cxnLst/>
            <a:rect l="l" t="t" r="r" b="b"/>
            <a:pathLst>
              <a:path w="101600" h="113029">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2611437" y="33385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2" name="object 42"/>
          <p:cNvSpPr/>
          <p:nvPr/>
        </p:nvSpPr>
        <p:spPr>
          <a:xfrm>
            <a:off x="2611437" y="33385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3" name="object 43"/>
          <p:cNvSpPr/>
          <p:nvPr/>
        </p:nvSpPr>
        <p:spPr>
          <a:xfrm>
            <a:off x="3565525" y="3094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4" name="object 44"/>
          <p:cNvSpPr/>
          <p:nvPr/>
        </p:nvSpPr>
        <p:spPr>
          <a:xfrm>
            <a:off x="3565525" y="3094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5" name="object 45"/>
          <p:cNvSpPr/>
          <p:nvPr/>
        </p:nvSpPr>
        <p:spPr>
          <a:xfrm>
            <a:off x="4057650" y="2967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6" name="object 46"/>
          <p:cNvSpPr/>
          <p:nvPr/>
        </p:nvSpPr>
        <p:spPr>
          <a:xfrm>
            <a:off x="4057650" y="2967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4560887" y="2835275"/>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8" name="object 48"/>
          <p:cNvSpPr/>
          <p:nvPr/>
        </p:nvSpPr>
        <p:spPr>
          <a:xfrm>
            <a:off x="4560887" y="2835275"/>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5038725" y="2724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0" name="object 50"/>
          <p:cNvSpPr/>
          <p:nvPr/>
        </p:nvSpPr>
        <p:spPr>
          <a:xfrm>
            <a:off x="5038725" y="2724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5526087" y="2590800"/>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2" name="object 52"/>
          <p:cNvSpPr/>
          <p:nvPr/>
        </p:nvSpPr>
        <p:spPr>
          <a:xfrm>
            <a:off x="5526087" y="2590800"/>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6003925" y="2470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4" name="object 54"/>
          <p:cNvSpPr/>
          <p:nvPr/>
        </p:nvSpPr>
        <p:spPr>
          <a:xfrm>
            <a:off x="6003925" y="2470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5" name="object 55"/>
          <p:cNvSpPr txBox="1"/>
          <p:nvPr/>
        </p:nvSpPr>
        <p:spPr>
          <a:xfrm>
            <a:off x="2288539" y="2940044"/>
            <a:ext cx="464820" cy="182245"/>
          </a:xfrm>
          <a:prstGeom prst="rect">
            <a:avLst/>
          </a:prstGeom>
        </p:spPr>
        <p:txBody>
          <a:bodyPr vert="horz" wrap="square" lIns="0" tIns="0" rIns="0" bIns="0" rtlCol="0">
            <a:spAutoFit/>
          </a:bodyPr>
          <a:lstStyle/>
          <a:p>
            <a:pPr marL="12700"/>
            <a:r>
              <a:rPr sz="1100" b="1" spc="-5" dirty="0">
                <a:solidFill>
                  <a:prstClr val="black"/>
                </a:solidFill>
                <a:latin typeface="Arial Narrow"/>
                <a:cs typeface="Arial Narrow"/>
              </a:rPr>
              <a:t>DRAM</a:t>
            </a:r>
            <a:r>
              <a:rPr sz="1100" b="1" spc="-100" dirty="0">
                <a:solidFill>
                  <a:prstClr val="black"/>
                </a:solidFill>
                <a:latin typeface="Arial Narrow"/>
                <a:cs typeface="Arial Narrow"/>
              </a:rPr>
              <a:t> </a:t>
            </a:r>
            <a:r>
              <a:rPr sz="1100" b="1" dirty="0">
                <a:solidFill>
                  <a:prstClr val="black"/>
                </a:solidFill>
                <a:latin typeface="Arial Narrow"/>
                <a:cs typeface="Arial Narrow"/>
              </a:rPr>
              <a:t>7</a:t>
            </a:r>
            <a:endParaRPr sz="1100">
              <a:solidFill>
                <a:prstClr val="black"/>
              </a:solidFill>
              <a:latin typeface="Arial Narrow"/>
              <a:cs typeface="Arial Narrow"/>
            </a:endParaRPr>
          </a:p>
        </p:txBody>
      </p:sp>
      <p:sp>
        <p:nvSpPr>
          <p:cNvPr id="56" name="object 56"/>
          <p:cNvSpPr txBox="1"/>
          <p:nvPr/>
        </p:nvSpPr>
        <p:spPr>
          <a:xfrm>
            <a:off x="2353627" y="1316799"/>
            <a:ext cx="5689600" cy="934719"/>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addr </a:t>
            </a:r>
            <a:r>
              <a:rPr sz="1600" b="1" dirty="0">
                <a:solidFill>
                  <a:prstClr val="black"/>
                </a:solidFill>
                <a:latin typeface="Courier New"/>
                <a:cs typeface="Courier New"/>
              </a:rPr>
              <a:t>(row </a:t>
            </a:r>
            <a:r>
              <a:rPr sz="1600" b="1" spc="-5" dirty="0">
                <a:solidFill>
                  <a:prstClr val="black"/>
                </a:solidFill>
                <a:latin typeface="Courier New"/>
                <a:cs typeface="Courier New"/>
              </a:rPr>
              <a:t>= i, col =</a:t>
            </a:r>
            <a:r>
              <a:rPr sz="1600" b="1" spc="-15" dirty="0">
                <a:solidFill>
                  <a:prstClr val="black"/>
                </a:solidFill>
                <a:latin typeface="Courier New"/>
                <a:cs typeface="Courier New"/>
              </a:rPr>
              <a:t> </a:t>
            </a:r>
            <a:r>
              <a:rPr sz="1600" b="1" spc="-5" dirty="0">
                <a:solidFill>
                  <a:prstClr val="black"/>
                </a:solidFill>
                <a:latin typeface="Courier New"/>
                <a:cs typeface="Courier New"/>
              </a:rPr>
              <a:t>j)</a:t>
            </a:r>
            <a:endParaRPr sz="1600" dirty="0">
              <a:solidFill>
                <a:prstClr val="black"/>
              </a:solidFill>
              <a:latin typeface="Courier New"/>
              <a:cs typeface="Courier New"/>
            </a:endParaRPr>
          </a:p>
          <a:p>
            <a:pPr marR="5080" algn="r">
              <a:spcBef>
                <a:spcPts val="635"/>
              </a:spcBef>
            </a:pPr>
            <a:r>
              <a:rPr sz="1600" b="1" spc="-5" dirty="0">
                <a:solidFill>
                  <a:prstClr val="black"/>
                </a:solidFill>
                <a:latin typeface="Arial Narrow"/>
                <a:cs typeface="Arial Narrow"/>
              </a:rPr>
              <a:t>: </a:t>
            </a:r>
            <a:r>
              <a:rPr lang="zh-CN" altLang="en-US" sz="1600" b="1" spc="-5" dirty="0">
                <a:solidFill>
                  <a:prstClr val="black"/>
                </a:solidFill>
                <a:latin typeface="Arial Narrow"/>
                <a:cs typeface="Arial Narrow"/>
              </a:rPr>
              <a:t>超单元 </a:t>
            </a:r>
            <a:r>
              <a:rPr sz="1600" b="1" spc="-10" dirty="0">
                <a:solidFill>
                  <a:prstClr val="black"/>
                </a:solidFill>
                <a:latin typeface="Arial Narrow"/>
                <a:cs typeface="Arial Narrow"/>
              </a:rPr>
              <a:t>(</a:t>
            </a:r>
            <a:r>
              <a:rPr sz="1600" b="1" spc="-10" dirty="0" err="1">
                <a:solidFill>
                  <a:prstClr val="black"/>
                </a:solidFill>
                <a:latin typeface="Arial Narrow"/>
                <a:cs typeface="Arial Narrow"/>
              </a:rPr>
              <a:t>i</a:t>
            </a:r>
            <a:r>
              <a:rPr sz="1600" b="1" spc="-10" dirty="0">
                <a:solidFill>
                  <a:prstClr val="black"/>
                </a:solidFill>
                <a:latin typeface="Arial Narrow"/>
                <a:cs typeface="Arial Narrow"/>
              </a:rPr>
              <a:t>,</a:t>
            </a:r>
            <a:r>
              <a:rPr lang="en-US" sz="1600" b="1" spc="-10" dirty="0">
                <a:solidFill>
                  <a:prstClr val="black"/>
                </a:solidFill>
                <a:latin typeface="Arial Narrow"/>
                <a:cs typeface="Arial Narrow"/>
              </a:rPr>
              <a:t> </a:t>
            </a:r>
            <a:r>
              <a:rPr sz="1600" b="1" spc="-10" dirty="0">
                <a:solidFill>
                  <a:prstClr val="black"/>
                </a:solidFill>
                <a:latin typeface="Arial Narrow"/>
                <a:cs typeface="Arial Narrow"/>
              </a:rPr>
              <a:t>j)</a:t>
            </a:r>
            <a:endParaRPr sz="1600" dirty="0">
              <a:solidFill>
                <a:prstClr val="black"/>
              </a:solidFill>
              <a:latin typeface="Arial Narrow"/>
              <a:cs typeface="Arial Narrow"/>
            </a:endParaRPr>
          </a:p>
          <a:p>
            <a:pPr marL="3376295">
              <a:spcBef>
                <a:spcPts val="1445"/>
              </a:spcBef>
            </a:pPr>
            <a:r>
              <a:rPr sz="1100" b="1" spc="-5" dirty="0">
                <a:solidFill>
                  <a:prstClr val="black"/>
                </a:solidFill>
                <a:latin typeface="Arial Narrow"/>
                <a:cs typeface="Arial Narrow"/>
              </a:rPr>
              <a:t>DRAM</a:t>
            </a:r>
            <a:r>
              <a:rPr sz="1100" b="1" spc="-100" dirty="0">
                <a:solidFill>
                  <a:prstClr val="black"/>
                </a:solidFill>
                <a:latin typeface="Arial Narrow"/>
                <a:cs typeface="Arial Narrow"/>
              </a:rPr>
              <a:t> </a:t>
            </a:r>
            <a:r>
              <a:rPr sz="1100" b="1" dirty="0">
                <a:solidFill>
                  <a:prstClr val="black"/>
                </a:solidFill>
                <a:latin typeface="Arial Narrow"/>
                <a:cs typeface="Arial Narrow"/>
              </a:rPr>
              <a:t>0</a:t>
            </a:r>
            <a:endParaRPr sz="1100" dirty="0">
              <a:solidFill>
                <a:prstClr val="black"/>
              </a:solidFill>
              <a:latin typeface="Arial Narrow"/>
              <a:cs typeface="Arial Narrow"/>
            </a:endParaRPr>
          </a:p>
        </p:txBody>
      </p:sp>
      <p:sp>
        <p:nvSpPr>
          <p:cNvPr id="57" name="object 57"/>
          <p:cNvSpPr txBox="1"/>
          <p:nvPr/>
        </p:nvSpPr>
        <p:spPr>
          <a:xfrm>
            <a:off x="2861024" y="5434806"/>
            <a:ext cx="2887345"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位于主存地址 </a:t>
            </a:r>
            <a:r>
              <a:rPr sz="1600" b="1" i="1" spc="-5" dirty="0">
                <a:solidFill>
                  <a:prstClr val="black"/>
                </a:solidFill>
                <a:latin typeface="Arial Narrow"/>
                <a:cs typeface="Arial Narrow"/>
              </a:rPr>
              <a:t>A</a:t>
            </a:r>
            <a:r>
              <a:rPr lang="en-US" sz="1600" b="1" i="1" spc="-5" dirty="0">
                <a:solidFill>
                  <a:prstClr val="black"/>
                </a:solidFill>
                <a:latin typeface="Arial Narrow"/>
                <a:cs typeface="Arial Narrow"/>
              </a:rPr>
              <a:t> </a:t>
            </a:r>
            <a:r>
              <a:rPr lang="zh-CN" altLang="en-US" sz="1600" b="1" spc="-5" dirty="0">
                <a:solidFill>
                  <a:prstClr val="black"/>
                </a:solidFill>
                <a:latin typeface="Arial Narrow"/>
                <a:cs typeface="Arial Narrow"/>
              </a:rPr>
              <a:t>处的</a:t>
            </a:r>
            <a:r>
              <a:rPr lang="en-US" altLang="zh-CN" sz="1600" b="1" spc="-5" dirty="0">
                <a:solidFill>
                  <a:prstClr val="black"/>
                </a:solidFill>
                <a:latin typeface="Arial Narrow"/>
                <a:cs typeface="Arial Narrow"/>
              </a:rPr>
              <a:t>64</a:t>
            </a:r>
            <a:r>
              <a:rPr lang="zh-CN" altLang="en-US" sz="1600" b="1" spc="-5" dirty="0">
                <a:solidFill>
                  <a:prstClr val="black"/>
                </a:solidFill>
                <a:latin typeface="Arial Narrow"/>
                <a:cs typeface="Arial Narrow"/>
              </a:rPr>
              <a:t>位字</a:t>
            </a:r>
            <a:endParaRPr sz="1600" dirty="0">
              <a:solidFill>
                <a:prstClr val="black"/>
              </a:solidFill>
              <a:latin typeface="Arial Narrow"/>
              <a:cs typeface="Arial Narrow"/>
            </a:endParaRPr>
          </a:p>
        </p:txBody>
      </p:sp>
      <p:sp>
        <p:nvSpPr>
          <p:cNvPr id="58" name="object 58"/>
          <p:cNvSpPr/>
          <p:nvPr/>
        </p:nvSpPr>
        <p:spPr>
          <a:xfrm>
            <a:off x="6054726" y="2576512"/>
            <a:ext cx="0" cy="2281555"/>
          </a:xfrm>
          <a:custGeom>
            <a:avLst/>
            <a:gdLst/>
            <a:ahLst/>
            <a:cxnLst/>
            <a:rect l="l" t="t" r="r" b="b"/>
            <a:pathLst>
              <a:path h="2281554">
                <a:moveTo>
                  <a:pt x="0" y="0"/>
                </a:moveTo>
                <a:lnTo>
                  <a:pt x="0" y="2281237"/>
                </a:lnTo>
              </a:path>
            </a:pathLst>
          </a:custGeom>
          <a:ln w="38100">
            <a:solidFill>
              <a:srgbClr val="9CC7EB"/>
            </a:solidFill>
          </a:ln>
        </p:spPr>
        <p:txBody>
          <a:bodyPr wrap="square" lIns="0" tIns="0" rIns="0" bIns="0" rtlCol="0"/>
          <a:lstStyle/>
          <a:p>
            <a:endParaRPr>
              <a:solidFill>
                <a:prstClr val="black"/>
              </a:solidFill>
            </a:endParaRPr>
          </a:p>
        </p:txBody>
      </p:sp>
      <p:sp>
        <p:nvSpPr>
          <p:cNvPr id="59" name="object 59"/>
          <p:cNvSpPr/>
          <p:nvPr/>
        </p:nvSpPr>
        <p:spPr>
          <a:xfrm>
            <a:off x="5997581"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0" name="object 60"/>
          <p:cNvSpPr/>
          <p:nvPr/>
        </p:nvSpPr>
        <p:spPr>
          <a:xfrm>
            <a:off x="5576887" y="2698750"/>
            <a:ext cx="0" cy="2149475"/>
          </a:xfrm>
          <a:custGeom>
            <a:avLst/>
            <a:gdLst/>
            <a:ahLst/>
            <a:cxnLst/>
            <a:rect l="l" t="t" r="r" b="b"/>
            <a:pathLst>
              <a:path h="2149475">
                <a:moveTo>
                  <a:pt x="0" y="0"/>
                </a:moveTo>
                <a:lnTo>
                  <a:pt x="0" y="2149475"/>
                </a:lnTo>
              </a:path>
            </a:pathLst>
          </a:custGeom>
          <a:ln w="38100">
            <a:solidFill>
              <a:srgbClr val="9CC7EB"/>
            </a:solidFill>
          </a:ln>
        </p:spPr>
        <p:txBody>
          <a:bodyPr wrap="square" lIns="0" tIns="0" rIns="0" bIns="0" rtlCol="0"/>
          <a:lstStyle/>
          <a:p>
            <a:endParaRPr>
              <a:solidFill>
                <a:prstClr val="black"/>
              </a:solidFill>
            </a:endParaRPr>
          </a:p>
        </p:txBody>
      </p:sp>
      <p:sp>
        <p:nvSpPr>
          <p:cNvPr id="61" name="object 61"/>
          <p:cNvSpPr/>
          <p:nvPr/>
        </p:nvSpPr>
        <p:spPr>
          <a:xfrm>
            <a:off x="551974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2" name="object 62"/>
          <p:cNvSpPr/>
          <p:nvPr/>
        </p:nvSpPr>
        <p:spPr>
          <a:xfrm>
            <a:off x="5089525" y="2819400"/>
            <a:ext cx="0" cy="2038350"/>
          </a:xfrm>
          <a:custGeom>
            <a:avLst/>
            <a:gdLst/>
            <a:ahLst/>
            <a:cxnLst/>
            <a:rect l="l" t="t" r="r" b="b"/>
            <a:pathLst>
              <a:path h="2038350">
                <a:moveTo>
                  <a:pt x="0" y="0"/>
                </a:moveTo>
                <a:lnTo>
                  <a:pt x="0" y="2038350"/>
                </a:lnTo>
              </a:path>
            </a:pathLst>
          </a:custGeom>
          <a:ln w="38100">
            <a:solidFill>
              <a:srgbClr val="9CC7EB"/>
            </a:solidFill>
          </a:ln>
        </p:spPr>
        <p:txBody>
          <a:bodyPr wrap="square" lIns="0" tIns="0" rIns="0" bIns="0" rtlCol="0"/>
          <a:lstStyle/>
          <a:p>
            <a:endParaRPr>
              <a:solidFill>
                <a:prstClr val="black"/>
              </a:solidFill>
            </a:endParaRPr>
          </a:p>
        </p:txBody>
      </p:sp>
      <p:sp>
        <p:nvSpPr>
          <p:cNvPr id="63" name="object 63"/>
          <p:cNvSpPr/>
          <p:nvPr/>
        </p:nvSpPr>
        <p:spPr>
          <a:xfrm>
            <a:off x="5032368"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4" name="object 64"/>
          <p:cNvSpPr/>
          <p:nvPr/>
        </p:nvSpPr>
        <p:spPr>
          <a:xfrm>
            <a:off x="4611687" y="2941637"/>
            <a:ext cx="0" cy="1906905"/>
          </a:xfrm>
          <a:custGeom>
            <a:avLst/>
            <a:gdLst/>
            <a:ahLst/>
            <a:cxnLst/>
            <a:rect l="l" t="t" r="r" b="b"/>
            <a:pathLst>
              <a:path h="1906904">
                <a:moveTo>
                  <a:pt x="0" y="0"/>
                </a:moveTo>
                <a:lnTo>
                  <a:pt x="0" y="1906587"/>
                </a:lnTo>
              </a:path>
            </a:pathLst>
          </a:custGeom>
          <a:ln w="38100">
            <a:solidFill>
              <a:srgbClr val="9CC7EB"/>
            </a:solidFill>
          </a:ln>
        </p:spPr>
        <p:txBody>
          <a:bodyPr wrap="square" lIns="0" tIns="0" rIns="0" bIns="0" rtlCol="0"/>
          <a:lstStyle/>
          <a:p>
            <a:endParaRPr>
              <a:solidFill>
                <a:prstClr val="black"/>
              </a:solidFill>
            </a:endParaRPr>
          </a:p>
        </p:txBody>
      </p:sp>
      <p:sp>
        <p:nvSpPr>
          <p:cNvPr id="65" name="object 65"/>
          <p:cNvSpPr/>
          <p:nvPr/>
        </p:nvSpPr>
        <p:spPr>
          <a:xfrm>
            <a:off x="455454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6" name="object 66"/>
          <p:cNvSpPr/>
          <p:nvPr/>
        </p:nvSpPr>
        <p:spPr>
          <a:xfrm>
            <a:off x="4114801" y="3063875"/>
            <a:ext cx="0" cy="1793875"/>
          </a:xfrm>
          <a:custGeom>
            <a:avLst/>
            <a:gdLst/>
            <a:ahLst/>
            <a:cxnLst/>
            <a:rect l="l" t="t" r="r" b="b"/>
            <a:pathLst>
              <a:path h="1793875">
                <a:moveTo>
                  <a:pt x="0" y="0"/>
                </a:moveTo>
                <a:lnTo>
                  <a:pt x="0" y="1793875"/>
                </a:lnTo>
              </a:path>
            </a:pathLst>
          </a:custGeom>
          <a:ln w="38100">
            <a:solidFill>
              <a:srgbClr val="9CC7EB"/>
            </a:solidFill>
          </a:ln>
        </p:spPr>
        <p:txBody>
          <a:bodyPr wrap="square" lIns="0" tIns="0" rIns="0" bIns="0" rtlCol="0"/>
          <a:lstStyle/>
          <a:p>
            <a:endParaRPr>
              <a:solidFill>
                <a:prstClr val="black"/>
              </a:solidFill>
            </a:endParaRPr>
          </a:p>
        </p:txBody>
      </p:sp>
      <p:sp>
        <p:nvSpPr>
          <p:cNvPr id="67" name="object 67"/>
          <p:cNvSpPr/>
          <p:nvPr/>
        </p:nvSpPr>
        <p:spPr>
          <a:xfrm>
            <a:off x="4057657"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8" name="object 68"/>
          <p:cNvSpPr/>
          <p:nvPr/>
        </p:nvSpPr>
        <p:spPr>
          <a:xfrm>
            <a:off x="3616326" y="3186112"/>
            <a:ext cx="0" cy="1671955"/>
          </a:xfrm>
          <a:custGeom>
            <a:avLst/>
            <a:gdLst/>
            <a:ahLst/>
            <a:cxnLst/>
            <a:rect l="l" t="t" r="r" b="b"/>
            <a:pathLst>
              <a:path h="1671954">
                <a:moveTo>
                  <a:pt x="0" y="0"/>
                </a:moveTo>
                <a:lnTo>
                  <a:pt x="0" y="1671637"/>
                </a:lnTo>
              </a:path>
            </a:pathLst>
          </a:custGeom>
          <a:ln w="38100">
            <a:solidFill>
              <a:srgbClr val="9CC7EB"/>
            </a:solidFill>
          </a:ln>
        </p:spPr>
        <p:txBody>
          <a:bodyPr wrap="square" lIns="0" tIns="0" rIns="0" bIns="0" rtlCol="0"/>
          <a:lstStyle/>
          <a:p>
            <a:endParaRPr>
              <a:solidFill>
                <a:prstClr val="black"/>
              </a:solidFill>
            </a:endParaRPr>
          </a:p>
        </p:txBody>
      </p:sp>
      <p:sp>
        <p:nvSpPr>
          <p:cNvPr id="69" name="object 69"/>
          <p:cNvSpPr/>
          <p:nvPr/>
        </p:nvSpPr>
        <p:spPr>
          <a:xfrm>
            <a:off x="3559181"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0" name="object 70"/>
          <p:cNvSpPr/>
          <p:nvPr/>
        </p:nvSpPr>
        <p:spPr>
          <a:xfrm>
            <a:off x="3128962" y="3308350"/>
            <a:ext cx="0" cy="1549400"/>
          </a:xfrm>
          <a:custGeom>
            <a:avLst/>
            <a:gdLst/>
            <a:ahLst/>
            <a:cxnLst/>
            <a:rect l="l" t="t" r="r" b="b"/>
            <a:pathLst>
              <a:path h="1549400">
                <a:moveTo>
                  <a:pt x="0" y="0"/>
                </a:moveTo>
                <a:lnTo>
                  <a:pt x="0" y="1549400"/>
                </a:lnTo>
              </a:path>
            </a:pathLst>
          </a:custGeom>
          <a:ln w="38100">
            <a:solidFill>
              <a:srgbClr val="9CC7EB"/>
            </a:solidFill>
          </a:ln>
        </p:spPr>
        <p:txBody>
          <a:bodyPr wrap="square" lIns="0" tIns="0" rIns="0" bIns="0" rtlCol="0"/>
          <a:lstStyle/>
          <a:p>
            <a:endParaRPr>
              <a:solidFill>
                <a:prstClr val="black"/>
              </a:solidFill>
            </a:endParaRPr>
          </a:p>
        </p:txBody>
      </p:sp>
      <p:sp>
        <p:nvSpPr>
          <p:cNvPr id="71" name="object 71"/>
          <p:cNvSpPr/>
          <p:nvPr/>
        </p:nvSpPr>
        <p:spPr>
          <a:xfrm>
            <a:off x="3071806"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2" name="object 72"/>
          <p:cNvSpPr/>
          <p:nvPr/>
        </p:nvSpPr>
        <p:spPr>
          <a:xfrm>
            <a:off x="2662237" y="3429000"/>
            <a:ext cx="0" cy="1419225"/>
          </a:xfrm>
          <a:custGeom>
            <a:avLst/>
            <a:gdLst/>
            <a:ahLst/>
            <a:cxnLst/>
            <a:rect l="l" t="t" r="r" b="b"/>
            <a:pathLst>
              <a:path h="1419225">
                <a:moveTo>
                  <a:pt x="0" y="0"/>
                </a:moveTo>
                <a:lnTo>
                  <a:pt x="0" y="1419225"/>
                </a:lnTo>
              </a:path>
            </a:pathLst>
          </a:custGeom>
          <a:ln w="38100">
            <a:solidFill>
              <a:srgbClr val="9CC7EB"/>
            </a:solidFill>
          </a:ln>
        </p:spPr>
        <p:txBody>
          <a:bodyPr wrap="square" lIns="0" tIns="0" rIns="0" bIns="0" rtlCol="0"/>
          <a:lstStyle/>
          <a:p>
            <a:endParaRPr>
              <a:solidFill>
                <a:prstClr val="black"/>
              </a:solidFill>
            </a:endParaRPr>
          </a:p>
        </p:txBody>
      </p:sp>
      <p:sp>
        <p:nvSpPr>
          <p:cNvPr id="73" name="object 73"/>
          <p:cNvSpPr/>
          <p:nvPr/>
        </p:nvSpPr>
        <p:spPr>
          <a:xfrm>
            <a:off x="260509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5" name="object 75"/>
          <p:cNvSpPr txBox="1"/>
          <p:nvPr/>
        </p:nvSpPr>
        <p:spPr>
          <a:xfrm>
            <a:off x="5136592"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16</a:t>
            </a:r>
            <a:r>
              <a:rPr sz="1200" b="1" spc="-5" dirty="0">
                <a:solidFill>
                  <a:prstClr val="black"/>
                </a:solidFill>
                <a:latin typeface="Arial Narrow"/>
                <a:cs typeface="Arial Narrow"/>
              </a:rPr>
              <a:t>-</a:t>
            </a:r>
            <a:r>
              <a:rPr sz="1200" b="1" dirty="0">
                <a:solidFill>
                  <a:prstClr val="black"/>
                </a:solidFill>
                <a:latin typeface="Arial Narrow"/>
                <a:cs typeface="Arial Narrow"/>
              </a:rPr>
              <a:t>23</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6" name="object 76"/>
          <p:cNvSpPr txBox="1"/>
          <p:nvPr/>
        </p:nvSpPr>
        <p:spPr>
          <a:xfrm>
            <a:off x="4649217"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24</a:t>
            </a:r>
            <a:r>
              <a:rPr sz="1200" b="1" spc="-5" dirty="0">
                <a:solidFill>
                  <a:prstClr val="black"/>
                </a:solidFill>
                <a:latin typeface="Arial Narrow"/>
                <a:cs typeface="Arial Narrow"/>
              </a:rPr>
              <a:t>-</a:t>
            </a:r>
            <a:r>
              <a:rPr sz="1200" b="1" dirty="0">
                <a:solidFill>
                  <a:prstClr val="black"/>
                </a:solidFill>
                <a:latin typeface="Arial Narrow"/>
                <a:cs typeface="Arial Narrow"/>
              </a:rPr>
              <a:t>31</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7" name="object 77"/>
          <p:cNvSpPr txBox="1"/>
          <p:nvPr/>
        </p:nvSpPr>
        <p:spPr>
          <a:xfrm>
            <a:off x="4161842"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32</a:t>
            </a:r>
            <a:r>
              <a:rPr sz="1200" b="1" spc="-5" dirty="0">
                <a:solidFill>
                  <a:prstClr val="black"/>
                </a:solidFill>
                <a:latin typeface="Arial Narrow"/>
                <a:cs typeface="Arial Narrow"/>
              </a:rPr>
              <a:t>-</a:t>
            </a:r>
            <a:r>
              <a:rPr sz="1200" b="1" dirty="0">
                <a:solidFill>
                  <a:prstClr val="black"/>
                </a:solidFill>
                <a:latin typeface="Arial Narrow"/>
                <a:cs typeface="Arial Narrow"/>
              </a:rPr>
              <a:t>39</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8" name="object 78"/>
          <p:cNvSpPr txBox="1"/>
          <p:nvPr/>
        </p:nvSpPr>
        <p:spPr>
          <a:xfrm>
            <a:off x="3642767"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40</a:t>
            </a:r>
            <a:r>
              <a:rPr sz="1200" b="1" spc="-5" dirty="0">
                <a:solidFill>
                  <a:prstClr val="black"/>
                </a:solidFill>
                <a:latin typeface="Arial Narrow"/>
                <a:cs typeface="Arial Narrow"/>
              </a:rPr>
              <a:t>-</a:t>
            </a:r>
            <a:r>
              <a:rPr sz="1200" b="1" dirty="0">
                <a:solidFill>
                  <a:prstClr val="black"/>
                </a:solidFill>
                <a:latin typeface="Arial Narrow"/>
                <a:cs typeface="Arial Narrow"/>
              </a:rPr>
              <a:t>47</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9" name="object 79"/>
          <p:cNvSpPr txBox="1"/>
          <p:nvPr/>
        </p:nvSpPr>
        <p:spPr>
          <a:xfrm>
            <a:off x="3155392"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48</a:t>
            </a:r>
            <a:r>
              <a:rPr sz="1200" b="1" spc="-5" dirty="0">
                <a:solidFill>
                  <a:prstClr val="black"/>
                </a:solidFill>
                <a:latin typeface="Arial Narrow"/>
                <a:cs typeface="Arial Narrow"/>
              </a:rPr>
              <a:t>-</a:t>
            </a:r>
            <a:r>
              <a:rPr sz="1200" b="1" dirty="0">
                <a:solidFill>
                  <a:prstClr val="black"/>
                </a:solidFill>
                <a:latin typeface="Arial Narrow"/>
                <a:cs typeface="Arial Narrow"/>
              </a:rPr>
              <a:t>55</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80" name="object 80"/>
          <p:cNvSpPr txBox="1"/>
          <p:nvPr/>
        </p:nvSpPr>
        <p:spPr>
          <a:xfrm>
            <a:off x="2699716"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56</a:t>
            </a:r>
            <a:r>
              <a:rPr sz="1200" b="1" spc="-5" dirty="0">
                <a:solidFill>
                  <a:prstClr val="black"/>
                </a:solidFill>
                <a:latin typeface="Arial Narrow"/>
                <a:cs typeface="Arial Narrow"/>
              </a:rPr>
              <a:t>-</a:t>
            </a:r>
            <a:r>
              <a:rPr sz="1200" b="1" dirty="0">
                <a:solidFill>
                  <a:prstClr val="black"/>
                </a:solidFill>
                <a:latin typeface="Arial Narrow"/>
                <a:cs typeface="Arial Narrow"/>
              </a:rPr>
              <a:t>63</a:t>
            </a:r>
            <a:endParaRPr lang="en-US" sz="1200" b="1" dirty="0">
              <a:solidFill>
                <a:prstClr val="black"/>
              </a:solidFill>
              <a:latin typeface="Arial Narrow"/>
              <a:cs typeface="Arial Narrow"/>
            </a:endParaRPr>
          </a:p>
          <a:p>
            <a:pPr marL="12700" marR="5080" algn="ct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81" name="object 81"/>
          <p:cNvSpPr txBox="1"/>
          <p:nvPr/>
        </p:nvSpPr>
        <p:spPr>
          <a:xfrm>
            <a:off x="4765039" y="6155467"/>
            <a:ext cx="1431291"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到</a:t>
            </a:r>
            <a:r>
              <a:rPr lang="en-US" altLang="zh-CN" sz="1600" b="1" spc="-5" dirty="0">
                <a:solidFill>
                  <a:prstClr val="black"/>
                </a:solidFill>
                <a:latin typeface="Arial Narrow"/>
                <a:cs typeface="Arial Narrow"/>
              </a:rPr>
              <a:t>CPU</a:t>
            </a:r>
            <a:r>
              <a:rPr lang="zh-CN" altLang="en-US" sz="1600" b="1" spc="-5" dirty="0">
                <a:solidFill>
                  <a:prstClr val="black"/>
                </a:solidFill>
                <a:latin typeface="Arial Narrow"/>
                <a:cs typeface="Arial Narrow"/>
              </a:rPr>
              <a:t>的</a:t>
            </a:r>
            <a:r>
              <a:rPr sz="1600" b="1" spc="-5" dirty="0">
                <a:solidFill>
                  <a:prstClr val="black"/>
                </a:solidFill>
                <a:latin typeface="Arial Narrow"/>
                <a:cs typeface="Arial Narrow"/>
              </a:rPr>
              <a:t>64</a:t>
            </a:r>
            <a:r>
              <a:rPr lang="zh-CN" altLang="en-US" sz="1600" b="1" spc="-5" dirty="0">
                <a:solidFill>
                  <a:prstClr val="black"/>
                </a:solidFill>
                <a:latin typeface="Arial Narrow"/>
                <a:cs typeface="Arial Narrow"/>
              </a:rPr>
              <a:t>位字</a:t>
            </a:r>
            <a:endParaRPr sz="1600" dirty="0">
              <a:solidFill>
                <a:prstClr val="black"/>
              </a:solidFill>
              <a:latin typeface="Arial Narrow"/>
              <a:cs typeface="Arial Narrow"/>
            </a:endParaRPr>
          </a:p>
        </p:txBody>
      </p:sp>
      <p:sp>
        <p:nvSpPr>
          <p:cNvPr id="82" name="object 82"/>
          <p:cNvSpPr txBox="1"/>
          <p:nvPr/>
        </p:nvSpPr>
        <p:spPr>
          <a:xfrm>
            <a:off x="6252527" y="4995417"/>
            <a:ext cx="8318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0</a:t>
            </a:r>
            <a:endParaRPr sz="1000">
              <a:solidFill>
                <a:prstClr val="black"/>
              </a:solidFill>
              <a:latin typeface="Arial Narrow"/>
              <a:cs typeface="Arial Narrow"/>
            </a:endParaRPr>
          </a:p>
        </p:txBody>
      </p:sp>
      <p:sp>
        <p:nvSpPr>
          <p:cNvPr id="83" name="object 83"/>
          <p:cNvSpPr txBox="1"/>
          <p:nvPr/>
        </p:nvSpPr>
        <p:spPr>
          <a:xfrm>
            <a:off x="5720755" y="4995417"/>
            <a:ext cx="22796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8 </a:t>
            </a:r>
            <a:r>
              <a:rPr sz="1000" b="1" spc="130" dirty="0">
                <a:solidFill>
                  <a:prstClr val="black"/>
                </a:solidFill>
                <a:latin typeface="Arial Narrow"/>
                <a:cs typeface="Arial Narrow"/>
              </a:rPr>
              <a:t> </a:t>
            </a:r>
            <a:r>
              <a:rPr sz="1000" b="1" spc="-5" dirty="0">
                <a:solidFill>
                  <a:prstClr val="black"/>
                </a:solidFill>
                <a:latin typeface="Arial Narrow"/>
                <a:cs typeface="Arial Narrow"/>
              </a:rPr>
              <a:t>7</a:t>
            </a:r>
            <a:endParaRPr sz="1000">
              <a:solidFill>
                <a:prstClr val="black"/>
              </a:solidFill>
              <a:latin typeface="Arial Narrow"/>
              <a:cs typeface="Arial Narrow"/>
            </a:endParaRPr>
          </a:p>
        </p:txBody>
      </p:sp>
      <p:sp>
        <p:nvSpPr>
          <p:cNvPr id="84" name="object 84"/>
          <p:cNvSpPr txBox="1"/>
          <p:nvPr/>
        </p:nvSpPr>
        <p:spPr>
          <a:xfrm>
            <a:off x="4722227" y="4995417"/>
            <a:ext cx="751205" cy="167005"/>
          </a:xfrm>
          <a:prstGeom prst="rect">
            <a:avLst/>
          </a:prstGeom>
        </p:spPr>
        <p:txBody>
          <a:bodyPr vert="horz" wrap="square" lIns="0" tIns="0" rIns="0" bIns="0" rtlCol="0">
            <a:spAutoFit/>
          </a:bodyPr>
          <a:lstStyle/>
          <a:p>
            <a:pPr marL="12700">
              <a:tabLst>
                <a:tab pos="439420" algn="l"/>
              </a:tabLst>
            </a:pPr>
            <a:r>
              <a:rPr sz="1000" b="1" spc="-5" dirty="0">
                <a:solidFill>
                  <a:prstClr val="black"/>
                </a:solidFill>
                <a:latin typeface="Arial Narrow"/>
                <a:cs typeface="Arial Narrow"/>
              </a:rPr>
              <a:t>24</a:t>
            </a:r>
            <a:r>
              <a:rPr sz="1000" b="1" spc="175" dirty="0">
                <a:solidFill>
                  <a:prstClr val="black"/>
                </a:solidFill>
                <a:latin typeface="Arial Narrow"/>
                <a:cs typeface="Arial Narrow"/>
              </a:rPr>
              <a:t> </a:t>
            </a:r>
            <a:r>
              <a:rPr sz="1000" b="1" spc="-5" dirty="0">
                <a:solidFill>
                  <a:prstClr val="black"/>
                </a:solidFill>
                <a:latin typeface="Arial Narrow"/>
                <a:cs typeface="Arial Narrow"/>
              </a:rPr>
              <a:t>23	16</a:t>
            </a:r>
            <a:r>
              <a:rPr sz="1000" b="1" spc="210" dirty="0">
                <a:solidFill>
                  <a:prstClr val="black"/>
                </a:solidFill>
                <a:latin typeface="Arial Narrow"/>
                <a:cs typeface="Arial Narrow"/>
              </a:rPr>
              <a:t> </a:t>
            </a:r>
            <a:r>
              <a:rPr sz="1000" b="1" spc="-5" dirty="0">
                <a:solidFill>
                  <a:prstClr val="black"/>
                </a:solidFill>
                <a:latin typeface="Arial Narrow"/>
                <a:cs typeface="Arial Narrow"/>
              </a:rPr>
              <a:t>15</a:t>
            </a:r>
            <a:endParaRPr sz="1000">
              <a:solidFill>
                <a:prstClr val="black"/>
              </a:solidFill>
              <a:latin typeface="Arial Narrow"/>
              <a:cs typeface="Arial Narrow"/>
            </a:endParaRPr>
          </a:p>
        </p:txBody>
      </p:sp>
      <p:sp>
        <p:nvSpPr>
          <p:cNvPr id="85" name="object 85"/>
          <p:cNvSpPr txBox="1"/>
          <p:nvPr/>
        </p:nvSpPr>
        <p:spPr>
          <a:xfrm>
            <a:off x="4191972" y="4995417"/>
            <a:ext cx="30670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32</a:t>
            </a:r>
            <a:r>
              <a:rPr sz="1000" b="1" spc="70" dirty="0">
                <a:solidFill>
                  <a:prstClr val="black"/>
                </a:solidFill>
                <a:latin typeface="Arial Narrow"/>
                <a:cs typeface="Arial Narrow"/>
              </a:rPr>
              <a:t> </a:t>
            </a:r>
            <a:r>
              <a:rPr sz="1000" b="1" spc="-5" dirty="0">
                <a:solidFill>
                  <a:prstClr val="black"/>
                </a:solidFill>
                <a:latin typeface="Arial Narrow"/>
                <a:cs typeface="Arial Narrow"/>
              </a:rPr>
              <a:t>31</a:t>
            </a:r>
            <a:endParaRPr sz="1000">
              <a:solidFill>
                <a:prstClr val="black"/>
              </a:solidFill>
              <a:latin typeface="Arial Narrow"/>
              <a:cs typeface="Arial Narrow"/>
            </a:endParaRPr>
          </a:p>
        </p:txBody>
      </p:sp>
      <p:sp>
        <p:nvSpPr>
          <p:cNvPr id="86" name="object 86"/>
          <p:cNvSpPr txBox="1"/>
          <p:nvPr/>
        </p:nvSpPr>
        <p:spPr>
          <a:xfrm>
            <a:off x="3703081" y="4995417"/>
            <a:ext cx="33845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40 </a:t>
            </a:r>
            <a:r>
              <a:rPr sz="1000" b="1" spc="100" dirty="0">
                <a:solidFill>
                  <a:prstClr val="black"/>
                </a:solidFill>
                <a:latin typeface="Arial Narrow"/>
                <a:cs typeface="Arial Narrow"/>
              </a:rPr>
              <a:t> </a:t>
            </a:r>
            <a:r>
              <a:rPr sz="1000" b="1" spc="-5" dirty="0">
                <a:solidFill>
                  <a:prstClr val="black"/>
                </a:solidFill>
                <a:latin typeface="Arial Narrow"/>
                <a:cs typeface="Arial Narrow"/>
              </a:rPr>
              <a:t>39</a:t>
            </a:r>
            <a:endParaRPr sz="1000">
              <a:solidFill>
                <a:prstClr val="black"/>
              </a:solidFill>
              <a:latin typeface="Arial Narrow"/>
              <a:cs typeface="Arial Narrow"/>
            </a:endParaRPr>
          </a:p>
        </p:txBody>
      </p:sp>
      <p:sp>
        <p:nvSpPr>
          <p:cNvPr id="87" name="object 87"/>
          <p:cNvSpPr txBox="1"/>
          <p:nvPr/>
        </p:nvSpPr>
        <p:spPr>
          <a:xfrm>
            <a:off x="3215707" y="4995417"/>
            <a:ext cx="309880"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48</a:t>
            </a:r>
            <a:r>
              <a:rPr sz="1000" b="1" spc="95" dirty="0">
                <a:solidFill>
                  <a:prstClr val="black"/>
                </a:solidFill>
                <a:latin typeface="Arial Narrow"/>
                <a:cs typeface="Arial Narrow"/>
              </a:rPr>
              <a:t> </a:t>
            </a:r>
            <a:r>
              <a:rPr sz="1000" b="1" spc="-5" dirty="0">
                <a:solidFill>
                  <a:prstClr val="black"/>
                </a:solidFill>
                <a:latin typeface="Arial Narrow"/>
                <a:cs typeface="Arial Narrow"/>
              </a:rPr>
              <a:t>47</a:t>
            </a:r>
            <a:endParaRPr sz="1000">
              <a:solidFill>
                <a:prstClr val="black"/>
              </a:solidFill>
              <a:latin typeface="Arial Narrow"/>
              <a:cs typeface="Arial Narrow"/>
            </a:endParaRPr>
          </a:p>
        </p:txBody>
      </p:sp>
      <p:sp>
        <p:nvSpPr>
          <p:cNvPr id="88" name="object 88"/>
          <p:cNvSpPr txBox="1"/>
          <p:nvPr/>
        </p:nvSpPr>
        <p:spPr>
          <a:xfrm>
            <a:off x="2409194" y="4995417"/>
            <a:ext cx="643255" cy="167005"/>
          </a:xfrm>
          <a:prstGeom prst="rect">
            <a:avLst/>
          </a:prstGeom>
        </p:spPr>
        <p:txBody>
          <a:bodyPr vert="horz" wrap="square" lIns="0" tIns="0" rIns="0" bIns="0" rtlCol="0">
            <a:spAutoFit/>
          </a:bodyPr>
          <a:lstStyle/>
          <a:p>
            <a:pPr marL="12700">
              <a:tabLst>
                <a:tab pos="314325" algn="l"/>
              </a:tabLst>
            </a:pPr>
            <a:r>
              <a:rPr sz="1000" b="1" spc="-5" dirty="0">
                <a:solidFill>
                  <a:prstClr val="black"/>
                </a:solidFill>
                <a:latin typeface="Arial Narrow"/>
                <a:cs typeface="Arial Narrow"/>
              </a:rPr>
              <a:t>63	56 </a:t>
            </a:r>
            <a:r>
              <a:rPr sz="1000" b="1" spc="125" dirty="0">
                <a:solidFill>
                  <a:prstClr val="black"/>
                </a:solidFill>
                <a:latin typeface="Arial Narrow"/>
                <a:cs typeface="Arial Narrow"/>
              </a:rPr>
              <a:t> </a:t>
            </a:r>
            <a:r>
              <a:rPr sz="1000" b="1" spc="-5" dirty="0">
                <a:solidFill>
                  <a:prstClr val="black"/>
                </a:solidFill>
                <a:latin typeface="Arial Narrow"/>
                <a:cs typeface="Arial Narrow"/>
              </a:rPr>
              <a:t>55</a:t>
            </a:r>
            <a:endParaRPr sz="1000">
              <a:solidFill>
                <a:prstClr val="black"/>
              </a:solidFill>
              <a:latin typeface="Arial Narrow"/>
              <a:cs typeface="Arial Narrow"/>
            </a:endParaRPr>
          </a:p>
        </p:txBody>
      </p:sp>
      <p:graphicFrame>
        <p:nvGraphicFramePr>
          <p:cNvPr id="89" name="object 89"/>
          <p:cNvGraphicFramePr>
            <a:graphicFrameLocks noGrp="1"/>
          </p:cNvGraphicFramePr>
          <p:nvPr/>
        </p:nvGraphicFramePr>
        <p:xfrm>
          <a:off x="2432050" y="5151437"/>
          <a:ext cx="3883022" cy="244475"/>
        </p:xfrm>
        <a:graphic>
          <a:graphicData uri="http://schemas.openxmlformats.org/drawingml/2006/table">
            <a:tbl>
              <a:tblPr firstRow="1" bandRow="1">
                <a:tableStyleId>{2D5ABB26-0587-4C30-8999-92F81FD0307C}</a:tableStyleId>
              </a:tblPr>
              <a:tblGrid>
                <a:gridCol w="487362">
                  <a:extLst>
                    <a:ext uri="{9D8B030D-6E8A-4147-A177-3AD203B41FA5}">
                      <a16:colId xmlns:a16="http://schemas.microsoft.com/office/drawing/2014/main" val="20000"/>
                    </a:ext>
                  </a:extLst>
                </a:gridCol>
                <a:gridCol w="487362">
                  <a:extLst>
                    <a:ext uri="{9D8B030D-6E8A-4147-A177-3AD203B41FA5}">
                      <a16:colId xmlns:a16="http://schemas.microsoft.com/office/drawing/2014/main" val="20001"/>
                    </a:ext>
                  </a:extLst>
                </a:gridCol>
                <a:gridCol w="487362">
                  <a:extLst>
                    <a:ext uri="{9D8B030D-6E8A-4147-A177-3AD203B41FA5}">
                      <a16:colId xmlns:a16="http://schemas.microsoft.com/office/drawing/2014/main" val="20002"/>
                    </a:ext>
                  </a:extLst>
                </a:gridCol>
                <a:gridCol w="487362">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87362">
                  <a:extLst>
                    <a:ext uri="{9D8B030D-6E8A-4147-A177-3AD203B41FA5}">
                      <a16:colId xmlns:a16="http://schemas.microsoft.com/office/drawing/2014/main" val="20005"/>
                    </a:ext>
                  </a:extLst>
                </a:gridCol>
                <a:gridCol w="487362">
                  <a:extLst>
                    <a:ext uri="{9D8B030D-6E8A-4147-A177-3AD203B41FA5}">
                      <a16:colId xmlns:a16="http://schemas.microsoft.com/office/drawing/2014/main" val="20006"/>
                    </a:ext>
                  </a:extLst>
                </a:gridCol>
                <a:gridCol w="488950">
                  <a:extLst>
                    <a:ext uri="{9D8B030D-6E8A-4147-A177-3AD203B41FA5}">
                      <a16:colId xmlns:a16="http://schemas.microsoft.com/office/drawing/2014/main" val="20007"/>
                    </a:ext>
                  </a:extLst>
                </a:gridCol>
              </a:tblGrid>
              <a:tr h="244475">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extLst>
                  <a:ext uri="{0D108BD9-81ED-4DB2-BD59-A6C34878D82A}">
                    <a16:rowId xmlns:a16="http://schemas.microsoft.com/office/drawing/2014/main" val="10000"/>
                  </a:ext>
                </a:extLst>
              </a:tr>
            </a:tbl>
          </a:graphicData>
        </a:graphic>
      </p:graphicFrame>
      <p:sp>
        <p:nvSpPr>
          <p:cNvPr id="90" name="object 90"/>
          <p:cNvSpPr/>
          <p:nvPr/>
        </p:nvSpPr>
        <p:spPr>
          <a:xfrm>
            <a:off x="3863340" y="5945123"/>
            <a:ext cx="1042415" cy="912875"/>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1" name="object 91"/>
          <p:cNvSpPr/>
          <p:nvPr/>
        </p:nvSpPr>
        <p:spPr>
          <a:xfrm>
            <a:off x="3930650" y="5989641"/>
            <a:ext cx="854075" cy="792480"/>
          </a:xfrm>
          <a:custGeom>
            <a:avLst/>
            <a:gdLst/>
            <a:ahLst/>
            <a:cxnLst/>
            <a:rect l="l" t="t" r="r" b="b"/>
            <a:pathLst>
              <a:path w="854075" h="792479">
                <a:moveTo>
                  <a:pt x="854075" y="594118"/>
                </a:moveTo>
                <a:lnTo>
                  <a:pt x="0" y="594118"/>
                </a:lnTo>
                <a:lnTo>
                  <a:pt x="427037" y="792162"/>
                </a:lnTo>
                <a:lnTo>
                  <a:pt x="854075" y="594118"/>
                </a:lnTo>
                <a:close/>
              </a:path>
              <a:path w="854075" h="792479">
                <a:moveTo>
                  <a:pt x="640549" y="0"/>
                </a:moveTo>
                <a:lnTo>
                  <a:pt x="213525" y="0"/>
                </a:lnTo>
                <a:lnTo>
                  <a:pt x="213525" y="594118"/>
                </a:lnTo>
                <a:lnTo>
                  <a:pt x="640549" y="594118"/>
                </a:lnTo>
                <a:lnTo>
                  <a:pt x="640549" y="0"/>
                </a:lnTo>
                <a:close/>
              </a:path>
            </a:pathLst>
          </a:custGeom>
          <a:solidFill>
            <a:srgbClr val="F496BF"/>
          </a:solidFill>
        </p:spPr>
        <p:txBody>
          <a:bodyPr wrap="square" lIns="0" tIns="0" rIns="0" bIns="0" rtlCol="0"/>
          <a:lstStyle/>
          <a:p>
            <a:endParaRPr>
              <a:solidFill>
                <a:prstClr val="black"/>
              </a:solidFill>
            </a:endParaRPr>
          </a:p>
        </p:txBody>
      </p:sp>
      <p:sp>
        <p:nvSpPr>
          <p:cNvPr id="92" name="object 92"/>
          <p:cNvSpPr/>
          <p:nvPr/>
        </p:nvSpPr>
        <p:spPr>
          <a:xfrm>
            <a:off x="3930650" y="5989641"/>
            <a:ext cx="854075" cy="792480"/>
          </a:xfrm>
          <a:custGeom>
            <a:avLst/>
            <a:gdLst/>
            <a:ahLst/>
            <a:cxnLst/>
            <a:rect l="l" t="t" r="r" b="b"/>
            <a:pathLst>
              <a:path w="854075" h="792479">
                <a:moveTo>
                  <a:pt x="0" y="594118"/>
                </a:moveTo>
                <a:lnTo>
                  <a:pt x="213525" y="594118"/>
                </a:lnTo>
                <a:lnTo>
                  <a:pt x="213525" y="0"/>
                </a:lnTo>
                <a:lnTo>
                  <a:pt x="640549" y="0"/>
                </a:lnTo>
                <a:lnTo>
                  <a:pt x="640549" y="594118"/>
                </a:lnTo>
                <a:lnTo>
                  <a:pt x="854075" y="594118"/>
                </a:lnTo>
                <a:lnTo>
                  <a:pt x="427037" y="792162"/>
                </a:lnTo>
                <a:lnTo>
                  <a:pt x="0" y="594118"/>
                </a:lnTo>
                <a:close/>
              </a:path>
            </a:pathLst>
          </a:custGeom>
          <a:ln w="12700">
            <a:solidFill>
              <a:srgbClr val="030304"/>
            </a:solidFill>
          </a:ln>
        </p:spPr>
        <p:txBody>
          <a:bodyPr wrap="square" lIns="0" tIns="0" rIns="0" bIns="0" rtlCol="0"/>
          <a:lstStyle/>
          <a:p>
            <a:endParaRPr>
              <a:solidFill>
                <a:prstClr val="black"/>
              </a:solidFill>
            </a:endParaRPr>
          </a:p>
        </p:txBody>
      </p:sp>
      <p:sp>
        <p:nvSpPr>
          <p:cNvPr id="93" name="object 9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25</a:t>
            </a:fld>
            <a:endParaRPr spc="-5" dirty="0">
              <a:solidFill>
                <a:prstClr val="black"/>
              </a:solidFill>
            </a:endParaRPr>
          </a:p>
        </p:txBody>
      </p:sp>
      <p:sp>
        <p:nvSpPr>
          <p:cNvPr id="95" name="object 75"/>
          <p:cNvSpPr txBox="1"/>
          <p:nvPr/>
        </p:nvSpPr>
        <p:spPr>
          <a:xfrm>
            <a:off x="6111881" y="4159059"/>
            <a:ext cx="347345" cy="369332"/>
          </a:xfrm>
          <a:prstGeom prst="rect">
            <a:avLst/>
          </a:prstGeom>
        </p:spPr>
        <p:txBody>
          <a:bodyPr vert="horz" wrap="square" lIns="0" tIns="0" rIns="0" bIns="0" rtlCol="0">
            <a:spAutoFit/>
          </a:bodyPr>
          <a:lstStyle/>
          <a:p>
            <a:pPr marL="12700" marR="5080" algn="ctr"/>
            <a:r>
              <a:rPr lang="en-US" altLang="zh-CN" sz="1200" b="1" dirty="0">
                <a:solidFill>
                  <a:prstClr val="black"/>
                </a:solidFill>
                <a:latin typeface="Arial Narrow"/>
                <a:cs typeface="Arial Narrow"/>
              </a:rPr>
              <a:t>0-7</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96" name="object 75"/>
          <p:cNvSpPr txBox="1"/>
          <p:nvPr/>
        </p:nvSpPr>
        <p:spPr>
          <a:xfrm>
            <a:off x="5634043" y="4158334"/>
            <a:ext cx="347345" cy="369332"/>
          </a:xfrm>
          <a:prstGeom prst="rect">
            <a:avLst/>
          </a:prstGeom>
        </p:spPr>
        <p:txBody>
          <a:bodyPr vert="horz" wrap="square" lIns="0" tIns="0" rIns="0" bIns="0" rtlCol="0">
            <a:spAutoFit/>
          </a:bodyPr>
          <a:lstStyle/>
          <a:p>
            <a:pPr marL="12700" marR="5080" algn="ctr"/>
            <a:r>
              <a:rPr lang="en-US" altLang="zh-CN" sz="1200" b="1" dirty="0">
                <a:solidFill>
                  <a:prstClr val="black"/>
                </a:solidFill>
                <a:latin typeface="Arial Narrow"/>
                <a:cs typeface="Arial Narrow"/>
              </a:rPr>
              <a:t>8-15</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Tree>
    <p:extLst>
      <p:ext uri="{BB962C8B-B14F-4D97-AF65-F5344CB8AC3E}">
        <p14:creationId xmlns:p14="http://schemas.microsoft.com/office/powerpoint/2010/main" val="40001052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B0A513C-9C1A-4C2F-A7BC-4D8205679BC4}"/>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计算机主存组织情况，正确的是</a:t>
            </a:r>
          </a:p>
        </p:txBody>
      </p:sp>
      <p:sp>
        <p:nvSpPr>
          <p:cNvPr id="7" name="文本框 6">
            <a:extLst>
              <a:ext uri="{FF2B5EF4-FFF2-40B4-BE49-F238E27FC236}">
                <a16:creationId xmlns:a16="http://schemas.microsoft.com/office/drawing/2014/main" id="{3F3A2B51-DE74-4D0C-BB51-649767008061}"/>
              </a:ext>
            </a:extLst>
          </p:cNvPr>
          <p:cNvSpPr txBox="1"/>
          <p:nvPr>
            <p:custDataLst>
              <p:tags r:id="rId3"/>
            </p:custDataLst>
          </p:nvPr>
        </p:nvSpPr>
        <p:spPr>
          <a:xfrm>
            <a:off x="1525905" y="279889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个电容与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个晶体管构成</a:t>
            </a:r>
          </a:p>
        </p:txBody>
      </p:sp>
      <p:sp>
        <p:nvSpPr>
          <p:cNvPr id="8" name="文本框 7">
            <a:extLst>
              <a:ext uri="{FF2B5EF4-FFF2-40B4-BE49-F238E27FC236}">
                <a16:creationId xmlns:a16="http://schemas.microsoft.com/office/drawing/2014/main" id="{2340B8BF-64E8-4960-8752-7D264F583EE0}"/>
              </a:ext>
            </a:extLst>
          </p:cNvPr>
          <p:cNvSpPr txBox="1"/>
          <p:nvPr>
            <p:custDataLst>
              <p:tags r:id="rId4"/>
            </p:custDataLst>
          </p:nvPr>
        </p:nvSpPr>
        <p:spPr>
          <a:xfrm>
            <a:off x="1525905" y="365614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内存条中的硬件都是存储单元</a:t>
            </a:r>
          </a:p>
        </p:txBody>
      </p:sp>
      <p:sp>
        <p:nvSpPr>
          <p:cNvPr id="9" name="文本框 8">
            <a:extLst>
              <a:ext uri="{FF2B5EF4-FFF2-40B4-BE49-F238E27FC236}">
                <a16:creationId xmlns:a16="http://schemas.microsoft.com/office/drawing/2014/main" id="{46E24D29-FD4C-40D8-87EF-40B083F15582}"/>
              </a:ext>
            </a:extLst>
          </p:cNvPr>
          <p:cNvSpPr txBox="1"/>
          <p:nvPr>
            <p:custDataLst>
              <p:tags r:id="rId5"/>
            </p:custDataLst>
          </p:nvPr>
        </p:nvSpPr>
        <p:spPr>
          <a:xfrm>
            <a:off x="1525905" y="451339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内存条中的存储部件都是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DRAM</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416520EE-ADAF-4CE5-9BB0-7B23AA105CC9}"/>
              </a:ext>
            </a:extLst>
          </p:cNvPr>
          <p:cNvSpPr txBox="1"/>
          <p:nvPr>
            <p:custDataLst>
              <p:tags r:id="rId6"/>
            </p:custDataLst>
          </p:nvPr>
        </p:nvSpPr>
        <p:spPr>
          <a:xfrm>
            <a:off x="1525905" y="5370648"/>
            <a:ext cx="7510591"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内存访问是随机的，但内存条与芯片是顺序组织的</a:t>
            </a:r>
          </a:p>
        </p:txBody>
      </p:sp>
      <p:sp>
        <p:nvSpPr>
          <p:cNvPr id="11" name="矩形 10">
            <a:extLst>
              <a:ext uri="{FF2B5EF4-FFF2-40B4-BE49-F238E27FC236}">
                <a16:creationId xmlns:a16="http://schemas.microsoft.com/office/drawing/2014/main" id="{DA4F85F2-7216-46A9-97D6-DCFE28073C08}"/>
              </a:ext>
            </a:extLst>
          </p:cNvPr>
          <p:cNvSpPr>
            <a:spLocks noChangeAspect="1"/>
          </p:cNvSpPr>
          <p:nvPr>
            <p:custDataLst>
              <p:tags r:id="rId7"/>
            </p:custDataLst>
          </p:nvPr>
        </p:nvSpPr>
        <p:spPr>
          <a:xfrm>
            <a:off x="811530" y="286319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DDD76EEB-E2A0-4093-AF44-D12B902FAB02}"/>
              </a:ext>
            </a:extLst>
          </p:cNvPr>
          <p:cNvSpPr>
            <a:spLocks noChangeAspect="1"/>
          </p:cNvSpPr>
          <p:nvPr>
            <p:custDataLst>
              <p:tags r:id="rId8"/>
            </p:custDataLst>
          </p:nvPr>
        </p:nvSpPr>
        <p:spPr>
          <a:xfrm>
            <a:off x="811530" y="3720441"/>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F9FCD765-357E-4250-9253-B8EA3B4F8547}"/>
              </a:ext>
            </a:extLst>
          </p:cNvPr>
          <p:cNvSpPr>
            <a:spLocks noChangeAspect="1"/>
          </p:cNvSpPr>
          <p:nvPr>
            <p:custDataLst>
              <p:tags r:id="rId9"/>
            </p:custDataLst>
          </p:nvPr>
        </p:nvSpPr>
        <p:spPr>
          <a:xfrm>
            <a:off x="811530" y="4577691"/>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2B4B0DAF-B913-4C2F-80BD-90807C6F44AA}"/>
              </a:ext>
            </a:extLst>
          </p:cNvPr>
          <p:cNvSpPr>
            <a:spLocks noChangeAspect="1"/>
          </p:cNvSpPr>
          <p:nvPr>
            <p:custDataLst>
              <p:tags r:id="rId10"/>
            </p:custDataLst>
          </p:nvPr>
        </p:nvSpPr>
        <p:spPr>
          <a:xfrm>
            <a:off x="811530" y="5434941"/>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F979881A-41C8-45D4-87D6-4FE504EBC12B}"/>
              </a:ext>
            </a:extLst>
          </p:cNvPr>
          <p:cNvSpPr/>
          <p:nvPr>
            <p:custDataLst>
              <p:tags r:id="rId11"/>
            </p:custDataLst>
          </p:nvPr>
        </p:nvSpPr>
        <p:spPr>
          <a:xfrm>
            <a:off x="5869305" y="6227898"/>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1A78405C-0C57-4F0B-A8DF-4A7E9F4511F6}"/>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1347A3B-7A40-44DF-89CD-BE8081D229DC}"/>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D0FDA411-422E-439D-ABD1-285097F4D1B0}"/>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F395C16D-353F-459D-A321-623CDD12285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558A9C6F-7402-4972-A47E-0B00A93423B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946C7585-483E-4838-B793-F3221B6FACC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361140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99666" y="334963"/>
            <a:ext cx="7592626" cy="584200"/>
          </a:xfrm>
        </p:spPr>
        <p:txBody>
          <a:bodyPr/>
          <a:lstStyle/>
          <a:p>
            <a:r>
              <a:rPr lang="zh-CN" altLang="en-US" dirty="0"/>
              <a:t>主存模块的连接和读写操作</a:t>
            </a:r>
          </a:p>
        </p:txBody>
      </p:sp>
      <p:sp>
        <p:nvSpPr>
          <p:cNvPr id="47107" name="Rectangle 3"/>
          <p:cNvSpPr>
            <a:spLocks noGrp="1" noChangeArrowheads="1"/>
          </p:cNvSpPr>
          <p:nvPr>
            <p:ph type="body" idx="1"/>
          </p:nvPr>
        </p:nvSpPr>
        <p:spPr>
          <a:xfrm>
            <a:off x="3131840" y="884238"/>
            <a:ext cx="8191500" cy="415925"/>
          </a:xfrm>
        </p:spPr>
        <p:txBody>
          <a:bodyPr/>
          <a:lstStyle/>
          <a:p>
            <a:r>
              <a:rPr lang="en-US" altLang="zh-CN" sz="2400" dirty="0">
                <a:latin typeface="微软雅黑" panose="020B0503020204020204" pitchFamily="34" charset="-122"/>
                <a:ea typeface="微软雅黑" panose="020B0503020204020204" pitchFamily="34" charset="-122"/>
              </a:rPr>
              <a:t>DRAM</a:t>
            </a:r>
            <a:r>
              <a:rPr lang="zh-CN" altLang="en-US" sz="2400" dirty="0">
                <a:latin typeface="微软雅黑" panose="020B0503020204020204" pitchFamily="34" charset="-122"/>
                <a:ea typeface="微软雅黑" panose="020B0503020204020204" pitchFamily="34" charset="-122"/>
              </a:rPr>
              <a:t>芯片内部结构示意图</a:t>
            </a:r>
          </a:p>
        </p:txBody>
      </p:sp>
      <p:sp>
        <p:nvSpPr>
          <p:cNvPr id="33797" name="Rectangle 6"/>
          <p:cNvSpPr>
            <a:spLocks noChangeArrowheads="1"/>
          </p:cNvSpPr>
          <p:nvPr/>
        </p:nvSpPr>
        <p:spPr bwMode="auto">
          <a:xfrm>
            <a:off x="274638" y="5505450"/>
            <a:ext cx="8535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5000"/>
              </a:spcBef>
              <a:buSzPct val="100000"/>
            </a:pPr>
            <a:r>
              <a:rPr lang="zh-CN" altLang="en-US" sz="2000" b="1" dirty="0">
                <a:solidFill>
                  <a:schemeClr val="accent2"/>
                </a:solidFill>
                <a:latin typeface="微软雅黑" panose="020B0503020204020204" pitchFamily="34" charset="-122"/>
                <a:ea typeface="微软雅黑" panose="020B0503020204020204" pitchFamily="34" charset="-122"/>
              </a:rPr>
              <a:t>图中芯片容量为</a:t>
            </a:r>
            <a:r>
              <a:rPr lang="en-US" altLang="zh-CN" sz="2000" b="1" dirty="0">
                <a:solidFill>
                  <a:schemeClr val="accent2"/>
                </a:solidFill>
                <a:latin typeface="微软雅黑" panose="020B0503020204020204" pitchFamily="34" charset="-122"/>
                <a:ea typeface="微软雅黑" panose="020B0503020204020204" pitchFamily="34" charset="-122"/>
              </a:rPr>
              <a:t>16×8</a:t>
            </a:r>
            <a:r>
              <a:rPr lang="zh-CN" altLang="en-US" sz="2000" b="1" dirty="0">
                <a:solidFill>
                  <a:schemeClr val="accent2"/>
                </a:solidFill>
                <a:latin typeface="微软雅黑" panose="020B0503020204020204" pitchFamily="34" charset="-122"/>
                <a:ea typeface="微软雅黑" panose="020B0503020204020204" pitchFamily="34" charset="-122"/>
              </a:rPr>
              <a:t>位，存储阵列为</a:t>
            </a:r>
            <a:r>
              <a:rPr lang="en-US" altLang="zh-CN" sz="2000" b="1" dirty="0">
                <a:solidFill>
                  <a:srgbClr val="D10F0F"/>
                </a:solidFill>
                <a:latin typeface="微软雅黑" panose="020B0503020204020204" pitchFamily="34" charset="-122"/>
                <a:ea typeface="微软雅黑" panose="020B0503020204020204" pitchFamily="34" charset="-122"/>
              </a:rPr>
              <a:t>4</a:t>
            </a:r>
            <a:r>
              <a:rPr lang="zh-CN" altLang="en-US" sz="2000" b="1" dirty="0">
                <a:solidFill>
                  <a:srgbClr val="D10F0F"/>
                </a:solidFill>
                <a:latin typeface="微软雅黑" panose="020B0503020204020204" pitchFamily="34" charset="-122"/>
                <a:ea typeface="微软雅黑" panose="020B0503020204020204" pitchFamily="34" charset="-122"/>
              </a:rPr>
              <a:t>行</a:t>
            </a:r>
            <a:r>
              <a:rPr lang="en-US" altLang="zh-CN" sz="2000" b="1" dirty="0">
                <a:solidFill>
                  <a:srgbClr val="D10F0F"/>
                </a:solidFill>
                <a:latin typeface="微软雅黑" panose="020B0503020204020204" pitchFamily="34" charset="-122"/>
                <a:ea typeface="微软雅黑" panose="020B0503020204020204" pitchFamily="34" charset="-122"/>
              </a:rPr>
              <a:t>×4</a:t>
            </a:r>
            <a:r>
              <a:rPr lang="zh-CN" altLang="en-US" sz="2000" b="1" dirty="0">
                <a:solidFill>
                  <a:srgbClr val="D10F0F"/>
                </a:solidFill>
                <a:latin typeface="微软雅黑" panose="020B0503020204020204" pitchFamily="34" charset="-122"/>
                <a:ea typeface="微软雅黑" panose="020B0503020204020204" pitchFamily="34" charset="-122"/>
              </a:rPr>
              <a:t>列</a:t>
            </a:r>
            <a:r>
              <a:rPr lang="zh-CN" altLang="en-US" sz="2000" b="1" dirty="0">
                <a:solidFill>
                  <a:schemeClr val="accent2"/>
                </a:solidFill>
                <a:latin typeface="微软雅黑" panose="020B0503020204020204" pitchFamily="34" charset="-122"/>
                <a:ea typeface="微软雅黑" panose="020B0503020204020204" pitchFamily="34" charset="-122"/>
              </a:rPr>
              <a:t>，地址引脚采用复用方式，因而仅需</a:t>
            </a:r>
            <a:r>
              <a:rPr lang="en-US" altLang="zh-CN" sz="2000" b="1" dirty="0">
                <a:solidFill>
                  <a:schemeClr val="accent2"/>
                </a:solidFill>
                <a:latin typeface="微软雅黑" panose="020B0503020204020204" pitchFamily="34" charset="-122"/>
                <a:ea typeface="微软雅黑" panose="020B0503020204020204" pitchFamily="34" charset="-122"/>
              </a:rPr>
              <a:t>2</a:t>
            </a:r>
            <a:r>
              <a:rPr lang="zh-CN" altLang="en-US" sz="2000" b="1" dirty="0">
                <a:solidFill>
                  <a:schemeClr val="accent2"/>
                </a:solidFill>
                <a:latin typeface="微软雅黑" panose="020B0503020204020204" pitchFamily="34" charset="-122"/>
                <a:ea typeface="微软雅黑" panose="020B0503020204020204" pitchFamily="34" charset="-122"/>
              </a:rPr>
              <a:t>根地址引脚，每个超元（</a:t>
            </a:r>
            <a:r>
              <a:rPr lang="en-US" altLang="zh-CN" sz="2000" b="1" dirty="0">
                <a:solidFill>
                  <a:schemeClr val="accent2"/>
                </a:solidFill>
                <a:latin typeface="微软雅黑" panose="020B0503020204020204" pitchFamily="34" charset="-122"/>
                <a:ea typeface="微软雅黑" panose="020B0503020204020204" pitchFamily="34" charset="-122"/>
              </a:rPr>
              <a:t>supercell</a:t>
            </a:r>
            <a:r>
              <a:rPr lang="zh-CN" altLang="en-US" sz="2000" b="1" dirty="0">
                <a:solidFill>
                  <a:schemeClr val="accent2"/>
                </a:solidFill>
                <a:latin typeface="微软雅黑" panose="020B0503020204020204" pitchFamily="34" charset="-122"/>
                <a:ea typeface="微软雅黑" panose="020B0503020204020204" pitchFamily="34" charset="-122"/>
              </a:rPr>
              <a:t>）有</a:t>
            </a:r>
            <a:r>
              <a:rPr lang="en-US" altLang="zh-CN" sz="2000" b="1" dirty="0">
                <a:solidFill>
                  <a:schemeClr val="accent2"/>
                </a:solidFill>
                <a:latin typeface="微软雅黑" panose="020B0503020204020204" pitchFamily="34" charset="-122"/>
                <a:ea typeface="微软雅黑" panose="020B0503020204020204" pitchFamily="34" charset="-122"/>
              </a:rPr>
              <a:t>8</a:t>
            </a:r>
            <a:r>
              <a:rPr lang="zh-CN" altLang="en-US" sz="2000" b="1" dirty="0">
                <a:solidFill>
                  <a:schemeClr val="accent2"/>
                </a:solidFill>
                <a:latin typeface="微软雅黑" panose="020B0503020204020204" pitchFamily="34" charset="-122"/>
                <a:ea typeface="微软雅黑" panose="020B0503020204020204" pitchFamily="34" charset="-122"/>
              </a:rPr>
              <a:t>位，需</a:t>
            </a:r>
            <a:r>
              <a:rPr lang="en-US" altLang="zh-CN" sz="2000" b="1" dirty="0">
                <a:solidFill>
                  <a:schemeClr val="accent2"/>
                </a:solidFill>
                <a:latin typeface="微软雅黑" panose="020B0503020204020204" pitchFamily="34" charset="-122"/>
                <a:ea typeface="微软雅黑" panose="020B0503020204020204" pitchFamily="34" charset="-122"/>
              </a:rPr>
              <a:t>8</a:t>
            </a:r>
            <a:r>
              <a:rPr lang="zh-CN" altLang="en-US" sz="2000" b="1" dirty="0">
                <a:solidFill>
                  <a:schemeClr val="accent2"/>
                </a:solidFill>
                <a:latin typeface="微软雅黑" panose="020B0503020204020204" pitchFamily="34" charset="-122"/>
                <a:ea typeface="微软雅黑" panose="020B0503020204020204" pitchFamily="34" charset="-122"/>
              </a:rPr>
              <a:t>根数据引脚，有一个内部的行缓冲（</a:t>
            </a:r>
            <a:r>
              <a:rPr lang="en-US" altLang="zh-CN" sz="2000" b="1" dirty="0">
                <a:solidFill>
                  <a:schemeClr val="accent2"/>
                </a:solidFill>
                <a:latin typeface="微软雅黑" panose="020B0503020204020204" pitchFamily="34" charset="-122"/>
                <a:ea typeface="微软雅黑" panose="020B0503020204020204" pitchFamily="34" charset="-122"/>
              </a:rPr>
              <a:t>row buffer</a:t>
            </a:r>
            <a:r>
              <a:rPr lang="zh-CN" altLang="en-US" sz="2000" b="1" dirty="0">
                <a:solidFill>
                  <a:schemeClr val="accent2"/>
                </a:solidFill>
                <a:latin typeface="微软雅黑" panose="020B0503020204020204" pitchFamily="34" charset="-122"/>
                <a:ea typeface="微软雅黑" panose="020B0503020204020204" pitchFamily="34" charset="-122"/>
              </a:rPr>
              <a:t>），通常用</a:t>
            </a:r>
            <a:r>
              <a:rPr lang="en-US" altLang="zh-CN" sz="2000" b="1" dirty="0">
                <a:solidFill>
                  <a:schemeClr val="accent2"/>
                </a:solidFill>
                <a:latin typeface="微软雅黑" panose="020B0503020204020204" pitchFamily="34" charset="-122"/>
                <a:ea typeface="微软雅黑" panose="020B0503020204020204" pitchFamily="34" charset="-122"/>
              </a:rPr>
              <a:t>SRAM</a:t>
            </a:r>
            <a:r>
              <a:rPr lang="zh-CN" altLang="en-US" sz="2000" b="1" dirty="0">
                <a:solidFill>
                  <a:schemeClr val="accent2"/>
                </a:solidFill>
                <a:latin typeface="微软雅黑" panose="020B0503020204020204" pitchFamily="34" charset="-122"/>
                <a:ea typeface="微软雅黑" panose="020B0503020204020204" pitchFamily="34" charset="-122"/>
              </a:rPr>
              <a:t>元件实现。 </a:t>
            </a:r>
          </a:p>
        </p:txBody>
      </p:sp>
      <p:sp>
        <p:nvSpPr>
          <p:cNvPr id="47110" name="TextBox 5"/>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78F1CEC-CF06-40DB-A1E5-37D9685667D7}" type="slidenum">
              <a:rPr lang="zh-CN" altLang="en-US" b="1">
                <a:ea typeface="宋体" panose="02010600030101010101" pitchFamily="2" charset="-122"/>
              </a:rPr>
              <a:pPr/>
              <a:t>27</a:t>
            </a:fld>
            <a:endParaRPr lang="zh-CN" altLang="en-US" b="1">
              <a:ea typeface="宋体" panose="02010600030101010101" pitchFamily="2" charset="-122"/>
            </a:endParaRPr>
          </a:p>
        </p:txBody>
      </p:sp>
      <p:sp>
        <p:nvSpPr>
          <p:cNvPr id="7" name="object 4"/>
          <p:cNvSpPr txBox="1"/>
          <p:nvPr/>
        </p:nvSpPr>
        <p:spPr>
          <a:xfrm>
            <a:off x="3902100" y="2860031"/>
            <a:ext cx="264145" cy="246221"/>
          </a:xfrm>
          <a:prstGeom prst="rect">
            <a:avLst/>
          </a:prstGeom>
        </p:spPr>
        <p:txBody>
          <a:bodyPr vert="horz" wrap="square" lIns="0" tIns="0" rIns="0" bIns="0" rtlCol="0">
            <a:spAutoFit/>
          </a:bodyPr>
          <a:lstStyle/>
          <a:p>
            <a:pPr marL="12700"/>
            <a:r>
              <a:rPr lang="zh-CN" altLang="en-US" sz="1600" b="1" spc="-10"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8" name="object 5"/>
          <p:cNvSpPr txBox="1"/>
          <p:nvPr/>
        </p:nvSpPr>
        <p:spPr>
          <a:xfrm>
            <a:off x="4921260" y="1656616"/>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9" name="object 6"/>
          <p:cNvSpPr txBox="1"/>
          <p:nvPr/>
        </p:nvSpPr>
        <p:spPr>
          <a:xfrm>
            <a:off x="5530957" y="1456591"/>
            <a:ext cx="735965" cy="474980"/>
          </a:xfrm>
          <a:prstGeom prst="rect">
            <a:avLst/>
          </a:prstGeom>
        </p:spPr>
        <p:txBody>
          <a:bodyPr vert="horz" wrap="square" lIns="0" tIns="0" rIns="0" bIns="0" rtlCol="0">
            <a:spAutoFit/>
          </a:bodyPr>
          <a:lstStyle/>
          <a:p>
            <a:pPr marR="16510" algn="ctr">
              <a:lnSpc>
                <a:spcPts val="1810"/>
              </a:lnSpc>
            </a:pPr>
            <a:r>
              <a:rPr sz="1600" b="1" spc="-5" dirty="0">
                <a:solidFill>
                  <a:prstClr val="black"/>
                </a:solidFill>
                <a:latin typeface="Arial Narrow"/>
                <a:cs typeface="Arial Narrow"/>
              </a:rPr>
              <a:t>cols</a:t>
            </a:r>
            <a:endParaRPr sz="1600">
              <a:solidFill>
                <a:prstClr val="black"/>
              </a:solidFill>
              <a:latin typeface="Arial Narrow"/>
              <a:cs typeface="Arial Narrow"/>
            </a:endParaRPr>
          </a:p>
          <a:p>
            <a:pPr algn="ctr">
              <a:lnSpc>
                <a:spcPts val="1810"/>
              </a:lnSpc>
              <a:tabLst>
                <a:tab pos="617220" algn="l"/>
              </a:tabLst>
            </a:pPr>
            <a:r>
              <a:rPr sz="1600" b="1" spc="-5" dirty="0">
                <a:solidFill>
                  <a:prstClr val="black"/>
                </a:solidFill>
                <a:latin typeface="Arial Narrow"/>
                <a:cs typeface="Arial Narrow"/>
              </a:rPr>
              <a:t>1	2</a:t>
            </a:r>
            <a:endParaRPr sz="1600">
              <a:solidFill>
                <a:prstClr val="black"/>
              </a:solidFill>
              <a:latin typeface="Arial Narrow"/>
              <a:cs typeface="Arial Narrow"/>
            </a:endParaRPr>
          </a:p>
        </p:txBody>
      </p:sp>
      <p:sp>
        <p:nvSpPr>
          <p:cNvPr id="10" name="object 7"/>
          <p:cNvSpPr txBox="1"/>
          <p:nvPr/>
        </p:nvSpPr>
        <p:spPr>
          <a:xfrm>
            <a:off x="6758257" y="1672426"/>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11" name="object 8"/>
          <p:cNvSpPr txBox="1"/>
          <p:nvPr/>
        </p:nvSpPr>
        <p:spPr>
          <a:xfrm>
            <a:off x="4464392" y="2097877"/>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12" name="object 9"/>
          <p:cNvSpPr txBox="1"/>
          <p:nvPr/>
        </p:nvSpPr>
        <p:spPr>
          <a:xfrm>
            <a:off x="4464392" y="2631362"/>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13" name="object 10"/>
          <p:cNvSpPr txBox="1"/>
          <p:nvPr/>
        </p:nvSpPr>
        <p:spPr>
          <a:xfrm>
            <a:off x="4464392" y="316484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4" name="object 11"/>
          <p:cNvSpPr txBox="1"/>
          <p:nvPr/>
        </p:nvSpPr>
        <p:spPr>
          <a:xfrm>
            <a:off x="4464392" y="369833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5" name="object 12"/>
          <p:cNvGraphicFramePr>
            <a:graphicFrameLocks noGrp="1"/>
          </p:cNvGraphicFramePr>
          <p:nvPr>
            <p:extLst>
              <p:ext uri="{D42A27DB-BD31-4B8C-83A1-F6EECF244321}">
                <p14:modId xmlns:p14="http://schemas.microsoft.com/office/powerpoint/2010/main" val="2975450607"/>
              </p:ext>
            </p:extLst>
          </p:nvPr>
        </p:nvGraphicFramePr>
        <p:xfrm>
          <a:off x="4667895" y="1915443"/>
          <a:ext cx="2438400" cy="2133600"/>
        </p:xfrm>
        <a:graphic>
          <a:graphicData uri="http://schemas.openxmlformats.org/drawingml/2006/table">
            <a:tbl>
              <a:tblPr firstRow="1" bandRow="1">
                <a:tableStyleId>{2D5ABB26-0587-4C30-8999-92F81FD0307C}</a:tableStyleId>
              </a:tblPr>
              <a:tblGrid>
                <a:gridCol w="61277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BCBDC"/>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dirty="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16" name="object 13"/>
          <p:cNvGraphicFramePr>
            <a:graphicFrameLocks noGrp="1"/>
          </p:cNvGraphicFramePr>
          <p:nvPr>
            <p:extLst>
              <p:ext uri="{D42A27DB-BD31-4B8C-83A1-F6EECF244321}">
                <p14:modId xmlns:p14="http://schemas.microsoft.com/office/powerpoint/2010/main" val="1144025587"/>
              </p:ext>
            </p:extLst>
          </p:nvPr>
        </p:nvGraphicFramePr>
        <p:xfrm>
          <a:off x="4667895" y="4353843"/>
          <a:ext cx="2438400" cy="5334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bl>
          </a:graphicData>
        </a:graphic>
      </p:graphicFrame>
      <p:sp>
        <p:nvSpPr>
          <p:cNvPr id="17" name="object 14"/>
          <p:cNvSpPr/>
          <p:nvPr/>
        </p:nvSpPr>
        <p:spPr>
          <a:xfrm>
            <a:off x="3851920" y="1340768"/>
            <a:ext cx="3505200" cy="4038600"/>
          </a:xfrm>
          <a:custGeom>
            <a:avLst/>
            <a:gdLst/>
            <a:ahLst/>
            <a:cxnLst/>
            <a:rect l="l" t="t" r="r" b="b"/>
            <a:pathLst>
              <a:path w="3505200" h="4038600">
                <a:moveTo>
                  <a:pt x="0" y="0"/>
                </a:moveTo>
                <a:lnTo>
                  <a:pt x="3505200" y="0"/>
                </a:lnTo>
                <a:lnTo>
                  <a:pt x="3505200"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18" name="object 16"/>
          <p:cNvSpPr/>
          <p:nvPr/>
        </p:nvSpPr>
        <p:spPr>
          <a:xfrm>
            <a:off x="2708920" y="2377138"/>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19" name="object 17"/>
          <p:cNvSpPr/>
          <p:nvPr/>
        </p:nvSpPr>
        <p:spPr>
          <a:xfrm>
            <a:off x="3736840" y="2320268"/>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20" name="object 18"/>
          <p:cNvSpPr/>
          <p:nvPr/>
        </p:nvSpPr>
        <p:spPr>
          <a:xfrm>
            <a:off x="2804170" y="4144293"/>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21" name="object 19"/>
          <p:cNvSpPr/>
          <p:nvPr/>
        </p:nvSpPr>
        <p:spPr>
          <a:xfrm>
            <a:off x="3737622" y="4087137"/>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22" name="object 20"/>
          <p:cNvSpPr/>
          <p:nvPr/>
        </p:nvSpPr>
        <p:spPr>
          <a:xfrm>
            <a:off x="2708922" y="4087137"/>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23" name="object 21"/>
          <p:cNvSpPr txBox="1"/>
          <p:nvPr/>
        </p:nvSpPr>
        <p:spPr>
          <a:xfrm>
            <a:off x="3030547" y="4211729"/>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dirty="0">
              <a:solidFill>
                <a:prstClr val="black"/>
              </a:solidFill>
              <a:latin typeface="Courier New"/>
              <a:cs typeface="Courier New"/>
            </a:endParaRPr>
          </a:p>
        </p:txBody>
      </p:sp>
      <p:sp>
        <p:nvSpPr>
          <p:cNvPr id="24" name="object 22"/>
          <p:cNvSpPr txBox="1"/>
          <p:nvPr/>
        </p:nvSpPr>
        <p:spPr>
          <a:xfrm>
            <a:off x="7738068" y="3158745"/>
            <a:ext cx="758190" cy="492443"/>
          </a:xfrm>
          <a:prstGeom prst="rect">
            <a:avLst/>
          </a:prstGeom>
        </p:spPr>
        <p:txBody>
          <a:bodyPr vert="horz" wrap="square" lIns="0" tIns="0" rIns="0" bIns="0" rtlCol="0">
            <a:spAutoFit/>
          </a:bodyPr>
          <a:lstStyle/>
          <a:p>
            <a:pPr marL="207645" marR="5080" indent="-195580"/>
            <a:r>
              <a:rPr lang="zh-CN" altLang="en-US" sz="1600" b="1" spc="-5" dirty="0">
                <a:solidFill>
                  <a:prstClr val="black"/>
                </a:solidFill>
                <a:latin typeface="Arial Narrow"/>
                <a:cs typeface="Arial Narrow"/>
              </a:rPr>
              <a:t>超单元</a:t>
            </a:r>
            <a:r>
              <a:rPr sz="1600" b="1" spc="-5" dirty="0">
                <a:solidFill>
                  <a:prstClr val="black"/>
                </a:solidFill>
                <a:latin typeface="Arial Narrow"/>
                <a:cs typeface="Arial Narrow"/>
              </a:rPr>
              <a:t>  (2,1)</a:t>
            </a:r>
            <a:endParaRPr sz="1600" dirty="0">
              <a:solidFill>
                <a:prstClr val="black"/>
              </a:solidFill>
              <a:latin typeface="Arial Narrow"/>
              <a:cs typeface="Arial Narrow"/>
            </a:endParaRPr>
          </a:p>
        </p:txBody>
      </p:sp>
      <p:sp>
        <p:nvSpPr>
          <p:cNvPr id="25" name="object 23"/>
          <p:cNvSpPr/>
          <p:nvPr/>
        </p:nvSpPr>
        <p:spPr>
          <a:xfrm>
            <a:off x="5751941" y="3311566"/>
            <a:ext cx="1910080" cy="147320"/>
          </a:xfrm>
          <a:custGeom>
            <a:avLst/>
            <a:gdLst/>
            <a:ahLst/>
            <a:cxnLst/>
            <a:rect l="l" t="t" r="r" b="b"/>
            <a:pathLst>
              <a:path w="1910079" h="147320">
                <a:moveTo>
                  <a:pt x="1909978" y="146926"/>
                </a:moveTo>
                <a:lnTo>
                  <a:pt x="0" y="0"/>
                </a:lnTo>
              </a:path>
            </a:pathLst>
          </a:custGeom>
          <a:ln w="28575">
            <a:solidFill>
              <a:srgbClr val="000000"/>
            </a:solidFill>
          </a:ln>
        </p:spPr>
        <p:txBody>
          <a:bodyPr wrap="square" lIns="0" tIns="0" rIns="0" bIns="0" rtlCol="0"/>
          <a:lstStyle/>
          <a:p>
            <a:endParaRPr>
              <a:solidFill>
                <a:prstClr val="black"/>
              </a:solidFill>
            </a:endParaRPr>
          </a:p>
        </p:txBody>
      </p:sp>
      <p:sp>
        <p:nvSpPr>
          <p:cNvPr id="26" name="object 24"/>
          <p:cNvSpPr/>
          <p:nvPr/>
        </p:nvSpPr>
        <p:spPr>
          <a:xfrm>
            <a:off x="5680721" y="3269936"/>
            <a:ext cx="88900" cy="85725"/>
          </a:xfrm>
          <a:custGeom>
            <a:avLst/>
            <a:gdLst/>
            <a:ahLst/>
            <a:cxnLst/>
            <a:rect l="l" t="t" r="r" b="b"/>
            <a:pathLst>
              <a:path w="88900" h="85725">
                <a:moveTo>
                  <a:pt x="88760" y="0"/>
                </a:moveTo>
                <a:lnTo>
                  <a:pt x="0" y="36156"/>
                </a:lnTo>
                <a:lnTo>
                  <a:pt x="82181" y="85470"/>
                </a:lnTo>
                <a:lnTo>
                  <a:pt x="88760" y="0"/>
                </a:lnTo>
                <a:close/>
              </a:path>
            </a:pathLst>
          </a:custGeom>
          <a:solidFill>
            <a:srgbClr val="000000"/>
          </a:solidFill>
        </p:spPr>
        <p:txBody>
          <a:bodyPr wrap="square" lIns="0" tIns="0" rIns="0" bIns="0" rtlCol="0"/>
          <a:lstStyle/>
          <a:p>
            <a:endParaRPr>
              <a:solidFill>
                <a:prstClr val="black"/>
              </a:solidFill>
            </a:endParaRPr>
          </a:p>
        </p:txBody>
      </p:sp>
      <p:sp>
        <p:nvSpPr>
          <p:cNvPr id="27" name="object 25"/>
          <p:cNvSpPr txBox="1"/>
          <p:nvPr/>
        </p:nvSpPr>
        <p:spPr>
          <a:xfrm>
            <a:off x="3062297" y="2099402"/>
            <a:ext cx="513080" cy="636905"/>
          </a:xfrm>
          <a:prstGeom prst="rect">
            <a:avLst/>
          </a:prstGeom>
        </p:spPr>
        <p:txBody>
          <a:bodyPr vert="horz" wrap="square" lIns="0" tIns="0" rIns="0" bIns="0" rtlCol="0">
            <a:spAutoFit/>
          </a:bodyPr>
          <a:lstStyle/>
          <a:p>
            <a:pPr marL="34925"/>
            <a:r>
              <a:rPr sz="1200" b="1" dirty="0">
                <a:solidFill>
                  <a:prstClr val="black"/>
                </a:solidFill>
                <a:latin typeface="Arial Narrow"/>
                <a:cs typeface="Arial Narrow"/>
              </a:rPr>
              <a:t>2</a:t>
            </a:r>
            <a:r>
              <a:rPr sz="1200" b="1" spc="-90" dirty="0">
                <a:solidFill>
                  <a:prstClr val="black"/>
                </a:solidFill>
                <a:latin typeface="Arial Narrow"/>
                <a:cs typeface="Arial Narrow"/>
              </a:rPr>
              <a:t> </a:t>
            </a:r>
            <a:r>
              <a:rPr sz="1200" b="1" spc="-5" dirty="0">
                <a:solidFill>
                  <a:prstClr val="black"/>
                </a:solidFill>
                <a:latin typeface="Arial Narrow"/>
                <a:cs typeface="Arial Narrow"/>
              </a:rPr>
              <a:t>bits</a:t>
            </a:r>
            <a:endParaRPr sz="1200" dirty="0">
              <a:solidFill>
                <a:prstClr val="black"/>
              </a:solidFill>
              <a:latin typeface="Arial Narrow"/>
              <a:cs typeface="Arial Narrow"/>
            </a:endParaRPr>
          </a:p>
          <a:p>
            <a:pPr marL="34925">
              <a:lnSpc>
                <a:spcPts val="1415"/>
              </a:lnSpc>
            </a:pPr>
            <a:r>
              <a:rPr sz="1200" b="1" dirty="0">
                <a:solidFill>
                  <a:prstClr val="black"/>
                </a:solidFill>
                <a:latin typeface="Arial Narrow"/>
                <a:cs typeface="Arial Narrow"/>
              </a:rPr>
              <a:t>/</a:t>
            </a:r>
            <a:endParaRPr sz="1200" dirty="0">
              <a:solidFill>
                <a:prstClr val="black"/>
              </a:solidFill>
              <a:latin typeface="Arial Narrow"/>
              <a:cs typeface="Arial Narrow"/>
            </a:endParaRPr>
          </a:p>
          <a:p>
            <a:pPr marL="12700">
              <a:lnSpc>
                <a:spcPts val="1895"/>
              </a:lnSpc>
            </a:pPr>
            <a:r>
              <a:rPr sz="1600" b="1" spc="-5" dirty="0" err="1">
                <a:solidFill>
                  <a:prstClr val="black"/>
                </a:solidFill>
                <a:latin typeface="Courier New"/>
                <a:cs typeface="Courier New"/>
              </a:rPr>
              <a:t>addr</a:t>
            </a:r>
            <a:endParaRPr sz="1600" dirty="0">
              <a:solidFill>
                <a:prstClr val="black"/>
              </a:solidFill>
              <a:latin typeface="Courier New"/>
              <a:cs typeface="Courier New"/>
            </a:endParaRPr>
          </a:p>
        </p:txBody>
      </p:sp>
      <p:sp>
        <p:nvSpPr>
          <p:cNvPr id="28" name="object 26"/>
          <p:cNvSpPr txBox="1"/>
          <p:nvPr/>
        </p:nvSpPr>
        <p:spPr>
          <a:xfrm>
            <a:off x="3090923" y="3882177"/>
            <a:ext cx="352425"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r>
              <a:rPr sz="1200" b="1" spc="-90" dirty="0">
                <a:solidFill>
                  <a:prstClr val="black"/>
                </a:solidFill>
                <a:latin typeface="Arial Narrow"/>
                <a:cs typeface="Arial Narrow"/>
              </a:rPr>
              <a:t> </a:t>
            </a:r>
            <a:r>
              <a:rPr sz="1200" b="1" spc="-5" dirty="0">
                <a:solidFill>
                  <a:prstClr val="black"/>
                </a:solidFill>
                <a:latin typeface="Arial Narrow"/>
                <a:cs typeface="Arial Narrow"/>
              </a:rPr>
              <a:t>bits</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29" name="object 27"/>
          <p:cNvSpPr/>
          <p:nvPr/>
        </p:nvSpPr>
        <p:spPr>
          <a:xfrm>
            <a:off x="1565920" y="1705893"/>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0" name="object 28"/>
          <p:cNvSpPr txBox="1"/>
          <p:nvPr/>
        </p:nvSpPr>
        <p:spPr>
          <a:xfrm>
            <a:off x="1565920" y="1705893"/>
            <a:ext cx="1143000" cy="3139321"/>
          </a:xfrm>
          <a:prstGeom prst="rect">
            <a:avLst/>
          </a:prstGeom>
          <a:ln w="12700">
            <a:solidFill>
              <a:srgbClr val="000000"/>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20"/>
              </a:spcBef>
            </a:pPr>
            <a:endParaRPr sz="2000" dirty="0">
              <a:solidFill>
                <a:prstClr val="black"/>
              </a:solidFill>
              <a:latin typeface="Times New Roman"/>
              <a:cs typeface="Times New Roman"/>
            </a:endParaRPr>
          </a:p>
          <a:p>
            <a:pPr marL="181610" marR="172720" indent="63500" algn="ctr"/>
            <a:r>
              <a:rPr lang="zh-CN" altLang="en-US" sz="1600" b="1" spc="-5" dirty="0">
                <a:solidFill>
                  <a:prstClr val="black"/>
                </a:solidFill>
                <a:latin typeface="Arial Narrow"/>
                <a:cs typeface="Arial Narrow"/>
              </a:rPr>
              <a:t>内存</a:t>
            </a:r>
            <a:endParaRPr lang="en-US" altLang="zh-CN" sz="1600" b="1" spc="-5" dirty="0">
              <a:solidFill>
                <a:prstClr val="black"/>
              </a:solidFill>
              <a:latin typeface="Arial Narrow"/>
              <a:cs typeface="Arial Narrow"/>
            </a:endParaRPr>
          </a:p>
          <a:p>
            <a:pPr marL="181610" marR="172720" indent="63500" algn="ctr"/>
            <a:r>
              <a:rPr lang="zh-CN" altLang="en-US" sz="1600" b="1" spc="-5" dirty="0">
                <a:solidFill>
                  <a:prstClr val="black"/>
                </a:solidFill>
                <a:latin typeface="Arial Narrow"/>
                <a:cs typeface="Arial Narrow"/>
              </a:rPr>
              <a:t>控制器</a:t>
            </a:r>
            <a:endParaRPr lang="en-US" altLang="zh-CN"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sz="1600" dirty="0">
              <a:solidFill>
                <a:prstClr val="black"/>
              </a:solidFill>
              <a:latin typeface="Arial Narrow"/>
              <a:cs typeface="Arial Narrow"/>
            </a:endParaRPr>
          </a:p>
        </p:txBody>
      </p:sp>
      <p:sp>
        <p:nvSpPr>
          <p:cNvPr id="31" name="object 29"/>
          <p:cNvSpPr/>
          <p:nvPr/>
        </p:nvSpPr>
        <p:spPr>
          <a:xfrm>
            <a:off x="270520" y="2925093"/>
            <a:ext cx="1295400" cy="457200"/>
          </a:xfrm>
          <a:custGeom>
            <a:avLst/>
            <a:gdLst/>
            <a:ahLst/>
            <a:cxnLst/>
            <a:rect l="l" t="t" r="r" b="b"/>
            <a:pathLst>
              <a:path w="1295400" h="457200">
                <a:moveTo>
                  <a:pt x="0" y="228600"/>
                </a:moveTo>
                <a:lnTo>
                  <a:pt x="259079" y="0"/>
                </a:lnTo>
                <a:lnTo>
                  <a:pt x="259079" y="114300"/>
                </a:lnTo>
                <a:lnTo>
                  <a:pt x="1036319" y="114300"/>
                </a:lnTo>
                <a:lnTo>
                  <a:pt x="1036319" y="0"/>
                </a:lnTo>
                <a:lnTo>
                  <a:pt x="1295400" y="228600"/>
                </a:lnTo>
                <a:lnTo>
                  <a:pt x="1036319" y="457200"/>
                </a:lnTo>
                <a:lnTo>
                  <a:pt x="1036319" y="342900"/>
                </a:lnTo>
                <a:lnTo>
                  <a:pt x="259079" y="342900"/>
                </a:lnTo>
                <a:lnTo>
                  <a:pt x="259079" y="457200"/>
                </a:lnTo>
                <a:lnTo>
                  <a:pt x="0" y="22860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0"/>
          <p:cNvSpPr txBox="1"/>
          <p:nvPr/>
        </p:nvSpPr>
        <p:spPr>
          <a:xfrm>
            <a:off x="358785" y="3501291"/>
            <a:ext cx="11087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(to/from</a:t>
            </a:r>
            <a:r>
              <a:rPr sz="1600" b="1" spc="-75" dirty="0">
                <a:solidFill>
                  <a:prstClr val="black"/>
                </a:solidFill>
                <a:latin typeface="Arial Narrow"/>
                <a:cs typeface="Arial Narrow"/>
              </a:rPr>
              <a:t> </a:t>
            </a:r>
            <a:r>
              <a:rPr sz="1600" b="1" spc="-5" dirty="0">
                <a:solidFill>
                  <a:prstClr val="black"/>
                </a:solidFill>
                <a:latin typeface="Arial Narrow"/>
                <a:cs typeface="Arial Narrow"/>
              </a:rPr>
              <a:t>CPU)</a:t>
            </a:r>
            <a:endParaRPr sz="1600" dirty="0">
              <a:solidFill>
                <a:prstClr val="black"/>
              </a:solidFill>
              <a:latin typeface="Arial Narrow"/>
              <a:cs typeface="Arial Narrow"/>
            </a:endParaRPr>
          </a:p>
        </p:txBody>
      </p:sp>
      <p:sp>
        <p:nvSpPr>
          <p:cNvPr id="33" name="object 31"/>
          <p:cNvSpPr txBox="1"/>
          <p:nvPr/>
        </p:nvSpPr>
        <p:spPr>
          <a:xfrm>
            <a:off x="5052630" y="5010420"/>
            <a:ext cx="2078519" cy="243656"/>
          </a:xfrm>
          <a:prstGeom prst="rect">
            <a:avLst/>
          </a:prstGeom>
        </p:spPr>
        <p:txBody>
          <a:bodyPr vert="horz" wrap="square" lIns="0" tIns="0" rIns="0" bIns="0" rtlCol="0">
            <a:spAutoFit/>
          </a:bodyPr>
          <a:lstStyle/>
          <a:p>
            <a:pPr marL="12700">
              <a:lnSpc>
                <a:spcPts val="1914"/>
              </a:lnSpc>
            </a:pPr>
            <a:r>
              <a:rPr lang="zh-CN" altLang="en-US" sz="1600" b="1" spc="-5" dirty="0">
                <a:solidFill>
                  <a:prstClr val="black"/>
                </a:solidFill>
                <a:latin typeface="Arial Narrow"/>
                <a:cs typeface="Arial Narrow"/>
              </a:rPr>
              <a:t>内部行缓存区（</a:t>
            </a:r>
            <a:r>
              <a:rPr lang="en-US" altLang="zh-CN" sz="1600" b="1" spc="-5" dirty="0">
                <a:solidFill>
                  <a:prstClr val="black"/>
                </a:solidFill>
                <a:latin typeface="Arial Narrow"/>
                <a:cs typeface="Arial Narrow"/>
              </a:rPr>
              <a:t>SRAM</a:t>
            </a:r>
            <a:r>
              <a:rPr lang="zh-CN" altLang="en-US" sz="1600" b="1" spc="-5" dirty="0">
                <a:solidFill>
                  <a:prstClr val="black"/>
                </a:solidFill>
                <a:latin typeface="Arial Narrow"/>
                <a:cs typeface="Arial Narrow"/>
              </a:rPr>
              <a:t>）</a:t>
            </a:r>
            <a:endParaRPr sz="1600" dirty="0">
              <a:solidFill>
                <a:prstClr val="black"/>
              </a:solidFill>
              <a:latin typeface="Arial Narrow"/>
              <a:cs typeface="Arial Narrow"/>
            </a:endParaRPr>
          </a:p>
        </p:txBody>
      </p:sp>
    </p:spTree>
    <p:extLst>
      <p:ext uri="{BB962C8B-B14F-4D97-AF65-F5344CB8AC3E}">
        <p14:creationId xmlns:p14="http://schemas.microsoft.com/office/powerpoint/2010/main" val="817625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06745" cy="548640"/>
          </a:xfrm>
          <a:prstGeom prst="rect">
            <a:avLst/>
          </a:prstGeom>
        </p:spPr>
        <p:txBody>
          <a:bodyPr vert="horz" wrap="square" lIns="0" tIns="0" rIns="0" bIns="0" rtlCol="0">
            <a:spAutoFit/>
          </a:bodyPr>
          <a:lstStyle/>
          <a:p>
            <a:pPr marL="12700">
              <a:lnSpc>
                <a:spcPct val="100000"/>
              </a:lnSpc>
            </a:pPr>
            <a:r>
              <a:rPr lang="zh-CN" altLang="en-US" dirty="0"/>
              <a:t>读</a:t>
            </a:r>
            <a:r>
              <a:rPr dirty="0"/>
              <a:t> </a:t>
            </a:r>
            <a:r>
              <a:rPr spc="-5" dirty="0"/>
              <a:t>DRAM </a:t>
            </a:r>
            <a:r>
              <a:rPr lang="zh-CN" altLang="en-US" dirty="0"/>
              <a:t>超单元</a:t>
            </a:r>
            <a:r>
              <a:rPr spc="-55" dirty="0"/>
              <a:t> </a:t>
            </a:r>
            <a:r>
              <a:rPr spc="-5" dirty="0"/>
              <a:t>(2,1)</a:t>
            </a:r>
          </a:p>
        </p:txBody>
      </p:sp>
      <p:sp>
        <p:nvSpPr>
          <p:cNvPr id="4" name="object 4"/>
          <p:cNvSpPr txBox="1"/>
          <p:nvPr/>
        </p:nvSpPr>
        <p:spPr>
          <a:xfrm>
            <a:off x="5722302" y="2782823"/>
            <a:ext cx="386080"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列</a:t>
            </a:r>
            <a:endParaRPr sz="1600" dirty="0">
              <a:solidFill>
                <a:prstClr val="black"/>
              </a:solidFill>
              <a:latin typeface="Arial Narrow"/>
              <a:cs typeface="Arial Narrow"/>
            </a:endParaRPr>
          </a:p>
        </p:txBody>
      </p:sp>
      <p:sp>
        <p:nvSpPr>
          <p:cNvPr id="5" name="object 5"/>
          <p:cNvSpPr txBox="1"/>
          <p:nvPr/>
        </p:nvSpPr>
        <p:spPr>
          <a:xfrm>
            <a:off x="3919357" y="4186263"/>
            <a:ext cx="271643"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6" name="object 6"/>
          <p:cNvSpPr txBox="1"/>
          <p:nvPr/>
        </p:nvSpPr>
        <p:spPr>
          <a:xfrm>
            <a:off x="4936490" y="298284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7" name="object 7"/>
          <p:cNvSpPr txBox="1"/>
          <p:nvPr/>
        </p:nvSpPr>
        <p:spPr>
          <a:xfrm>
            <a:off x="55461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8" name="object 8"/>
          <p:cNvSpPr txBox="1"/>
          <p:nvPr/>
        </p:nvSpPr>
        <p:spPr>
          <a:xfrm>
            <a:off x="6163790"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9" name="object 9"/>
          <p:cNvSpPr txBox="1"/>
          <p:nvPr/>
        </p:nvSpPr>
        <p:spPr>
          <a:xfrm>
            <a:off x="67734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10" name="object 10"/>
          <p:cNvSpPr txBox="1"/>
          <p:nvPr/>
        </p:nvSpPr>
        <p:spPr>
          <a:xfrm>
            <a:off x="4479622" y="3424109"/>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11" name="object 11"/>
          <p:cNvSpPr txBox="1"/>
          <p:nvPr/>
        </p:nvSpPr>
        <p:spPr>
          <a:xfrm>
            <a:off x="4479622" y="3957594"/>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12" name="object 12"/>
          <p:cNvSpPr txBox="1"/>
          <p:nvPr/>
        </p:nvSpPr>
        <p:spPr>
          <a:xfrm>
            <a:off x="4479622" y="4491080"/>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3" name="object 13"/>
          <p:cNvSpPr txBox="1"/>
          <p:nvPr/>
        </p:nvSpPr>
        <p:spPr>
          <a:xfrm>
            <a:off x="597852" y="1248664"/>
            <a:ext cx="8078604" cy="1413207"/>
          </a:xfrm>
          <a:prstGeom prst="rect">
            <a:avLst/>
          </a:prstGeom>
        </p:spPr>
        <p:txBody>
          <a:bodyPr vert="horz" wrap="square" lIns="0" tIns="0" rIns="0" bIns="0" rtlCol="0">
            <a:spAutoFit/>
          </a:bodyPr>
          <a:lstStyle/>
          <a:p>
            <a:pPr marL="12700"/>
            <a:r>
              <a:rPr sz="2000" b="1" dirty="0">
                <a:solidFill>
                  <a:prstClr val="black"/>
                </a:solidFill>
                <a:cs typeface="Calibri"/>
              </a:rPr>
              <a:t>Step </a:t>
            </a:r>
            <a:r>
              <a:rPr sz="2000" b="1" spc="-5" dirty="0">
                <a:solidFill>
                  <a:prstClr val="black"/>
                </a:solidFill>
                <a:cs typeface="Calibri"/>
              </a:rPr>
              <a:t>1(a): </a:t>
            </a:r>
            <a:r>
              <a:rPr lang="zh-CN" altLang="en-US" sz="2000" b="1" dirty="0">
                <a:solidFill>
                  <a:prstClr val="black"/>
                </a:solidFill>
                <a:cs typeface="Calibri"/>
              </a:rPr>
              <a:t>行访问选通脉冲</a:t>
            </a:r>
            <a:r>
              <a:rPr sz="2000" b="1" dirty="0">
                <a:solidFill>
                  <a:prstClr val="black"/>
                </a:solidFill>
                <a:cs typeface="Calibri"/>
              </a:rPr>
              <a:t>(</a:t>
            </a:r>
            <a:r>
              <a:rPr sz="2000" b="1" dirty="0">
                <a:solidFill>
                  <a:srgbClr val="ED1C24"/>
                </a:solidFill>
                <a:cs typeface="Calibri"/>
              </a:rPr>
              <a:t>RAS</a:t>
            </a:r>
            <a:r>
              <a:rPr sz="2000" b="1" dirty="0">
                <a:solidFill>
                  <a:prstClr val="black"/>
                </a:solidFill>
                <a:cs typeface="Calibri"/>
              </a:rPr>
              <a:t>) </a:t>
            </a:r>
            <a:r>
              <a:rPr lang="zh-CN" altLang="en-US" sz="2000" b="1" dirty="0">
                <a:solidFill>
                  <a:prstClr val="black"/>
                </a:solidFill>
                <a:cs typeface="Calibri"/>
              </a:rPr>
              <a:t>选中行 </a:t>
            </a:r>
            <a:r>
              <a:rPr sz="2000" b="1" dirty="0">
                <a:solidFill>
                  <a:prstClr val="black"/>
                </a:solidFill>
                <a:cs typeface="Calibri"/>
              </a:rPr>
              <a:t>2</a:t>
            </a:r>
            <a:r>
              <a:rPr lang="en-US" sz="2000" b="1" dirty="0">
                <a:solidFill>
                  <a:prstClr val="black"/>
                </a:solidFill>
                <a:cs typeface="Calibri"/>
              </a:rPr>
              <a:t> </a:t>
            </a:r>
            <a:r>
              <a:rPr lang="zh-CN" altLang="en-US" sz="2000" b="1" dirty="0">
                <a:solidFill>
                  <a:prstClr val="black"/>
                </a:solidFill>
                <a:cs typeface="Calibri"/>
              </a:rPr>
              <a:t>。  </a:t>
            </a:r>
            <a:r>
              <a:rPr lang="zh-CN" altLang="en-US" sz="2000" dirty="0">
                <a:solidFill>
                  <a:srgbClr val="FF0000"/>
                </a:solidFill>
                <a:cs typeface="Calibri"/>
              </a:rPr>
              <a:t>行列地址复用</a:t>
            </a:r>
            <a:endParaRPr sz="2000" dirty="0">
              <a:solidFill>
                <a:srgbClr val="FF0000"/>
              </a:solidFill>
              <a:cs typeface="Calibri"/>
            </a:endParaRPr>
          </a:p>
          <a:p>
            <a:pPr marL="12700">
              <a:spcBef>
                <a:spcPts val="480"/>
              </a:spcBef>
            </a:pPr>
            <a:r>
              <a:rPr sz="2000" b="1" dirty="0">
                <a:solidFill>
                  <a:prstClr val="black"/>
                </a:solidFill>
                <a:cs typeface="Calibri"/>
              </a:rPr>
              <a:t>Step </a:t>
            </a:r>
            <a:r>
              <a:rPr sz="2000" b="1" spc="-5" dirty="0">
                <a:solidFill>
                  <a:prstClr val="black"/>
                </a:solidFill>
                <a:cs typeface="Calibri"/>
              </a:rPr>
              <a:t>1(b): </a:t>
            </a:r>
            <a:r>
              <a:rPr lang="zh-CN" altLang="en-US" sz="2000" b="1" spc="-5" dirty="0">
                <a:solidFill>
                  <a:prstClr val="black"/>
                </a:solidFill>
                <a:cs typeface="Calibri"/>
              </a:rPr>
              <a:t>行 </a:t>
            </a:r>
            <a:r>
              <a:rPr lang="en-US" altLang="zh-CN" sz="2000" b="1" dirty="0">
                <a:solidFill>
                  <a:prstClr val="black"/>
                </a:solidFill>
                <a:cs typeface="Calibri"/>
              </a:rPr>
              <a:t>2 </a:t>
            </a:r>
            <a:r>
              <a:rPr lang="zh-CN" altLang="en-US" sz="2000" b="1" dirty="0">
                <a:solidFill>
                  <a:prstClr val="black"/>
                </a:solidFill>
                <a:cs typeface="Calibri"/>
              </a:rPr>
              <a:t>的整个内容复制到内部行缓存区。</a:t>
            </a:r>
            <a:endParaRPr sz="2000" dirty="0">
              <a:solidFill>
                <a:prstClr val="black"/>
              </a:solidFill>
              <a:cs typeface="Calibri"/>
            </a:endParaRPr>
          </a:p>
          <a:p>
            <a:endParaRPr sz="2000" dirty="0">
              <a:solidFill>
                <a:prstClr val="black"/>
              </a:solidFill>
              <a:latin typeface="Times New Roman"/>
              <a:cs typeface="Times New Roman"/>
            </a:endParaRPr>
          </a:p>
          <a:p>
            <a:pPr marL="3233420">
              <a:spcBef>
                <a:spcPts val="1400"/>
              </a:spcBef>
            </a:pPr>
            <a:r>
              <a:rPr sz="1600" b="1" spc="-5" dirty="0">
                <a:solidFill>
                  <a:prstClr val="black"/>
                </a:solidFill>
                <a:latin typeface="Arial Narrow"/>
                <a:cs typeface="Arial Narrow"/>
              </a:rPr>
              <a:t>16 x 8 DRAM</a:t>
            </a:r>
            <a:r>
              <a:rPr sz="1600" b="1" spc="-85" dirty="0">
                <a:solidFill>
                  <a:prstClr val="black"/>
                </a:solidFill>
                <a:latin typeface="Arial Narrow"/>
                <a:cs typeface="Arial Narrow"/>
              </a:rPr>
              <a:t> </a:t>
            </a:r>
            <a:r>
              <a:rPr lang="zh-CN" altLang="en-US" sz="1600" b="1" spc="-5" dirty="0">
                <a:solidFill>
                  <a:prstClr val="black"/>
                </a:solidFill>
                <a:latin typeface="Arial Narrow"/>
                <a:cs typeface="Arial Narrow"/>
              </a:rPr>
              <a:t>芯片</a:t>
            </a:r>
            <a:endParaRPr sz="1600" dirty="0">
              <a:solidFill>
                <a:prstClr val="black"/>
              </a:solidFill>
              <a:latin typeface="Arial Narrow"/>
              <a:cs typeface="Arial Narrow"/>
            </a:endParaRPr>
          </a:p>
        </p:txBody>
      </p:sp>
      <p:sp>
        <p:nvSpPr>
          <p:cNvPr id="14" name="object 14"/>
          <p:cNvSpPr txBox="1"/>
          <p:nvPr/>
        </p:nvSpPr>
        <p:spPr>
          <a:xfrm>
            <a:off x="4479290" y="502437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5" name="object 15"/>
          <p:cNvGraphicFramePr>
            <a:graphicFrameLocks noGrp="1"/>
          </p:cNvGraphicFramePr>
          <p:nvPr/>
        </p:nvGraphicFramePr>
        <p:xfrm>
          <a:off x="4695825" y="5694362"/>
          <a:ext cx="2438400" cy="533400"/>
        </p:xfrm>
        <a:graphic>
          <a:graphicData uri="http://schemas.openxmlformats.org/drawingml/2006/table">
            <a:tbl>
              <a:tblPr firstRow="1" bandRow="1">
                <a:tableStyleId>{2D5ABB26-0587-4C30-8999-92F81FD0307C}</a:tableStyleId>
              </a:tblPr>
              <a:tblGrid>
                <a:gridCol w="596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496BF"/>
                    </a:solidFill>
                  </a:tcPr>
                </a:tc>
                <a:extLst>
                  <a:ext uri="{0D108BD9-81ED-4DB2-BD59-A6C34878D82A}">
                    <a16:rowId xmlns:a16="http://schemas.microsoft.com/office/drawing/2014/main" val="10000"/>
                  </a:ext>
                </a:extLst>
              </a:tr>
            </a:tbl>
          </a:graphicData>
        </a:graphic>
      </p:graphicFrame>
      <p:sp>
        <p:nvSpPr>
          <p:cNvPr id="18" name="object 18"/>
          <p:cNvSpPr/>
          <p:nvPr/>
        </p:nvSpPr>
        <p:spPr>
          <a:xfrm>
            <a:off x="47053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53149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59245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65341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47053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53149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59245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5341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47053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53149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59245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65341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867150" y="2667000"/>
            <a:ext cx="3667125" cy="4038600"/>
          </a:xfrm>
          <a:custGeom>
            <a:avLst/>
            <a:gdLst/>
            <a:ahLst/>
            <a:cxnLst/>
            <a:rect l="l" t="t" r="r" b="b"/>
            <a:pathLst>
              <a:path w="3667125" h="4038600">
                <a:moveTo>
                  <a:pt x="0" y="0"/>
                </a:moveTo>
                <a:lnTo>
                  <a:pt x="3667125" y="0"/>
                </a:lnTo>
                <a:lnTo>
                  <a:pt x="3667125"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31" name="object 31"/>
          <p:cNvSpPr/>
          <p:nvPr/>
        </p:nvSpPr>
        <p:spPr>
          <a:xfrm>
            <a:off x="47053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3149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59245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65341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2733675" y="3627170"/>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3761595" y="3570300"/>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2828925" y="5394325"/>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3762377" y="5337169"/>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p:nvPr/>
        </p:nvSpPr>
        <p:spPr>
          <a:xfrm>
            <a:off x="2733677" y="5337169"/>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40" name="object 40"/>
          <p:cNvSpPr txBox="1"/>
          <p:nvPr/>
        </p:nvSpPr>
        <p:spPr>
          <a:xfrm>
            <a:off x="3055302" y="5461761"/>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a:solidFill>
                <a:prstClr val="black"/>
              </a:solidFill>
              <a:latin typeface="Courier New"/>
              <a:cs typeface="Courier New"/>
            </a:endParaRPr>
          </a:p>
        </p:txBody>
      </p:sp>
      <p:sp>
        <p:nvSpPr>
          <p:cNvPr id="41" name="object 41"/>
          <p:cNvSpPr txBox="1"/>
          <p:nvPr/>
        </p:nvSpPr>
        <p:spPr>
          <a:xfrm>
            <a:off x="2839402" y="3099561"/>
            <a:ext cx="878205" cy="886460"/>
          </a:xfrm>
          <a:prstGeom prst="rect">
            <a:avLst/>
          </a:prstGeom>
        </p:spPr>
        <p:txBody>
          <a:bodyPr vert="horz" wrap="square" lIns="0" tIns="0" rIns="0" bIns="0" rtlCol="0">
            <a:spAutoFit/>
          </a:bodyPr>
          <a:lstStyle/>
          <a:p>
            <a:pPr algn="ctr"/>
            <a:r>
              <a:rPr sz="1600" b="1" spc="-5" dirty="0">
                <a:solidFill>
                  <a:srgbClr val="ED1C24"/>
                </a:solidFill>
                <a:latin typeface="Courier New"/>
                <a:cs typeface="Courier New"/>
              </a:rPr>
              <a:t>RAS =</a:t>
            </a:r>
            <a:r>
              <a:rPr sz="1600" b="1" spc="-85" dirty="0">
                <a:solidFill>
                  <a:srgbClr val="ED1C24"/>
                </a:solidFill>
                <a:latin typeface="Courier New"/>
                <a:cs typeface="Courier New"/>
              </a:rPr>
              <a:t> </a:t>
            </a:r>
            <a:r>
              <a:rPr sz="1600" b="1" spc="-5" dirty="0">
                <a:solidFill>
                  <a:srgbClr val="ED1C24"/>
                </a:solidFill>
                <a:latin typeface="Courier New"/>
                <a:cs typeface="Courier New"/>
              </a:rPr>
              <a:t>2</a:t>
            </a:r>
            <a:endParaRPr sz="1600">
              <a:solidFill>
                <a:prstClr val="black"/>
              </a:solidFill>
              <a:latin typeface="Courier New"/>
              <a:cs typeface="Courier New"/>
            </a:endParaRPr>
          </a:p>
          <a:p>
            <a:pPr marL="64135" algn="ctr">
              <a:spcBef>
                <a:spcPts val="45"/>
              </a:spcBef>
            </a:pPr>
            <a:r>
              <a:rPr sz="1200" b="1" dirty="0">
                <a:solidFill>
                  <a:prstClr val="black"/>
                </a:solidFill>
                <a:latin typeface="Arial Narrow"/>
                <a:cs typeface="Arial Narrow"/>
              </a:rPr>
              <a:t>2</a:t>
            </a:r>
            <a:endParaRPr sz="1200">
              <a:solidFill>
                <a:prstClr val="black"/>
              </a:solidFill>
              <a:latin typeface="Arial Narrow"/>
              <a:cs typeface="Arial Narrow"/>
            </a:endParaRPr>
          </a:p>
          <a:p>
            <a:pPr marL="29845" algn="ctr">
              <a:lnSpc>
                <a:spcPts val="1415"/>
              </a:lnSpc>
            </a:pPr>
            <a:r>
              <a:rPr sz="1200" b="1" dirty="0">
                <a:solidFill>
                  <a:prstClr val="black"/>
                </a:solidFill>
                <a:latin typeface="Arial Narrow"/>
                <a:cs typeface="Arial Narrow"/>
              </a:rPr>
              <a:t>/</a:t>
            </a:r>
            <a:endParaRPr sz="1200">
              <a:solidFill>
                <a:prstClr val="black"/>
              </a:solidFill>
              <a:latin typeface="Arial Narrow"/>
              <a:cs typeface="Arial Narrow"/>
            </a:endParaRPr>
          </a:p>
          <a:p>
            <a:pPr marL="129539" algn="ctr">
              <a:lnSpc>
                <a:spcPts val="1895"/>
              </a:lnSpc>
            </a:pPr>
            <a:r>
              <a:rPr sz="1600" b="1" spc="-5" dirty="0">
                <a:solidFill>
                  <a:prstClr val="black"/>
                </a:solidFill>
                <a:latin typeface="Courier New"/>
                <a:cs typeface="Courier New"/>
              </a:rPr>
              <a:t>addr</a:t>
            </a:r>
            <a:endParaRPr sz="1600">
              <a:solidFill>
                <a:prstClr val="black"/>
              </a:solidFill>
              <a:latin typeface="Courier New"/>
              <a:cs typeface="Courier New"/>
            </a:endParaRPr>
          </a:p>
        </p:txBody>
      </p:sp>
      <p:sp>
        <p:nvSpPr>
          <p:cNvPr id="42" name="object 42"/>
          <p:cNvSpPr txBox="1"/>
          <p:nvPr/>
        </p:nvSpPr>
        <p:spPr>
          <a:xfrm>
            <a:off x="3269665" y="5132209"/>
            <a:ext cx="95250"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43" name="object 43"/>
          <p:cNvSpPr/>
          <p:nvPr/>
        </p:nvSpPr>
        <p:spPr>
          <a:xfrm>
            <a:off x="1590675" y="2955925"/>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txBox="1"/>
          <p:nvPr/>
        </p:nvSpPr>
        <p:spPr>
          <a:xfrm>
            <a:off x="1590675" y="2955925"/>
            <a:ext cx="1143000" cy="3139321"/>
          </a:xfrm>
          <a:prstGeom prst="rect">
            <a:avLst/>
          </a:prstGeom>
          <a:ln w="12700">
            <a:solidFill>
              <a:srgbClr val="000000"/>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20"/>
              </a:spcBef>
            </a:pPr>
            <a:endParaRPr sz="2000" dirty="0">
              <a:solidFill>
                <a:prstClr val="black"/>
              </a:solidFill>
              <a:latin typeface="Times New Roman"/>
              <a:cs typeface="Times New Roman"/>
            </a:endParaRPr>
          </a:p>
          <a:p>
            <a:pPr marL="85090" marR="239395" indent="159385"/>
            <a:r>
              <a:rPr lang="zh-CN" altLang="en-US" sz="1600" b="1" spc="-5" dirty="0">
                <a:solidFill>
                  <a:prstClr val="black"/>
                </a:solidFill>
                <a:latin typeface="Arial Narrow"/>
                <a:cs typeface="Arial Narrow"/>
              </a:rPr>
              <a:t>内存</a:t>
            </a:r>
            <a:endParaRPr lang="en-US" altLang="zh-CN" sz="1600" b="1" spc="-5" dirty="0">
              <a:solidFill>
                <a:prstClr val="black"/>
              </a:solidFill>
              <a:latin typeface="Arial Narrow"/>
              <a:cs typeface="Arial Narrow"/>
            </a:endParaRPr>
          </a:p>
          <a:p>
            <a:pPr marL="85090" marR="239395" indent="159385"/>
            <a:r>
              <a:rPr lang="zh-CN" altLang="en-US" sz="1600" b="1" spc="-5" dirty="0">
                <a:solidFill>
                  <a:prstClr val="black"/>
                </a:solidFill>
                <a:latin typeface="Arial Narrow"/>
                <a:cs typeface="Arial Narrow"/>
              </a:rPr>
              <a:t>控制器</a:t>
            </a:r>
            <a:endParaRPr lang="en-US" altLang="zh-CN"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sz="1600" dirty="0">
              <a:solidFill>
                <a:prstClr val="black"/>
              </a:solidFill>
              <a:latin typeface="Arial Narrow"/>
              <a:cs typeface="Arial Narrow"/>
            </a:endParaRPr>
          </a:p>
        </p:txBody>
      </p:sp>
      <p:sp>
        <p:nvSpPr>
          <p:cNvPr id="45" name="object 45"/>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6" name="object 46"/>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8" name="object 48"/>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0" name="object 50"/>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2" name="object 52"/>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4702175" y="3260725"/>
            <a:ext cx="2438400" cy="2133600"/>
          </a:xfrm>
          <a:custGeom>
            <a:avLst/>
            <a:gdLst/>
            <a:ahLst/>
            <a:cxnLst/>
            <a:rect l="l" t="t" r="r" b="b"/>
            <a:pathLst>
              <a:path w="2438400" h="2133600">
                <a:moveTo>
                  <a:pt x="0" y="0"/>
                </a:moveTo>
                <a:lnTo>
                  <a:pt x="2438400" y="0"/>
                </a:lnTo>
                <a:lnTo>
                  <a:pt x="2438400" y="2133600"/>
                </a:lnTo>
                <a:lnTo>
                  <a:pt x="0" y="21336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54" name="object 54"/>
          <p:cNvSpPr/>
          <p:nvPr/>
        </p:nvSpPr>
        <p:spPr>
          <a:xfrm>
            <a:off x="48577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5" name="object 55"/>
          <p:cNvSpPr/>
          <p:nvPr/>
        </p:nvSpPr>
        <p:spPr>
          <a:xfrm>
            <a:off x="48577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p:nvPr/>
        </p:nvSpPr>
        <p:spPr>
          <a:xfrm>
            <a:off x="54673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54673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60769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60769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66865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66865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5229785" y="6336652"/>
            <a:ext cx="1487805" cy="243656"/>
          </a:xfrm>
          <a:prstGeom prst="rect">
            <a:avLst/>
          </a:prstGeom>
        </p:spPr>
        <p:txBody>
          <a:bodyPr vert="horz" wrap="square" lIns="0" tIns="0" rIns="0" bIns="0" rtlCol="0">
            <a:spAutoFit/>
          </a:bodyPr>
          <a:lstStyle/>
          <a:p>
            <a:pPr marL="12700">
              <a:lnSpc>
                <a:spcPts val="1914"/>
              </a:lnSpc>
            </a:pPr>
            <a:r>
              <a:rPr lang="zh-CN" altLang="en-US" sz="1600" b="1" spc="-5" dirty="0">
                <a:solidFill>
                  <a:prstClr val="black"/>
                </a:solidFill>
                <a:latin typeface="Arial Narrow"/>
                <a:cs typeface="Arial Narrow"/>
              </a:rPr>
              <a:t>内部行缓存区</a:t>
            </a:r>
            <a:endParaRPr sz="1600" dirty="0">
              <a:solidFill>
                <a:prstClr val="black"/>
              </a:solidFill>
              <a:latin typeface="Arial Narrow"/>
              <a:cs typeface="Arial Narrow"/>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28</a:t>
            </a:fld>
            <a:endParaRPr spc="-5" dirty="0">
              <a:solidFill>
                <a:prstClr val="black"/>
              </a:solidFill>
            </a:endParaRPr>
          </a:p>
        </p:txBody>
      </p:sp>
    </p:spTree>
    <p:extLst>
      <p:ext uri="{BB962C8B-B14F-4D97-AF65-F5344CB8AC3E}">
        <p14:creationId xmlns:p14="http://schemas.microsoft.com/office/powerpoint/2010/main" val="1045315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5706745" cy="548640"/>
          </a:xfrm>
          <a:prstGeom prst="rect">
            <a:avLst/>
          </a:prstGeom>
        </p:spPr>
        <p:txBody>
          <a:bodyPr vert="horz" wrap="square" lIns="0" tIns="0" rIns="0" bIns="0" rtlCol="0">
            <a:spAutoFit/>
          </a:bodyPr>
          <a:lstStyle/>
          <a:p>
            <a:pPr marL="12700">
              <a:lnSpc>
                <a:spcPct val="100000"/>
              </a:lnSpc>
            </a:pPr>
            <a:r>
              <a:rPr lang="zh-CN" altLang="en-US" dirty="0"/>
              <a:t>读</a:t>
            </a:r>
            <a:r>
              <a:rPr dirty="0"/>
              <a:t> </a:t>
            </a:r>
            <a:r>
              <a:rPr spc="-5" dirty="0"/>
              <a:t>DRAM </a:t>
            </a:r>
            <a:r>
              <a:rPr lang="zh-CN" altLang="en-US" dirty="0"/>
              <a:t>超单元</a:t>
            </a:r>
            <a:r>
              <a:rPr spc="-55" dirty="0"/>
              <a:t> </a:t>
            </a:r>
            <a:r>
              <a:rPr spc="-5" dirty="0"/>
              <a:t>(2,1)</a:t>
            </a:r>
          </a:p>
        </p:txBody>
      </p:sp>
      <p:sp>
        <p:nvSpPr>
          <p:cNvPr id="6" name="object 6"/>
          <p:cNvSpPr/>
          <p:nvPr/>
        </p:nvSpPr>
        <p:spPr>
          <a:xfrm>
            <a:off x="2505455" y="1548383"/>
            <a:ext cx="394716" cy="56692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2537460" y="1853183"/>
            <a:ext cx="396239" cy="56692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47164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53260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59356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65452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47164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53260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59356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65452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47164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19" name="object 19"/>
          <p:cNvSpPr/>
          <p:nvPr/>
        </p:nvSpPr>
        <p:spPr>
          <a:xfrm>
            <a:off x="47164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53260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1" name="object 21"/>
          <p:cNvSpPr/>
          <p:nvPr/>
        </p:nvSpPr>
        <p:spPr>
          <a:xfrm>
            <a:off x="53260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59356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3" name="object 23"/>
          <p:cNvSpPr/>
          <p:nvPr/>
        </p:nvSpPr>
        <p:spPr>
          <a:xfrm>
            <a:off x="59356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65452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5" name="object 25"/>
          <p:cNvSpPr/>
          <p:nvPr/>
        </p:nvSpPr>
        <p:spPr>
          <a:xfrm>
            <a:off x="65452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47164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53260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59356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65452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txBox="1"/>
          <p:nvPr/>
        </p:nvSpPr>
        <p:spPr>
          <a:xfrm>
            <a:off x="4947602" y="299237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31" name="object 31"/>
          <p:cNvSpPr txBox="1"/>
          <p:nvPr/>
        </p:nvSpPr>
        <p:spPr>
          <a:xfrm>
            <a:off x="5557299" y="3008183"/>
            <a:ext cx="1345565" cy="259079"/>
          </a:xfrm>
          <a:prstGeom prst="rect">
            <a:avLst/>
          </a:prstGeom>
        </p:spPr>
        <p:txBody>
          <a:bodyPr vert="horz" wrap="square" lIns="0" tIns="0" rIns="0" bIns="0" rtlCol="0">
            <a:spAutoFit/>
          </a:bodyPr>
          <a:lstStyle/>
          <a:p>
            <a:pPr marL="12700">
              <a:tabLst>
                <a:tab pos="629920" algn="l"/>
                <a:tab pos="1239520" algn="l"/>
              </a:tabLst>
            </a:pPr>
            <a:r>
              <a:rPr sz="1600" b="1" spc="-5" dirty="0">
                <a:solidFill>
                  <a:prstClr val="black"/>
                </a:solidFill>
                <a:latin typeface="Arial Narrow"/>
                <a:cs typeface="Arial Narrow"/>
              </a:rPr>
              <a:t>1	2	3</a:t>
            </a:r>
            <a:endParaRPr sz="1600">
              <a:solidFill>
                <a:prstClr val="black"/>
              </a:solidFill>
              <a:latin typeface="Arial Narrow"/>
              <a:cs typeface="Arial Narrow"/>
            </a:endParaRPr>
          </a:p>
        </p:txBody>
      </p:sp>
      <p:sp>
        <p:nvSpPr>
          <p:cNvPr id="32" name="object 32"/>
          <p:cNvSpPr txBox="1"/>
          <p:nvPr/>
        </p:nvSpPr>
        <p:spPr>
          <a:xfrm>
            <a:off x="4490734" y="3433634"/>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33" name="object 33"/>
          <p:cNvSpPr txBox="1"/>
          <p:nvPr/>
        </p:nvSpPr>
        <p:spPr>
          <a:xfrm>
            <a:off x="3930469" y="3967119"/>
            <a:ext cx="678180" cy="792480"/>
          </a:xfrm>
          <a:prstGeom prst="rect">
            <a:avLst/>
          </a:prstGeom>
        </p:spPr>
        <p:txBody>
          <a:bodyPr vert="horz" wrap="square" lIns="0" tIns="0" rIns="0" bIns="0" rtlCol="0">
            <a:spAutoFit/>
          </a:bodyPr>
          <a:lstStyle/>
          <a:p>
            <a:pPr marR="5080" algn="r">
              <a:lnSpc>
                <a:spcPts val="1860"/>
              </a:lnSpc>
            </a:pPr>
            <a:r>
              <a:rPr sz="1600" b="1" spc="-5" dirty="0">
                <a:solidFill>
                  <a:prstClr val="black"/>
                </a:solidFill>
                <a:latin typeface="Arial Narrow"/>
                <a:cs typeface="Arial Narrow"/>
              </a:rPr>
              <a:t>1</a:t>
            </a:r>
            <a:endParaRPr sz="1600" dirty="0">
              <a:solidFill>
                <a:prstClr val="black"/>
              </a:solidFill>
              <a:latin typeface="Arial Narrow"/>
              <a:cs typeface="Arial Narrow"/>
            </a:endParaRPr>
          </a:p>
          <a:p>
            <a:pPr marL="12700">
              <a:lnSpc>
                <a:spcPts val="1860"/>
              </a:lnSpc>
            </a:pPr>
            <a:r>
              <a:rPr lang="zh-CN" altLang="en-US" sz="1600" b="1" spc="-5" dirty="0">
                <a:solidFill>
                  <a:prstClr val="black"/>
                </a:solidFill>
                <a:latin typeface="Arial Narrow"/>
                <a:cs typeface="Arial Narrow"/>
              </a:rPr>
              <a:t>行</a:t>
            </a:r>
            <a:endParaRPr sz="1600" dirty="0">
              <a:solidFill>
                <a:prstClr val="black"/>
              </a:solidFill>
              <a:latin typeface="Arial Narrow"/>
              <a:cs typeface="Arial Narrow"/>
            </a:endParaRPr>
          </a:p>
          <a:p>
            <a:pPr marR="5080" algn="r">
              <a:spcBef>
                <a:spcPts val="480"/>
              </a:spcBef>
            </a:pPr>
            <a:r>
              <a:rPr sz="1600" b="1" spc="-5" dirty="0">
                <a:solidFill>
                  <a:prstClr val="black"/>
                </a:solidFill>
                <a:latin typeface="Arial Narrow"/>
                <a:cs typeface="Arial Narrow"/>
              </a:rPr>
              <a:t>2</a:t>
            </a:r>
            <a:endParaRPr sz="1600" dirty="0">
              <a:solidFill>
                <a:prstClr val="black"/>
              </a:solidFill>
              <a:latin typeface="Arial Narrow"/>
              <a:cs typeface="Arial Narrow"/>
            </a:endParaRPr>
          </a:p>
        </p:txBody>
      </p:sp>
      <p:sp>
        <p:nvSpPr>
          <p:cNvPr id="34" name="object 34"/>
          <p:cNvSpPr txBox="1"/>
          <p:nvPr/>
        </p:nvSpPr>
        <p:spPr>
          <a:xfrm>
            <a:off x="4490734" y="5034090"/>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35" name="object 35"/>
          <p:cNvSpPr/>
          <p:nvPr/>
        </p:nvSpPr>
        <p:spPr>
          <a:xfrm>
            <a:off x="4713287" y="3270250"/>
            <a:ext cx="2438400" cy="2133600"/>
          </a:xfrm>
          <a:custGeom>
            <a:avLst/>
            <a:gdLst/>
            <a:ahLst/>
            <a:cxnLst/>
            <a:rect l="l" t="t" r="r" b="b"/>
            <a:pathLst>
              <a:path w="2438400" h="2133600">
                <a:moveTo>
                  <a:pt x="0" y="0"/>
                </a:moveTo>
                <a:lnTo>
                  <a:pt x="2438400" y="0"/>
                </a:lnTo>
                <a:lnTo>
                  <a:pt x="2438400" y="2133600"/>
                </a:lnTo>
                <a:lnTo>
                  <a:pt x="0" y="21336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59324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37" name="object 37"/>
          <p:cNvSpPr/>
          <p:nvPr/>
        </p:nvSpPr>
        <p:spPr>
          <a:xfrm>
            <a:off x="59324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65420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39" name="object 39"/>
          <p:cNvSpPr/>
          <p:nvPr/>
        </p:nvSpPr>
        <p:spPr>
          <a:xfrm>
            <a:off x="65420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txBox="1"/>
          <p:nvPr/>
        </p:nvSpPr>
        <p:spPr>
          <a:xfrm>
            <a:off x="5240591" y="6345173"/>
            <a:ext cx="1487805"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内部行缓冲区</a:t>
            </a:r>
            <a:endParaRPr sz="1600" dirty="0">
              <a:solidFill>
                <a:prstClr val="black"/>
              </a:solidFill>
              <a:latin typeface="Arial Narrow"/>
              <a:cs typeface="Arial Narrow"/>
            </a:endParaRPr>
          </a:p>
        </p:txBody>
      </p:sp>
      <p:sp>
        <p:nvSpPr>
          <p:cNvPr id="41" name="object 41"/>
          <p:cNvSpPr/>
          <p:nvPr/>
        </p:nvSpPr>
        <p:spPr>
          <a:xfrm>
            <a:off x="3878262" y="2676525"/>
            <a:ext cx="3644900" cy="4038600"/>
          </a:xfrm>
          <a:custGeom>
            <a:avLst/>
            <a:gdLst/>
            <a:ahLst/>
            <a:cxnLst/>
            <a:rect l="l" t="t" r="r" b="b"/>
            <a:pathLst>
              <a:path w="3644900" h="4038600">
                <a:moveTo>
                  <a:pt x="0" y="0"/>
                </a:moveTo>
                <a:lnTo>
                  <a:pt x="3644900" y="0"/>
                </a:lnTo>
                <a:lnTo>
                  <a:pt x="3644900"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42" name="object 42"/>
          <p:cNvSpPr txBox="1">
            <a:spLocks noGrp="1"/>
          </p:cNvSpPr>
          <p:nvPr>
            <p:ph type="body" idx="1"/>
          </p:nvPr>
        </p:nvSpPr>
        <p:spPr>
          <a:xfrm>
            <a:off x="628650" y="1229987"/>
            <a:ext cx="8263830" cy="1505540"/>
          </a:xfrm>
          <a:prstGeom prst="rect">
            <a:avLst/>
          </a:prstGeom>
        </p:spPr>
        <p:txBody>
          <a:bodyPr vert="horz" wrap="square" lIns="0" tIns="0" rIns="0" bIns="0" rtlCol="0">
            <a:spAutoFit/>
          </a:bodyPr>
          <a:lstStyle/>
          <a:p>
            <a:pPr marL="12700"/>
            <a:r>
              <a:rPr dirty="0"/>
              <a:t>Step </a:t>
            </a:r>
            <a:r>
              <a:rPr spc="-5" dirty="0"/>
              <a:t>2(a): </a:t>
            </a:r>
            <a:r>
              <a:rPr lang="zh-CN" altLang="en-US" dirty="0"/>
              <a:t>列访问选通脉冲</a:t>
            </a:r>
            <a:r>
              <a:rPr dirty="0"/>
              <a:t> (</a:t>
            </a:r>
            <a:r>
              <a:rPr dirty="0">
                <a:solidFill>
                  <a:srgbClr val="ED1C24"/>
                </a:solidFill>
              </a:rPr>
              <a:t>CAS</a:t>
            </a:r>
            <a:r>
              <a:rPr dirty="0"/>
              <a:t>) </a:t>
            </a:r>
            <a:r>
              <a:rPr lang="zh-CN" altLang="en-US" spc="-5" dirty="0"/>
              <a:t>选中列</a:t>
            </a:r>
            <a:r>
              <a:rPr spc="-95" dirty="0"/>
              <a:t> </a:t>
            </a:r>
            <a:r>
              <a:rPr dirty="0"/>
              <a:t>1</a:t>
            </a:r>
            <a:r>
              <a:rPr lang="zh-CN" altLang="en-US" dirty="0"/>
              <a:t>。</a:t>
            </a:r>
            <a:r>
              <a:rPr lang="zh-CN" altLang="en-US" dirty="0">
                <a:solidFill>
                  <a:srgbClr val="FF0000"/>
                </a:solidFill>
              </a:rPr>
              <a:t>行列地址复用</a:t>
            </a:r>
            <a:endParaRPr dirty="0"/>
          </a:p>
          <a:p>
            <a:pPr marL="355600" marR="5080" indent="-343535">
              <a:lnSpc>
                <a:spcPct val="100000"/>
              </a:lnSpc>
              <a:spcBef>
                <a:spcPts val="480"/>
              </a:spcBef>
            </a:pPr>
            <a:r>
              <a:rPr dirty="0"/>
              <a:t>Step </a:t>
            </a:r>
            <a:r>
              <a:rPr spc="-5" dirty="0"/>
              <a:t>2(b): </a:t>
            </a:r>
            <a:r>
              <a:rPr lang="zh-CN" altLang="en-US" spc="-5" dirty="0"/>
              <a:t>超单元</a:t>
            </a:r>
            <a:r>
              <a:rPr spc="-5" dirty="0"/>
              <a:t> (2,1) </a:t>
            </a:r>
            <a:r>
              <a:rPr lang="zh-CN" altLang="en-US" spc="-5" dirty="0"/>
              <a:t>从内部行缓存区复制到</a:t>
            </a:r>
            <a:r>
              <a:rPr lang="en-US" altLang="zh-CN" spc="-5" dirty="0"/>
              <a:t>data</a:t>
            </a:r>
            <a:r>
              <a:rPr lang="zh-CN" altLang="en-US" spc="-5" dirty="0"/>
              <a:t>线上，最终发送给</a:t>
            </a:r>
            <a:r>
              <a:rPr lang="en-US" altLang="zh-CN" spc="-5" dirty="0"/>
              <a:t>CPU</a:t>
            </a:r>
            <a:r>
              <a:rPr lang="zh-CN" altLang="en-US" spc="-5" dirty="0"/>
              <a:t>。</a:t>
            </a:r>
            <a:endParaRPr dirty="0"/>
          </a:p>
          <a:p>
            <a:pPr marL="190500" algn="ctr">
              <a:lnSpc>
                <a:spcPct val="100000"/>
              </a:lnSpc>
              <a:spcBef>
                <a:spcPts val="1375"/>
              </a:spcBef>
            </a:pPr>
            <a:r>
              <a:rPr sz="1600" spc="-5" dirty="0">
                <a:latin typeface="Arial Narrow"/>
                <a:cs typeface="Arial Narrow"/>
              </a:rPr>
              <a:t>16 x 8 DRAM</a:t>
            </a:r>
            <a:r>
              <a:rPr sz="1600" spc="-80" dirty="0">
                <a:latin typeface="Arial Narrow"/>
                <a:cs typeface="Arial Narrow"/>
              </a:rPr>
              <a:t> </a:t>
            </a:r>
            <a:r>
              <a:rPr lang="zh-CN" altLang="en-US" sz="1600" spc="-5" dirty="0">
                <a:latin typeface="Arial Narrow"/>
                <a:cs typeface="Arial Narrow"/>
              </a:rPr>
              <a:t>芯片</a:t>
            </a:r>
            <a:endParaRPr sz="1600" dirty="0">
              <a:latin typeface="Arial Narrow"/>
              <a:cs typeface="Arial Narrow"/>
            </a:endParaRPr>
          </a:p>
          <a:p>
            <a:pPr marR="2193925" algn="r">
              <a:lnSpc>
                <a:spcPct val="100000"/>
              </a:lnSpc>
              <a:spcBef>
                <a:spcPts val="1180"/>
              </a:spcBef>
            </a:pPr>
            <a:r>
              <a:rPr lang="zh-CN" altLang="en-US" sz="1600" spc="-5" dirty="0">
                <a:latin typeface="Arial Narrow"/>
                <a:cs typeface="Arial Narrow"/>
              </a:rPr>
              <a:t>列</a:t>
            </a:r>
            <a:endParaRPr sz="1600" dirty="0">
              <a:latin typeface="Arial Narrow"/>
              <a:cs typeface="Arial Narrow"/>
            </a:endParaRPr>
          </a:p>
        </p:txBody>
      </p:sp>
      <p:sp>
        <p:nvSpPr>
          <p:cNvPr id="43" name="object 43"/>
          <p:cNvSpPr/>
          <p:nvPr/>
        </p:nvSpPr>
        <p:spPr>
          <a:xfrm>
            <a:off x="2697162" y="3636695"/>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3725082" y="3579825"/>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2792412" y="5403850"/>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46" name="object 46"/>
          <p:cNvSpPr/>
          <p:nvPr/>
        </p:nvSpPr>
        <p:spPr>
          <a:xfrm>
            <a:off x="3725865" y="5346694"/>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47" name="object 47"/>
          <p:cNvSpPr/>
          <p:nvPr/>
        </p:nvSpPr>
        <p:spPr>
          <a:xfrm>
            <a:off x="2697166" y="5346694"/>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48" name="object 48"/>
          <p:cNvSpPr txBox="1"/>
          <p:nvPr/>
        </p:nvSpPr>
        <p:spPr>
          <a:xfrm>
            <a:off x="3018789" y="5471286"/>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a:solidFill>
                <a:prstClr val="black"/>
              </a:solidFill>
              <a:latin typeface="Courier New"/>
              <a:cs typeface="Courier New"/>
            </a:endParaRPr>
          </a:p>
        </p:txBody>
      </p:sp>
      <p:sp>
        <p:nvSpPr>
          <p:cNvPr id="49" name="object 49"/>
          <p:cNvSpPr txBox="1"/>
          <p:nvPr/>
        </p:nvSpPr>
        <p:spPr>
          <a:xfrm>
            <a:off x="2857113" y="3109084"/>
            <a:ext cx="878205" cy="886460"/>
          </a:xfrm>
          <a:prstGeom prst="rect">
            <a:avLst/>
          </a:prstGeom>
        </p:spPr>
        <p:txBody>
          <a:bodyPr vert="horz" wrap="square" lIns="0" tIns="0" rIns="0" bIns="0" rtlCol="0">
            <a:spAutoFit/>
          </a:bodyPr>
          <a:lstStyle/>
          <a:p>
            <a:pPr algn="ctr"/>
            <a:r>
              <a:rPr sz="1600" b="1" spc="-5" dirty="0">
                <a:solidFill>
                  <a:srgbClr val="ED1C24"/>
                </a:solidFill>
                <a:latin typeface="Courier New"/>
                <a:cs typeface="Courier New"/>
              </a:rPr>
              <a:t>CAS =</a:t>
            </a:r>
            <a:r>
              <a:rPr sz="1600" b="1" spc="-85" dirty="0">
                <a:solidFill>
                  <a:srgbClr val="ED1C24"/>
                </a:solidFill>
                <a:latin typeface="Courier New"/>
                <a:cs typeface="Courier New"/>
              </a:rPr>
              <a:t> </a:t>
            </a:r>
            <a:r>
              <a:rPr sz="1600" b="1" spc="-5" dirty="0">
                <a:solidFill>
                  <a:srgbClr val="ED1C24"/>
                </a:solidFill>
                <a:latin typeface="Courier New"/>
                <a:cs typeface="Courier New"/>
              </a:rPr>
              <a:t>1</a:t>
            </a:r>
            <a:endParaRPr sz="1600">
              <a:solidFill>
                <a:prstClr val="black"/>
              </a:solidFill>
              <a:latin typeface="Courier New"/>
              <a:cs typeface="Courier New"/>
            </a:endParaRPr>
          </a:p>
          <a:p>
            <a:pPr marR="35560" algn="ctr">
              <a:spcBef>
                <a:spcPts val="45"/>
              </a:spcBef>
            </a:pPr>
            <a:r>
              <a:rPr sz="1200" b="1" dirty="0">
                <a:solidFill>
                  <a:prstClr val="black"/>
                </a:solidFill>
                <a:latin typeface="Arial Narrow"/>
                <a:cs typeface="Arial Narrow"/>
              </a:rPr>
              <a:t>2</a:t>
            </a:r>
            <a:endParaRPr sz="1200">
              <a:solidFill>
                <a:prstClr val="black"/>
              </a:solidFill>
              <a:latin typeface="Arial Narrow"/>
              <a:cs typeface="Arial Narrow"/>
            </a:endParaRPr>
          </a:p>
          <a:p>
            <a:pPr marR="70485" algn="ctr">
              <a:lnSpc>
                <a:spcPts val="1415"/>
              </a:lnSpc>
            </a:pPr>
            <a:r>
              <a:rPr sz="1200" b="1" dirty="0">
                <a:solidFill>
                  <a:prstClr val="black"/>
                </a:solidFill>
                <a:latin typeface="Arial Narrow"/>
                <a:cs typeface="Arial Narrow"/>
              </a:rPr>
              <a:t>/</a:t>
            </a:r>
            <a:endParaRPr sz="1200">
              <a:solidFill>
                <a:prstClr val="black"/>
              </a:solidFill>
              <a:latin typeface="Arial Narrow"/>
              <a:cs typeface="Arial Narrow"/>
            </a:endParaRPr>
          </a:p>
          <a:p>
            <a:pPr marL="20955" algn="ctr">
              <a:lnSpc>
                <a:spcPts val="1895"/>
              </a:lnSpc>
            </a:pPr>
            <a:r>
              <a:rPr sz="1600" b="1" spc="-5" dirty="0">
                <a:solidFill>
                  <a:prstClr val="black"/>
                </a:solidFill>
                <a:latin typeface="Courier New"/>
                <a:cs typeface="Courier New"/>
              </a:rPr>
              <a:t>addr</a:t>
            </a:r>
            <a:endParaRPr sz="1600">
              <a:solidFill>
                <a:prstClr val="black"/>
              </a:solidFill>
              <a:latin typeface="Courier New"/>
              <a:cs typeface="Courier New"/>
            </a:endParaRPr>
          </a:p>
        </p:txBody>
      </p:sp>
      <p:sp>
        <p:nvSpPr>
          <p:cNvPr id="50" name="object 50"/>
          <p:cNvSpPr txBox="1"/>
          <p:nvPr/>
        </p:nvSpPr>
        <p:spPr>
          <a:xfrm>
            <a:off x="3233153" y="5141734"/>
            <a:ext cx="95250"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51" name="object 51"/>
          <p:cNvSpPr/>
          <p:nvPr/>
        </p:nvSpPr>
        <p:spPr>
          <a:xfrm>
            <a:off x="1554162" y="2965450"/>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2" name="object 52"/>
          <p:cNvSpPr/>
          <p:nvPr/>
        </p:nvSpPr>
        <p:spPr>
          <a:xfrm>
            <a:off x="47132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3" name="object 53"/>
          <p:cNvSpPr/>
          <p:nvPr/>
        </p:nvSpPr>
        <p:spPr>
          <a:xfrm>
            <a:off x="47132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4" name="object 54"/>
          <p:cNvSpPr/>
          <p:nvPr/>
        </p:nvSpPr>
        <p:spPr>
          <a:xfrm>
            <a:off x="5322887" y="568960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5" name="object 55"/>
          <p:cNvSpPr/>
          <p:nvPr/>
        </p:nvSpPr>
        <p:spPr>
          <a:xfrm>
            <a:off x="5322887" y="568960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p:nvPr/>
        </p:nvSpPr>
        <p:spPr>
          <a:xfrm>
            <a:off x="5311775" y="5708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57" name="object 57"/>
          <p:cNvSpPr/>
          <p:nvPr/>
        </p:nvSpPr>
        <p:spPr>
          <a:xfrm>
            <a:off x="5311775" y="5708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4703762" y="5697537"/>
            <a:ext cx="2438400" cy="533400"/>
          </a:xfrm>
          <a:custGeom>
            <a:avLst/>
            <a:gdLst/>
            <a:ahLst/>
            <a:cxnLst/>
            <a:rect l="l" t="t" r="r" b="b"/>
            <a:pathLst>
              <a:path w="2438400" h="533400">
                <a:moveTo>
                  <a:pt x="0" y="0"/>
                </a:moveTo>
                <a:lnTo>
                  <a:pt x="2438400" y="0"/>
                </a:lnTo>
                <a:lnTo>
                  <a:pt x="2438400" y="533400"/>
                </a:lnTo>
                <a:lnTo>
                  <a:pt x="0" y="5334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59" name="object 59"/>
          <p:cNvSpPr/>
          <p:nvPr/>
        </p:nvSpPr>
        <p:spPr>
          <a:xfrm>
            <a:off x="3830703" y="5339317"/>
            <a:ext cx="1679575" cy="629920"/>
          </a:xfrm>
          <a:custGeom>
            <a:avLst/>
            <a:gdLst/>
            <a:ahLst/>
            <a:cxnLst/>
            <a:rect l="l" t="t" r="r" b="b"/>
            <a:pathLst>
              <a:path w="1679575" h="629920">
                <a:moveTo>
                  <a:pt x="905608" y="231508"/>
                </a:moveTo>
                <a:lnTo>
                  <a:pt x="275183" y="231508"/>
                </a:lnTo>
                <a:lnTo>
                  <a:pt x="1628965" y="629488"/>
                </a:lnTo>
                <a:lnTo>
                  <a:pt x="1679117" y="458901"/>
                </a:lnTo>
                <a:lnTo>
                  <a:pt x="905608" y="231508"/>
                </a:lnTo>
                <a:close/>
              </a:path>
              <a:path w="1679575" h="629920">
                <a:moveTo>
                  <a:pt x="343242" y="0"/>
                </a:moveTo>
                <a:lnTo>
                  <a:pt x="0" y="57950"/>
                </a:lnTo>
                <a:lnTo>
                  <a:pt x="257276" y="292430"/>
                </a:lnTo>
                <a:lnTo>
                  <a:pt x="275183" y="231508"/>
                </a:lnTo>
                <a:lnTo>
                  <a:pt x="905608" y="231508"/>
                </a:lnTo>
                <a:lnTo>
                  <a:pt x="325335" y="60921"/>
                </a:lnTo>
                <a:lnTo>
                  <a:pt x="343242" y="0"/>
                </a:lnTo>
                <a:close/>
              </a:path>
            </a:pathLst>
          </a:custGeom>
          <a:solidFill>
            <a:srgbClr val="FFFFFF"/>
          </a:solidFill>
        </p:spPr>
        <p:txBody>
          <a:bodyPr wrap="square" lIns="0" tIns="0" rIns="0" bIns="0" rtlCol="0"/>
          <a:lstStyle/>
          <a:p>
            <a:endParaRPr>
              <a:solidFill>
                <a:prstClr val="black"/>
              </a:solidFill>
            </a:endParaRPr>
          </a:p>
        </p:txBody>
      </p:sp>
      <p:sp>
        <p:nvSpPr>
          <p:cNvPr id="60" name="object 60"/>
          <p:cNvSpPr/>
          <p:nvPr/>
        </p:nvSpPr>
        <p:spPr>
          <a:xfrm>
            <a:off x="3830716" y="5339317"/>
            <a:ext cx="1679575" cy="629920"/>
          </a:xfrm>
          <a:custGeom>
            <a:avLst/>
            <a:gdLst/>
            <a:ahLst/>
            <a:cxnLst/>
            <a:rect l="l" t="t" r="r" b="b"/>
            <a:pathLst>
              <a:path w="1679575" h="629920">
                <a:moveTo>
                  <a:pt x="343230" y="0"/>
                </a:moveTo>
                <a:lnTo>
                  <a:pt x="325323" y="60921"/>
                </a:lnTo>
                <a:lnTo>
                  <a:pt x="1679105" y="458901"/>
                </a:lnTo>
                <a:lnTo>
                  <a:pt x="1628952" y="629488"/>
                </a:lnTo>
                <a:lnTo>
                  <a:pt x="275170" y="231508"/>
                </a:lnTo>
                <a:lnTo>
                  <a:pt x="257263" y="292430"/>
                </a:lnTo>
                <a:lnTo>
                  <a:pt x="0" y="57950"/>
                </a:lnTo>
                <a:lnTo>
                  <a:pt x="343230" y="0"/>
                </a:lnTo>
                <a:close/>
              </a:path>
            </a:pathLst>
          </a:custGeom>
          <a:ln w="12700">
            <a:solidFill>
              <a:srgbClr val="000000"/>
            </a:solidFill>
          </a:ln>
        </p:spPr>
        <p:txBody>
          <a:bodyPr wrap="square" lIns="0" tIns="0" rIns="0" bIns="0" rtlCol="0"/>
          <a:lstStyle/>
          <a:p>
            <a:endParaRPr>
              <a:solidFill>
                <a:prstClr val="black"/>
              </a:solidFill>
            </a:endParaRPr>
          </a:p>
        </p:txBody>
      </p:sp>
      <p:sp>
        <p:nvSpPr>
          <p:cNvPr id="61" name="object 61"/>
          <p:cNvSpPr txBox="1"/>
          <p:nvPr/>
        </p:nvSpPr>
        <p:spPr>
          <a:xfrm>
            <a:off x="2857113" y="6345173"/>
            <a:ext cx="862072" cy="215444"/>
          </a:xfrm>
          <a:prstGeom prst="rect">
            <a:avLst/>
          </a:prstGeom>
        </p:spPr>
        <p:txBody>
          <a:bodyPr vert="horz" wrap="square" lIns="0" tIns="0" rIns="0" bIns="0" rtlCol="0">
            <a:spAutoFit/>
          </a:bodyPr>
          <a:lstStyle/>
          <a:p>
            <a:pPr marL="227329" marR="5080" indent="-215265"/>
            <a:r>
              <a:rPr lang="zh-CN" altLang="en-US" sz="1400" b="1" spc="-5" dirty="0">
                <a:solidFill>
                  <a:srgbClr val="ED1C24"/>
                </a:solidFill>
                <a:latin typeface="Arial Narrow"/>
                <a:cs typeface="Arial Narrow"/>
              </a:rPr>
              <a:t>超单元</a:t>
            </a:r>
            <a:r>
              <a:rPr sz="1400" b="1" spc="-5" dirty="0">
                <a:solidFill>
                  <a:srgbClr val="ED1C24"/>
                </a:solidFill>
                <a:latin typeface="Arial Narrow"/>
                <a:cs typeface="Arial Narrow"/>
              </a:rPr>
              <a:t>(2,1)</a:t>
            </a:r>
            <a:endParaRPr sz="1400" dirty="0">
              <a:solidFill>
                <a:prstClr val="black"/>
              </a:solidFill>
              <a:latin typeface="Arial Narrow"/>
              <a:cs typeface="Arial Narrow"/>
            </a:endParaRPr>
          </a:p>
        </p:txBody>
      </p:sp>
      <p:sp>
        <p:nvSpPr>
          <p:cNvPr id="62" name="object 62"/>
          <p:cNvSpPr/>
          <p:nvPr/>
        </p:nvSpPr>
        <p:spPr>
          <a:xfrm>
            <a:off x="2954337" y="5748337"/>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63" name="object 63"/>
          <p:cNvSpPr/>
          <p:nvPr/>
        </p:nvSpPr>
        <p:spPr>
          <a:xfrm>
            <a:off x="2954337" y="5748337"/>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4" name="object 64"/>
          <p:cNvSpPr/>
          <p:nvPr/>
        </p:nvSpPr>
        <p:spPr>
          <a:xfrm>
            <a:off x="628650" y="4468812"/>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65" name="object 65"/>
          <p:cNvSpPr/>
          <p:nvPr/>
        </p:nvSpPr>
        <p:spPr>
          <a:xfrm>
            <a:off x="628650" y="4468812"/>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6" name="object 66"/>
          <p:cNvSpPr/>
          <p:nvPr/>
        </p:nvSpPr>
        <p:spPr>
          <a:xfrm>
            <a:off x="415923" y="4291011"/>
            <a:ext cx="50800" cy="50800"/>
          </a:xfrm>
          <a:custGeom>
            <a:avLst/>
            <a:gdLst/>
            <a:ahLst/>
            <a:cxnLst/>
            <a:rect l="l" t="t" r="r" b="b"/>
            <a:pathLst>
              <a:path w="50800" h="50800">
                <a:moveTo>
                  <a:pt x="50800" y="0"/>
                </a:moveTo>
                <a:lnTo>
                  <a:pt x="0" y="25399"/>
                </a:lnTo>
                <a:lnTo>
                  <a:pt x="50800" y="50799"/>
                </a:lnTo>
                <a:lnTo>
                  <a:pt x="50800" y="0"/>
                </a:lnTo>
                <a:close/>
              </a:path>
            </a:pathLst>
          </a:custGeom>
          <a:solidFill>
            <a:srgbClr val="000000"/>
          </a:solidFill>
        </p:spPr>
        <p:txBody>
          <a:bodyPr wrap="square" lIns="0" tIns="0" rIns="0" bIns="0" rtlCol="0"/>
          <a:lstStyle/>
          <a:p>
            <a:endParaRPr>
              <a:solidFill>
                <a:prstClr val="black"/>
              </a:solidFill>
            </a:endParaRPr>
          </a:p>
        </p:txBody>
      </p:sp>
      <p:graphicFrame>
        <p:nvGraphicFramePr>
          <p:cNvPr id="67" name="object 67"/>
          <p:cNvGraphicFramePr>
            <a:graphicFrameLocks noGrp="1"/>
          </p:cNvGraphicFramePr>
          <p:nvPr/>
        </p:nvGraphicFramePr>
        <p:xfrm>
          <a:off x="447675" y="2959100"/>
          <a:ext cx="2243137" cy="3200399"/>
        </p:xfrm>
        <a:graphic>
          <a:graphicData uri="http://schemas.openxmlformats.org/drawingml/2006/table">
            <a:tbl>
              <a:tblPr firstRow="1" bandRow="1">
                <a:tableStyleId>{2D5ABB26-0587-4C30-8999-92F81FD0307C}</a:tableStyleId>
              </a:tblPr>
              <a:tblGrid>
                <a:gridCol w="1100137">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1350962">
                <a:tc>
                  <a:txBody>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spcBef>
                          <a:spcPts val="30"/>
                        </a:spcBef>
                      </a:pPr>
                      <a:endParaRPr sz="1950" dirty="0">
                        <a:latin typeface="Times New Roman"/>
                        <a:cs typeface="Times New Roman"/>
                      </a:endParaRPr>
                    </a:p>
                    <a:p>
                      <a:pPr marL="127000">
                        <a:lnSpc>
                          <a:spcPct val="100000"/>
                        </a:lnSpc>
                        <a:spcBef>
                          <a:spcPts val="5"/>
                        </a:spcBef>
                      </a:pPr>
                      <a:r>
                        <a:rPr lang="zh-CN" altLang="en-US" sz="1600" b="1" spc="-60" dirty="0">
                          <a:latin typeface="Arial Narrow"/>
                          <a:cs typeface="Arial Narrow"/>
                        </a:rPr>
                        <a:t>去往</a:t>
                      </a:r>
                      <a:r>
                        <a:rPr sz="1600" b="1" spc="-114" dirty="0">
                          <a:latin typeface="Arial Narrow"/>
                          <a:cs typeface="Arial Narrow"/>
                        </a:rPr>
                        <a:t> </a:t>
                      </a:r>
                      <a:r>
                        <a:rPr sz="1600" b="1" dirty="0">
                          <a:latin typeface="Arial Narrow"/>
                          <a:cs typeface="Arial Narrow"/>
                        </a:rPr>
                        <a:t>CPU</a:t>
                      </a:r>
                      <a:endParaRPr sz="1600" dirty="0">
                        <a:latin typeface="Arial Narrow"/>
                        <a:cs typeface="Arial Narrow"/>
                      </a:endParaRPr>
                    </a:p>
                  </a:txBody>
                  <a:tcPr marL="0" marR="0" marT="0" marB="0">
                    <a:lnR w="12700">
                      <a:solidFill>
                        <a:srgbClr val="000000"/>
                      </a:solidFill>
                      <a:prstDash val="solid"/>
                    </a:lnR>
                    <a:lnB w="19050">
                      <a:solidFill>
                        <a:srgbClr val="000000"/>
                      </a:solidFill>
                      <a:prstDash val="solid"/>
                    </a:lnB>
                  </a:tcPr>
                </a:tc>
                <a:tc rowSpan="2">
                  <a:txBody>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20"/>
                        </a:spcBef>
                      </a:pPr>
                      <a:endParaRPr sz="2000" dirty="0">
                        <a:latin typeface="Times New Roman"/>
                        <a:cs typeface="Times New Roman"/>
                      </a:endParaRPr>
                    </a:p>
                    <a:p>
                      <a:pPr marL="85090" marR="239395" indent="159385">
                        <a:lnSpc>
                          <a:spcPct val="100000"/>
                        </a:lnSpc>
                      </a:pPr>
                      <a:r>
                        <a:rPr lang="zh-CN" altLang="en-US" sz="1600" b="1" dirty="0">
                          <a:latin typeface="Arial Narrow"/>
                          <a:cs typeface="Arial Narrow"/>
                        </a:rPr>
                        <a:t>内存</a:t>
                      </a:r>
                      <a:endParaRPr lang="en-US" altLang="zh-CN" sz="1600" b="1" dirty="0">
                        <a:latin typeface="Arial Narrow"/>
                        <a:cs typeface="Arial Narrow"/>
                      </a:endParaRPr>
                    </a:p>
                    <a:p>
                      <a:pPr marL="85090" marR="239395" indent="159385">
                        <a:lnSpc>
                          <a:spcPct val="100000"/>
                        </a:lnSpc>
                      </a:pPr>
                      <a:r>
                        <a:rPr lang="zh-CN" altLang="en-US" sz="1600" b="1" dirty="0">
                          <a:latin typeface="Arial Narrow"/>
                          <a:cs typeface="Arial Narrow"/>
                        </a:rPr>
                        <a:t>控制器</a:t>
                      </a:r>
                      <a:endParaRPr sz="1600" dirty="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849437">
                <a:tc>
                  <a:txBody>
                    <a:bodyPr/>
                    <a:lstStyle/>
                    <a:p>
                      <a:pPr>
                        <a:lnSpc>
                          <a:spcPct val="100000"/>
                        </a:lnSpc>
                      </a:pPr>
                      <a:endParaRPr sz="1800" dirty="0">
                        <a:latin typeface="Times New Roman"/>
                        <a:cs typeface="Times New Roman"/>
                      </a:endParaRPr>
                    </a:p>
                    <a:p>
                      <a:pPr>
                        <a:lnSpc>
                          <a:spcPct val="100000"/>
                        </a:lnSpc>
                        <a:spcBef>
                          <a:spcPts val="25"/>
                        </a:spcBef>
                      </a:pPr>
                      <a:endParaRPr sz="2450" dirty="0">
                        <a:latin typeface="Times New Roman"/>
                        <a:cs typeface="Times New Roman"/>
                      </a:endParaRPr>
                    </a:p>
                    <a:p>
                      <a:pPr marL="363220" marR="205104" indent="-215265" algn="l" defTabSz="914400" eaLnBrk="1" fontAlgn="auto" latinLnBrk="0" hangingPunct="1">
                        <a:lnSpc>
                          <a:spcPct val="100000"/>
                        </a:lnSpc>
                        <a:spcBef>
                          <a:spcPts val="0"/>
                        </a:spcBef>
                        <a:spcAft>
                          <a:spcPts val="0"/>
                        </a:spcAft>
                        <a:buClrTx/>
                        <a:buSzTx/>
                        <a:buFontTx/>
                        <a:buNone/>
                        <a:tabLst/>
                        <a:defRPr/>
                      </a:pPr>
                      <a:r>
                        <a:rPr lang="zh-CN" altLang="en-US" sz="1400" b="1" spc="-5" dirty="0">
                          <a:solidFill>
                            <a:srgbClr val="ED1C24"/>
                          </a:solidFill>
                          <a:latin typeface="Arial Narrow"/>
                          <a:cs typeface="Arial Narrow"/>
                        </a:rPr>
                        <a:t>超单元</a:t>
                      </a:r>
                      <a:r>
                        <a:rPr lang="en-US" altLang="zh-CN" sz="1400" b="1" spc="-5" dirty="0">
                          <a:solidFill>
                            <a:srgbClr val="ED1C24"/>
                          </a:solidFill>
                          <a:latin typeface="Arial Narrow"/>
                          <a:cs typeface="Arial Narrow"/>
                        </a:rPr>
                        <a:t>(2,1)</a:t>
                      </a:r>
                      <a:endParaRPr lang="zh-CN" altLang="en-US" sz="1400" dirty="0">
                        <a:latin typeface="Arial Narrow"/>
                        <a:cs typeface="Arial Narrow"/>
                      </a:endParaRPr>
                    </a:p>
                  </a:txBody>
                  <a:tcPr marL="0" marR="0" marT="0" marB="0">
                    <a:lnR w="12700">
                      <a:solidFill>
                        <a:srgbClr val="000000"/>
                      </a:solidFill>
                      <a:prstDash val="solid"/>
                    </a:lnR>
                    <a:lnT w="19050">
                      <a:solidFill>
                        <a:srgbClr val="000000"/>
                      </a:solidFill>
                      <a:prstDash val="solid"/>
                    </a:lnT>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
        <p:nvSpPr>
          <p:cNvPr id="68" name="object 6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29</a:t>
            </a:fld>
            <a:endParaRPr spc="-5" dirty="0">
              <a:solidFill>
                <a:prstClr val="black"/>
              </a:solidFill>
            </a:endParaRPr>
          </a:p>
        </p:txBody>
      </p:sp>
    </p:spTree>
    <p:extLst>
      <p:ext uri="{BB962C8B-B14F-4D97-AF65-F5344CB8AC3E}">
        <p14:creationId xmlns:p14="http://schemas.microsoft.com/office/powerpoint/2010/main" val="326762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15925" y="160338"/>
            <a:ext cx="7499350" cy="528637"/>
          </a:xfrm>
        </p:spPr>
        <p:txBody>
          <a:bodyPr/>
          <a:lstStyle/>
          <a:p>
            <a:r>
              <a:rPr lang="zh-CN" altLang="en-US" dirty="0"/>
              <a:t>回顾：程序及指令的执行过程</a:t>
            </a:r>
          </a:p>
        </p:txBody>
      </p:sp>
      <p:sp>
        <p:nvSpPr>
          <p:cNvPr id="452611" name="Rectangle 3"/>
          <p:cNvSpPr>
            <a:spLocks noGrp="1" noChangeArrowheads="1"/>
          </p:cNvSpPr>
          <p:nvPr>
            <p:ph type="body" idx="1"/>
          </p:nvPr>
        </p:nvSpPr>
        <p:spPr>
          <a:xfrm>
            <a:off x="306388" y="828675"/>
            <a:ext cx="8191500" cy="415925"/>
          </a:xfrm>
        </p:spPr>
        <p:txBody>
          <a:bodyPr/>
          <a:lstStyle/>
          <a:p>
            <a:r>
              <a:rPr lang="zh-CN" altLang="en-US" sz="2400">
                <a:latin typeface="微软雅黑" panose="020B0503020204020204" pitchFamily="34" charset="-122"/>
                <a:ea typeface="微软雅黑" panose="020B0503020204020204" pitchFamily="34" charset="-122"/>
              </a:rPr>
              <a:t>在内存存放的指令实际上是机器代码（</a:t>
            </a:r>
            <a:r>
              <a:rPr lang="en-US" altLang="zh-CN" sz="2400">
                <a:latin typeface="微软雅黑" panose="020B0503020204020204" pitchFamily="34" charset="-122"/>
                <a:ea typeface="微软雅黑" panose="020B0503020204020204" pitchFamily="34" charset="-122"/>
              </a:rPr>
              <a:t>0/1</a:t>
            </a:r>
            <a:r>
              <a:rPr lang="zh-CN" altLang="en-US" sz="2400">
                <a:latin typeface="微软雅黑" panose="020B0503020204020204" pitchFamily="34" charset="-122"/>
                <a:ea typeface="微软雅黑" panose="020B0503020204020204" pitchFamily="34" charset="-122"/>
              </a:rPr>
              <a:t>序列）</a:t>
            </a:r>
            <a:endParaRPr lang="en-US" altLang="zh-CN" sz="2400">
              <a:latin typeface="微软雅黑" panose="020B0503020204020204" pitchFamily="34" charset="-122"/>
              <a:ea typeface="微软雅黑" panose="020B0503020204020204" pitchFamily="34" charset="-122"/>
            </a:endParaRPr>
          </a:p>
        </p:txBody>
      </p:sp>
      <p:sp>
        <p:nvSpPr>
          <p:cNvPr id="452612" name="Rectangle 4"/>
          <p:cNvSpPr>
            <a:spLocks noChangeArrowheads="1"/>
          </p:cNvSpPr>
          <p:nvPr/>
        </p:nvSpPr>
        <p:spPr bwMode="auto">
          <a:xfrm>
            <a:off x="58738" y="1263650"/>
            <a:ext cx="6745287"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spAutoFit/>
          </a:bodyPr>
          <a:lstStyle>
            <a:lvl1pPr indent="288925">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en-US" altLang="zh-CN" sz="1800" b="1" dirty="0">
                <a:solidFill>
                  <a:schemeClr val="accent2"/>
                </a:solidFill>
                <a:latin typeface="微软雅黑" panose="020B0503020204020204" pitchFamily="34" charset="-122"/>
                <a:ea typeface="微软雅黑" panose="020B0503020204020204" pitchFamily="34" charset="-122"/>
              </a:rPr>
              <a:t>  08048394 &lt;add&gt;: </a:t>
            </a:r>
          </a:p>
          <a:p>
            <a:pPr>
              <a:lnSpc>
                <a:spcPct val="115000"/>
              </a:lnSpc>
            </a:pPr>
            <a:r>
              <a:rPr lang="en-US" altLang="zh-CN" sz="1800" b="1" dirty="0">
                <a:latin typeface="微软雅黑" panose="020B0503020204020204" pitchFamily="34" charset="-122"/>
                <a:ea typeface="微软雅黑" panose="020B0503020204020204" pitchFamily="34" charset="-122"/>
              </a:rPr>
              <a:t>1</a:t>
            </a:r>
            <a:r>
              <a:rPr lang="en-US" altLang="zh-CN" sz="1800" b="1" dirty="0">
                <a:solidFill>
                  <a:schemeClr val="accent2"/>
                </a:solidFill>
                <a:latin typeface="微软雅黑" panose="020B0503020204020204" pitchFamily="34" charset="-122"/>
                <a:ea typeface="微软雅黑" panose="020B0503020204020204" pitchFamily="34" charset="-122"/>
              </a:rPr>
              <a:t>  8048394:	55	     	push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2</a:t>
            </a:r>
            <a:r>
              <a:rPr lang="en-US" altLang="zh-CN" sz="1800" b="1" dirty="0">
                <a:solidFill>
                  <a:schemeClr val="accent2"/>
                </a:solidFill>
                <a:latin typeface="微软雅黑" panose="020B0503020204020204" pitchFamily="34" charset="-122"/>
                <a:ea typeface="微软雅黑" panose="020B0503020204020204" pitchFamily="34" charset="-122"/>
              </a:rPr>
              <a:t>  8048395:	89  e5	    	</a:t>
            </a:r>
            <a:r>
              <a:rPr lang="en-US" altLang="zh-CN" sz="1800" b="1" dirty="0" err="1">
                <a:solidFill>
                  <a:schemeClr val="accent2"/>
                </a:solidFill>
                <a:latin typeface="微软雅黑" panose="020B0503020204020204" pitchFamily="34" charset="-122"/>
                <a:ea typeface="微软雅黑" panose="020B0503020204020204" pitchFamily="34" charset="-122"/>
              </a:rPr>
              <a:t>mov</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esp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3</a:t>
            </a:r>
            <a:r>
              <a:rPr lang="en-US" altLang="zh-CN" sz="1800" b="1" dirty="0">
                <a:solidFill>
                  <a:schemeClr val="accent2"/>
                </a:solidFill>
                <a:latin typeface="微软雅黑" panose="020B0503020204020204" pitchFamily="34" charset="-122"/>
                <a:ea typeface="微软雅黑" panose="020B0503020204020204" pitchFamily="34" charset="-122"/>
              </a:rPr>
              <a:t>  8048397:	8b  45 0c    	</a:t>
            </a:r>
            <a:r>
              <a:rPr lang="en-US" altLang="zh-CN" sz="1800" b="1" dirty="0" err="1">
                <a:solidFill>
                  <a:schemeClr val="accent2"/>
                </a:solidFill>
                <a:latin typeface="微软雅黑" panose="020B0503020204020204" pitchFamily="34" charset="-122"/>
                <a:ea typeface="微软雅黑" panose="020B0503020204020204" pitchFamily="34" charset="-122"/>
              </a:rPr>
              <a:t>mov</a:t>
            </a:r>
            <a:r>
              <a:rPr lang="en-US" altLang="zh-CN" sz="1800" b="1" dirty="0">
                <a:solidFill>
                  <a:schemeClr val="accent2"/>
                </a:solidFill>
                <a:latin typeface="微软雅黑" panose="020B0503020204020204" pitchFamily="34" charset="-122"/>
                <a:ea typeface="微软雅黑" panose="020B0503020204020204" pitchFamily="34" charset="-122"/>
              </a:rPr>
              <a:t>	0xc(%</a:t>
            </a:r>
            <a:r>
              <a:rPr lang="en-US" altLang="zh-CN" sz="1800" b="1" dirty="0" err="1">
                <a:solidFill>
                  <a:schemeClr val="accent2"/>
                </a:solidFill>
                <a:latin typeface="微软雅黑" panose="020B0503020204020204" pitchFamily="34" charset="-122"/>
                <a:ea typeface="微软雅黑" panose="020B0503020204020204" pitchFamily="34" charset="-122"/>
              </a:rPr>
              <a:t>ebp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eax</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4</a:t>
            </a:r>
            <a:r>
              <a:rPr lang="en-US" altLang="zh-CN" sz="1800" b="1" dirty="0">
                <a:solidFill>
                  <a:schemeClr val="accent2"/>
                </a:solidFill>
                <a:latin typeface="微软雅黑" panose="020B0503020204020204" pitchFamily="34" charset="-122"/>
                <a:ea typeface="微软雅黑" panose="020B0503020204020204" pitchFamily="34" charset="-122"/>
              </a:rPr>
              <a:t>  804839a:	03  45 08    	add   	0x8(%</a:t>
            </a:r>
            <a:r>
              <a:rPr lang="en-US" altLang="zh-CN" sz="1800" b="1" dirty="0" err="1">
                <a:solidFill>
                  <a:schemeClr val="accent2"/>
                </a:solidFill>
                <a:latin typeface="微软雅黑" panose="020B0503020204020204" pitchFamily="34" charset="-122"/>
                <a:ea typeface="微软雅黑" panose="020B0503020204020204" pitchFamily="34" charset="-122"/>
              </a:rPr>
              <a:t>ebp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eax</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5</a:t>
            </a:r>
            <a:r>
              <a:rPr lang="en-US" altLang="zh-CN" sz="1800" b="1" dirty="0">
                <a:solidFill>
                  <a:schemeClr val="accent2"/>
                </a:solidFill>
                <a:latin typeface="微软雅黑" panose="020B0503020204020204" pitchFamily="34" charset="-122"/>
                <a:ea typeface="微软雅黑" panose="020B0503020204020204" pitchFamily="34" charset="-122"/>
              </a:rPr>
              <a:t>  804839d:	5d	      	pop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6</a:t>
            </a:r>
            <a:r>
              <a:rPr lang="en-US" altLang="zh-CN" sz="1800" b="1" dirty="0">
                <a:solidFill>
                  <a:schemeClr val="accent2"/>
                </a:solidFill>
                <a:latin typeface="微软雅黑" panose="020B0503020204020204" pitchFamily="34" charset="-122"/>
                <a:ea typeface="微软雅黑" panose="020B0503020204020204" pitchFamily="34" charset="-122"/>
              </a:rPr>
              <a:t>  804839e:	c3	      	ret</a:t>
            </a:r>
          </a:p>
        </p:txBody>
      </p:sp>
      <p:sp>
        <p:nvSpPr>
          <p:cNvPr id="452613" name="Rectangle 5"/>
          <p:cNvSpPr>
            <a:spLocks noChangeArrowheads="1"/>
          </p:cNvSpPr>
          <p:nvPr/>
        </p:nvSpPr>
        <p:spPr bwMode="auto">
          <a:xfrm>
            <a:off x="228600" y="3703638"/>
            <a:ext cx="8353425"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marL="203200" indent="-203200">
              <a:defRPr sz="1600">
                <a:solidFill>
                  <a:schemeClr val="tx1"/>
                </a:solidFill>
                <a:latin typeface="Arial" panose="020B0604020202020204" pitchFamily="34" charset="0"/>
              </a:defRPr>
            </a:lvl1pPr>
            <a:lvl2pPr marL="685800" indent="-1905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5000"/>
              </a:spcBef>
              <a:buSzPct val="100000"/>
              <a:buFontTx/>
              <a:buChar char="°"/>
            </a:pPr>
            <a:r>
              <a:rPr lang="zh-CN" altLang="en-US" sz="2400" b="1">
                <a:latin typeface="微软雅黑" panose="020B0503020204020204" pitchFamily="34" charset="-122"/>
                <a:ea typeface="微软雅黑" panose="020B0503020204020204" pitchFamily="34" charset="-122"/>
              </a:rPr>
              <a:t>对于</a:t>
            </a:r>
            <a:r>
              <a:rPr lang="en-US" altLang="zh-CN" sz="2400" b="1">
                <a:latin typeface="微软雅黑" panose="020B0503020204020204" pitchFamily="34" charset="-122"/>
                <a:ea typeface="微软雅黑" panose="020B0503020204020204" pitchFamily="34" charset="-122"/>
              </a:rPr>
              <a:t>add</a:t>
            </a:r>
            <a:r>
              <a:rPr lang="zh-CN" altLang="en-US" sz="2400" b="1">
                <a:latin typeface="微软雅黑" panose="020B0503020204020204" pitchFamily="34" charset="-122"/>
                <a:ea typeface="微软雅黑" panose="020B0503020204020204" pitchFamily="34" charset="-122"/>
              </a:rPr>
              <a:t>函数的执行，以下情况下都需要</a:t>
            </a:r>
            <a:r>
              <a:rPr lang="zh-CN" altLang="en-US" sz="2400" b="1">
                <a:solidFill>
                  <a:schemeClr val="accent1"/>
                </a:solidFill>
                <a:latin typeface="微软雅黑" panose="020B0503020204020204" pitchFamily="34" charset="-122"/>
                <a:ea typeface="微软雅黑" panose="020B0503020204020204" pitchFamily="34" charset="-122"/>
              </a:rPr>
              <a:t>访存</a:t>
            </a:r>
            <a:r>
              <a:rPr lang="zh-CN" altLang="en-US" sz="2400" b="1">
                <a:latin typeface="微软雅黑" panose="020B0503020204020204" pitchFamily="34" charset="-122"/>
                <a:ea typeface="微软雅黑" panose="020B0503020204020204" pitchFamily="34" charset="-122"/>
              </a:rPr>
              <a:t>：</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每条指令都需从主存单元取到</a:t>
            </a:r>
            <a:r>
              <a:rPr lang="en-US" altLang="zh-CN" sz="2000" b="1">
                <a:solidFill>
                  <a:srgbClr val="006600"/>
                </a:solidFill>
                <a:latin typeface="微软雅黑" panose="020B0503020204020204" pitchFamily="34" charset="-122"/>
                <a:ea typeface="微软雅黑" panose="020B0503020204020204" pitchFamily="34" charset="-122"/>
              </a:rPr>
              <a:t>CPU</a:t>
            </a:r>
            <a:r>
              <a:rPr lang="zh-CN" altLang="en-US" sz="2000" b="1">
                <a:solidFill>
                  <a:srgbClr val="006600"/>
                </a:solidFill>
                <a:latin typeface="微软雅黑" panose="020B0503020204020204" pitchFamily="34" charset="-122"/>
                <a:ea typeface="微软雅黑" panose="020B0503020204020204" pitchFamily="34" charset="-122"/>
              </a:rPr>
              <a:t>执行</a:t>
            </a:r>
          </a:p>
          <a:p>
            <a:pPr lvl="1">
              <a:spcBef>
                <a:spcPct val="35000"/>
              </a:spcBef>
              <a:buSzPct val="100000"/>
              <a:buFont typeface="Wingdings" panose="05000000000000000000" pitchFamily="2" charset="2"/>
              <a:buChar char="ü"/>
            </a:pPr>
            <a:r>
              <a:rPr lang="en-US" altLang="zh-CN" sz="2000" b="1">
                <a:solidFill>
                  <a:srgbClr val="006600"/>
                </a:solidFill>
                <a:latin typeface="微软雅黑" panose="020B0503020204020204" pitchFamily="34" charset="-122"/>
                <a:ea typeface="微软雅黑" panose="020B0503020204020204" pitchFamily="34" charset="-122"/>
              </a:rPr>
              <a:t>PUSH</a:t>
            </a:r>
            <a:r>
              <a:rPr lang="zh-CN" altLang="en-US" sz="2000" b="1">
                <a:solidFill>
                  <a:srgbClr val="006600"/>
                </a:solidFill>
                <a:latin typeface="微软雅黑" panose="020B0503020204020204" pitchFamily="34" charset="-122"/>
                <a:ea typeface="微软雅黑" panose="020B0503020204020204" pitchFamily="34" charset="-122"/>
              </a:rPr>
              <a:t>指令需把寄存器内容压入栈中            </a:t>
            </a:r>
            <a:r>
              <a:rPr lang="en-US" altLang="zh-CN" sz="2000" b="1">
                <a:solidFill>
                  <a:srgbClr val="006600"/>
                </a:solidFill>
                <a:latin typeface="微软雅黑" panose="020B0503020204020204" pitchFamily="34" charset="-122"/>
                <a:ea typeface="微软雅黑" panose="020B0503020204020204" pitchFamily="34" charset="-122"/>
              </a:rPr>
              <a:t>POP</a:t>
            </a:r>
            <a:r>
              <a:rPr lang="zh-CN" altLang="en-US" sz="2000" b="1">
                <a:solidFill>
                  <a:srgbClr val="006600"/>
                </a:solidFill>
                <a:latin typeface="微软雅黑" panose="020B0503020204020204" pitchFamily="34" charset="-122"/>
                <a:ea typeface="微软雅黑" panose="020B0503020204020204" pitchFamily="34" charset="-122"/>
              </a:rPr>
              <a:t>指令则相反</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第</a:t>
            </a:r>
            <a:r>
              <a:rPr lang="en-US" altLang="zh-CN" sz="2000" b="1">
                <a:solidFill>
                  <a:srgbClr val="006600"/>
                </a:solidFill>
                <a:latin typeface="微软雅黑" panose="020B0503020204020204" pitchFamily="34" charset="-122"/>
                <a:ea typeface="微软雅黑" panose="020B0503020204020204" pitchFamily="34" charset="-122"/>
              </a:rPr>
              <a:t>3</a:t>
            </a:r>
            <a:r>
              <a:rPr lang="zh-CN" altLang="en-US" sz="2000" b="1">
                <a:solidFill>
                  <a:srgbClr val="006600"/>
                </a:solidFill>
                <a:latin typeface="微软雅黑" panose="020B0503020204020204" pitchFamily="34" charset="-122"/>
                <a:ea typeface="微软雅黑" panose="020B0503020204020204" pitchFamily="34" charset="-122"/>
              </a:rPr>
              <a:t>条</a:t>
            </a:r>
            <a:r>
              <a:rPr lang="en-US" altLang="zh-CN" sz="2000" b="1">
                <a:solidFill>
                  <a:srgbClr val="006600"/>
                </a:solidFill>
                <a:latin typeface="微软雅黑" panose="020B0503020204020204" pitchFamily="34" charset="-122"/>
                <a:ea typeface="微软雅黑" panose="020B0503020204020204" pitchFamily="34" charset="-122"/>
              </a:rPr>
              <a:t>mov</a:t>
            </a:r>
            <a:r>
              <a:rPr lang="zh-CN" altLang="en-US" sz="2000" b="1">
                <a:solidFill>
                  <a:srgbClr val="006600"/>
                </a:solidFill>
                <a:latin typeface="微软雅黑" panose="020B0503020204020204" pitchFamily="34" charset="-122"/>
                <a:ea typeface="微软雅黑" panose="020B0503020204020204" pitchFamily="34" charset="-122"/>
              </a:rPr>
              <a:t>指令需要从主存中取数后送到寄存器</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第</a:t>
            </a:r>
            <a:r>
              <a:rPr lang="en-US" altLang="zh-CN" sz="2000" b="1">
                <a:solidFill>
                  <a:srgbClr val="006600"/>
                </a:solidFill>
                <a:latin typeface="微软雅黑" panose="020B0503020204020204" pitchFamily="34" charset="-122"/>
                <a:ea typeface="微软雅黑" panose="020B0503020204020204" pitchFamily="34" charset="-122"/>
              </a:rPr>
              <a:t>4</a:t>
            </a:r>
            <a:r>
              <a:rPr lang="zh-CN" altLang="en-US" sz="2000" b="1">
                <a:solidFill>
                  <a:srgbClr val="006600"/>
                </a:solidFill>
                <a:latin typeface="微软雅黑" panose="020B0503020204020204" pitchFamily="34" charset="-122"/>
                <a:ea typeface="微软雅黑" panose="020B0503020204020204" pitchFamily="34" charset="-122"/>
              </a:rPr>
              <a:t>条</a:t>
            </a:r>
            <a:r>
              <a:rPr lang="en-US" altLang="zh-CN" sz="2000" b="1">
                <a:solidFill>
                  <a:srgbClr val="006600"/>
                </a:solidFill>
                <a:latin typeface="微软雅黑" panose="020B0503020204020204" pitchFamily="34" charset="-122"/>
                <a:ea typeface="微软雅黑" panose="020B0503020204020204" pitchFamily="34" charset="-122"/>
              </a:rPr>
              <a:t>add</a:t>
            </a:r>
            <a:r>
              <a:rPr lang="zh-CN" altLang="en-US" sz="2000" b="1">
                <a:solidFill>
                  <a:srgbClr val="006600"/>
                </a:solidFill>
                <a:latin typeface="微软雅黑" panose="020B0503020204020204" pitchFamily="34" charset="-122"/>
                <a:ea typeface="微软雅黑" panose="020B0503020204020204" pitchFamily="34" charset="-122"/>
              </a:rPr>
              <a:t>指令需要从主存取操作数到</a:t>
            </a:r>
            <a:r>
              <a:rPr lang="en-US" altLang="zh-CN" sz="2000" b="1">
                <a:solidFill>
                  <a:srgbClr val="006600"/>
                </a:solidFill>
                <a:latin typeface="微软雅黑" panose="020B0503020204020204" pitchFamily="34" charset="-122"/>
                <a:ea typeface="微软雅黑" panose="020B0503020204020204" pitchFamily="34" charset="-122"/>
              </a:rPr>
              <a:t>ALU</a:t>
            </a:r>
            <a:r>
              <a:rPr lang="zh-CN" altLang="en-US" sz="2000" b="1">
                <a:solidFill>
                  <a:srgbClr val="006600"/>
                </a:solidFill>
                <a:latin typeface="微软雅黑" panose="020B0503020204020204" pitchFamily="34" charset="-122"/>
                <a:ea typeface="微软雅黑" panose="020B0503020204020204" pitchFamily="34" charset="-122"/>
              </a:rPr>
              <a:t>中进行运算</a:t>
            </a:r>
          </a:p>
          <a:p>
            <a:pPr lvl="1">
              <a:spcBef>
                <a:spcPct val="35000"/>
              </a:spcBef>
              <a:buSzPct val="100000"/>
              <a:buFont typeface="Wingdings" panose="05000000000000000000" pitchFamily="2" charset="2"/>
              <a:buChar char="ü"/>
            </a:pPr>
            <a:r>
              <a:rPr lang="en-US" altLang="zh-CN" sz="2000" b="1">
                <a:solidFill>
                  <a:srgbClr val="006600"/>
                </a:solidFill>
                <a:latin typeface="微软雅黑" panose="020B0503020204020204" pitchFamily="34" charset="-122"/>
                <a:ea typeface="微软雅黑" panose="020B0503020204020204" pitchFamily="34" charset="-122"/>
              </a:rPr>
              <a:t>ret</a:t>
            </a:r>
            <a:r>
              <a:rPr lang="zh-CN" altLang="en-US" sz="2000" b="1">
                <a:solidFill>
                  <a:srgbClr val="006600"/>
                </a:solidFill>
                <a:latin typeface="微软雅黑" panose="020B0503020204020204" pitchFamily="34" charset="-122"/>
                <a:ea typeface="微软雅黑" panose="020B0503020204020204" pitchFamily="34" charset="-122"/>
              </a:rPr>
              <a:t>指令需要从栈中取出返回地址，以能正确回到调用程序执行</a:t>
            </a:r>
          </a:p>
        </p:txBody>
      </p:sp>
      <p:sp>
        <p:nvSpPr>
          <p:cNvPr id="452615" name="Text Box 7"/>
          <p:cNvSpPr txBox="1">
            <a:spLocks noChangeArrowheads="1"/>
          </p:cNvSpPr>
          <p:nvPr/>
        </p:nvSpPr>
        <p:spPr bwMode="auto">
          <a:xfrm>
            <a:off x="5486400" y="3222625"/>
            <a:ext cx="3440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dirty="0">
                <a:solidFill>
                  <a:schemeClr val="accent1"/>
                </a:solidFill>
                <a:latin typeface="微软雅黑" panose="020B0503020204020204" pitchFamily="34" charset="-122"/>
                <a:ea typeface="微软雅黑" panose="020B0503020204020204" pitchFamily="34" charset="-122"/>
              </a:rPr>
              <a:t>栈是主存中的一个区域！</a:t>
            </a:r>
          </a:p>
        </p:txBody>
      </p:sp>
      <p:sp>
        <p:nvSpPr>
          <p:cNvPr id="452616" name="Rectangle 8"/>
          <p:cNvSpPr>
            <a:spLocks noChangeArrowheads="1"/>
          </p:cNvSpPr>
          <p:nvPr/>
        </p:nvSpPr>
        <p:spPr bwMode="auto">
          <a:xfrm>
            <a:off x="1916113" y="1654175"/>
            <a:ext cx="1219200" cy="1887538"/>
          </a:xfrm>
          <a:prstGeom prst="rect">
            <a:avLst/>
          </a:prstGeom>
          <a:noFill/>
          <a:ln w="50800">
            <a:solidFill>
              <a:srgbClr val="FE9AAB"/>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2617" name="Text Box 9"/>
          <p:cNvSpPr txBox="1">
            <a:spLocks noChangeArrowheads="1"/>
          </p:cNvSpPr>
          <p:nvPr/>
        </p:nvSpPr>
        <p:spPr bwMode="auto">
          <a:xfrm>
            <a:off x="203200" y="6297613"/>
            <a:ext cx="6081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dirty="0">
                <a:solidFill>
                  <a:srgbClr val="A50021"/>
                </a:solidFill>
                <a:latin typeface="微软雅黑" panose="020B0503020204020204" pitchFamily="34" charset="-122"/>
                <a:ea typeface="微软雅黑" panose="020B0503020204020204" pitchFamily="34" charset="-122"/>
              </a:rPr>
              <a:t>访存是指令执行过程中一个非常重要的环节！</a:t>
            </a:r>
          </a:p>
        </p:txBody>
      </p:sp>
      <p:sp>
        <p:nvSpPr>
          <p:cNvPr id="452618" name="Text Box 10"/>
          <p:cNvSpPr txBox="1">
            <a:spLocks noChangeArrowheads="1"/>
          </p:cNvSpPr>
          <p:nvPr/>
        </p:nvSpPr>
        <p:spPr bwMode="auto">
          <a:xfrm>
            <a:off x="6300192" y="6309320"/>
            <a:ext cx="26400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dirty="0">
                <a:latin typeface="微软雅黑" panose="020B0503020204020204" pitchFamily="34" charset="-122"/>
                <a:ea typeface="微软雅黑" panose="020B0503020204020204" pitchFamily="34" charset="-122"/>
              </a:rPr>
              <a:t>取指、取数、存数</a:t>
            </a:r>
          </a:p>
        </p:txBody>
      </p:sp>
      <p:sp>
        <p:nvSpPr>
          <p:cNvPr id="452619" name="Text Box 11"/>
          <p:cNvSpPr txBox="1">
            <a:spLocks noChangeArrowheads="1"/>
          </p:cNvSpPr>
          <p:nvPr/>
        </p:nvSpPr>
        <p:spPr bwMode="auto">
          <a:xfrm>
            <a:off x="5483225" y="4140200"/>
            <a:ext cx="1028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取指</a:t>
            </a:r>
          </a:p>
        </p:txBody>
      </p:sp>
      <p:sp>
        <p:nvSpPr>
          <p:cNvPr id="452620" name="Text Box 12"/>
          <p:cNvSpPr txBox="1">
            <a:spLocks noChangeArrowheads="1"/>
          </p:cNvSpPr>
          <p:nvPr/>
        </p:nvSpPr>
        <p:spPr bwMode="auto">
          <a:xfrm>
            <a:off x="5138738" y="4533900"/>
            <a:ext cx="7953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存数</a:t>
            </a:r>
          </a:p>
        </p:txBody>
      </p:sp>
      <p:sp>
        <p:nvSpPr>
          <p:cNvPr id="452621" name="Text Box 13"/>
          <p:cNvSpPr txBox="1">
            <a:spLocks noChangeArrowheads="1"/>
          </p:cNvSpPr>
          <p:nvPr/>
        </p:nvSpPr>
        <p:spPr bwMode="auto">
          <a:xfrm>
            <a:off x="7845425" y="4568825"/>
            <a:ext cx="75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2" name="Text Box 14"/>
          <p:cNvSpPr txBox="1">
            <a:spLocks noChangeArrowheads="1"/>
          </p:cNvSpPr>
          <p:nvPr/>
        </p:nvSpPr>
        <p:spPr bwMode="auto">
          <a:xfrm>
            <a:off x="6427788" y="4994275"/>
            <a:ext cx="75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3" name="Text Box 15"/>
          <p:cNvSpPr txBox="1">
            <a:spLocks noChangeArrowheads="1"/>
          </p:cNvSpPr>
          <p:nvPr/>
        </p:nvSpPr>
        <p:spPr bwMode="auto">
          <a:xfrm>
            <a:off x="7081838" y="5357813"/>
            <a:ext cx="752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4" name="Text Box 16"/>
          <p:cNvSpPr txBox="1">
            <a:spLocks noChangeArrowheads="1"/>
          </p:cNvSpPr>
          <p:nvPr/>
        </p:nvSpPr>
        <p:spPr bwMode="auto">
          <a:xfrm>
            <a:off x="8040688" y="5808663"/>
            <a:ext cx="752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23568" name="TextBox 1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6721F99-0F18-4C46-9983-E2C47654E6CE}" type="slidenum">
              <a:rPr lang="zh-CN" altLang="en-US" b="1">
                <a:ea typeface="宋体" panose="02010600030101010101" pitchFamily="2" charset="-122"/>
              </a:rPr>
              <a:pPr/>
              <a:t>3</a:t>
            </a:fld>
            <a:endParaRPr lang="zh-CN" altLang="en-US" b="1">
              <a:ea typeface="宋体" panose="02010600030101010101" pitchFamily="2" charset="-122"/>
            </a:endParaRPr>
          </a:p>
        </p:txBody>
      </p:sp>
    </p:spTree>
    <p:extLst>
      <p:ext uri="{BB962C8B-B14F-4D97-AF65-F5344CB8AC3E}">
        <p14:creationId xmlns:p14="http://schemas.microsoft.com/office/powerpoint/2010/main" val="669664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linds(horizontal)">
                                      <p:cBhvr>
                                        <p:cTn id="7" dur="500"/>
                                        <p:tgtEl>
                                          <p:spTgt spid="4526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2612"/>
                                        </p:tgtEl>
                                        <p:attrNameLst>
                                          <p:attrName>style.visibility</p:attrName>
                                        </p:attrNameLst>
                                      </p:cBhvr>
                                      <p:to>
                                        <p:strVal val="visible"/>
                                      </p:to>
                                    </p:set>
                                    <p:animEffect transition="in" filter="blinds(horizontal)">
                                      <p:cBhvr>
                                        <p:cTn id="10" dur="500"/>
                                        <p:tgtEl>
                                          <p:spTgt spid="4526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2616"/>
                                        </p:tgtEl>
                                        <p:attrNameLst>
                                          <p:attrName>style.visibility</p:attrName>
                                        </p:attrNameLst>
                                      </p:cBhvr>
                                      <p:to>
                                        <p:strVal val="visible"/>
                                      </p:to>
                                    </p:set>
                                    <p:animEffect transition="in" filter="blinds(horizontal)">
                                      <p:cBhvr>
                                        <p:cTn id="15" dur="500"/>
                                        <p:tgtEl>
                                          <p:spTgt spid="4526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2613">
                                            <p:txEl>
                                              <p:pRg st="0" end="0"/>
                                            </p:txEl>
                                          </p:spTgt>
                                        </p:tgtEl>
                                        <p:attrNameLst>
                                          <p:attrName>style.visibility</p:attrName>
                                        </p:attrNameLst>
                                      </p:cBhvr>
                                      <p:to>
                                        <p:strVal val="visible"/>
                                      </p:to>
                                    </p:set>
                                    <p:animEffect transition="in" filter="blinds(horizontal)">
                                      <p:cBhvr>
                                        <p:cTn id="20" dur="500"/>
                                        <p:tgtEl>
                                          <p:spTgt spid="45261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2613">
                                            <p:txEl>
                                              <p:pRg st="1" end="1"/>
                                            </p:txEl>
                                          </p:spTgt>
                                        </p:tgtEl>
                                        <p:attrNameLst>
                                          <p:attrName>style.visibility</p:attrName>
                                        </p:attrNameLst>
                                      </p:cBhvr>
                                      <p:to>
                                        <p:strVal val="visible"/>
                                      </p:to>
                                    </p:set>
                                    <p:animEffect transition="in" filter="blinds(horizontal)">
                                      <p:cBhvr>
                                        <p:cTn id="25" dur="500"/>
                                        <p:tgtEl>
                                          <p:spTgt spid="45261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52619"/>
                                        </p:tgtEl>
                                        <p:attrNameLst>
                                          <p:attrName>style.visibility</p:attrName>
                                        </p:attrNameLst>
                                      </p:cBhvr>
                                      <p:to>
                                        <p:strVal val="visible"/>
                                      </p:to>
                                    </p:set>
                                    <p:animEffect transition="in" filter="blinds(horizontal)">
                                      <p:cBhvr>
                                        <p:cTn id="30" dur="500"/>
                                        <p:tgtEl>
                                          <p:spTgt spid="4526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52613">
                                            <p:txEl>
                                              <p:pRg st="2" end="2"/>
                                            </p:txEl>
                                          </p:spTgt>
                                        </p:tgtEl>
                                        <p:attrNameLst>
                                          <p:attrName>style.visibility</p:attrName>
                                        </p:attrNameLst>
                                      </p:cBhvr>
                                      <p:to>
                                        <p:strVal val="visible"/>
                                      </p:to>
                                    </p:set>
                                    <p:animEffect transition="in" filter="blinds(horizontal)">
                                      <p:cBhvr>
                                        <p:cTn id="35" dur="500"/>
                                        <p:tgtEl>
                                          <p:spTgt spid="452613">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52615"/>
                                        </p:tgtEl>
                                        <p:attrNameLst>
                                          <p:attrName>style.visibility</p:attrName>
                                        </p:attrNameLst>
                                      </p:cBhvr>
                                      <p:to>
                                        <p:strVal val="visible"/>
                                      </p:to>
                                    </p:set>
                                    <p:animEffect transition="in" filter="blinds(horizontal)">
                                      <p:cBhvr>
                                        <p:cTn id="40" dur="500"/>
                                        <p:tgtEl>
                                          <p:spTgt spid="4526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52620"/>
                                        </p:tgtEl>
                                        <p:attrNameLst>
                                          <p:attrName>style.visibility</p:attrName>
                                        </p:attrNameLst>
                                      </p:cBhvr>
                                      <p:to>
                                        <p:strVal val="visible"/>
                                      </p:to>
                                    </p:set>
                                    <p:animEffect transition="in" filter="blinds(horizontal)">
                                      <p:cBhvr>
                                        <p:cTn id="45" dur="500"/>
                                        <p:tgtEl>
                                          <p:spTgt spid="4526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52621"/>
                                        </p:tgtEl>
                                        <p:attrNameLst>
                                          <p:attrName>style.visibility</p:attrName>
                                        </p:attrNameLst>
                                      </p:cBhvr>
                                      <p:to>
                                        <p:strVal val="visible"/>
                                      </p:to>
                                    </p:set>
                                    <p:animEffect transition="in" filter="blinds(horizontal)">
                                      <p:cBhvr>
                                        <p:cTn id="50" dur="500"/>
                                        <p:tgtEl>
                                          <p:spTgt spid="4526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52613">
                                            <p:txEl>
                                              <p:pRg st="3" end="3"/>
                                            </p:txEl>
                                          </p:spTgt>
                                        </p:tgtEl>
                                        <p:attrNameLst>
                                          <p:attrName>style.visibility</p:attrName>
                                        </p:attrNameLst>
                                      </p:cBhvr>
                                      <p:to>
                                        <p:strVal val="visible"/>
                                      </p:to>
                                    </p:set>
                                    <p:animEffect transition="in" filter="blinds(horizontal)">
                                      <p:cBhvr>
                                        <p:cTn id="55" dur="500"/>
                                        <p:tgtEl>
                                          <p:spTgt spid="452613">
                                            <p:txEl>
                                              <p:pRg st="3" end="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2622"/>
                                        </p:tgtEl>
                                        <p:attrNameLst>
                                          <p:attrName>style.visibility</p:attrName>
                                        </p:attrNameLst>
                                      </p:cBhvr>
                                      <p:to>
                                        <p:strVal val="visible"/>
                                      </p:to>
                                    </p:set>
                                    <p:animEffect transition="in" filter="blinds(horizontal)">
                                      <p:cBhvr>
                                        <p:cTn id="60" dur="500"/>
                                        <p:tgtEl>
                                          <p:spTgt spid="4526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52613">
                                            <p:txEl>
                                              <p:pRg st="4" end="4"/>
                                            </p:txEl>
                                          </p:spTgt>
                                        </p:tgtEl>
                                        <p:attrNameLst>
                                          <p:attrName>style.visibility</p:attrName>
                                        </p:attrNameLst>
                                      </p:cBhvr>
                                      <p:to>
                                        <p:strVal val="visible"/>
                                      </p:to>
                                    </p:set>
                                    <p:animEffect transition="in" filter="blinds(horizontal)">
                                      <p:cBhvr>
                                        <p:cTn id="65" dur="500"/>
                                        <p:tgtEl>
                                          <p:spTgt spid="452613">
                                            <p:txEl>
                                              <p:pRg st="4" end="4"/>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452623">
                                            <p:txEl>
                                              <p:pRg st="0" end="0"/>
                                            </p:txEl>
                                          </p:spTgt>
                                        </p:tgtEl>
                                        <p:attrNameLst>
                                          <p:attrName>style.visibility</p:attrName>
                                        </p:attrNameLst>
                                      </p:cBhvr>
                                      <p:to>
                                        <p:strVal val="visible"/>
                                      </p:to>
                                    </p:set>
                                    <p:animEffect transition="in" filter="blinds(horizontal)">
                                      <p:cBhvr>
                                        <p:cTn id="70" dur="500"/>
                                        <p:tgtEl>
                                          <p:spTgt spid="452623">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52613">
                                            <p:txEl>
                                              <p:pRg st="5" end="5"/>
                                            </p:txEl>
                                          </p:spTgt>
                                        </p:tgtEl>
                                        <p:attrNameLst>
                                          <p:attrName>style.visibility</p:attrName>
                                        </p:attrNameLst>
                                      </p:cBhvr>
                                      <p:to>
                                        <p:strVal val="visible"/>
                                      </p:to>
                                    </p:set>
                                    <p:animEffect transition="in" filter="blinds(horizontal)">
                                      <p:cBhvr>
                                        <p:cTn id="75" dur="500"/>
                                        <p:tgtEl>
                                          <p:spTgt spid="452613">
                                            <p:txEl>
                                              <p:pRg st="5" end="5"/>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52624"/>
                                        </p:tgtEl>
                                        <p:attrNameLst>
                                          <p:attrName>style.visibility</p:attrName>
                                        </p:attrNameLst>
                                      </p:cBhvr>
                                      <p:to>
                                        <p:strVal val="visible"/>
                                      </p:to>
                                    </p:set>
                                    <p:animEffect transition="in" filter="blinds(horizontal)">
                                      <p:cBhvr>
                                        <p:cTn id="80" dur="500"/>
                                        <p:tgtEl>
                                          <p:spTgt spid="45262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52617"/>
                                        </p:tgtEl>
                                        <p:attrNameLst>
                                          <p:attrName>style.visibility</p:attrName>
                                        </p:attrNameLst>
                                      </p:cBhvr>
                                      <p:to>
                                        <p:strVal val="visible"/>
                                      </p:to>
                                    </p:set>
                                    <p:animEffect transition="in" filter="blinds(horizontal)">
                                      <p:cBhvr>
                                        <p:cTn id="85" dur="500"/>
                                        <p:tgtEl>
                                          <p:spTgt spid="4526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52618"/>
                                        </p:tgtEl>
                                        <p:attrNameLst>
                                          <p:attrName>style.visibility</p:attrName>
                                        </p:attrNameLst>
                                      </p:cBhvr>
                                      <p:to>
                                        <p:strVal val="visible"/>
                                      </p:to>
                                    </p:set>
                                    <p:animEffect transition="in" filter="blinds(horizontal)">
                                      <p:cBhvr>
                                        <p:cTn id="90" dur="500"/>
                                        <p:tgtEl>
                                          <p:spTgt spid="452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p:bldP spid="452612" grpId="0"/>
      <p:bldP spid="452613" grpId="0" build="p"/>
      <p:bldP spid="452615" grpId="0"/>
      <p:bldP spid="452616" grpId="0" animBg="1"/>
      <p:bldP spid="452617" grpId="0"/>
      <p:bldP spid="452618" grpId="0"/>
      <p:bldP spid="452619" grpId="0"/>
      <p:bldP spid="452620" grpId="0"/>
      <p:bldP spid="452621" grpId="0"/>
      <p:bldP spid="452622" grpId="0"/>
      <p:bldP spid="4526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64294" y="122238"/>
            <a:ext cx="8164586" cy="584200"/>
          </a:xfrm>
        </p:spPr>
        <p:txBody>
          <a:bodyPr/>
          <a:lstStyle/>
          <a:p>
            <a:r>
              <a:rPr lang="zh-CN" altLang="en-US" dirty="0"/>
              <a:t>指令</a:t>
            </a:r>
            <a:r>
              <a:rPr lang="zh-CN" altLang="en-US" dirty="0">
                <a:latin typeface="黑体" panose="02010609060101010101" pitchFamily="49" charset="-122"/>
              </a:rPr>
              <a:t>“</a:t>
            </a:r>
            <a:r>
              <a:rPr lang="en-US" altLang="zh-CN" dirty="0" err="1"/>
              <a:t>movl</a:t>
            </a:r>
            <a:r>
              <a:rPr lang="en-US" altLang="zh-CN" dirty="0"/>
              <a:t> 8(%</a:t>
            </a:r>
            <a:r>
              <a:rPr lang="en-US" altLang="zh-CN" dirty="0" err="1"/>
              <a:t>ebp</a:t>
            </a:r>
            <a:r>
              <a:rPr lang="en-US" altLang="zh-CN" dirty="0"/>
              <a:t>), %</a:t>
            </a:r>
            <a:r>
              <a:rPr lang="en-US" altLang="zh-CN" dirty="0" err="1"/>
              <a:t>eax</a:t>
            </a:r>
            <a:r>
              <a:rPr lang="en-US" altLang="zh-CN" dirty="0">
                <a:latin typeface="黑体" panose="02010609060101010101" pitchFamily="49" charset="-122"/>
              </a:rPr>
              <a:t>”</a:t>
            </a:r>
            <a:r>
              <a:rPr lang="zh-CN" altLang="en-US" dirty="0"/>
              <a:t>操作过程 </a:t>
            </a:r>
          </a:p>
        </p:txBody>
      </p:sp>
      <p:pic>
        <p:nvPicPr>
          <p:cNvPr id="901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065213"/>
            <a:ext cx="86614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60713"/>
            <a:ext cx="8893175"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5005388"/>
            <a:ext cx="866457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27" name="Text Box 7"/>
          <p:cNvSpPr txBox="1">
            <a:spLocks noChangeArrowheads="1"/>
          </p:cNvSpPr>
          <p:nvPr/>
        </p:nvSpPr>
        <p:spPr bwMode="auto">
          <a:xfrm>
            <a:off x="3730625" y="1538288"/>
            <a:ext cx="508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chemeClr val="accent2"/>
                </a:solidFill>
                <a:latin typeface="微软雅黑" panose="020B0503020204020204" pitchFamily="34" charset="-122"/>
                <a:ea typeface="微软雅黑" panose="020B0503020204020204" pitchFamily="34" charset="-122"/>
              </a:rPr>
              <a:t>CPU</a:t>
            </a:r>
            <a:r>
              <a:rPr lang="zh-CN" altLang="en-US" sz="2000" b="1">
                <a:solidFill>
                  <a:schemeClr val="accent2"/>
                </a:solidFill>
                <a:latin typeface="微软雅黑" panose="020B0503020204020204" pitchFamily="34" charset="-122"/>
                <a:ea typeface="微软雅黑" panose="020B0503020204020204" pitchFamily="34" charset="-122"/>
              </a:rPr>
              <a:t>先把地址</a:t>
            </a:r>
            <a:r>
              <a:rPr lang="en-US" altLang="zh-CN" sz="2000" b="1">
                <a:solidFill>
                  <a:schemeClr val="accent2"/>
                </a:solidFill>
                <a:latin typeface="微软雅黑" panose="020B0503020204020204" pitchFamily="34" charset="-122"/>
                <a:ea typeface="微软雅黑" panose="020B0503020204020204" pitchFamily="34" charset="-122"/>
              </a:rPr>
              <a:t>A</a:t>
            </a:r>
            <a:r>
              <a:rPr lang="zh-CN" altLang="en-US" sz="2000" b="1">
                <a:solidFill>
                  <a:schemeClr val="accent2"/>
                </a:solidFill>
                <a:latin typeface="微软雅黑" panose="020B0503020204020204" pitchFamily="34" charset="-122"/>
                <a:ea typeface="微软雅黑" panose="020B0503020204020204" pitchFamily="34" charset="-122"/>
              </a:rPr>
              <a:t>和“主存读”命令送到总线</a:t>
            </a:r>
          </a:p>
        </p:txBody>
      </p:sp>
      <p:sp>
        <p:nvSpPr>
          <p:cNvPr id="901128" name="Text Box 8"/>
          <p:cNvSpPr txBox="1">
            <a:spLocks noChangeArrowheads="1"/>
          </p:cNvSpPr>
          <p:nvPr/>
        </p:nvSpPr>
        <p:spPr bwMode="auto">
          <a:xfrm>
            <a:off x="3633788" y="3603625"/>
            <a:ext cx="5167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主存经过一个取数时间，把数据</a:t>
            </a:r>
            <a:r>
              <a:rPr lang="en-US" altLang="zh-CN" sz="2000" b="1">
                <a:solidFill>
                  <a:schemeClr val="accent2"/>
                </a:solidFill>
                <a:latin typeface="微软雅黑" panose="020B0503020204020204" pitchFamily="34" charset="-122"/>
                <a:ea typeface="微软雅黑" panose="020B0503020204020204" pitchFamily="34" charset="-122"/>
              </a:rPr>
              <a:t>x</a:t>
            </a:r>
            <a:r>
              <a:rPr lang="zh-CN" altLang="en-US" sz="2000" b="1">
                <a:solidFill>
                  <a:schemeClr val="accent2"/>
                </a:solidFill>
                <a:latin typeface="微软雅黑" panose="020B0503020204020204" pitchFamily="34" charset="-122"/>
                <a:ea typeface="微软雅黑" panose="020B0503020204020204" pitchFamily="34" charset="-122"/>
              </a:rPr>
              <a:t>送到总线</a:t>
            </a:r>
          </a:p>
        </p:txBody>
      </p:sp>
      <p:sp>
        <p:nvSpPr>
          <p:cNvPr id="901129" name="Text Box 9"/>
          <p:cNvSpPr txBox="1">
            <a:spLocks noChangeArrowheads="1"/>
          </p:cNvSpPr>
          <p:nvPr/>
        </p:nvSpPr>
        <p:spPr bwMode="auto">
          <a:xfrm>
            <a:off x="3581400" y="5454650"/>
            <a:ext cx="547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dirty="0">
                <a:solidFill>
                  <a:schemeClr val="accent2"/>
                </a:solidFill>
                <a:latin typeface="微软雅黑" panose="020B0503020204020204" pitchFamily="34" charset="-122"/>
                <a:ea typeface="微软雅黑" panose="020B0503020204020204" pitchFamily="34" charset="-122"/>
              </a:rPr>
              <a:t>CPU</a:t>
            </a:r>
            <a:r>
              <a:rPr lang="zh-CN" altLang="en-US" sz="2000" b="1" dirty="0">
                <a:solidFill>
                  <a:schemeClr val="accent2"/>
                </a:solidFill>
                <a:latin typeface="微软雅黑" panose="020B0503020204020204" pitchFamily="34" charset="-122"/>
                <a:ea typeface="微软雅黑" panose="020B0503020204020204" pitchFamily="34" charset="-122"/>
              </a:rPr>
              <a:t>等待一个确定的时间后，从总线取</a:t>
            </a:r>
            <a:r>
              <a:rPr lang="en-US" altLang="zh-CN" sz="2000" b="1" dirty="0">
                <a:solidFill>
                  <a:schemeClr val="accent2"/>
                </a:solidFill>
                <a:latin typeface="微软雅黑" panose="020B0503020204020204" pitchFamily="34" charset="-122"/>
                <a:ea typeface="微软雅黑" panose="020B0503020204020204" pitchFamily="34" charset="-122"/>
              </a:rPr>
              <a:t>x</a:t>
            </a:r>
            <a:r>
              <a:rPr lang="zh-CN" altLang="en-US" sz="2000" b="1" dirty="0">
                <a:solidFill>
                  <a:schemeClr val="accent2"/>
                </a:solidFill>
                <a:latin typeface="微软雅黑" panose="020B0503020204020204" pitchFamily="34" charset="-122"/>
                <a:ea typeface="微软雅黑" panose="020B0503020204020204" pitchFamily="34" charset="-122"/>
              </a:rPr>
              <a:t>到</a:t>
            </a:r>
            <a:r>
              <a:rPr lang="en-US" altLang="zh-CN" sz="2000" b="1" dirty="0">
                <a:solidFill>
                  <a:schemeClr val="accent2"/>
                </a:solidFill>
                <a:latin typeface="微软雅黑" panose="020B0503020204020204" pitchFamily="34" charset="-122"/>
                <a:ea typeface="微软雅黑" panose="020B0503020204020204" pitchFamily="34" charset="-122"/>
              </a:rPr>
              <a:t>EAX</a:t>
            </a:r>
          </a:p>
        </p:txBody>
      </p:sp>
      <p:sp>
        <p:nvSpPr>
          <p:cNvPr id="901130" name="Text Box 10"/>
          <p:cNvSpPr txBox="1">
            <a:spLocks noChangeArrowheads="1"/>
          </p:cNvSpPr>
          <p:nvPr/>
        </p:nvSpPr>
        <p:spPr bwMode="auto">
          <a:xfrm>
            <a:off x="117475" y="788899"/>
            <a:ext cx="9026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solidFill>
                  <a:schemeClr val="accent1"/>
                </a:solidFill>
                <a:latin typeface="微软雅黑" panose="020B0503020204020204" pitchFamily="34" charset="-122"/>
                <a:ea typeface="微软雅黑" panose="020B0503020204020204" pitchFamily="34" charset="-122"/>
              </a:rPr>
              <a:t>由</a:t>
            </a:r>
            <a:r>
              <a:rPr lang="en-US" altLang="zh-CN" sz="2000" b="1" dirty="0">
                <a:solidFill>
                  <a:schemeClr val="accent1"/>
                </a:solidFill>
                <a:latin typeface="微软雅黑" panose="020B0503020204020204" pitchFamily="34" charset="-122"/>
                <a:ea typeface="微软雅黑" panose="020B0503020204020204" pitchFamily="34" charset="-122"/>
              </a:rPr>
              <a:t>8(%</a:t>
            </a:r>
            <a:r>
              <a:rPr lang="en-US" altLang="zh-CN" sz="2000" b="1" dirty="0" err="1">
                <a:solidFill>
                  <a:schemeClr val="accent1"/>
                </a:solidFill>
                <a:latin typeface="微软雅黑" panose="020B0503020204020204" pitchFamily="34" charset="-122"/>
                <a:ea typeface="微软雅黑" panose="020B0503020204020204" pitchFamily="34" charset="-122"/>
              </a:rPr>
              <a:t>ebp</a:t>
            </a:r>
            <a:r>
              <a:rPr lang="en-US" altLang="zh-CN" sz="2000" b="1" dirty="0">
                <a:solidFill>
                  <a:schemeClr val="accent1"/>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得到地址</a:t>
            </a:r>
            <a:r>
              <a:rPr lang="en-US" altLang="zh-CN" sz="2000" b="1" dirty="0">
                <a:solidFill>
                  <a:schemeClr val="accent1"/>
                </a:solidFill>
                <a:latin typeface="微软雅黑" panose="020B0503020204020204" pitchFamily="34" charset="-122"/>
                <a:ea typeface="微软雅黑" panose="020B0503020204020204" pitchFamily="34" charset="-122"/>
              </a:rPr>
              <a:t>A</a:t>
            </a:r>
            <a:r>
              <a:rPr lang="zh-CN" altLang="en-US" sz="2000" b="1" dirty="0">
                <a:solidFill>
                  <a:schemeClr val="accent1"/>
                </a:solidFill>
                <a:latin typeface="微软雅黑" panose="020B0503020204020204" pitchFamily="34" charset="-122"/>
                <a:ea typeface="微软雅黑" panose="020B0503020204020204" pitchFamily="34" charset="-122"/>
              </a:rPr>
              <a:t>的过程较复杂，涉及</a:t>
            </a:r>
            <a:r>
              <a:rPr lang="en-US" altLang="zh-CN" sz="2000" b="1" dirty="0">
                <a:solidFill>
                  <a:schemeClr val="accent1"/>
                </a:solidFill>
                <a:latin typeface="微软雅黑" panose="020B0503020204020204" pitchFamily="34" charset="-122"/>
                <a:ea typeface="微软雅黑" panose="020B0503020204020204" pitchFamily="34" charset="-122"/>
              </a:rPr>
              <a:t>MMU</a:t>
            </a:r>
            <a:r>
              <a:rPr lang="zh-CN" altLang="en-US" sz="2000" b="1" dirty="0">
                <a:solidFill>
                  <a:schemeClr val="accent1"/>
                </a:solidFill>
                <a:latin typeface="微软雅黑" panose="020B0503020204020204" pitchFamily="34" charset="-122"/>
                <a:ea typeface="微软雅黑" panose="020B0503020204020204" pitchFamily="34" charset="-122"/>
              </a:rPr>
              <a:t>、</a:t>
            </a:r>
            <a:r>
              <a:rPr lang="en-US" altLang="zh-CN" sz="2000" b="1" dirty="0">
                <a:solidFill>
                  <a:schemeClr val="accent1"/>
                </a:solidFill>
                <a:latin typeface="微软雅黑" panose="020B0503020204020204" pitchFamily="34" charset="-122"/>
                <a:ea typeface="微软雅黑" panose="020B0503020204020204" pitchFamily="34" charset="-122"/>
              </a:rPr>
              <a:t>TLB</a:t>
            </a:r>
            <a:r>
              <a:rPr lang="zh-CN" altLang="en-US" sz="2000" b="1" dirty="0">
                <a:solidFill>
                  <a:schemeClr val="accent1"/>
                </a:solidFill>
                <a:latin typeface="微软雅黑" panose="020B0503020204020204" pitchFamily="34" charset="-122"/>
                <a:ea typeface="微软雅黑" panose="020B0503020204020204" pitchFamily="34" charset="-122"/>
              </a:rPr>
              <a:t>、页表等重要概念！</a:t>
            </a:r>
          </a:p>
        </p:txBody>
      </p:sp>
      <p:sp>
        <p:nvSpPr>
          <p:cNvPr id="49163" name="Line 11"/>
          <p:cNvSpPr>
            <a:spLocks noChangeShapeType="1"/>
          </p:cNvSpPr>
          <p:nvPr/>
        </p:nvSpPr>
        <p:spPr bwMode="auto">
          <a:xfrm>
            <a:off x="0" y="3074988"/>
            <a:ext cx="9144000" cy="0"/>
          </a:xfrm>
          <a:prstGeom prst="line">
            <a:avLst/>
          </a:prstGeom>
          <a:noFill/>
          <a:ln w="50800">
            <a:solidFill>
              <a:srgbClr val="FE9A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12"/>
          <p:cNvSpPr>
            <a:spLocks noChangeShapeType="1"/>
          </p:cNvSpPr>
          <p:nvPr/>
        </p:nvSpPr>
        <p:spPr bwMode="auto">
          <a:xfrm>
            <a:off x="-12700" y="5024438"/>
            <a:ext cx="9144000" cy="0"/>
          </a:xfrm>
          <a:prstGeom prst="line">
            <a:avLst/>
          </a:prstGeom>
          <a:noFill/>
          <a:ln w="50800">
            <a:solidFill>
              <a:srgbClr val="FE9A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TextBox 12"/>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8E9EDAB-D34D-4353-B52A-FA603B5676F5}" type="slidenum">
              <a:rPr lang="zh-CN" altLang="en-US" b="1">
                <a:ea typeface="宋体" panose="02010600030101010101" pitchFamily="2" charset="-122"/>
              </a:rPr>
              <a:pPr/>
              <a:t>30</a:t>
            </a:fld>
            <a:endParaRPr lang="zh-CN" altLang="en-US" b="1">
              <a:ea typeface="宋体" panose="02010600030101010101" pitchFamily="2" charset="-122"/>
            </a:endParaRPr>
          </a:p>
        </p:txBody>
      </p:sp>
    </p:spTree>
    <p:extLst>
      <p:ext uri="{BB962C8B-B14F-4D97-AF65-F5344CB8AC3E}">
        <p14:creationId xmlns:p14="http://schemas.microsoft.com/office/powerpoint/2010/main" val="496269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30"/>
                                        </p:tgtEl>
                                        <p:attrNameLst>
                                          <p:attrName>style.visibility</p:attrName>
                                        </p:attrNameLst>
                                      </p:cBhvr>
                                      <p:to>
                                        <p:strVal val="visible"/>
                                      </p:to>
                                    </p:set>
                                    <p:animEffect transition="in" filter="blinds(horizontal)">
                                      <p:cBhvr>
                                        <p:cTn id="7" dur="500"/>
                                        <p:tgtEl>
                                          <p:spTgt spid="901130"/>
                                        </p:tgtEl>
                                      </p:cBhvr>
                                    </p:animEffect>
                                  </p:childTnLst>
                                </p:cTn>
                              </p:par>
                              <p:par>
                                <p:cTn id="8" presetID="3" presetClass="entr" presetSubtype="10" fill="hold" nodeType="withEffect">
                                  <p:stCondLst>
                                    <p:cond delay="0"/>
                                  </p:stCondLst>
                                  <p:childTnLst>
                                    <p:set>
                                      <p:cBhvr>
                                        <p:cTn id="9" dur="1" fill="hold">
                                          <p:stCondLst>
                                            <p:cond delay="0"/>
                                          </p:stCondLst>
                                        </p:cTn>
                                        <p:tgtEl>
                                          <p:spTgt spid="901124"/>
                                        </p:tgtEl>
                                        <p:attrNameLst>
                                          <p:attrName>style.visibility</p:attrName>
                                        </p:attrNameLst>
                                      </p:cBhvr>
                                      <p:to>
                                        <p:strVal val="visible"/>
                                      </p:to>
                                    </p:set>
                                    <p:animEffect transition="in" filter="blinds(horizontal)">
                                      <p:cBhvr>
                                        <p:cTn id="10" dur="500"/>
                                        <p:tgtEl>
                                          <p:spTgt spid="9011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01127"/>
                                        </p:tgtEl>
                                        <p:attrNameLst>
                                          <p:attrName>style.visibility</p:attrName>
                                        </p:attrNameLst>
                                      </p:cBhvr>
                                      <p:to>
                                        <p:strVal val="visible"/>
                                      </p:to>
                                    </p:set>
                                    <p:animEffect transition="in" filter="blinds(horizontal)">
                                      <p:cBhvr>
                                        <p:cTn id="15" dur="500"/>
                                        <p:tgtEl>
                                          <p:spTgt spid="9011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01125"/>
                                        </p:tgtEl>
                                        <p:attrNameLst>
                                          <p:attrName>style.visibility</p:attrName>
                                        </p:attrNameLst>
                                      </p:cBhvr>
                                      <p:to>
                                        <p:strVal val="visible"/>
                                      </p:to>
                                    </p:set>
                                    <p:animEffect transition="in" filter="blinds(horizontal)">
                                      <p:cBhvr>
                                        <p:cTn id="20" dur="500"/>
                                        <p:tgtEl>
                                          <p:spTgt spid="90112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01128"/>
                                        </p:tgtEl>
                                        <p:attrNameLst>
                                          <p:attrName>style.visibility</p:attrName>
                                        </p:attrNameLst>
                                      </p:cBhvr>
                                      <p:to>
                                        <p:strVal val="visible"/>
                                      </p:to>
                                    </p:set>
                                    <p:animEffect transition="in" filter="blinds(horizontal)">
                                      <p:cBhvr>
                                        <p:cTn id="23" dur="500"/>
                                        <p:tgtEl>
                                          <p:spTgt spid="9011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901126"/>
                                        </p:tgtEl>
                                        <p:attrNameLst>
                                          <p:attrName>style.visibility</p:attrName>
                                        </p:attrNameLst>
                                      </p:cBhvr>
                                      <p:to>
                                        <p:strVal val="visible"/>
                                      </p:to>
                                    </p:set>
                                    <p:animEffect transition="in" filter="blinds(horizontal)">
                                      <p:cBhvr>
                                        <p:cTn id="28" dur="500"/>
                                        <p:tgtEl>
                                          <p:spTgt spid="90112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01129"/>
                                        </p:tgtEl>
                                        <p:attrNameLst>
                                          <p:attrName>style.visibility</p:attrName>
                                        </p:attrNameLst>
                                      </p:cBhvr>
                                      <p:to>
                                        <p:strVal val="visible"/>
                                      </p:to>
                                    </p:set>
                                    <p:animEffect transition="in" filter="blinds(horizontal)">
                                      <p:cBhvr>
                                        <p:cTn id="31" dur="500"/>
                                        <p:tgtEl>
                                          <p:spTgt spid="90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7" grpId="0"/>
      <p:bldP spid="901128" grpId="0"/>
      <p:bldP spid="901129" grpId="0"/>
      <p:bldP spid="9011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31703"/>
          </a:xfrm>
          <a:prstGeom prst="rect">
            <a:avLst/>
          </a:prstGeom>
        </p:spPr>
        <p:txBody>
          <a:bodyPr vert="horz" wrap="square" lIns="0" tIns="0" rIns="0" bIns="0" rtlCol="0">
            <a:spAutoFit/>
          </a:bodyPr>
          <a:lstStyle/>
          <a:p>
            <a:pPr marL="25400">
              <a:lnSpc>
                <a:spcPts val="1045"/>
              </a:lnSpc>
            </a:pPr>
            <a:fld id="{81D60167-4931-47E6-BA6A-407CBD079E47}" type="slidenum">
              <a:rPr sz="1050" b="1" spc="-5" dirty="0">
                <a:solidFill>
                  <a:prstClr val="black"/>
                </a:solidFill>
                <a:cs typeface="Calibri"/>
              </a:rPr>
              <a:pPr marL="25400">
                <a:lnSpc>
                  <a:spcPts val="1045"/>
                </a:lnSpc>
              </a:pPr>
              <a:t>31</a:t>
            </a:fld>
            <a:endParaRPr sz="1050">
              <a:solidFill>
                <a:prstClr val="black"/>
              </a:solidFill>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716522756"/>
              </p:ext>
            </p:extLst>
          </p:nvPr>
        </p:nvGraphicFramePr>
        <p:xfrm>
          <a:off x="368300" y="2349500"/>
          <a:ext cx="8643518" cy="2317063"/>
        </p:xfrm>
        <a:graphic>
          <a:graphicData uri="http://schemas.openxmlformats.org/drawingml/2006/table">
            <a:tbl>
              <a:tblPr firstRow="1" bandRow="1">
                <a:tableStyleId>{2D5ABB26-0587-4C30-8999-92F81FD0307C}</a:tableStyleId>
              </a:tblPr>
              <a:tblGrid>
                <a:gridCol w="859395">
                  <a:extLst>
                    <a:ext uri="{9D8B030D-6E8A-4147-A177-3AD203B41FA5}">
                      <a16:colId xmlns:a16="http://schemas.microsoft.com/office/drawing/2014/main" val="20000"/>
                    </a:ext>
                  </a:extLst>
                </a:gridCol>
                <a:gridCol w="928780">
                  <a:extLst>
                    <a:ext uri="{9D8B030D-6E8A-4147-A177-3AD203B41FA5}">
                      <a16:colId xmlns:a16="http://schemas.microsoft.com/office/drawing/2014/main" val="20001"/>
                    </a:ext>
                  </a:extLst>
                </a:gridCol>
                <a:gridCol w="901770">
                  <a:extLst>
                    <a:ext uri="{9D8B030D-6E8A-4147-A177-3AD203B41FA5}">
                      <a16:colId xmlns:a16="http://schemas.microsoft.com/office/drawing/2014/main" val="20002"/>
                    </a:ext>
                  </a:extLst>
                </a:gridCol>
                <a:gridCol w="917896">
                  <a:extLst>
                    <a:ext uri="{9D8B030D-6E8A-4147-A177-3AD203B41FA5}">
                      <a16:colId xmlns:a16="http://schemas.microsoft.com/office/drawing/2014/main" val="20003"/>
                    </a:ext>
                  </a:extLst>
                </a:gridCol>
                <a:gridCol w="917896">
                  <a:extLst>
                    <a:ext uri="{9D8B030D-6E8A-4147-A177-3AD203B41FA5}">
                      <a16:colId xmlns:a16="http://schemas.microsoft.com/office/drawing/2014/main" val="20004"/>
                    </a:ext>
                  </a:extLst>
                </a:gridCol>
                <a:gridCol w="847731">
                  <a:extLst>
                    <a:ext uri="{9D8B030D-6E8A-4147-A177-3AD203B41FA5}">
                      <a16:colId xmlns:a16="http://schemas.microsoft.com/office/drawing/2014/main" val="20005"/>
                    </a:ext>
                  </a:extLst>
                </a:gridCol>
                <a:gridCol w="3270050">
                  <a:extLst>
                    <a:ext uri="{9D8B030D-6E8A-4147-A177-3AD203B41FA5}">
                      <a16:colId xmlns:a16="http://schemas.microsoft.com/office/drawing/2014/main" val="20006"/>
                    </a:ext>
                  </a:extLst>
                </a:gridCol>
              </a:tblGrid>
              <a:tr h="796198">
                <a:tc gridSpan="2">
                  <a:txBody>
                    <a:bodyPr/>
                    <a:lstStyle/>
                    <a:p>
                      <a:pPr marL="993140" marR="130810" indent="-635" algn="ctr">
                        <a:lnSpc>
                          <a:spcPct val="100000"/>
                        </a:lnSpc>
                        <a:spcBef>
                          <a:spcPts val="215"/>
                        </a:spcBef>
                      </a:pPr>
                      <a:r>
                        <a:rPr lang="zh-CN" altLang="en-US" sz="1600" dirty="0">
                          <a:latin typeface="Arial Narrow"/>
                          <a:cs typeface="Arial Narrow"/>
                        </a:rPr>
                        <a:t>每位晶体管数</a:t>
                      </a:r>
                      <a:endParaRPr sz="1600" dirty="0">
                        <a:latin typeface="Arial Narrow"/>
                        <a:cs typeface="Arial Narrow"/>
                      </a:endParaRPr>
                    </a:p>
                  </a:txBody>
                  <a:tcPr marL="0" marR="0" marT="27305" marB="0">
                    <a:lnL w="25400">
                      <a:solidFill>
                        <a:srgbClr val="000000"/>
                      </a:solidFill>
                      <a:prstDash val="solid"/>
                    </a:lnL>
                    <a:lnT w="25400">
                      <a:solidFill>
                        <a:srgbClr val="000000"/>
                      </a:solidFill>
                      <a:prstDash val="solid"/>
                    </a:lnT>
                    <a:lnB w="25400">
                      <a:solidFill>
                        <a:srgbClr val="000000"/>
                      </a:solidFill>
                      <a:prstDash val="solid"/>
                    </a:lnB>
                  </a:tcPr>
                </a:tc>
                <a:tc hMerge="1">
                  <a:txBody>
                    <a:bodyPr/>
                    <a:lstStyle/>
                    <a:p>
                      <a:endParaRPr/>
                    </a:p>
                  </a:txBody>
                  <a:tcPr marL="0" marR="0" marT="0" marB="0"/>
                </a:tc>
                <a:tc>
                  <a:txBody>
                    <a:bodyPr/>
                    <a:lstStyle/>
                    <a:p>
                      <a:pPr marL="195580" marR="84455" indent="-57150" algn="ctr">
                        <a:lnSpc>
                          <a:spcPct val="100000"/>
                        </a:lnSpc>
                        <a:spcBef>
                          <a:spcPts val="215"/>
                        </a:spcBef>
                      </a:pPr>
                      <a:r>
                        <a:rPr lang="zh-CN" altLang="en-US" sz="1600" dirty="0">
                          <a:latin typeface="Arial Narrow"/>
                          <a:cs typeface="Arial Narrow"/>
                        </a:rPr>
                        <a:t>访问</a:t>
                      </a:r>
                      <a:endParaRPr lang="en-US" altLang="zh-CN" sz="1600" dirty="0">
                        <a:latin typeface="Arial Narrow"/>
                        <a:cs typeface="Arial Narrow"/>
                      </a:endParaRPr>
                    </a:p>
                    <a:p>
                      <a:pPr marL="195580" marR="84455" indent="-57150" algn="ctr">
                        <a:lnSpc>
                          <a:spcPct val="100000"/>
                        </a:lnSpc>
                        <a:spcBef>
                          <a:spcPts val="215"/>
                        </a:spcBef>
                      </a:pPr>
                      <a:r>
                        <a:rPr lang="zh-CN" altLang="en-US" sz="1600" dirty="0">
                          <a:latin typeface="Arial Narrow"/>
                          <a:cs typeface="Arial Narrow"/>
                        </a:rPr>
                        <a:t>时间</a:t>
                      </a:r>
                      <a:endParaRPr sz="1600" dirty="0">
                        <a:latin typeface="Arial Narrow"/>
                        <a:cs typeface="Arial Narrow"/>
                      </a:endParaRPr>
                    </a:p>
                  </a:txBody>
                  <a:tcPr marL="0" marR="0" marT="27305" marB="0">
                    <a:lnT w="25400">
                      <a:solidFill>
                        <a:srgbClr val="000000"/>
                      </a:solidFill>
                      <a:prstDash val="solid"/>
                    </a:lnT>
                    <a:lnB w="25400">
                      <a:solidFill>
                        <a:srgbClr val="000000"/>
                      </a:solidFill>
                      <a:prstDash val="solid"/>
                    </a:lnB>
                  </a:tcPr>
                </a:tc>
                <a:tc>
                  <a:txBody>
                    <a:bodyPr/>
                    <a:lstStyle/>
                    <a:p>
                      <a:pPr marL="92075" marR="135890" indent="-635" algn="ctr">
                        <a:lnSpc>
                          <a:spcPct val="100000"/>
                        </a:lnSpc>
                        <a:spcBef>
                          <a:spcPts val="215"/>
                        </a:spcBef>
                        <a:tabLst>
                          <a:tab pos="1006475" algn="l"/>
                        </a:tabLst>
                      </a:pPr>
                      <a:r>
                        <a:rPr lang="zh-CN" altLang="en-US" sz="1600" dirty="0">
                          <a:latin typeface="Arial Narrow"/>
                          <a:cs typeface="Arial Narrow"/>
                        </a:rPr>
                        <a:t>持续</a:t>
                      </a:r>
                      <a:endParaRPr lang="en-US" altLang="zh-CN" sz="1600" dirty="0">
                        <a:latin typeface="Arial Narrow"/>
                        <a:cs typeface="Arial Narrow"/>
                      </a:endParaRPr>
                    </a:p>
                    <a:p>
                      <a:pPr marL="92075" marR="135890" indent="-635" algn="ctr">
                        <a:lnSpc>
                          <a:spcPct val="100000"/>
                        </a:lnSpc>
                        <a:spcBef>
                          <a:spcPts val="215"/>
                        </a:spcBef>
                        <a:tabLst>
                          <a:tab pos="1006475" algn="l"/>
                        </a:tabLst>
                      </a:pPr>
                      <a:r>
                        <a:rPr lang="zh-CN" altLang="en-US" sz="1600" dirty="0">
                          <a:latin typeface="Arial Narrow"/>
                          <a:cs typeface="Arial Narrow"/>
                        </a:rPr>
                        <a:t>的？</a:t>
                      </a:r>
                      <a:endParaRPr sz="1600" dirty="0">
                        <a:latin typeface="Arial Narrow"/>
                        <a:cs typeface="Arial Narrow"/>
                      </a:endParaRPr>
                    </a:p>
                  </a:txBody>
                  <a:tcPr marL="0" marR="0" marT="27305" marB="0">
                    <a:lnT w="25400">
                      <a:solidFill>
                        <a:srgbClr val="000000"/>
                      </a:solidFill>
                      <a:prstDash val="solid"/>
                    </a:lnT>
                    <a:lnB w="25400">
                      <a:solidFill>
                        <a:srgbClr val="000000"/>
                      </a:solidFill>
                      <a:prstDash val="solid"/>
                    </a:lnB>
                  </a:tcPr>
                </a:tc>
                <a:tc>
                  <a:txBody>
                    <a:bodyPr/>
                    <a:lstStyle/>
                    <a:p>
                      <a:pPr marL="92075" marR="135890" indent="-635" algn="ctr" defTabSz="914400" eaLnBrk="1" fontAlgn="auto" latinLnBrk="0" hangingPunct="1">
                        <a:lnSpc>
                          <a:spcPct val="100000"/>
                        </a:lnSpc>
                        <a:spcBef>
                          <a:spcPts val="215"/>
                        </a:spcBef>
                        <a:spcAft>
                          <a:spcPts val="0"/>
                        </a:spcAft>
                        <a:buClrTx/>
                        <a:buSzTx/>
                        <a:buFontTx/>
                        <a:buNone/>
                        <a:tabLst>
                          <a:tab pos="1006475" algn="l"/>
                        </a:tabLst>
                        <a:defRPr/>
                      </a:pPr>
                      <a:r>
                        <a:rPr lang="zh-CN" altLang="en-US" sz="1600" b="0" dirty="0">
                          <a:latin typeface="Arial Narrow"/>
                          <a:cs typeface="Arial Narrow"/>
                        </a:rPr>
                        <a:t>敏感</a:t>
                      </a:r>
                      <a:endParaRPr lang="en-US" altLang="zh-CN" sz="1600" b="0" dirty="0">
                        <a:latin typeface="Arial Narrow"/>
                        <a:cs typeface="Arial Narrow"/>
                      </a:endParaRPr>
                    </a:p>
                    <a:p>
                      <a:pPr marL="92075" marR="135890" indent="-635" algn="ctr" defTabSz="914400" eaLnBrk="1" fontAlgn="auto" latinLnBrk="0" hangingPunct="1">
                        <a:lnSpc>
                          <a:spcPct val="100000"/>
                        </a:lnSpc>
                        <a:spcBef>
                          <a:spcPts val="215"/>
                        </a:spcBef>
                        <a:spcAft>
                          <a:spcPts val="0"/>
                        </a:spcAft>
                        <a:buClrTx/>
                        <a:buSzTx/>
                        <a:buFontTx/>
                        <a:buNone/>
                        <a:tabLst>
                          <a:tab pos="1006475" algn="l"/>
                        </a:tabLst>
                        <a:defRPr/>
                      </a:pPr>
                      <a:r>
                        <a:rPr lang="zh-CN" altLang="en-US" sz="1600" b="0" dirty="0">
                          <a:latin typeface="Arial Narrow"/>
                          <a:cs typeface="Arial Narrow"/>
                        </a:rPr>
                        <a:t>的</a:t>
                      </a:r>
                      <a:r>
                        <a:rPr lang="en-US" altLang="zh-CN" sz="1600" b="1" dirty="0">
                          <a:latin typeface="Arial Narrow"/>
                          <a:cs typeface="Arial Narrow"/>
                        </a:rPr>
                        <a:t>?</a:t>
                      </a:r>
                      <a:endParaRPr lang="en-US" altLang="zh-CN" sz="1600" dirty="0">
                        <a:latin typeface="Arial Narrow"/>
                        <a:cs typeface="Arial Narrow"/>
                      </a:endParaRPr>
                    </a:p>
                    <a:p>
                      <a:pPr marL="92075" marR="135890" indent="-635" algn="ctr">
                        <a:lnSpc>
                          <a:spcPct val="100000"/>
                        </a:lnSpc>
                        <a:spcBef>
                          <a:spcPts val="215"/>
                        </a:spcBef>
                        <a:tabLst>
                          <a:tab pos="1006475" algn="l"/>
                        </a:tabLst>
                      </a:pPr>
                      <a:endParaRPr sz="1600" dirty="0">
                        <a:latin typeface="Arial Narrow"/>
                        <a:cs typeface="Arial Narrow"/>
                      </a:endParaRPr>
                    </a:p>
                  </a:txBody>
                  <a:tcPr marL="0" marR="0" marT="27305" marB="0">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lnSpc>
                          <a:spcPct val="100000"/>
                        </a:lnSpc>
                        <a:spcBef>
                          <a:spcPts val="25"/>
                        </a:spcBef>
                      </a:pPr>
                      <a:endParaRPr sz="1600" dirty="0">
                        <a:latin typeface="Times New Roman"/>
                        <a:cs typeface="Times New Roman"/>
                      </a:endParaRPr>
                    </a:p>
                    <a:p>
                      <a:pPr marL="144145" algn="ctr">
                        <a:lnSpc>
                          <a:spcPct val="100000"/>
                        </a:lnSpc>
                        <a:spcBef>
                          <a:spcPts val="5"/>
                        </a:spcBef>
                      </a:pPr>
                      <a:r>
                        <a:rPr lang="zh-CN" altLang="en-US" sz="1600" b="0" spc="-5" dirty="0">
                          <a:latin typeface="Arial Narrow"/>
                          <a:cs typeface="Arial Narrow"/>
                        </a:rPr>
                        <a:t>花销</a:t>
                      </a:r>
                      <a:endParaRPr sz="1600" b="0" dirty="0">
                        <a:latin typeface="Arial Narrow"/>
                        <a:cs typeface="Arial Narrow"/>
                      </a:endParaRPr>
                    </a:p>
                  </a:txBody>
                  <a:tcPr marL="0" marR="0" marT="3175" marB="0">
                    <a:lnT w="25400">
                      <a:solidFill>
                        <a:srgbClr val="000000"/>
                      </a:solidFill>
                      <a:prstDash val="solid"/>
                    </a:lnT>
                    <a:lnB w="25400">
                      <a:solidFill>
                        <a:srgbClr val="000000"/>
                      </a:solidFill>
                      <a:prstDash val="solid"/>
                    </a:lnB>
                  </a:tcPr>
                </a:tc>
                <a:tc>
                  <a:txBody>
                    <a:bodyPr/>
                    <a:lstStyle/>
                    <a:p>
                      <a:pPr algn="ctr">
                        <a:lnSpc>
                          <a:spcPct val="100000"/>
                        </a:lnSpc>
                        <a:spcBef>
                          <a:spcPts val="25"/>
                        </a:spcBef>
                      </a:pPr>
                      <a:endParaRPr lang="en-US" altLang="zh-CN" sz="1600" dirty="0">
                        <a:latin typeface="Times New Roman"/>
                        <a:cs typeface="Times New Roman"/>
                      </a:endParaRPr>
                    </a:p>
                    <a:p>
                      <a:pPr algn="l">
                        <a:lnSpc>
                          <a:spcPct val="100000"/>
                        </a:lnSpc>
                        <a:spcBef>
                          <a:spcPts val="25"/>
                        </a:spcBef>
                      </a:pPr>
                      <a:r>
                        <a:rPr lang="en-US" altLang="zh-CN" sz="1600" dirty="0">
                          <a:latin typeface="Times New Roman"/>
                          <a:cs typeface="Times New Roman"/>
                        </a:rPr>
                        <a:t>              </a:t>
                      </a:r>
                      <a:r>
                        <a:rPr lang="zh-CN" altLang="en-US" sz="1600" dirty="0">
                          <a:latin typeface="Times New Roman"/>
                          <a:cs typeface="Times New Roman"/>
                        </a:rPr>
                        <a:t>应用</a:t>
                      </a:r>
                      <a:endParaRPr sz="1600" dirty="0">
                        <a:latin typeface="Times New Roman"/>
                        <a:cs typeface="Times New Roman"/>
                      </a:endParaRPr>
                    </a:p>
                  </a:txBody>
                  <a:tcPr marL="0" marR="0" marT="3175" marB="0">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0"/>
                  </a:ext>
                </a:extLst>
              </a:tr>
              <a:tr h="1507438">
                <a:tc>
                  <a:txBody>
                    <a:bodyPr/>
                    <a:lstStyle/>
                    <a:p>
                      <a:pPr marL="78740" algn="ctr">
                        <a:lnSpc>
                          <a:spcPct val="100000"/>
                        </a:lnSpc>
                        <a:spcBef>
                          <a:spcPts val="1415"/>
                        </a:spcBef>
                      </a:pPr>
                      <a:r>
                        <a:rPr sz="2000" spc="-5" dirty="0">
                          <a:latin typeface="Arial Narrow"/>
                          <a:cs typeface="Arial Narrow"/>
                        </a:rPr>
                        <a:t>SRAM</a:t>
                      </a:r>
                      <a:endParaRPr sz="2000">
                        <a:latin typeface="Arial Narrow"/>
                        <a:cs typeface="Arial Narrow"/>
                      </a:endParaRPr>
                    </a:p>
                    <a:p>
                      <a:pPr algn="ctr">
                        <a:lnSpc>
                          <a:spcPct val="100000"/>
                        </a:lnSpc>
                        <a:spcBef>
                          <a:spcPts val="40"/>
                        </a:spcBef>
                      </a:pPr>
                      <a:endParaRPr sz="2050">
                        <a:latin typeface="Times New Roman"/>
                        <a:cs typeface="Times New Roman"/>
                      </a:endParaRPr>
                    </a:p>
                    <a:p>
                      <a:pPr marL="78740" algn="ctr">
                        <a:lnSpc>
                          <a:spcPct val="100000"/>
                        </a:lnSpc>
                      </a:pPr>
                      <a:r>
                        <a:rPr sz="2000" dirty="0">
                          <a:latin typeface="Arial Narrow"/>
                          <a:cs typeface="Arial Narrow"/>
                        </a:rPr>
                        <a:t>DRAM</a:t>
                      </a:r>
                      <a:endParaRPr sz="2000">
                        <a:latin typeface="Arial Narrow"/>
                        <a:cs typeface="Arial Narrow"/>
                      </a:endParaRPr>
                    </a:p>
                  </a:txBody>
                  <a:tcPr marL="0" marR="0" marT="179705" marB="0">
                    <a:lnL w="25400">
                      <a:solidFill>
                        <a:srgbClr val="000000"/>
                      </a:solidFill>
                      <a:prstDash val="solid"/>
                    </a:lnL>
                    <a:lnT w="25400">
                      <a:solidFill>
                        <a:srgbClr val="000000"/>
                      </a:solidFill>
                      <a:prstDash val="solid"/>
                    </a:lnT>
                    <a:lnB w="25400">
                      <a:solidFill>
                        <a:srgbClr val="000000"/>
                      </a:solidFill>
                      <a:prstDash val="solid"/>
                    </a:lnB>
                  </a:tcPr>
                </a:tc>
                <a:tc>
                  <a:txBody>
                    <a:bodyPr/>
                    <a:lstStyle/>
                    <a:p>
                      <a:pPr marL="149860" algn="ctr">
                        <a:lnSpc>
                          <a:spcPct val="100000"/>
                        </a:lnSpc>
                        <a:spcBef>
                          <a:spcPts val="1415"/>
                        </a:spcBef>
                      </a:pPr>
                      <a:r>
                        <a:rPr sz="2000" dirty="0">
                          <a:latin typeface="Arial Narrow"/>
                          <a:cs typeface="Arial Narrow"/>
                        </a:rPr>
                        <a:t>4 </a:t>
                      </a:r>
                      <a:r>
                        <a:rPr lang="zh-CN" altLang="en-US" sz="2000" spc="-5" dirty="0">
                          <a:latin typeface="Arial Narrow"/>
                          <a:cs typeface="Arial Narrow"/>
                        </a:rPr>
                        <a:t>或</a:t>
                      </a:r>
                      <a:r>
                        <a:rPr sz="2000" spc="-105" dirty="0">
                          <a:latin typeface="Arial Narrow"/>
                          <a:cs typeface="Arial Narrow"/>
                        </a:rPr>
                        <a:t> </a:t>
                      </a:r>
                      <a:r>
                        <a:rPr sz="2000" dirty="0">
                          <a:latin typeface="Arial Narrow"/>
                          <a:cs typeface="Arial Narrow"/>
                        </a:rPr>
                        <a:t>6</a:t>
                      </a:r>
                    </a:p>
                    <a:p>
                      <a:pPr algn="ctr">
                        <a:lnSpc>
                          <a:spcPct val="100000"/>
                        </a:lnSpc>
                        <a:spcBef>
                          <a:spcPts val="40"/>
                        </a:spcBef>
                      </a:pPr>
                      <a:endParaRPr sz="2050" dirty="0">
                        <a:latin typeface="Times New Roman"/>
                        <a:cs typeface="Times New Roman"/>
                      </a:endParaRPr>
                    </a:p>
                    <a:p>
                      <a:pPr marL="149860" algn="ctr">
                        <a:lnSpc>
                          <a:spcPct val="100000"/>
                        </a:lnSpc>
                      </a:pPr>
                      <a:r>
                        <a:rPr sz="2000" dirty="0">
                          <a:latin typeface="Arial Narrow"/>
                          <a:cs typeface="Arial Narrow"/>
                        </a:rPr>
                        <a:t>1</a:t>
                      </a:r>
                    </a:p>
                  </a:txBody>
                  <a:tcPr marL="0" marR="0" marT="179705" marB="0">
                    <a:lnT w="25400">
                      <a:solidFill>
                        <a:srgbClr val="000000"/>
                      </a:solidFill>
                      <a:prstDash val="solid"/>
                    </a:lnT>
                    <a:lnB w="25400">
                      <a:solidFill>
                        <a:srgbClr val="000000"/>
                      </a:solidFill>
                      <a:prstDash val="solid"/>
                    </a:lnB>
                  </a:tcPr>
                </a:tc>
                <a:tc>
                  <a:txBody>
                    <a:bodyPr/>
                    <a:lstStyle/>
                    <a:p>
                      <a:pPr marL="139065" algn="ctr">
                        <a:lnSpc>
                          <a:spcPct val="100000"/>
                        </a:lnSpc>
                        <a:spcBef>
                          <a:spcPts val="1415"/>
                        </a:spcBef>
                      </a:pPr>
                      <a:r>
                        <a:rPr sz="2000" spc="-5" dirty="0">
                          <a:latin typeface="Arial Narrow"/>
                          <a:cs typeface="Arial Narrow"/>
                        </a:rPr>
                        <a:t>1X</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139065" algn="ctr">
                        <a:lnSpc>
                          <a:spcPct val="100000"/>
                        </a:lnSpc>
                      </a:pPr>
                      <a:r>
                        <a:rPr sz="2000" spc="-5" dirty="0">
                          <a:latin typeface="Arial Narrow"/>
                          <a:cs typeface="Arial Narrow"/>
                        </a:rPr>
                        <a:t>10X</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marL="92075" algn="ctr">
                        <a:lnSpc>
                          <a:spcPct val="100000"/>
                        </a:lnSpc>
                        <a:spcBef>
                          <a:spcPts val="1415"/>
                        </a:spcBef>
                      </a:pPr>
                      <a:r>
                        <a:rPr lang="zh-CN" altLang="en-US" sz="2000" dirty="0">
                          <a:latin typeface="Arial Narrow"/>
                          <a:cs typeface="Arial Narrow"/>
                        </a:rPr>
                        <a:t>否</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92075" algn="ctr">
                        <a:lnSpc>
                          <a:spcPct val="100000"/>
                        </a:lnSpc>
                      </a:pPr>
                      <a:r>
                        <a:rPr lang="zh-CN" altLang="en-US" sz="2000" spc="-55" dirty="0">
                          <a:latin typeface="Arial Narrow"/>
                          <a:cs typeface="Arial Narrow"/>
                        </a:rPr>
                        <a:t>是</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marL="287655" algn="l">
                        <a:lnSpc>
                          <a:spcPct val="100000"/>
                        </a:lnSpc>
                        <a:spcBef>
                          <a:spcPts val="1415"/>
                        </a:spcBef>
                      </a:pPr>
                      <a:r>
                        <a:rPr lang="zh-CN" altLang="en-US" sz="2000" spc="-5" dirty="0">
                          <a:latin typeface="Arial Narrow"/>
                          <a:cs typeface="Arial Narrow"/>
                        </a:rPr>
                        <a:t>可能</a:t>
                      </a:r>
                      <a:endParaRPr sz="2000" dirty="0">
                        <a:latin typeface="Arial Narrow"/>
                        <a:cs typeface="Arial Narrow"/>
                      </a:endParaRPr>
                    </a:p>
                    <a:p>
                      <a:pPr algn="l">
                        <a:lnSpc>
                          <a:spcPct val="100000"/>
                        </a:lnSpc>
                        <a:spcBef>
                          <a:spcPts val="40"/>
                        </a:spcBef>
                      </a:pPr>
                      <a:endParaRPr sz="2050" dirty="0">
                        <a:latin typeface="Times New Roman"/>
                        <a:cs typeface="Times New Roman"/>
                      </a:endParaRPr>
                    </a:p>
                    <a:p>
                      <a:pPr marL="287020" algn="l">
                        <a:lnSpc>
                          <a:spcPct val="100000"/>
                        </a:lnSpc>
                      </a:pPr>
                      <a:r>
                        <a:rPr lang="zh-CN" altLang="en-US" sz="2000" spc="-55" dirty="0">
                          <a:latin typeface="Arial Narrow"/>
                          <a:cs typeface="Arial Narrow"/>
                        </a:rPr>
                        <a:t>是</a:t>
                      </a:r>
                      <a:endParaRPr sz="2000" dirty="0">
                        <a:latin typeface="Arial Narrow"/>
                        <a:cs typeface="Arial Narrow"/>
                      </a:endParaRPr>
                    </a:p>
                  </a:txBody>
                  <a:tcPr marL="0" marR="0" marT="179705" marB="0">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144145" algn="ctr">
                        <a:lnSpc>
                          <a:spcPct val="100000"/>
                        </a:lnSpc>
                        <a:spcBef>
                          <a:spcPts val="1415"/>
                        </a:spcBef>
                      </a:pPr>
                      <a:r>
                        <a:rPr sz="2000" spc="-5" dirty="0">
                          <a:latin typeface="Arial Narrow"/>
                          <a:cs typeface="Arial Narrow"/>
                        </a:rPr>
                        <a:t>100</a:t>
                      </a:r>
                      <a:r>
                        <a:rPr lang="en-US" altLang="zh-CN" sz="2000" spc="-5" dirty="0">
                          <a:latin typeface="Arial Narrow"/>
                          <a:cs typeface="Arial Narrow"/>
                        </a:rPr>
                        <a:t>0</a:t>
                      </a:r>
                      <a:r>
                        <a:rPr sz="2000" spc="-5" dirty="0">
                          <a:latin typeface="Arial Narrow"/>
                          <a:cs typeface="Arial Narrow"/>
                        </a:rPr>
                        <a:t>x</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143510" algn="ctr">
                        <a:lnSpc>
                          <a:spcPct val="100000"/>
                        </a:lnSpc>
                      </a:pPr>
                      <a:r>
                        <a:rPr sz="2000" spc="-5" dirty="0">
                          <a:latin typeface="Arial Narrow"/>
                          <a:cs typeface="Arial Narrow"/>
                        </a:rPr>
                        <a:t>1X</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algn="l">
                        <a:lnSpc>
                          <a:spcPct val="100000"/>
                        </a:lnSpc>
                        <a:spcBef>
                          <a:spcPts val="40"/>
                        </a:spcBef>
                      </a:pPr>
                      <a:r>
                        <a:rPr lang="zh-CN" altLang="en-US" sz="2050" dirty="0">
                          <a:latin typeface="Times New Roman"/>
                          <a:cs typeface="Times New Roman"/>
                        </a:rPr>
                        <a:t>    高速缓存</a:t>
                      </a:r>
                      <a:endParaRPr lang="en-US" altLang="zh-CN" sz="2050" dirty="0">
                        <a:latin typeface="Times New Roman"/>
                        <a:cs typeface="Times New Roman"/>
                      </a:endParaRPr>
                    </a:p>
                    <a:p>
                      <a:pPr marL="224790" marR="1531620" indent="-635" algn="l">
                        <a:lnSpc>
                          <a:spcPct val="100000"/>
                        </a:lnSpc>
                      </a:pPr>
                      <a:endParaRPr lang="en-US" altLang="zh-CN" sz="2050" spc="0" dirty="0">
                        <a:latin typeface="Times New Roman"/>
                        <a:cs typeface="Times New Roman"/>
                      </a:endParaRPr>
                    </a:p>
                    <a:p>
                      <a:pPr marL="224790" marR="1531620" indent="-635" algn="l">
                        <a:lnSpc>
                          <a:spcPct val="100000"/>
                        </a:lnSpc>
                      </a:pPr>
                      <a:r>
                        <a:rPr lang="zh-CN" altLang="en-US" sz="2000" spc="-5" dirty="0">
                          <a:latin typeface="Arial Narrow"/>
                          <a:cs typeface="Arial Narrow"/>
                        </a:rPr>
                        <a:t>主存</a:t>
                      </a:r>
                      <a:r>
                        <a:rPr sz="2000" spc="-5" dirty="0">
                          <a:latin typeface="Arial Narrow"/>
                          <a:cs typeface="Arial Narrow"/>
                        </a:rPr>
                        <a:t>, </a:t>
                      </a:r>
                      <a:r>
                        <a:rPr lang="en-US" sz="2000" spc="-5" baseline="0" dirty="0">
                          <a:latin typeface="Arial Narrow"/>
                          <a:cs typeface="Arial Narrow"/>
                        </a:rPr>
                        <a:t> </a:t>
                      </a:r>
                    </a:p>
                    <a:p>
                      <a:pPr marL="224790" marR="1531620" indent="-635" algn="l">
                        <a:lnSpc>
                          <a:spcPct val="100000"/>
                        </a:lnSpc>
                      </a:pPr>
                      <a:r>
                        <a:rPr lang="zh-CN" altLang="en-US" sz="2000" spc="-5" baseline="0" dirty="0">
                          <a:latin typeface="Arial Narrow"/>
                          <a:cs typeface="Arial Narrow"/>
                        </a:rPr>
                        <a:t>帧缓冲区</a:t>
                      </a:r>
                      <a:endParaRPr sz="2000" dirty="0">
                        <a:latin typeface="Arial Narrow"/>
                        <a:cs typeface="Arial Narrow"/>
                      </a:endParaRPr>
                    </a:p>
                  </a:txBody>
                  <a:tcPr marL="0" marR="0" marT="179705" marB="0">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1"/>
                  </a:ext>
                </a:extLst>
              </a:tr>
            </a:tbl>
          </a:graphicData>
        </a:graphic>
      </p:graphicFrame>
      <p:sp>
        <p:nvSpPr>
          <p:cNvPr id="3" name="object 3"/>
          <p:cNvSpPr txBox="1">
            <a:spLocks noGrp="1"/>
          </p:cNvSpPr>
          <p:nvPr>
            <p:ph type="title"/>
          </p:nvPr>
        </p:nvSpPr>
        <p:spPr>
          <a:xfrm>
            <a:off x="435758" y="513402"/>
            <a:ext cx="4918710" cy="615553"/>
          </a:xfrm>
          <a:prstGeom prst="rect">
            <a:avLst/>
          </a:prstGeom>
        </p:spPr>
        <p:txBody>
          <a:bodyPr vert="horz" wrap="square" lIns="0" tIns="0" rIns="0" bIns="0" rtlCol="0">
            <a:spAutoFit/>
          </a:bodyPr>
          <a:lstStyle/>
          <a:p>
            <a:pPr marL="12700">
              <a:lnSpc>
                <a:spcPct val="100000"/>
              </a:lnSpc>
            </a:pPr>
            <a:r>
              <a:rPr sz="4000" dirty="0"/>
              <a:t>SRAM </a:t>
            </a:r>
            <a:r>
              <a:rPr sz="4000" spc="-5" dirty="0" err="1"/>
              <a:t>vs</a:t>
            </a:r>
            <a:r>
              <a:rPr sz="4000" spc="-5" dirty="0"/>
              <a:t> DRAM</a:t>
            </a:r>
            <a:r>
              <a:rPr lang="zh-CN" altLang="en-US" sz="4000" spc="-5" dirty="0"/>
              <a:t>一览</a:t>
            </a:r>
            <a:endParaRPr sz="4000" spc="-5" dirty="0"/>
          </a:p>
        </p:txBody>
      </p:sp>
    </p:spTree>
    <p:extLst>
      <p:ext uri="{BB962C8B-B14F-4D97-AF65-F5344CB8AC3E}">
        <p14:creationId xmlns:p14="http://schemas.microsoft.com/office/powerpoint/2010/main" val="3563497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32</a:t>
            </a:fld>
            <a:endParaRPr sz="1000">
              <a:solidFill>
                <a:prstClr val="black"/>
              </a:solidFill>
              <a:cs typeface="Calibri"/>
            </a:endParaRPr>
          </a:p>
        </p:txBody>
      </p:sp>
      <p:sp>
        <p:nvSpPr>
          <p:cNvPr id="3" name="object 3"/>
          <p:cNvSpPr txBox="1">
            <a:spLocks noGrp="1"/>
          </p:cNvSpPr>
          <p:nvPr>
            <p:ph type="title"/>
          </p:nvPr>
        </p:nvSpPr>
        <p:spPr>
          <a:xfrm>
            <a:off x="435758" y="513402"/>
            <a:ext cx="3387725" cy="548640"/>
          </a:xfrm>
          <a:prstGeom prst="rect">
            <a:avLst/>
          </a:prstGeom>
        </p:spPr>
        <p:txBody>
          <a:bodyPr vert="horz" wrap="square" lIns="0" tIns="0" rIns="0" bIns="0" rtlCol="0">
            <a:spAutoFit/>
          </a:bodyPr>
          <a:lstStyle/>
          <a:p>
            <a:pPr marL="12700">
              <a:lnSpc>
                <a:spcPct val="100000"/>
              </a:lnSpc>
            </a:pPr>
            <a:r>
              <a:rPr lang="zh-CN" altLang="en-US" spc="-5" dirty="0"/>
              <a:t>增强的</a:t>
            </a:r>
            <a:r>
              <a:rPr spc="-5" dirty="0"/>
              <a:t>DRAMs</a:t>
            </a:r>
          </a:p>
        </p:txBody>
      </p:sp>
      <p:sp>
        <p:nvSpPr>
          <p:cNvPr id="4" name="object 4"/>
          <p:cNvSpPr txBox="1"/>
          <p:nvPr/>
        </p:nvSpPr>
        <p:spPr>
          <a:xfrm>
            <a:off x="475615" y="1387981"/>
            <a:ext cx="7966075" cy="4903907"/>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自</a:t>
            </a:r>
            <a:r>
              <a:rPr lang="en-US" altLang="zh-CN" sz="2400" b="1" spc="-5" dirty="0">
                <a:solidFill>
                  <a:prstClr val="black"/>
                </a:solidFill>
                <a:cs typeface="Calibri"/>
              </a:rPr>
              <a:t>1966</a:t>
            </a:r>
            <a:r>
              <a:rPr lang="zh-CN" altLang="en-US" sz="2400" b="1" spc="-5" dirty="0">
                <a:solidFill>
                  <a:prstClr val="black"/>
                </a:solidFill>
                <a:cs typeface="Calibri"/>
              </a:rPr>
              <a:t>年</a:t>
            </a:r>
            <a:r>
              <a:rPr lang="en-US" altLang="zh-CN" sz="2400" b="1" spc="-5" dirty="0">
                <a:solidFill>
                  <a:prstClr val="black"/>
                </a:solidFill>
                <a:cs typeface="Calibri"/>
              </a:rPr>
              <a:t>DRAM</a:t>
            </a:r>
            <a:r>
              <a:rPr lang="zh-CN" altLang="en-US" sz="2400" b="1" spc="-5" dirty="0">
                <a:solidFill>
                  <a:prstClr val="black"/>
                </a:solidFill>
                <a:cs typeface="Calibri"/>
              </a:rPr>
              <a:t>问世以来，其基本单元就没有变化。</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en-US" altLang="zh-CN" sz="2000" dirty="0">
                <a:solidFill>
                  <a:prstClr val="black"/>
                </a:solidFill>
                <a:cs typeface="Calibri"/>
              </a:rPr>
              <a:t>Intel </a:t>
            </a:r>
            <a:r>
              <a:rPr lang="zh-CN" altLang="en-US" sz="2000" dirty="0">
                <a:solidFill>
                  <a:prstClr val="black"/>
                </a:solidFill>
                <a:cs typeface="Calibri"/>
              </a:rPr>
              <a:t>于</a:t>
            </a:r>
            <a:r>
              <a:rPr lang="en-US" altLang="zh-CN" sz="2000" dirty="0">
                <a:solidFill>
                  <a:prstClr val="black"/>
                </a:solidFill>
                <a:cs typeface="Calibri"/>
              </a:rPr>
              <a:t>1970</a:t>
            </a:r>
            <a:r>
              <a:rPr lang="zh-CN" altLang="en-US" sz="2000" dirty="0">
                <a:solidFill>
                  <a:prstClr val="black"/>
                </a:solidFill>
                <a:cs typeface="Calibri"/>
              </a:rPr>
              <a:t>年将其推向市场</a:t>
            </a:r>
            <a:endParaRPr sz="2000" dirty="0">
              <a:solidFill>
                <a:prstClr val="black"/>
              </a:solidFill>
              <a:cs typeface="Calibri"/>
            </a:endParaRPr>
          </a:p>
          <a:p>
            <a:pPr marL="355600" indent="-342900">
              <a:spcBef>
                <a:spcPts val="545"/>
              </a:spcBef>
              <a:buClr>
                <a:srgbClr val="8D171A"/>
              </a:buClr>
              <a:buSzPct val="60416"/>
              <a:buFont typeface="Wingdings 2"/>
              <a:buChar char=""/>
              <a:tabLst>
                <a:tab pos="355600" algn="l"/>
              </a:tabLst>
            </a:pPr>
            <a:r>
              <a:rPr sz="2400" b="1" spc="-5" dirty="0">
                <a:solidFill>
                  <a:prstClr val="black"/>
                </a:solidFill>
                <a:cs typeface="Calibri"/>
              </a:rPr>
              <a:t>DRAM </a:t>
            </a:r>
            <a:r>
              <a:rPr lang="zh-CN" altLang="en-US" sz="2400" b="1" dirty="0">
                <a:solidFill>
                  <a:prstClr val="black"/>
                </a:solidFill>
                <a:cs typeface="Calibri"/>
              </a:rPr>
              <a:t>集成了更好的接口逻辑与更快的</a:t>
            </a:r>
            <a:r>
              <a:rPr lang="en-US" altLang="zh-CN" sz="2400" b="1" dirty="0">
                <a:solidFill>
                  <a:prstClr val="black"/>
                </a:solidFill>
                <a:cs typeface="Calibri"/>
              </a:rPr>
              <a:t>I/O</a:t>
            </a:r>
            <a:r>
              <a:rPr lang="zh-CN" altLang="en-US" sz="2400" b="1" dirty="0">
                <a:solidFill>
                  <a:prstClr val="black"/>
                </a:solidFill>
                <a:cs typeface="Calibri"/>
              </a:rPr>
              <a:t>传输接口：</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同步</a:t>
            </a:r>
            <a:r>
              <a:rPr sz="2000" dirty="0">
                <a:solidFill>
                  <a:prstClr val="black"/>
                </a:solidFill>
                <a:cs typeface="Calibri"/>
              </a:rPr>
              <a:t> DRAM</a:t>
            </a:r>
            <a:r>
              <a:rPr sz="2000" spc="-130" dirty="0">
                <a:solidFill>
                  <a:prstClr val="black"/>
                </a:solidFill>
                <a:cs typeface="Calibri"/>
              </a:rPr>
              <a:t> </a:t>
            </a:r>
            <a:r>
              <a:rPr sz="2000" dirty="0">
                <a:solidFill>
                  <a:prstClr val="black"/>
                </a:solidFill>
                <a:cs typeface="Calibri"/>
              </a:rPr>
              <a:t>(</a:t>
            </a:r>
            <a:r>
              <a:rPr sz="2000" dirty="0">
                <a:solidFill>
                  <a:srgbClr val="ED1C24"/>
                </a:solidFill>
                <a:cs typeface="Calibri"/>
              </a:rPr>
              <a:t>SDRAM</a:t>
            </a:r>
            <a:r>
              <a:rPr sz="2000" dirty="0">
                <a:solidFill>
                  <a:prstClr val="black"/>
                </a:solidFill>
                <a:cs typeface="Calibri"/>
              </a:rPr>
              <a:t>)</a:t>
            </a: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使用常见的时钟信号取代异步控制信号</a:t>
            </a:r>
            <a:endParaRPr lang="en-US" altLang="zh-CN" sz="2000" spc="-5"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允许行地址复用</a:t>
            </a:r>
            <a:r>
              <a:rPr sz="2000" spc="-5" dirty="0">
                <a:solidFill>
                  <a:prstClr val="black"/>
                </a:solidFill>
                <a:cs typeface="Calibri"/>
              </a:rPr>
              <a:t>(</a:t>
            </a:r>
            <a:r>
              <a:rPr lang="zh-CN" altLang="en-US" sz="2000" spc="-5" dirty="0">
                <a:solidFill>
                  <a:prstClr val="black"/>
                </a:solidFill>
                <a:cs typeface="Calibri"/>
              </a:rPr>
              <a:t>比如</a:t>
            </a:r>
            <a:r>
              <a:rPr sz="2000" spc="-5" dirty="0">
                <a:solidFill>
                  <a:prstClr val="black"/>
                </a:solidFill>
                <a:cs typeface="Calibri"/>
              </a:rPr>
              <a:t>, </a:t>
            </a:r>
            <a:r>
              <a:rPr sz="2000" dirty="0">
                <a:solidFill>
                  <a:prstClr val="black"/>
                </a:solidFill>
                <a:cs typeface="Calibri"/>
              </a:rPr>
              <a:t>RAS, CAS, CAS, CAS)</a:t>
            </a:r>
          </a:p>
          <a:p>
            <a:pPr lvl="2">
              <a:spcBef>
                <a:spcPts val="20"/>
              </a:spcBef>
              <a:buFont typeface="Wingdings"/>
              <a:buChar char=""/>
            </a:pPr>
            <a:endParaRPr sz="2900" dirty="0">
              <a:solidFill>
                <a:prstClr val="black"/>
              </a:solidFill>
              <a:latin typeface="Times New Roman"/>
              <a:cs typeface="Times New Roman"/>
            </a:endParaRPr>
          </a:p>
          <a:p>
            <a:pPr marL="756285" lvl="1" indent="-286385">
              <a:buClr>
                <a:srgbClr val="8D171A"/>
              </a:buClr>
              <a:buSzPct val="110000"/>
              <a:buFont typeface="Wingdings"/>
              <a:buChar char=""/>
              <a:tabLst>
                <a:tab pos="756285" algn="l"/>
                <a:tab pos="756920" algn="l"/>
              </a:tabLst>
            </a:pPr>
            <a:r>
              <a:rPr lang="zh-CN" altLang="en-US" sz="2000" dirty="0">
                <a:solidFill>
                  <a:prstClr val="black"/>
                </a:solidFill>
                <a:cs typeface="Calibri"/>
              </a:rPr>
              <a:t>双倍数据速率同步</a:t>
            </a:r>
            <a:r>
              <a:rPr sz="2000" dirty="0">
                <a:solidFill>
                  <a:prstClr val="black"/>
                </a:solidFill>
                <a:cs typeface="Calibri"/>
              </a:rPr>
              <a:t>DRAM (</a:t>
            </a:r>
            <a:r>
              <a:rPr sz="2000" dirty="0">
                <a:solidFill>
                  <a:srgbClr val="ED1C24"/>
                </a:solidFill>
                <a:cs typeface="Calibri"/>
              </a:rPr>
              <a:t>DDR</a:t>
            </a:r>
            <a:r>
              <a:rPr sz="2000" spc="-110" dirty="0">
                <a:solidFill>
                  <a:srgbClr val="ED1C24"/>
                </a:solidFill>
                <a:cs typeface="Calibri"/>
              </a:rPr>
              <a:t> </a:t>
            </a:r>
            <a:r>
              <a:rPr sz="2000" dirty="0">
                <a:solidFill>
                  <a:srgbClr val="ED1C24"/>
                </a:solidFill>
                <a:cs typeface="Calibri"/>
              </a:rPr>
              <a:t>SDRAM</a:t>
            </a:r>
            <a:r>
              <a:rPr sz="2000" dirty="0">
                <a:solidFill>
                  <a:prstClr val="black"/>
                </a:solidFill>
                <a:cs typeface="Calibri"/>
              </a:rPr>
              <a:t>)</a:t>
            </a:r>
          </a:p>
          <a:p>
            <a:pPr marL="1155700" lvl="2" indent="-228600">
              <a:spcBef>
                <a:spcPts val="475"/>
              </a:spcBef>
              <a:buSzPct val="80000"/>
              <a:buFont typeface="Wingdings"/>
              <a:buChar char=""/>
              <a:tabLst>
                <a:tab pos="1155700" algn="l"/>
              </a:tabLst>
            </a:pPr>
            <a:r>
              <a:rPr lang="zh-CN" altLang="en-US" sz="2000" dirty="0">
                <a:solidFill>
                  <a:prstClr val="black"/>
                </a:solidFill>
              </a:rPr>
              <a:t>每个时钟周期每个引脚使用两个时钟沿传送两比特控制信号</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以预取缓冲区的大小来划分不同类型</a:t>
            </a:r>
            <a:r>
              <a:rPr sz="2000" spc="-5" dirty="0">
                <a:solidFill>
                  <a:prstClr val="black"/>
                </a:solidFill>
                <a:cs typeface="Calibri"/>
              </a:rPr>
              <a:t>:</a:t>
            </a:r>
            <a:endParaRPr sz="2000" dirty="0">
              <a:solidFill>
                <a:prstClr val="black"/>
              </a:solidFill>
              <a:cs typeface="Calibri"/>
            </a:endParaRPr>
          </a:p>
          <a:p>
            <a:pPr marL="1383665">
              <a:spcBef>
                <a:spcPts val="475"/>
              </a:spcBef>
            </a:pPr>
            <a:r>
              <a:rPr sz="2000" dirty="0">
                <a:solidFill>
                  <a:srgbClr val="ED1C24"/>
                </a:solidFill>
                <a:cs typeface="Calibri"/>
              </a:rPr>
              <a:t>–  DDR </a:t>
            </a:r>
            <a:r>
              <a:rPr sz="2000" dirty="0">
                <a:solidFill>
                  <a:prstClr val="black"/>
                </a:solidFill>
                <a:cs typeface="Calibri"/>
              </a:rPr>
              <a:t>(2 </a:t>
            </a:r>
            <a:r>
              <a:rPr sz="2000" spc="-5" dirty="0">
                <a:solidFill>
                  <a:prstClr val="black"/>
                </a:solidFill>
                <a:cs typeface="Calibri"/>
              </a:rPr>
              <a:t>bits), </a:t>
            </a:r>
            <a:r>
              <a:rPr sz="2000" dirty="0">
                <a:solidFill>
                  <a:srgbClr val="ED1C24"/>
                </a:solidFill>
                <a:cs typeface="Calibri"/>
              </a:rPr>
              <a:t>DDR2 </a:t>
            </a:r>
            <a:r>
              <a:rPr sz="2000" dirty="0">
                <a:solidFill>
                  <a:prstClr val="black"/>
                </a:solidFill>
                <a:cs typeface="Calibri"/>
              </a:rPr>
              <a:t>(4 </a:t>
            </a:r>
            <a:r>
              <a:rPr sz="2000" spc="-5" dirty="0">
                <a:solidFill>
                  <a:prstClr val="black"/>
                </a:solidFill>
                <a:cs typeface="Calibri"/>
              </a:rPr>
              <a:t>bits), </a:t>
            </a:r>
            <a:r>
              <a:rPr sz="2000" dirty="0">
                <a:solidFill>
                  <a:srgbClr val="ED1C24"/>
                </a:solidFill>
                <a:cs typeface="Calibri"/>
              </a:rPr>
              <a:t>DDR3 </a:t>
            </a:r>
            <a:r>
              <a:rPr sz="2000" dirty="0">
                <a:solidFill>
                  <a:prstClr val="black"/>
                </a:solidFill>
                <a:cs typeface="Calibri"/>
              </a:rPr>
              <a:t>(8</a:t>
            </a:r>
            <a:r>
              <a:rPr sz="2000" spc="-165" dirty="0">
                <a:solidFill>
                  <a:prstClr val="black"/>
                </a:solidFill>
                <a:cs typeface="Calibri"/>
              </a:rPr>
              <a:t> </a:t>
            </a:r>
            <a:r>
              <a:rPr sz="2000" spc="-5" dirty="0">
                <a:solidFill>
                  <a:prstClr val="black"/>
                </a:solidFill>
                <a:cs typeface="Calibri"/>
              </a:rPr>
              <a:t>bits)</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到</a:t>
            </a:r>
            <a:r>
              <a:rPr lang="en-US" altLang="zh-CN" sz="2000" spc="-5" dirty="0">
                <a:solidFill>
                  <a:prstClr val="black"/>
                </a:solidFill>
                <a:cs typeface="Calibri"/>
              </a:rPr>
              <a:t>2010</a:t>
            </a:r>
            <a:r>
              <a:rPr lang="zh-CN" altLang="en-US" sz="2000" spc="-5" dirty="0">
                <a:solidFill>
                  <a:prstClr val="black"/>
                </a:solidFill>
                <a:cs typeface="Calibri"/>
              </a:rPr>
              <a:t>年，多数服务器和桌面系统均支持该标准</a:t>
            </a:r>
            <a:endParaRPr lang="en-US" altLang="zh-CN" sz="2000" spc="-5" dirty="0">
              <a:solidFill>
                <a:prstClr val="black"/>
              </a:solidFill>
              <a:cs typeface="Calibri"/>
            </a:endParaRPr>
          </a:p>
          <a:p>
            <a:pPr marL="1155700" lvl="2" indent="-228600">
              <a:spcBef>
                <a:spcPts val="475"/>
              </a:spcBef>
              <a:buSzPct val="80000"/>
              <a:buFont typeface="Wingdings"/>
              <a:buChar char=""/>
              <a:tabLst>
                <a:tab pos="1155700" algn="l"/>
              </a:tabLst>
            </a:pPr>
            <a:r>
              <a:rPr sz="2000" spc="-5" dirty="0">
                <a:solidFill>
                  <a:prstClr val="black"/>
                </a:solidFill>
                <a:cs typeface="Calibri"/>
              </a:rPr>
              <a:t>Intel Core i7 </a:t>
            </a:r>
            <a:r>
              <a:rPr lang="zh-CN" altLang="en-US" sz="2000" spc="-5" dirty="0">
                <a:solidFill>
                  <a:prstClr val="black"/>
                </a:solidFill>
                <a:cs typeface="Calibri"/>
              </a:rPr>
              <a:t>支持</a:t>
            </a:r>
            <a:r>
              <a:rPr sz="2000" dirty="0">
                <a:solidFill>
                  <a:prstClr val="black"/>
                </a:solidFill>
                <a:cs typeface="Calibri"/>
              </a:rPr>
              <a:t>DDR3 </a:t>
            </a:r>
            <a:r>
              <a:rPr lang="zh-CN" altLang="en-US" sz="2000" dirty="0">
                <a:solidFill>
                  <a:prstClr val="black"/>
                </a:solidFill>
                <a:cs typeface="Calibri"/>
              </a:rPr>
              <a:t>和</a:t>
            </a:r>
            <a:r>
              <a:rPr sz="2000" dirty="0">
                <a:solidFill>
                  <a:prstClr val="black"/>
                </a:solidFill>
                <a:cs typeface="Calibri"/>
              </a:rPr>
              <a:t> DDR4</a:t>
            </a:r>
            <a:r>
              <a:rPr sz="2000" spc="-120" dirty="0">
                <a:solidFill>
                  <a:prstClr val="black"/>
                </a:solidFill>
                <a:cs typeface="Calibri"/>
              </a:rPr>
              <a:t> </a:t>
            </a:r>
            <a:r>
              <a:rPr sz="2000" dirty="0">
                <a:solidFill>
                  <a:prstClr val="black"/>
                </a:solidFill>
                <a:cs typeface="Calibri"/>
              </a:rPr>
              <a:t>SDRAM</a:t>
            </a:r>
          </a:p>
        </p:txBody>
      </p:sp>
    </p:spTree>
    <p:extLst>
      <p:ext uri="{BB962C8B-B14F-4D97-AF65-F5344CB8AC3E}">
        <p14:creationId xmlns:p14="http://schemas.microsoft.com/office/powerpoint/2010/main" val="151273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33</a:t>
            </a:fld>
            <a:endParaRPr sz="1000">
              <a:solidFill>
                <a:prstClr val="black"/>
              </a:solidFill>
              <a:cs typeface="Calibri"/>
            </a:endParaRPr>
          </a:p>
        </p:txBody>
      </p:sp>
      <p:sp>
        <p:nvSpPr>
          <p:cNvPr id="3" name="object 3"/>
          <p:cNvSpPr txBox="1">
            <a:spLocks noGrp="1"/>
          </p:cNvSpPr>
          <p:nvPr>
            <p:ph type="title"/>
          </p:nvPr>
        </p:nvSpPr>
        <p:spPr>
          <a:xfrm>
            <a:off x="435758" y="513402"/>
            <a:ext cx="4272915" cy="553998"/>
          </a:xfrm>
          <a:prstGeom prst="rect">
            <a:avLst/>
          </a:prstGeom>
        </p:spPr>
        <p:txBody>
          <a:bodyPr vert="horz" wrap="square" lIns="0" tIns="0" rIns="0" bIns="0" rtlCol="0">
            <a:spAutoFit/>
          </a:bodyPr>
          <a:lstStyle/>
          <a:p>
            <a:pPr marL="12700">
              <a:lnSpc>
                <a:spcPct val="100000"/>
              </a:lnSpc>
            </a:pPr>
            <a:r>
              <a:rPr lang="zh-CN" altLang="en-US" spc="-5" dirty="0"/>
              <a:t>非易失性存储器</a:t>
            </a:r>
            <a:endParaRPr spc="-5" dirty="0"/>
          </a:p>
        </p:txBody>
      </p:sp>
      <p:sp>
        <p:nvSpPr>
          <p:cNvPr id="4" name="object 4"/>
          <p:cNvSpPr txBox="1"/>
          <p:nvPr/>
        </p:nvSpPr>
        <p:spPr>
          <a:xfrm>
            <a:off x="475615" y="1351405"/>
            <a:ext cx="7661909" cy="5147563"/>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sz="2400" b="1" spc="-5" dirty="0">
                <a:solidFill>
                  <a:prstClr val="black"/>
                </a:solidFill>
                <a:cs typeface="Calibri"/>
              </a:rPr>
              <a:t>DRAM </a:t>
            </a:r>
            <a:r>
              <a:rPr lang="zh-CN" altLang="en-US" sz="2400" b="1" spc="-5" dirty="0">
                <a:solidFill>
                  <a:prstClr val="black"/>
                </a:solidFill>
                <a:cs typeface="Calibri"/>
              </a:rPr>
              <a:t>和</a:t>
            </a:r>
            <a:r>
              <a:rPr sz="2400" b="1" spc="-5" dirty="0">
                <a:solidFill>
                  <a:prstClr val="black"/>
                </a:solidFill>
                <a:cs typeface="Calibri"/>
              </a:rPr>
              <a:t> </a:t>
            </a:r>
            <a:r>
              <a:rPr sz="2400" b="1" dirty="0">
                <a:solidFill>
                  <a:prstClr val="black"/>
                </a:solidFill>
                <a:cs typeface="Calibri"/>
              </a:rPr>
              <a:t>SRAM </a:t>
            </a:r>
            <a:r>
              <a:rPr lang="zh-CN" altLang="en-US" sz="2400" b="1" spc="-5" dirty="0">
                <a:solidFill>
                  <a:prstClr val="black"/>
                </a:solidFill>
                <a:cs typeface="Calibri"/>
              </a:rPr>
              <a:t>是易失性存储器</a:t>
            </a:r>
            <a:endParaRPr sz="2400" dirty="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spc="-5" dirty="0">
                <a:solidFill>
                  <a:prstClr val="black"/>
                </a:solidFill>
                <a:cs typeface="Calibri"/>
              </a:rPr>
              <a:t>断电数据丢失</a:t>
            </a:r>
            <a:endParaRPr sz="2000" dirty="0">
              <a:solidFill>
                <a:prstClr val="black"/>
              </a:solidFill>
              <a:cs typeface="Calibri"/>
            </a:endParaRPr>
          </a:p>
          <a:p>
            <a:pPr marL="355600" indent="-342900">
              <a:spcBef>
                <a:spcPts val="254"/>
              </a:spcBef>
              <a:buClr>
                <a:srgbClr val="8D171A"/>
              </a:buClr>
              <a:buSzPct val="58333"/>
              <a:buFont typeface="Wingdings 2"/>
              <a:buChar char=""/>
              <a:tabLst>
                <a:tab pos="355600" algn="l"/>
              </a:tabLst>
            </a:pPr>
            <a:r>
              <a:rPr lang="zh-CN" altLang="en-US" sz="2400" b="1" spc="-5" dirty="0">
                <a:solidFill>
                  <a:prstClr val="black"/>
                </a:solidFill>
                <a:cs typeface="Calibri"/>
              </a:rPr>
              <a:t>非易失性存储器断电后，依然保持数据</a:t>
            </a:r>
            <a:endParaRPr sz="2400" dirty="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dirty="0">
                <a:solidFill>
                  <a:prstClr val="black"/>
                </a:solidFill>
                <a:cs typeface="Calibri"/>
              </a:rPr>
              <a:t>只读存储器</a:t>
            </a:r>
            <a:r>
              <a:rPr sz="2000" dirty="0">
                <a:solidFill>
                  <a:prstClr val="black"/>
                </a:solidFill>
                <a:cs typeface="Calibri"/>
              </a:rPr>
              <a:t>(</a:t>
            </a:r>
            <a:r>
              <a:rPr sz="2000" dirty="0">
                <a:solidFill>
                  <a:srgbClr val="BC1E24"/>
                </a:solidFill>
                <a:cs typeface="Calibri"/>
              </a:rPr>
              <a:t>ROM</a:t>
            </a:r>
            <a:r>
              <a:rPr sz="2000" dirty="0">
                <a:solidFill>
                  <a:prstClr val="black"/>
                </a:solidFill>
                <a:cs typeface="Calibri"/>
              </a:rPr>
              <a:t>): </a:t>
            </a:r>
            <a:r>
              <a:rPr lang="zh-CN" altLang="en-US" sz="2000" dirty="0">
                <a:solidFill>
                  <a:prstClr val="black"/>
                </a:solidFill>
                <a:cs typeface="Calibri"/>
              </a:rPr>
              <a:t>生产时写入程序，只能写一次</a:t>
            </a:r>
            <a:endParaRPr lang="en-US" altLang="zh-CN" sz="2000" dirty="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spc="-5" dirty="0">
                <a:solidFill>
                  <a:prstClr val="black"/>
                </a:solidFill>
                <a:cs typeface="Calibri"/>
              </a:rPr>
              <a:t>可编程</a:t>
            </a:r>
            <a:r>
              <a:rPr sz="2000" spc="-5" dirty="0">
                <a:solidFill>
                  <a:prstClr val="black"/>
                </a:solidFill>
                <a:cs typeface="Calibri"/>
              </a:rPr>
              <a:t> </a:t>
            </a:r>
            <a:r>
              <a:rPr sz="2000" dirty="0">
                <a:solidFill>
                  <a:prstClr val="black"/>
                </a:solidFill>
                <a:cs typeface="Calibri"/>
              </a:rPr>
              <a:t>ROM (</a:t>
            </a:r>
            <a:r>
              <a:rPr sz="2000" dirty="0">
                <a:solidFill>
                  <a:srgbClr val="BC1E24"/>
                </a:solidFill>
                <a:cs typeface="Calibri"/>
              </a:rPr>
              <a:t>PROM</a:t>
            </a:r>
            <a:r>
              <a:rPr sz="2000" dirty="0">
                <a:solidFill>
                  <a:prstClr val="black"/>
                </a:solidFill>
                <a:cs typeface="Calibri"/>
              </a:rPr>
              <a:t>): </a:t>
            </a:r>
            <a:r>
              <a:rPr lang="zh-CN" altLang="en-US" sz="2000" dirty="0">
                <a:solidFill>
                  <a:prstClr val="black"/>
                </a:solidFill>
                <a:cs typeface="Calibri"/>
              </a:rPr>
              <a:t>可以重新编程一次</a:t>
            </a:r>
            <a:endParaRPr lang="en-US" sz="2000" dirty="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dirty="0">
                <a:solidFill>
                  <a:prstClr val="black"/>
                </a:solidFill>
                <a:cs typeface="Calibri"/>
              </a:rPr>
              <a:t>可擦除</a:t>
            </a:r>
            <a:r>
              <a:rPr sz="2000" dirty="0">
                <a:solidFill>
                  <a:prstClr val="black"/>
                </a:solidFill>
                <a:cs typeface="Calibri"/>
              </a:rPr>
              <a:t> PROM (</a:t>
            </a:r>
            <a:r>
              <a:rPr sz="2000" dirty="0">
                <a:solidFill>
                  <a:srgbClr val="BC1E24"/>
                </a:solidFill>
                <a:cs typeface="Calibri"/>
              </a:rPr>
              <a:t>EPROM</a:t>
            </a:r>
            <a:r>
              <a:rPr sz="2000" dirty="0">
                <a:solidFill>
                  <a:prstClr val="black"/>
                </a:solidFill>
                <a:cs typeface="Calibri"/>
              </a:rPr>
              <a:t>): </a:t>
            </a:r>
            <a:r>
              <a:rPr lang="zh-CN" altLang="en-US" sz="2000" dirty="0">
                <a:solidFill>
                  <a:prstClr val="black"/>
                </a:solidFill>
                <a:cs typeface="Calibri"/>
              </a:rPr>
              <a:t>可用紫外线整块擦除</a:t>
            </a:r>
            <a:endParaRPr lang="en-US" altLang="zh-CN" sz="2000" dirty="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dirty="0">
                <a:solidFill>
                  <a:prstClr val="black"/>
                </a:solidFill>
                <a:cs typeface="Calibri"/>
              </a:rPr>
              <a:t>电可擦除</a:t>
            </a:r>
            <a:r>
              <a:rPr sz="2000" dirty="0">
                <a:solidFill>
                  <a:prstClr val="black"/>
                </a:solidFill>
                <a:cs typeface="Calibri"/>
              </a:rPr>
              <a:t>PROM (</a:t>
            </a:r>
            <a:r>
              <a:rPr sz="2000" dirty="0">
                <a:solidFill>
                  <a:srgbClr val="BC1E24"/>
                </a:solidFill>
                <a:cs typeface="Calibri"/>
              </a:rPr>
              <a:t>EEPROM</a:t>
            </a:r>
            <a:r>
              <a:rPr sz="2000" dirty="0">
                <a:solidFill>
                  <a:prstClr val="black"/>
                </a:solidFill>
                <a:cs typeface="Calibri"/>
              </a:rPr>
              <a:t>): </a:t>
            </a:r>
            <a:r>
              <a:rPr lang="zh-CN" altLang="en-US" sz="2000" dirty="0">
                <a:solidFill>
                  <a:prstClr val="black"/>
                </a:solidFill>
                <a:cs typeface="Calibri"/>
              </a:rPr>
              <a:t>可用电子信号整块擦除</a:t>
            </a:r>
            <a:endParaRPr lang="en-US" sz="2000" dirty="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spc="-5" dirty="0">
                <a:solidFill>
                  <a:prstClr val="black"/>
                </a:solidFill>
                <a:cs typeface="Calibri"/>
              </a:rPr>
              <a:t>闪存</a:t>
            </a:r>
            <a:r>
              <a:rPr sz="2000" spc="-5" dirty="0">
                <a:solidFill>
                  <a:prstClr val="black"/>
                </a:solidFill>
                <a:cs typeface="Calibri"/>
              </a:rPr>
              <a:t>:</a:t>
            </a:r>
            <a:r>
              <a:rPr lang="zh-CN" altLang="en-US" sz="2000" spc="-5" dirty="0">
                <a:solidFill>
                  <a:prstClr val="black"/>
                </a:solidFill>
                <a:cs typeface="Calibri"/>
              </a:rPr>
              <a:t> 基于</a:t>
            </a:r>
            <a:r>
              <a:rPr lang="en-US" altLang="zh-CN" sz="2000" spc="-5" dirty="0">
                <a:solidFill>
                  <a:prstClr val="black"/>
                </a:solidFill>
                <a:cs typeface="Calibri"/>
              </a:rPr>
              <a:t>EEPROM, </a:t>
            </a:r>
            <a:r>
              <a:rPr lang="zh-CN" altLang="en-US" sz="2000" spc="-5" dirty="0">
                <a:solidFill>
                  <a:prstClr val="black"/>
                </a:solidFill>
                <a:cs typeface="Calibri"/>
              </a:rPr>
              <a:t>以块为单位进行擦除</a:t>
            </a:r>
            <a:endParaRPr sz="2000" dirty="0">
              <a:solidFill>
                <a:prstClr val="black"/>
              </a:solidFill>
              <a:cs typeface="Calibri"/>
            </a:endParaRPr>
          </a:p>
          <a:p>
            <a:pPr marL="1155700" lvl="2" indent="-228600">
              <a:spcBef>
                <a:spcPts val="240"/>
              </a:spcBef>
              <a:buSzPct val="80000"/>
              <a:buFont typeface="Wingdings"/>
              <a:buChar char=""/>
              <a:tabLst>
                <a:tab pos="1155700" algn="l"/>
              </a:tabLst>
            </a:pPr>
            <a:r>
              <a:rPr lang="zh-CN" altLang="en-US" sz="2000" dirty="0">
                <a:solidFill>
                  <a:prstClr val="black"/>
                </a:solidFill>
                <a:cs typeface="Calibri"/>
              </a:rPr>
              <a:t> </a:t>
            </a:r>
            <a:r>
              <a:rPr sz="2000" dirty="0">
                <a:solidFill>
                  <a:prstClr val="black"/>
                </a:solidFill>
                <a:cs typeface="Calibri"/>
              </a:rPr>
              <a:t>100,000</a:t>
            </a:r>
            <a:r>
              <a:rPr sz="2000" spc="-120" dirty="0">
                <a:solidFill>
                  <a:prstClr val="black"/>
                </a:solidFill>
                <a:cs typeface="Calibri"/>
              </a:rPr>
              <a:t> </a:t>
            </a:r>
            <a:r>
              <a:rPr lang="zh-CN" altLang="en-US" sz="2000" spc="-5" dirty="0">
                <a:solidFill>
                  <a:prstClr val="black"/>
                </a:solidFill>
                <a:cs typeface="Calibri"/>
              </a:rPr>
              <a:t>次擦除后即磨损坏</a:t>
            </a:r>
            <a:endParaRPr sz="2000" dirty="0">
              <a:solidFill>
                <a:prstClr val="black"/>
              </a:solidFill>
              <a:cs typeface="Calibri"/>
            </a:endParaRPr>
          </a:p>
          <a:p>
            <a:pPr marL="355600" indent="-342900">
              <a:spcBef>
                <a:spcPts val="260"/>
              </a:spcBef>
              <a:buClr>
                <a:srgbClr val="8D171A"/>
              </a:buClr>
              <a:buSzPct val="60416"/>
              <a:buFont typeface="Wingdings 2"/>
              <a:buChar char=""/>
              <a:tabLst>
                <a:tab pos="355600" algn="l"/>
              </a:tabLst>
            </a:pPr>
            <a:r>
              <a:rPr lang="zh-CN" altLang="en-US" sz="2400" b="1" dirty="0">
                <a:solidFill>
                  <a:prstClr val="black"/>
                </a:solidFill>
                <a:cs typeface="Calibri"/>
              </a:rPr>
              <a:t>非易失性存储器的应用</a:t>
            </a:r>
            <a:endParaRPr sz="2400" dirty="0">
              <a:solidFill>
                <a:prstClr val="black"/>
              </a:solidFill>
              <a:cs typeface="Calibri"/>
            </a:endParaRPr>
          </a:p>
          <a:p>
            <a:pPr marL="756285" marR="288290" lvl="1" indent="-286385">
              <a:lnSpc>
                <a:spcPts val="2160"/>
              </a:lnSpc>
              <a:spcBef>
                <a:spcPts val="540"/>
              </a:spcBef>
              <a:buClr>
                <a:srgbClr val="8D171A"/>
              </a:buClr>
              <a:buSzPct val="110000"/>
              <a:buFont typeface="Wingdings"/>
              <a:buChar char=""/>
              <a:tabLst>
                <a:tab pos="756285" algn="l"/>
                <a:tab pos="756920" algn="l"/>
              </a:tabLst>
            </a:pPr>
            <a:r>
              <a:rPr lang="zh-CN" altLang="en-US" sz="2000" dirty="0">
                <a:solidFill>
                  <a:prstClr val="black"/>
                </a:solidFill>
                <a:cs typeface="Calibri"/>
              </a:rPr>
              <a:t>存储固件程序的</a:t>
            </a:r>
            <a:r>
              <a:rPr lang="en-US" altLang="zh-CN" sz="2000" dirty="0">
                <a:solidFill>
                  <a:prstClr val="black"/>
                </a:solidFill>
                <a:cs typeface="Calibri"/>
              </a:rPr>
              <a:t>ROM</a:t>
            </a:r>
            <a:r>
              <a:rPr sz="2000" dirty="0">
                <a:solidFill>
                  <a:prstClr val="black"/>
                </a:solidFill>
                <a:cs typeface="Calibri"/>
              </a:rPr>
              <a:t>(BIOS,</a:t>
            </a:r>
            <a:r>
              <a:rPr lang="zh-CN" altLang="en-US" sz="2000" dirty="0">
                <a:solidFill>
                  <a:prstClr val="black"/>
                </a:solidFill>
                <a:cs typeface="Calibri"/>
              </a:rPr>
              <a:t>磁盘控制器</a:t>
            </a:r>
            <a:r>
              <a:rPr sz="2000" spc="-5" dirty="0">
                <a:solidFill>
                  <a:prstClr val="black"/>
                </a:solidFill>
                <a:cs typeface="Calibri"/>
              </a:rPr>
              <a:t>,  </a:t>
            </a:r>
            <a:r>
              <a:rPr lang="zh-CN" altLang="en-US" sz="2000" spc="-5" dirty="0">
                <a:solidFill>
                  <a:prstClr val="black"/>
                </a:solidFill>
                <a:cs typeface="Calibri"/>
              </a:rPr>
              <a:t>网卡</a:t>
            </a:r>
            <a:r>
              <a:rPr sz="2000" dirty="0">
                <a:solidFill>
                  <a:prstClr val="black"/>
                </a:solidFill>
                <a:cs typeface="Calibri"/>
              </a:rPr>
              <a:t>,</a:t>
            </a:r>
            <a:r>
              <a:rPr lang="zh-CN" altLang="en-US" sz="2000" dirty="0">
                <a:solidFill>
                  <a:prstClr val="black"/>
                </a:solidFill>
                <a:cs typeface="Calibri"/>
              </a:rPr>
              <a:t>图形加速器</a:t>
            </a:r>
            <a:r>
              <a:rPr sz="2000" spc="-5" dirty="0">
                <a:solidFill>
                  <a:prstClr val="black"/>
                </a:solidFill>
                <a:cs typeface="Calibri"/>
              </a:rPr>
              <a:t>, </a:t>
            </a:r>
            <a:r>
              <a:rPr lang="zh-CN" altLang="en-US" sz="2000" spc="-5" dirty="0">
                <a:solidFill>
                  <a:prstClr val="black"/>
                </a:solidFill>
                <a:cs typeface="Calibri"/>
              </a:rPr>
              <a:t>安全子系统</a:t>
            </a:r>
            <a:r>
              <a:rPr sz="2000" spc="-5" dirty="0">
                <a:solidFill>
                  <a:prstClr val="black"/>
                </a:solidFill>
                <a:cs typeface="Calibri"/>
              </a:rPr>
              <a:t>,…)</a:t>
            </a:r>
            <a:endParaRPr sz="2000" dirty="0">
              <a:solidFill>
                <a:prstClr val="black"/>
              </a:solidFill>
              <a:cs typeface="Calibri"/>
            </a:endParaRPr>
          </a:p>
          <a:p>
            <a:pPr marL="756285" marR="512445" lvl="1" indent="-286385">
              <a:lnSpc>
                <a:spcPts val="2160"/>
              </a:lnSpc>
              <a:spcBef>
                <a:spcPts val="480"/>
              </a:spcBef>
              <a:buClr>
                <a:srgbClr val="8D171A"/>
              </a:buClr>
              <a:buSzPct val="110000"/>
              <a:buFont typeface="Wingdings"/>
              <a:buChar char=""/>
              <a:tabLst>
                <a:tab pos="756285" algn="l"/>
                <a:tab pos="756920" algn="l"/>
              </a:tabLst>
            </a:pPr>
            <a:r>
              <a:rPr lang="zh-CN" altLang="en-US" sz="2000" spc="-5" dirty="0">
                <a:solidFill>
                  <a:prstClr val="black"/>
                </a:solidFill>
                <a:cs typeface="Calibri"/>
              </a:rPr>
              <a:t>固态硬盘</a:t>
            </a:r>
            <a:r>
              <a:rPr lang="en-US" altLang="zh-CN" sz="2000" spc="-5" dirty="0">
                <a:solidFill>
                  <a:prstClr val="black"/>
                </a:solidFill>
                <a:cs typeface="Calibri"/>
              </a:rPr>
              <a:t>(U</a:t>
            </a:r>
            <a:r>
              <a:rPr lang="zh-CN" altLang="en-US" sz="2000" spc="-5" dirty="0">
                <a:solidFill>
                  <a:prstClr val="black"/>
                </a:solidFill>
                <a:cs typeface="Calibri"/>
              </a:rPr>
              <a:t>盘</a:t>
            </a:r>
            <a:r>
              <a:rPr sz="2000" spc="-5" dirty="0">
                <a:solidFill>
                  <a:prstClr val="black"/>
                </a:solidFill>
                <a:cs typeface="Calibri"/>
              </a:rPr>
              <a:t>, </a:t>
            </a:r>
            <a:r>
              <a:rPr lang="zh-CN" altLang="en-US" sz="2000" spc="-5" dirty="0">
                <a:solidFill>
                  <a:prstClr val="black"/>
                </a:solidFill>
                <a:cs typeface="Calibri"/>
              </a:rPr>
              <a:t>智能手机</a:t>
            </a:r>
            <a:r>
              <a:rPr sz="2000" spc="-5" dirty="0">
                <a:solidFill>
                  <a:prstClr val="black"/>
                </a:solidFill>
                <a:cs typeface="Calibri"/>
              </a:rPr>
              <a:t>, mp3</a:t>
            </a:r>
            <a:r>
              <a:rPr lang="zh-CN" altLang="en-US" sz="2000" spc="-5" dirty="0">
                <a:solidFill>
                  <a:prstClr val="black"/>
                </a:solidFill>
                <a:cs typeface="Calibri"/>
              </a:rPr>
              <a:t>播放器</a:t>
            </a:r>
            <a:r>
              <a:rPr sz="2000" spc="-5" dirty="0">
                <a:solidFill>
                  <a:prstClr val="black"/>
                </a:solidFill>
                <a:cs typeface="Calibri"/>
              </a:rPr>
              <a:t>, </a:t>
            </a:r>
            <a:r>
              <a:rPr lang="zh-CN" altLang="en-US" sz="2000" spc="-5" dirty="0">
                <a:solidFill>
                  <a:prstClr val="black"/>
                </a:solidFill>
                <a:cs typeface="Calibri"/>
              </a:rPr>
              <a:t>平板电脑</a:t>
            </a:r>
            <a:r>
              <a:rPr sz="2000" spc="-5" dirty="0">
                <a:solidFill>
                  <a:prstClr val="black"/>
                </a:solidFill>
                <a:cs typeface="Calibri"/>
              </a:rPr>
              <a:t>,</a:t>
            </a:r>
            <a:r>
              <a:rPr sz="2000" spc="60" dirty="0">
                <a:solidFill>
                  <a:prstClr val="black"/>
                </a:solidFill>
                <a:cs typeface="Calibri"/>
              </a:rPr>
              <a:t> </a:t>
            </a:r>
            <a:r>
              <a:rPr lang="zh-CN" altLang="en-US" sz="2000" spc="60" dirty="0">
                <a:solidFill>
                  <a:prstClr val="black"/>
                </a:solidFill>
                <a:cs typeface="Calibri"/>
              </a:rPr>
              <a:t>笔记本电脑</a:t>
            </a:r>
            <a:r>
              <a:rPr lang="en-US" altLang="zh-CN" sz="2000" spc="-5" dirty="0">
                <a:solidFill>
                  <a:prstClr val="black"/>
                </a:solidFill>
                <a:cs typeface="Calibri"/>
              </a:rPr>
              <a:t>…)</a:t>
            </a:r>
            <a:endParaRPr sz="2000" dirty="0">
              <a:solidFill>
                <a:prstClr val="black"/>
              </a:solidFill>
              <a:cs typeface="Calibri"/>
            </a:endParaRPr>
          </a:p>
          <a:p>
            <a:pPr marL="756285" lvl="1" indent="-286385">
              <a:spcBef>
                <a:spcPts val="204"/>
              </a:spcBef>
              <a:buClr>
                <a:srgbClr val="8D171A"/>
              </a:buClr>
              <a:buSzPct val="110000"/>
              <a:buFont typeface="Wingdings"/>
              <a:buChar char=""/>
              <a:tabLst>
                <a:tab pos="756285" algn="l"/>
                <a:tab pos="756920" algn="l"/>
              </a:tabLst>
            </a:pPr>
            <a:r>
              <a:rPr lang="zh-CN" altLang="en-US" sz="2000" spc="-5" dirty="0">
                <a:solidFill>
                  <a:prstClr val="black"/>
                </a:solidFill>
                <a:cs typeface="Calibri"/>
              </a:rPr>
              <a:t>磁盘高速缓存</a:t>
            </a:r>
            <a:endParaRPr sz="2000" dirty="0">
              <a:solidFill>
                <a:prstClr val="black"/>
              </a:solidFill>
              <a:cs typeface="Calibri"/>
            </a:endParaRPr>
          </a:p>
        </p:txBody>
      </p:sp>
    </p:spTree>
    <p:extLst>
      <p:ext uri="{BB962C8B-B14F-4D97-AF65-F5344CB8AC3E}">
        <p14:creationId xmlns:p14="http://schemas.microsoft.com/office/powerpoint/2010/main" val="816708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303597"/>
            <a:ext cx="7201704" cy="492443"/>
          </a:xfrm>
          <a:prstGeom prst="rect">
            <a:avLst/>
          </a:prstGeom>
        </p:spPr>
        <p:txBody>
          <a:bodyPr vert="horz" wrap="square" lIns="0" tIns="0" rIns="0" bIns="0" rtlCol="0">
            <a:spAutoFit/>
          </a:bodyPr>
          <a:lstStyle/>
          <a:p>
            <a:pPr marL="12700" marR="5080">
              <a:lnSpc>
                <a:spcPct val="100000"/>
              </a:lnSpc>
            </a:pPr>
            <a:r>
              <a:rPr lang="zh-CN" altLang="en-US" sz="3200" dirty="0"/>
              <a:t>连接</a:t>
            </a:r>
            <a:r>
              <a:rPr lang="en-US" altLang="zh-CN" sz="3200" dirty="0"/>
              <a:t>CPU</a:t>
            </a:r>
            <a:r>
              <a:rPr lang="zh-CN" altLang="en-US" sz="3200" dirty="0"/>
              <a:t>和存储器的典型总线结构</a:t>
            </a:r>
            <a:endParaRPr sz="3200" dirty="0"/>
          </a:p>
        </p:txBody>
      </p:sp>
      <p:sp>
        <p:nvSpPr>
          <p:cNvPr id="4" name="object 4"/>
          <p:cNvSpPr txBox="1"/>
          <p:nvPr/>
        </p:nvSpPr>
        <p:spPr>
          <a:xfrm>
            <a:off x="475615" y="1530858"/>
            <a:ext cx="7385050" cy="1184940"/>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dirty="0">
                <a:solidFill>
                  <a:prstClr val="black"/>
                </a:solidFill>
                <a:cs typeface="Calibri"/>
              </a:rPr>
              <a:t>一条总线</a:t>
            </a:r>
            <a:r>
              <a:rPr lang="en-US" altLang="zh-CN" sz="2400" b="1" dirty="0">
                <a:solidFill>
                  <a:prstClr val="black"/>
                </a:solidFill>
                <a:cs typeface="Calibri"/>
              </a:rPr>
              <a:t>(</a:t>
            </a:r>
            <a:r>
              <a:rPr lang="en-US" altLang="zh-CN" sz="2400" b="1" dirty="0">
                <a:solidFill>
                  <a:srgbClr val="C00000"/>
                </a:solidFill>
                <a:cs typeface="Calibri"/>
              </a:rPr>
              <a:t>bus</a:t>
            </a:r>
            <a:r>
              <a:rPr lang="en-US" altLang="zh-CN" sz="2400" b="1" dirty="0">
                <a:solidFill>
                  <a:prstClr val="black"/>
                </a:solidFill>
                <a:cs typeface="Calibri"/>
              </a:rPr>
              <a:t>)</a:t>
            </a:r>
            <a:r>
              <a:rPr lang="zh-CN" altLang="en-US" sz="2400" b="1" dirty="0">
                <a:solidFill>
                  <a:prstClr val="black"/>
                </a:solidFill>
                <a:cs typeface="Calibri"/>
              </a:rPr>
              <a:t>是由多条并排的电线组成的一束线，其传输</a:t>
            </a:r>
            <a:r>
              <a:rPr lang="zh-CN" altLang="en-US" sz="2400" b="1" spc="-5" dirty="0">
                <a:solidFill>
                  <a:prstClr val="black"/>
                </a:solidFill>
                <a:cs typeface="Calibri"/>
              </a:rPr>
              <a:t>地址、数据和控制信号</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多个设备共享多条总线</a:t>
            </a:r>
            <a:endParaRPr sz="2400" dirty="0">
              <a:solidFill>
                <a:prstClr val="black"/>
              </a:solidFill>
              <a:cs typeface="Calibri"/>
            </a:endParaRPr>
          </a:p>
        </p:txBody>
      </p:sp>
      <p:sp>
        <p:nvSpPr>
          <p:cNvPr id="5" name="object 5"/>
          <p:cNvSpPr txBox="1"/>
          <p:nvPr/>
        </p:nvSpPr>
        <p:spPr>
          <a:xfrm>
            <a:off x="7435851" y="5460147"/>
            <a:ext cx="1403349" cy="739946"/>
          </a:xfrm>
          <a:prstGeom prst="rect">
            <a:avLst/>
          </a:prstGeom>
          <a:ln w="12700">
            <a:solidFill>
              <a:srgbClr val="000000"/>
            </a:solidFill>
          </a:ln>
        </p:spPr>
        <p:txBody>
          <a:bodyPr vert="horz" wrap="square" lIns="0" tIns="1270" rIns="0" bIns="0" rtlCol="0">
            <a:spAutoFit/>
          </a:bodyPr>
          <a:lstStyle/>
          <a:p>
            <a:pPr marL="163195" marR="155575" indent="137160"/>
            <a:endParaRPr lang="en-US" altLang="zh-CN" sz="1600" dirty="0">
              <a:solidFill>
                <a:prstClr val="black"/>
              </a:solidFill>
              <a:cs typeface="Calibri"/>
            </a:endParaRPr>
          </a:p>
          <a:p>
            <a:pPr marL="163195" marR="155575" indent="137160"/>
            <a:r>
              <a:rPr lang="zh-CN" altLang="en-US" sz="1600" b="1" dirty="0">
                <a:solidFill>
                  <a:prstClr val="black"/>
                </a:solidFill>
                <a:cs typeface="Calibri"/>
              </a:rPr>
              <a:t>主存储器</a:t>
            </a:r>
            <a:endParaRPr lang="en-US" altLang="zh-CN" sz="1600" b="1" dirty="0">
              <a:solidFill>
                <a:prstClr val="black"/>
              </a:solidFill>
              <a:cs typeface="Calibri"/>
            </a:endParaRPr>
          </a:p>
          <a:p>
            <a:pPr marL="163195" marR="155575" indent="137160"/>
            <a:endParaRPr sz="1600" dirty="0">
              <a:solidFill>
                <a:prstClr val="black"/>
              </a:solidFill>
              <a:cs typeface="Calibri"/>
            </a:endParaRPr>
          </a:p>
        </p:txBody>
      </p:sp>
      <p:sp>
        <p:nvSpPr>
          <p:cNvPr id="6" name="object 6"/>
          <p:cNvSpPr/>
          <p:nvPr/>
        </p:nvSpPr>
        <p:spPr>
          <a:xfrm>
            <a:off x="5715001" y="5495978"/>
            <a:ext cx="1720850" cy="615950"/>
          </a:xfrm>
          <a:custGeom>
            <a:avLst/>
            <a:gdLst/>
            <a:ahLst/>
            <a:cxnLst/>
            <a:rect l="l" t="t" r="r" b="b"/>
            <a:pathLst>
              <a:path w="1720850" h="615950">
                <a:moveTo>
                  <a:pt x="344170" y="0"/>
                </a:moveTo>
                <a:lnTo>
                  <a:pt x="0" y="307975"/>
                </a:lnTo>
                <a:lnTo>
                  <a:pt x="344170" y="615950"/>
                </a:lnTo>
                <a:lnTo>
                  <a:pt x="344170" y="461962"/>
                </a:lnTo>
                <a:lnTo>
                  <a:pt x="1548765" y="461962"/>
                </a:lnTo>
                <a:lnTo>
                  <a:pt x="1720850" y="307975"/>
                </a:lnTo>
                <a:lnTo>
                  <a:pt x="1548765" y="153987"/>
                </a:lnTo>
                <a:lnTo>
                  <a:pt x="344170" y="153987"/>
                </a:lnTo>
                <a:lnTo>
                  <a:pt x="344170" y="0"/>
                </a:lnTo>
                <a:close/>
              </a:path>
              <a:path w="1720850" h="615950">
                <a:moveTo>
                  <a:pt x="1548765" y="461962"/>
                </a:moveTo>
                <a:lnTo>
                  <a:pt x="1376680" y="461962"/>
                </a:lnTo>
                <a:lnTo>
                  <a:pt x="1376680" y="615950"/>
                </a:lnTo>
                <a:lnTo>
                  <a:pt x="1548765" y="461962"/>
                </a:lnTo>
                <a:close/>
              </a:path>
              <a:path w="1720850" h="615950">
                <a:moveTo>
                  <a:pt x="1376680" y="0"/>
                </a:moveTo>
                <a:lnTo>
                  <a:pt x="1376680" y="153987"/>
                </a:lnTo>
                <a:lnTo>
                  <a:pt x="1548765" y="153987"/>
                </a:lnTo>
                <a:lnTo>
                  <a:pt x="137668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715001" y="5511800"/>
            <a:ext cx="1720850" cy="615950"/>
          </a:xfrm>
          <a:custGeom>
            <a:avLst/>
            <a:gdLst/>
            <a:ahLst/>
            <a:cxnLst/>
            <a:rect l="l" t="t" r="r" b="b"/>
            <a:pathLst>
              <a:path w="1720850" h="615950">
                <a:moveTo>
                  <a:pt x="0" y="307975"/>
                </a:moveTo>
                <a:lnTo>
                  <a:pt x="344170" y="0"/>
                </a:lnTo>
                <a:lnTo>
                  <a:pt x="344170" y="153987"/>
                </a:lnTo>
                <a:lnTo>
                  <a:pt x="1376680" y="153987"/>
                </a:lnTo>
                <a:lnTo>
                  <a:pt x="1376680" y="0"/>
                </a:lnTo>
                <a:lnTo>
                  <a:pt x="1720850" y="307975"/>
                </a:lnTo>
                <a:lnTo>
                  <a:pt x="1376680" y="615950"/>
                </a:lnTo>
                <a:lnTo>
                  <a:pt x="1376680" y="461962"/>
                </a:lnTo>
                <a:lnTo>
                  <a:pt x="344170" y="461962"/>
                </a:lnTo>
                <a:lnTo>
                  <a:pt x="344170" y="615950"/>
                </a:lnTo>
                <a:lnTo>
                  <a:pt x="0" y="307975"/>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txBox="1"/>
          <p:nvPr/>
        </p:nvSpPr>
        <p:spPr>
          <a:xfrm>
            <a:off x="4824413" y="5548312"/>
            <a:ext cx="890588" cy="563616"/>
          </a:xfrm>
          <a:prstGeom prst="rect">
            <a:avLst/>
          </a:prstGeom>
          <a:ln w="12700">
            <a:solidFill>
              <a:srgbClr val="000000"/>
            </a:solidFill>
          </a:ln>
        </p:spPr>
        <p:txBody>
          <a:bodyPr vert="horz" wrap="square" lIns="0" tIns="70485" rIns="0" bIns="0" rtlCol="0">
            <a:spAutoFit/>
          </a:bodyPr>
          <a:lstStyle/>
          <a:p>
            <a:pPr marL="249554" marR="243840" indent="104775" algn="ctr">
              <a:spcBef>
                <a:spcPts val="555"/>
              </a:spcBef>
            </a:pPr>
            <a:r>
              <a:rPr sz="1600" b="1" spc="-10" dirty="0">
                <a:solidFill>
                  <a:prstClr val="black"/>
                </a:solidFill>
                <a:cs typeface="Calibri"/>
              </a:rPr>
              <a:t>I/O  </a:t>
            </a:r>
            <a:r>
              <a:rPr lang="en-US" sz="1600" b="1" spc="-10"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9" name="object 9"/>
          <p:cNvSpPr/>
          <p:nvPr/>
        </p:nvSpPr>
        <p:spPr>
          <a:xfrm>
            <a:off x="3143250" y="5511800"/>
            <a:ext cx="1676400" cy="615950"/>
          </a:xfrm>
          <a:custGeom>
            <a:avLst/>
            <a:gdLst/>
            <a:ahLst/>
            <a:cxnLst/>
            <a:rect l="l" t="t" r="r" b="b"/>
            <a:pathLst>
              <a:path w="1676400" h="615950">
                <a:moveTo>
                  <a:pt x="335280" y="0"/>
                </a:moveTo>
                <a:lnTo>
                  <a:pt x="0" y="307975"/>
                </a:lnTo>
                <a:lnTo>
                  <a:pt x="335280" y="615950"/>
                </a:lnTo>
                <a:lnTo>
                  <a:pt x="335280" y="461962"/>
                </a:lnTo>
                <a:lnTo>
                  <a:pt x="1508760" y="461962"/>
                </a:lnTo>
                <a:lnTo>
                  <a:pt x="1676400" y="307975"/>
                </a:lnTo>
                <a:lnTo>
                  <a:pt x="1508760" y="153987"/>
                </a:lnTo>
                <a:lnTo>
                  <a:pt x="335280" y="153987"/>
                </a:lnTo>
                <a:lnTo>
                  <a:pt x="335280" y="0"/>
                </a:lnTo>
                <a:close/>
              </a:path>
              <a:path w="1676400" h="615950">
                <a:moveTo>
                  <a:pt x="1508760" y="461962"/>
                </a:moveTo>
                <a:lnTo>
                  <a:pt x="1341120" y="461962"/>
                </a:lnTo>
                <a:lnTo>
                  <a:pt x="1341120" y="615950"/>
                </a:lnTo>
                <a:lnTo>
                  <a:pt x="1508760" y="461962"/>
                </a:lnTo>
                <a:close/>
              </a:path>
              <a:path w="1676400" h="615950">
                <a:moveTo>
                  <a:pt x="1341120" y="0"/>
                </a:moveTo>
                <a:lnTo>
                  <a:pt x="1341120" y="153987"/>
                </a:lnTo>
                <a:lnTo>
                  <a:pt x="1508760" y="153987"/>
                </a:lnTo>
                <a:lnTo>
                  <a:pt x="134112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3143250" y="5511800"/>
            <a:ext cx="1676400" cy="615950"/>
          </a:xfrm>
          <a:custGeom>
            <a:avLst/>
            <a:gdLst/>
            <a:ahLst/>
            <a:cxnLst/>
            <a:rect l="l" t="t" r="r" b="b"/>
            <a:pathLst>
              <a:path w="1676400" h="615950">
                <a:moveTo>
                  <a:pt x="0" y="307975"/>
                </a:moveTo>
                <a:lnTo>
                  <a:pt x="335280" y="0"/>
                </a:lnTo>
                <a:lnTo>
                  <a:pt x="335280" y="153987"/>
                </a:lnTo>
                <a:lnTo>
                  <a:pt x="1341120" y="153987"/>
                </a:lnTo>
                <a:lnTo>
                  <a:pt x="1341120" y="0"/>
                </a:lnTo>
                <a:lnTo>
                  <a:pt x="1676400" y="307975"/>
                </a:lnTo>
                <a:lnTo>
                  <a:pt x="1341120" y="615950"/>
                </a:lnTo>
                <a:lnTo>
                  <a:pt x="1341120" y="461962"/>
                </a:lnTo>
                <a:lnTo>
                  <a:pt x="335280" y="461962"/>
                </a:lnTo>
                <a:lnTo>
                  <a:pt x="335280" y="615950"/>
                </a:lnTo>
                <a:lnTo>
                  <a:pt x="0" y="307975"/>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950912" y="5548312"/>
            <a:ext cx="2162175" cy="448841"/>
          </a:xfrm>
          <a:prstGeom prst="rect">
            <a:avLst/>
          </a:prstGeom>
          <a:ln w="12700">
            <a:solidFill>
              <a:srgbClr val="000000"/>
            </a:solidFill>
          </a:ln>
        </p:spPr>
        <p:txBody>
          <a:bodyPr vert="horz" wrap="square" lIns="0" tIns="2540" rIns="0" bIns="0" rtlCol="0">
            <a:spAutoFit/>
          </a:bodyPr>
          <a:lstStyle/>
          <a:p>
            <a:pPr>
              <a:spcBef>
                <a:spcPts val="20"/>
              </a:spcBef>
            </a:pPr>
            <a:endParaRPr sz="1300" dirty="0">
              <a:solidFill>
                <a:prstClr val="black"/>
              </a:solidFill>
              <a:latin typeface="Times New Roman"/>
              <a:cs typeface="Times New Roman"/>
            </a:endParaRPr>
          </a:p>
          <a:p>
            <a:pPr marL="525780"/>
            <a:r>
              <a:rPr lang="zh-CN" altLang="en-US" sz="1600" b="1" spc="-5" dirty="0">
                <a:solidFill>
                  <a:prstClr val="black"/>
                </a:solidFill>
                <a:cs typeface="Calibri"/>
              </a:rPr>
              <a:t>总线</a:t>
            </a:r>
            <a:r>
              <a:rPr lang="zh-CN" altLang="en-US" sz="1600" b="1" spc="-10" dirty="0">
                <a:solidFill>
                  <a:prstClr val="black"/>
                </a:solidFill>
                <a:cs typeface="Calibri"/>
              </a:rPr>
              <a:t>接口</a:t>
            </a:r>
            <a:endParaRPr sz="1600" dirty="0">
              <a:solidFill>
                <a:prstClr val="black"/>
              </a:solidFill>
              <a:cs typeface="Calibri"/>
            </a:endParaRPr>
          </a:p>
        </p:txBody>
      </p:sp>
      <p:graphicFrame>
        <p:nvGraphicFramePr>
          <p:cNvPr id="12" name="object 12"/>
          <p:cNvGraphicFramePr>
            <a:graphicFrameLocks noGrp="1"/>
          </p:cNvGraphicFramePr>
          <p:nvPr/>
        </p:nvGraphicFramePr>
        <p:xfrm>
          <a:off x="2001837" y="4011612"/>
          <a:ext cx="788987" cy="1219200"/>
        </p:xfrm>
        <a:graphic>
          <a:graphicData uri="http://schemas.openxmlformats.org/drawingml/2006/table">
            <a:tbl>
              <a:tblPr firstRow="1" bandRow="1">
                <a:tableStyleId>{2D5ABB26-0587-4C30-8999-92F81FD0307C}</a:tableStyleId>
              </a:tblPr>
              <a:tblGrid>
                <a:gridCol w="788987">
                  <a:extLst>
                    <a:ext uri="{9D8B030D-6E8A-4147-A177-3AD203B41FA5}">
                      <a16:colId xmlns:a16="http://schemas.microsoft.com/office/drawing/2014/main" val="20000"/>
                    </a:ext>
                  </a:extLst>
                </a:gridCol>
              </a:tblGrid>
              <a:tr h="1762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62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46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762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762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3" name="object 13"/>
          <p:cNvSpPr/>
          <p:nvPr/>
        </p:nvSpPr>
        <p:spPr>
          <a:xfrm>
            <a:off x="2900362" y="4017966"/>
            <a:ext cx="513080" cy="440055"/>
          </a:xfrm>
          <a:custGeom>
            <a:avLst/>
            <a:gdLst/>
            <a:ahLst/>
            <a:cxnLst/>
            <a:rect l="l" t="t" r="r" b="b"/>
            <a:pathLst>
              <a:path w="513079" h="440054">
                <a:moveTo>
                  <a:pt x="0" y="109931"/>
                </a:moveTo>
                <a:lnTo>
                  <a:pt x="384568" y="109931"/>
                </a:lnTo>
                <a:lnTo>
                  <a:pt x="384568" y="0"/>
                </a:lnTo>
                <a:lnTo>
                  <a:pt x="512762" y="219862"/>
                </a:lnTo>
                <a:lnTo>
                  <a:pt x="384568" y="439737"/>
                </a:lnTo>
                <a:lnTo>
                  <a:pt x="384568" y="329806"/>
                </a:lnTo>
                <a:lnTo>
                  <a:pt x="0" y="329806"/>
                </a:lnTo>
                <a:lnTo>
                  <a:pt x="0" y="109931"/>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2797175" y="4457703"/>
            <a:ext cx="513080" cy="440055"/>
          </a:xfrm>
          <a:custGeom>
            <a:avLst/>
            <a:gdLst/>
            <a:ahLst/>
            <a:cxnLst/>
            <a:rect l="l" t="t" r="r" b="b"/>
            <a:pathLst>
              <a:path w="513079" h="440054">
                <a:moveTo>
                  <a:pt x="512762" y="109931"/>
                </a:moveTo>
                <a:lnTo>
                  <a:pt x="128193" y="109931"/>
                </a:lnTo>
                <a:lnTo>
                  <a:pt x="128193" y="0"/>
                </a:lnTo>
                <a:lnTo>
                  <a:pt x="0" y="219862"/>
                </a:lnTo>
                <a:lnTo>
                  <a:pt x="128193" y="439737"/>
                </a:lnTo>
                <a:lnTo>
                  <a:pt x="128193" y="329806"/>
                </a:lnTo>
                <a:lnTo>
                  <a:pt x="512762" y="329806"/>
                </a:lnTo>
                <a:lnTo>
                  <a:pt x="512762" y="109931"/>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3413125" y="3843337"/>
            <a:ext cx="614680" cy="123063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a:spcBef>
                <a:spcPts val="50"/>
              </a:spcBef>
            </a:pPr>
            <a:endParaRPr sz="1600">
              <a:solidFill>
                <a:prstClr val="black"/>
              </a:solidFill>
              <a:latin typeface="Times New Roman"/>
              <a:cs typeface="Times New Roman"/>
            </a:endParaRPr>
          </a:p>
          <a:p>
            <a:pPr marL="132715">
              <a:spcBef>
                <a:spcPts val="5"/>
              </a:spcBef>
            </a:pPr>
            <a:r>
              <a:rPr sz="1600" b="1" spc="-20" dirty="0">
                <a:solidFill>
                  <a:prstClr val="black"/>
                </a:solidFill>
                <a:cs typeface="Calibri"/>
              </a:rPr>
              <a:t>ALU</a:t>
            </a:r>
            <a:endParaRPr sz="1600">
              <a:solidFill>
                <a:prstClr val="black"/>
              </a:solidFill>
              <a:cs typeface="Calibri"/>
            </a:endParaRPr>
          </a:p>
        </p:txBody>
      </p:sp>
      <p:sp>
        <p:nvSpPr>
          <p:cNvPr id="16" name="object 16"/>
          <p:cNvSpPr txBox="1"/>
          <p:nvPr/>
        </p:nvSpPr>
        <p:spPr>
          <a:xfrm>
            <a:off x="1752600" y="3706271"/>
            <a:ext cx="1185583"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7" name="object 17"/>
          <p:cNvSpPr/>
          <p:nvPr/>
        </p:nvSpPr>
        <p:spPr>
          <a:xfrm>
            <a:off x="2045446" y="5021262"/>
            <a:ext cx="703580" cy="527050"/>
          </a:xfrm>
          <a:custGeom>
            <a:avLst/>
            <a:gdLst/>
            <a:ahLst/>
            <a:cxnLst/>
            <a:rect l="l" t="t" r="r" b="b"/>
            <a:pathLst>
              <a:path w="703580" h="527050">
                <a:moveTo>
                  <a:pt x="0" y="105410"/>
                </a:moveTo>
                <a:lnTo>
                  <a:pt x="351624" y="0"/>
                </a:lnTo>
                <a:lnTo>
                  <a:pt x="703262" y="105410"/>
                </a:lnTo>
                <a:lnTo>
                  <a:pt x="527443" y="105410"/>
                </a:lnTo>
                <a:lnTo>
                  <a:pt x="527443" y="421640"/>
                </a:lnTo>
                <a:lnTo>
                  <a:pt x="703262" y="421640"/>
                </a:lnTo>
                <a:lnTo>
                  <a:pt x="351624" y="527050"/>
                </a:lnTo>
                <a:lnTo>
                  <a:pt x="0" y="421640"/>
                </a:lnTo>
                <a:lnTo>
                  <a:pt x="175818" y="421640"/>
                </a:lnTo>
                <a:lnTo>
                  <a:pt x="175818" y="105410"/>
                </a:lnTo>
                <a:lnTo>
                  <a:pt x="0" y="10541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776287" y="3578225"/>
            <a:ext cx="3427729" cy="2813050"/>
          </a:xfrm>
          <a:custGeom>
            <a:avLst/>
            <a:gdLst/>
            <a:ahLst/>
            <a:cxnLst/>
            <a:rect l="l" t="t" r="r" b="b"/>
            <a:pathLst>
              <a:path w="3427729" h="2813050">
                <a:moveTo>
                  <a:pt x="0" y="0"/>
                </a:moveTo>
                <a:lnTo>
                  <a:pt x="3427412" y="0"/>
                </a:lnTo>
                <a:lnTo>
                  <a:pt x="3427412" y="2813050"/>
                </a:lnTo>
                <a:lnTo>
                  <a:pt x="0" y="281305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9" name="object 19"/>
          <p:cNvSpPr txBox="1"/>
          <p:nvPr/>
        </p:nvSpPr>
        <p:spPr>
          <a:xfrm>
            <a:off x="823277" y="3284854"/>
            <a:ext cx="1005523"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20" name="object 20"/>
          <p:cNvSpPr txBox="1"/>
          <p:nvPr/>
        </p:nvSpPr>
        <p:spPr>
          <a:xfrm>
            <a:off x="4426938" y="4781127"/>
            <a:ext cx="970280" cy="246221"/>
          </a:xfrm>
          <a:prstGeom prst="rect">
            <a:avLst/>
          </a:prstGeom>
        </p:spPr>
        <p:txBody>
          <a:bodyPr vert="horz" wrap="square" lIns="0" tIns="0" rIns="0" bIns="0" rtlCol="0">
            <a:spAutoFit/>
          </a:bodyPr>
          <a:lstStyle/>
          <a:p>
            <a:pPr marL="12700"/>
            <a:r>
              <a:rPr lang="zh-CN" altLang="en-US" sz="1600" b="1" spc="-20" dirty="0">
                <a:solidFill>
                  <a:prstClr val="black"/>
                </a:solidFill>
                <a:cs typeface="Calibri"/>
              </a:rPr>
              <a:t>系统</a:t>
            </a:r>
            <a:r>
              <a:rPr sz="1600" b="1" spc="-60"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21" name="object 21"/>
          <p:cNvSpPr/>
          <p:nvPr/>
        </p:nvSpPr>
        <p:spPr>
          <a:xfrm>
            <a:off x="4080357" y="5073650"/>
            <a:ext cx="739775" cy="492125"/>
          </a:xfrm>
          <a:custGeom>
            <a:avLst/>
            <a:gdLst/>
            <a:ahLst/>
            <a:cxnLst/>
            <a:rect l="l" t="t" r="r" b="b"/>
            <a:pathLst>
              <a:path w="739775" h="492125">
                <a:moveTo>
                  <a:pt x="739292" y="0"/>
                </a:moveTo>
                <a:lnTo>
                  <a:pt x="0" y="491870"/>
                </a:lnTo>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4027491" y="5526768"/>
            <a:ext cx="85090" cy="74295"/>
          </a:xfrm>
          <a:custGeom>
            <a:avLst/>
            <a:gdLst/>
            <a:ahLst/>
            <a:cxnLst/>
            <a:rect l="l" t="t" r="r" b="b"/>
            <a:pathLst>
              <a:path w="85089" h="74295">
                <a:moveTo>
                  <a:pt x="42329" y="0"/>
                </a:moveTo>
                <a:lnTo>
                  <a:pt x="0" y="73926"/>
                </a:lnTo>
                <a:lnTo>
                  <a:pt x="84543" y="63436"/>
                </a:lnTo>
                <a:lnTo>
                  <a:pt x="42329" y="0"/>
                </a:lnTo>
                <a:close/>
              </a:path>
            </a:pathLst>
          </a:custGeom>
          <a:solidFill>
            <a:srgbClr val="000000"/>
          </a:solidFill>
        </p:spPr>
        <p:txBody>
          <a:bodyPr wrap="square" lIns="0" tIns="0" rIns="0" bIns="0" rtlCol="0"/>
          <a:lstStyle/>
          <a:p>
            <a:endParaRPr>
              <a:solidFill>
                <a:prstClr val="black"/>
              </a:solidFill>
            </a:endParaRPr>
          </a:p>
        </p:txBody>
      </p:sp>
      <p:sp>
        <p:nvSpPr>
          <p:cNvPr id="23" name="object 23"/>
          <p:cNvSpPr txBox="1"/>
          <p:nvPr/>
        </p:nvSpPr>
        <p:spPr>
          <a:xfrm>
            <a:off x="6098540" y="4781073"/>
            <a:ext cx="109347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存储器</a:t>
            </a:r>
            <a:r>
              <a:rPr lang="zh-CN" altLang="en-US" sz="1600" b="1" spc="-60" dirty="0">
                <a:solidFill>
                  <a:prstClr val="black"/>
                </a:solidFill>
                <a:cs typeface="Calibri"/>
              </a:rPr>
              <a:t>总线</a:t>
            </a:r>
            <a:endParaRPr sz="1600" dirty="0">
              <a:solidFill>
                <a:prstClr val="black"/>
              </a:solidFill>
              <a:cs typeface="Calibri"/>
            </a:endParaRPr>
          </a:p>
        </p:txBody>
      </p:sp>
      <p:sp>
        <p:nvSpPr>
          <p:cNvPr id="24" name="object 24"/>
          <p:cNvSpPr/>
          <p:nvPr/>
        </p:nvSpPr>
        <p:spPr>
          <a:xfrm>
            <a:off x="6664323" y="5073650"/>
            <a:ext cx="0" cy="463550"/>
          </a:xfrm>
          <a:custGeom>
            <a:avLst/>
            <a:gdLst/>
            <a:ahLst/>
            <a:cxnLst/>
            <a:rect l="l" t="t" r="r" b="b"/>
            <a:pathLst>
              <a:path h="463550">
                <a:moveTo>
                  <a:pt x="0" y="0"/>
                </a:moveTo>
                <a:lnTo>
                  <a:pt x="0" y="463550"/>
                </a:lnTo>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626228" y="55245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26" name="object 26"/>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34</a:t>
            </a:fld>
            <a:endParaRPr sz="1000">
              <a:solidFill>
                <a:prstClr val="black"/>
              </a:solidFill>
              <a:cs typeface="Calibri"/>
            </a:endParaRPr>
          </a:p>
        </p:txBody>
      </p:sp>
    </p:spTree>
    <p:extLst>
      <p:ext uri="{BB962C8B-B14F-4D97-AF65-F5344CB8AC3E}">
        <p14:creationId xmlns:p14="http://schemas.microsoft.com/office/powerpoint/2010/main" val="3172570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a:t>(1)</a:t>
            </a:r>
          </a:p>
        </p:txBody>
      </p:sp>
      <p:sp>
        <p:nvSpPr>
          <p:cNvPr id="4" name="object 4"/>
          <p:cNvSpPr txBox="1"/>
          <p:nvPr/>
        </p:nvSpPr>
        <p:spPr>
          <a:xfrm>
            <a:off x="475615" y="1387983"/>
            <a:ext cx="5674360" cy="3657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sz="2400" b="1" spc="-5" dirty="0">
                <a:solidFill>
                  <a:prstClr val="black"/>
                </a:solidFill>
                <a:cs typeface="Calibri"/>
              </a:rPr>
              <a:t>CPU</a:t>
            </a:r>
            <a:r>
              <a:rPr lang="zh-CN" altLang="en-US" sz="2400" b="1" spc="-5" dirty="0">
                <a:solidFill>
                  <a:prstClr val="black"/>
                </a:solidFill>
                <a:cs typeface="Calibri"/>
              </a:rPr>
              <a:t>将地址</a:t>
            </a:r>
            <a:r>
              <a:rPr lang="en-US" altLang="zh-CN" sz="2400" b="1" spc="-5" dirty="0">
                <a:solidFill>
                  <a:prstClr val="black"/>
                </a:solidFill>
                <a:cs typeface="Calibri"/>
              </a:rPr>
              <a:t>A</a:t>
            </a:r>
            <a:r>
              <a:rPr lang="zh-CN" altLang="en-US" sz="2400" b="1" spc="-5" dirty="0">
                <a:solidFill>
                  <a:prstClr val="black"/>
                </a:solidFill>
                <a:cs typeface="Calibri"/>
              </a:rPr>
              <a:t>放到总线上。</a:t>
            </a:r>
            <a:endParaRPr sz="2400" dirty="0">
              <a:solidFill>
                <a:prstClr val="black"/>
              </a:solidFill>
              <a:cs typeface="Calibri"/>
            </a:endParaRPr>
          </a:p>
        </p:txBody>
      </p:sp>
      <p:sp>
        <p:nvSpPr>
          <p:cNvPr id="5" name="object 5"/>
          <p:cNvSpPr/>
          <p:nvPr/>
        </p:nvSpPr>
        <p:spPr>
          <a:xfrm>
            <a:off x="6771715" y="4281804"/>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5270492" y="4491366"/>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243512" y="4491366"/>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4302711" y="449580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2844862" y="4500331"/>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2871787" y="4491366"/>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11" name="object 11"/>
          <p:cNvGraphicFramePr>
            <a:graphicFrameLocks noGrp="1"/>
          </p:cNvGraphicFramePr>
          <p:nvPr>
            <p:extLst>
              <p:ext uri="{D42A27DB-BD31-4B8C-83A1-F6EECF244321}">
                <p14:modId xmlns:p14="http://schemas.microsoft.com/office/powerpoint/2010/main" val="2018617231"/>
              </p:ext>
            </p:extLst>
          </p:nvPr>
        </p:nvGraphicFramePr>
        <p:xfrm>
          <a:off x="1908237" y="2453004"/>
          <a:ext cx="684212" cy="18288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2" name="object 12"/>
          <p:cNvSpPr/>
          <p:nvPr/>
        </p:nvSpPr>
        <p:spPr>
          <a:xfrm>
            <a:off x="2660650"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2571750"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3105150"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5" name="object 15"/>
          <p:cNvSpPr txBox="1"/>
          <p:nvPr/>
        </p:nvSpPr>
        <p:spPr>
          <a:xfrm>
            <a:off x="1689100" y="2122394"/>
            <a:ext cx="1193800"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6" name="object 16"/>
          <p:cNvSpPr/>
          <p:nvPr/>
        </p:nvSpPr>
        <p:spPr>
          <a:xfrm>
            <a:off x="1944200" y="4053204"/>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837107" y="4767031"/>
            <a:ext cx="3727450" cy="0"/>
          </a:xfrm>
          <a:custGeom>
            <a:avLst/>
            <a:gdLst/>
            <a:ahLst/>
            <a:cxnLst/>
            <a:rect l="l" t="t" r="r" b="b"/>
            <a:pathLst>
              <a:path w="3727450">
                <a:moveTo>
                  <a:pt x="0" y="0"/>
                </a:moveTo>
                <a:lnTo>
                  <a:pt x="3727450" y="0"/>
                </a:lnTo>
              </a:path>
            </a:pathLst>
          </a:custGeom>
          <a:ln w="76200">
            <a:solidFill>
              <a:srgbClr val="6BCBDC"/>
            </a:solidFill>
          </a:ln>
        </p:spPr>
        <p:txBody>
          <a:bodyPr wrap="square" lIns="0" tIns="0" rIns="0" bIns="0" rtlCol="0"/>
          <a:lstStyle/>
          <a:p>
            <a:endParaRPr>
              <a:solidFill>
                <a:prstClr val="black"/>
              </a:solidFill>
            </a:endParaRPr>
          </a:p>
        </p:txBody>
      </p:sp>
      <p:sp>
        <p:nvSpPr>
          <p:cNvPr id="18" name="object 18"/>
          <p:cNvSpPr/>
          <p:nvPr/>
        </p:nvSpPr>
        <p:spPr>
          <a:xfrm>
            <a:off x="6543115" y="4667477"/>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19" name="object 19"/>
          <p:cNvSpPr/>
          <p:nvPr/>
        </p:nvSpPr>
        <p:spPr>
          <a:xfrm>
            <a:off x="971612" y="449580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1315204" y="4623770"/>
            <a:ext cx="112331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总线</a:t>
            </a:r>
            <a:r>
              <a:rPr lang="zh-CN" altLang="en-US" sz="1600" b="1" spc="-10" dirty="0">
                <a:solidFill>
                  <a:prstClr val="black"/>
                </a:solidFill>
                <a:cs typeface="Calibri"/>
              </a:rPr>
              <a:t>接口</a:t>
            </a:r>
            <a:endParaRPr sz="1600" dirty="0">
              <a:solidFill>
                <a:prstClr val="black"/>
              </a:solidFill>
              <a:cs typeface="Calibri"/>
            </a:endParaRPr>
          </a:p>
        </p:txBody>
      </p:sp>
      <p:sp>
        <p:nvSpPr>
          <p:cNvPr id="21" name="object 21"/>
          <p:cNvSpPr txBox="1"/>
          <p:nvPr/>
        </p:nvSpPr>
        <p:spPr>
          <a:xfrm>
            <a:off x="5926516" y="4357070"/>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dirty="0">
              <a:solidFill>
                <a:prstClr val="black"/>
              </a:solidFill>
              <a:cs typeface="Calibri"/>
            </a:endParaRPr>
          </a:p>
        </p:txBody>
      </p:sp>
      <p:sp>
        <p:nvSpPr>
          <p:cNvPr id="22" name="object 22"/>
          <p:cNvSpPr txBox="1"/>
          <p:nvPr/>
        </p:nvSpPr>
        <p:spPr>
          <a:xfrm>
            <a:off x="7688728" y="4144008"/>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dirty="0">
              <a:solidFill>
                <a:prstClr val="black"/>
              </a:solidFill>
              <a:cs typeface="Calibri"/>
            </a:endParaRPr>
          </a:p>
        </p:txBody>
      </p:sp>
      <p:sp>
        <p:nvSpPr>
          <p:cNvPr id="23" name="object 23"/>
          <p:cNvSpPr txBox="1"/>
          <p:nvPr/>
        </p:nvSpPr>
        <p:spPr>
          <a:xfrm>
            <a:off x="7722836" y="4681854"/>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dirty="0">
              <a:solidFill>
                <a:prstClr val="black"/>
              </a:solidFill>
              <a:cs typeface="Calibri"/>
            </a:endParaRPr>
          </a:p>
        </p:txBody>
      </p:sp>
      <p:sp>
        <p:nvSpPr>
          <p:cNvPr id="24" name="object 24"/>
          <p:cNvSpPr/>
          <p:nvPr/>
        </p:nvSpPr>
        <p:spPr>
          <a:xfrm>
            <a:off x="6762742" y="4728984"/>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7165244" y="4687391"/>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dirty="0">
              <a:solidFill>
                <a:prstClr val="black"/>
              </a:solidFill>
              <a:cs typeface="Calibri"/>
            </a:endParaRPr>
          </a:p>
        </p:txBody>
      </p:sp>
      <p:sp>
        <p:nvSpPr>
          <p:cNvPr id="30" name="object 30"/>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35</a:t>
            </a:fld>
            <a:endParaRPr sz="1000">
              <a:solidFill>
                <a:prstClr val="black"/>
              </a:solidFill>
              <a:cs typeface="Calibri"/>
            </a:endParaRPr>
          </a:p>
        </p:txBody>
      </p:sp>
      <p:sp>
        <p:nvSpPr>
          <p:cNvPr id="26" name="object 26"/>
          <p:cNvSpPr txBox="1"/>
          <p:nvPr/>
        </p:nvSpPr>
        <p:spPr>
          <a:xfrm>
            <a:off x="6742938" y="3919854"/>
            <a:ext cx="1003404"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主存储器</a:t>
            </a:r>
            <a:endParaRPr sz="1600" b="1" dirty="0">
              <a:solidFill>
                <a:prstClr val="black"/>
              </a:solidFill>
              <a:cs typeface="Calibri"/>
            </a:endParaRPr>
          </a:p>
        </p:txBody>
      </p:sp>
      <p:sp>
        <p:nvSpPr>
          <p:cNvPr id="27" name="object 27"/>
          <p:cNvSpPr txBox="1"/>
          <p:nvPr/>
        </p:nvSpPr>
        <p:spPr>
          <a:xfrm>
            <a:off x="4438417" y="4264292"/>
            <a:ext cx="638542"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28" name="object 28"/>
          <p:cNvSpPr txBox="1"/>
          <p:nvPr/>
        </p:nvSpPr>
        <p:spPr>
          <a:xfrm>
            <a:off x="1283238" y="3023481"/>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9" name="object 29"/>
          <p:cNvSpPr txBox="1"/>
          <p:nvPr/>
        </p:nvSpPr>
        <p:spPr>
          <a:xfrm>
            <a:off x="4707720" y="2462430"/>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加载操作</a:t>
            </a:r>
            <a:r>
              <a:rPr sz="1600" b="1" spc="-10" dirty="0">
                <a:solidFill>
                  <a:srgbClr val="FF0000"/>
                </a:solidFill>
                <a:cs typeface="Calibri"/>
              </a:rPr>
              <a:t>: </a:t>
            </a:r>
            <a:r>
              <a:rPr sz="1600" b="1" spc="-5" dirty="0">
                <a:solidFill>
                  <a:prstClr val="black"/>
                </a:solidFill>
                <a:latin typeface="Courier New"/>
                <a:cs typeface="Courier New"/>
              </a:rPr>
              <a:t>movq A,</a:t>
            </a:r>
            <a:r>
              <a:rPr sz="1600" b="1" spc="15"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917529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a:t>(2)</a:t>
            </a:r>
          </a:p>
        </p:txBody>
      </p:sp>
      <p:sp>
        <p:nvSpPr>
          <p:cNvPr id="4" name="object 4"/>
          <p:cNvSpPr txBox="1"/>
          <p:nvPr/>
        </p:nvSpPr>
        <p:spPr>
          <a:xfrm>
            <a:off x="475615" y="1387983"/>
            <a:ext cx="7277100" cy="738664"/>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dirty="0">
                <a:solidFill>
                  <a:prstClr val="black"/>
                </a:solidFill>
                <a:cs typeface="Calibri"/>
              </a:rPr>
              <a:t>主存储器从总线上读地址</a:t>
            </a:r>
            <a:r>
              <a:rPr lang="en-US" altLang="zh-CN" sz="2400" b="1" dirty="0">
                <a:solidFill>
                  <a:prstClr val="black"/>
                </a:solidFill>
                <a:cs typeface="Calibri"/>
              </a:rPr>
              <a:t>A</a:t>
            </a:r>
            <a:r>
              <a:rPr lang="zh-CN" altLang="en-US" sz="2400" b="1" dirty="0">
                <a:solidFill>
                  <a:prstClr val="black"/>
                </a:solidFill>
                <a:cs typeface="Calibri"/>
              </a:rPr>
              <a:t>，取出字</a:t>
            </a:r>
            <a:r>
              <a:rPr lang="en-US" altLang="zh-CN" sz="2400" b="1" dirty="0">
                <a:solidFill>
                  <a:prstClr val="black"/>
                </a:solidFill>
                <a:cs typeface="Calibri"/>
              </a:rPr>
              <a:t>x, </a:t>
            </a:r>
            <a:r>
              <a:rPr lang="zh-CN" altLang="en-US" sz="2400" b="1" dirty="0">
                <a:solidFill>
                  <a:prstClr val="black"/>
                </a:solidFill>
                <a:cs typeface="Calibri"/>
              </a:rPr>
              <a:t>然后将</a:t>
            </a:r>
            <a:r>
              <a:rPr lang="en-US" altLang="zh-CN" sz="2400" b="1" dirty="0">
                <a:solidFill>
                  <a:prstClr val="black"/>
                </a:solidFill>
                <a:cs typeface="Calibri"/>
              </a:rPr>
              <a:t>x</a:t>
            </a:r>
            <a:r>
              <a:rPr lang="zh-CN" altLang="en-US" sz="2400" b="1" dirty="0">
                <a:solidFill>
                  <a:prstClr val="black"/>
                </a:solidFill>
                <a:cs typeface="Calibri"/>
              </a:rPr>
              <a:t>放到总线上。</a:t>
            </a:r>
            <a:endParaRPr sz="2400" b="1" dirty="0">
              <a:solidFill>
                <a:prstClr val="black"/>
              </a:solidFill>
              <a:cs typeface="Calibri"/>
            </a:endParaRPr>
          </a:p>
        </p:txBody>
      </p:sp>
      <p:sp>
        <p:nvSpPr>
          <p:cNvPr id="5" name="object 5"/>
          <p:cNvSpPr/>
          <p:nvPr/>
        </p:nvSpPr>
        <p:spPr>
          <a:xfrm>
            <a:off x="5248275" y="464362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464362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467537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464362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464362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10" name="object 10"/>
          <p:cNvGraphicFramePr>
            <a:graphicFrameLocks noGrp="1"/>
          </p:cNvGraphicFramePr>
          <p:nvPr/>
        </p:nvGraphicFramePr>
        <p:xfrm>
          <a:off x="1885950" y="2657475"/>
          <a:ext cx="684212" cy="18288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1" name="object 11"/>
          <p:cNvSpPr/>
          <p:nvPr/>
        </p:nvSpPr>
        <p:spPr>
          <a:xfrm>
            <a:off x="2665412" y="2663825"/>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2576512" y="3044825"/>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txBox="1"/>
          <p:nvPr/>
        </p:nvSpPr>
        <p:spPr>
          <a:xfrm>
            <a:off x="3109912" y="2511425"/>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4" name="object 14"/>
          <p:cNvSpPr txBox="1"/>
          <p:nvPr/>
        </p:nvSpPr>
        <p:spPr>
          <a:xfrm>
            <a:off x="1678351" y="2367797"/>
            <a:ext cx="1241067"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5" name="object 15"/>
          <p:cNvSpPr/>
          <p:nvPr/>
        </p:nvSpPr>
        <p:spPr>
          <a:xfrm>
            <a:off x="1912937" y="4174037"/>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995612" y="4872220"/>
            <a:ext cx="3771900" cy="0"/>
          </a:xfrm>
          <a:custGeom>
            <a:avLst/>
            <a:gdLst/>
            <a:ahLst/>
            <a:cxnLst/>
            <a:rect l="l" t="t" r="r" b="b"/>
            <a:pathLst>
              <a:path w="3771900">
                <a:moveTo>
                  <a:pt x="0" y="0"/>
                </a:moveTo>
                <a:lnTo>
                  <a:pt x="3771900" y="0"/>
                </a:lnTo>
              </a:path>
            </a:pathLst>
          </a:custGeom>
          <a:ln w="76200">
            <a:solidFill>
              <a:srgbClr val="6BCBDC"/>
            </a:solidFill>
          </a:ln>
        </p:spPr>
        <p:txBody>
          <a:bodyPr wrap="square" lIns="0" tIns="0" rIns="0" bIns="0" rtlCol="0"/>
          <a:lstStyle/>
          <a:p>
            <a:endParaRPr>
              <a:solidFill>
                <a:prstClr val="black"/>
              </a:solidFill>
            </a:endParaRPr>
          </a:p>
        </p:txBody>
      </p:sp>
      <p:sp>
        <p:nvSpPr>
          <p:cNvPr id="17" name="object 17"/>
          <p:cNvSpPr/>
          <p:nvPr/>
        </p:nvSpPr>
        <p:spPr>
          <a:xfrm>
            <a:off x="2805118" y="4757909"/>
            <a:ext cx="228600" cy="228600"/>
          </a:xfrm>
          <a:custGeom>
            <a:avLst/>
            <a:gdLst/>
            <a:ahLst/>
            <a:cxnLst/>
            <a:rect l="l" t="t" r="r" b="b"/>
            <a:pathLst>
              <a:path w="228600" h="228600">
                <a:moveTo>
                  <a:pt x="228587" y="0"/>
                </a:moveTo>
                <a:lnTo>
                  <a:pt x="0" y="114312"/>
                </a:lnTo>
                <a:lnTo>
                  <a:pt x="228600" y="228600"/>
                </a:lnTo>
                <a:lnTo>
                  <a:pt x="228587" y="0"/>
                </a:lnTo>
                <a:close/>
              </a:path>
            </a:pathLst>
          </a:custGeom>
          <a:solidFill>
            <a:srgbClr val="6BCBDC"/>
          </a:solidFill>
        </p:spPr>
        <p:txBody>
          <a:bodyPr wrap="square" lIns="0" tIns="0" rIns="0" bIns="0" rtlCol="0"/>
          <a:lstStyle/>
          <a:p>
            <a:endParaRPr>
              <a:solidFill>
                <a:prstClr val="black"/>
              </a:solidFill>
            </a:endParaRPr>
          </a:p>
        </p:txBody>
      </p:sp>
      <p:sp>
        <p:nvSpPr>
          <p:cNvPr id="18" name="object 18"/>
          <p:cNvSpPr/>
          <p:nvPr/>
        </p:nvSpPr>
        <p:spPr>
          <a:xfrm>
            <a:off x="976312" y="467537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txBox="1"/>
          <p:nvPr/>
        </p:nvSpPr>
        <p:spPr>
          <a:xfrm>
            <a:off x="976312" y="4675370"/>
            <a:ext cx="19113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dirty="0">
                <a:solidFill>
                  <a:prstClr val="black"/>
                </a:solidFill>
                <a:cs typeface="Calibri"/>
              </a:rPr>
              <a:t>总线接口</a:t>
            </a:r>
            <a:endParaRPr lang="en-US" altLang="zh-CN" sz="1600" b="1" dirty="0">
              <a:solidFill>
                <a:prstClr val="black"/>
              </a:solidFill>
              <a:cs typeface="Calibri"/>
            </a:endParaRPr>
          </a:p>
        </p:txBody>
      </p:sp>
      <p:sp>
        <p:nvSpPr>
          <p:cNvPr id="20" name="object 20"/>
          <p:cNvSpPr txBox="1"/>
          <p:nvPr/>
        </p:nvSpPr>
        <p:spPr>
          <a:xfrm>
            <a:off x="5932368" y="4485879"/>
            <a:ext cx="118745" cy="266700"/>
          </a:xfrm>
          <a:prstGeom prst="rect">
            <a:avLst/>
          </a:prstGeom>
        </p:spPr>
        <p:txBody>
          <a:bodyPr vert="horz" wrap="square" lIns="0" tIns="0" rIns="0" bIns="0" rtlCol="0">
            <a:spAutoFit/>
          </a:bodyPr>
          <a:lstStyle/>
          <a:p>
            <a:pPr marL="12700"/>
            <a:r>
              <a:rPr sz="1600" b="1" i="1" spc="-5" dirty="0">
                <a:solidFill>
                  <a:prstClr val="black"/>
                </a:solidFill>
                <a:cs typeface="Calibri"/>
              </a:rPr>
              <a:t>x</a:t>
            </a:r>
            <a:endParaRPr sz="1600" dirty="0">
              <a:solidFill>
                <a:prstClr val="black"/>
              </a:solidFill>
              <a:cs typeface="Calibri"/>
            </a:endParaRPr>
          </a:p>
        </p:txBody>
      </p:sp>
      <p:sp>
        <p:nvSpPr>
          <p:cNvPr id="21" name="object 21"/>
          <p:cNvSpPr/>
          <p:nvPr/>
        </p:nvSpPr>
        <p:spPr>
          <a:xfrm>
            <a:off x="6772275" y="4491220"/>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7757477" y="4402637"/>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3" name="object 23"/>
          <p:cNvSpPr txBox="1"/>
          <p:nvPr/>
        </p:nvSpPr>
        <p:spPr>
          <a:xfrm>
            <a:off x="7741667" y="4905921"/>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24" name="object 24"/>
          <p:cNvSpPr/>
          <p:nvPr/>
        </p:nvSpPr>
        <p:spPr>
          <a:xfrm>
            <a:off x="6767512" y="496429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7170007" y="4922130"/>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30" name="object 30"/>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36</a:t>
            </a:fld>
            <a:endParaRPr sz="1000">
              <a:solidFill>
                <a:prstClr val="black"/>
              </a:solidFill>
              <a:cs typeface="Calibri"/>
            </a:endParaRPr>
          </a:p>
        </p:txBody>
      </p:sp>
      <p:sp>
        <p:nvSpPr>
          <p:cNvPr id="26" name="object 26"/>
          <p:cNvSpPr txBox="1"/>
          <p:nvPr/>
        </p:nvSpPr>
        <p:spPr>
          <a:xfrm>
            <a:off x="6723093" y="4138318"/>
            <a:ext cx="1001142" cy="246221"/>
          </a:xfrm>
          <a:prstGeom prst="rect">
            <a:avLst/>
          </a:prstGeom>
        </p:spPr>
        <p:txBody>
          <a:bodyPr vert="horz" wrap="square" lIns="0" tIns="0" rIns="0" bIns="0" rtlCol="0">
            <a:spAutoFit/>
          </a:bodyPr>
          <a:lstStyle/>
          <a:p>
            <a:pPr marL="12700" marR="5080" indent="137160"/>
            <a:r>
              <a:rPr lang="zh-CN" altLang="en-US" sz="1600" b="1" dirty="0">
                <a:solidFill>
                  <a:prstClr val="black"/>
                </a:solidFill>
                <a:cs typeface="Calibri"/>
              </a:rPr>
              <a:t>主存储器</a:t>
            </a:r>
            <a:endParaRPr sz="1600" b="1" dirty="0">
              <a:solidFill>
                <a:prstClr val="black"/>
              </a:solidFill>
              <a:cs typeface="Calibri"/>
            </a:endParaRPr>
          </a:p>
        </p:txBody>
      </p:sp>
      <p:sp>
        <p:nvSpPr>
          <p:cNvPr id="27" name="object 27"/>
          <p:cNvSpPr txBox="1"/>
          <p:nvPr/>
        </p:nvSpPr>
        <p:spPr>
          <a:xfrm>
            <a:off x="1288121" y="3036149"/>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8" name="object 28"/>
          <p:cNvSpPr txBox="1"/>
          <p:nvPr/>
        </p:nvSpPr>
        <p:spPr>
          <a:xfrm>
            <a:off x="4438332" y="4432804"/>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29" name="object 29"/>
          <p:cNvSpPr txBox="1"/>
          <p:nvPr/>
        </p:nvSpPr>
        <p:spPr>
          <a:xfrm>
            <a:off x="4726993" y="2490908"/>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加载操作</a:t>
            </a:r>
            <a:r>
              <a:rPr sz="1600" b="1" spc="-10" dirty="0">
                <a:solidFill>
                  <a:srgbClr val="FF0000"/>
                </a:solidFill>
                <a:cs typeface="Calibri"/>
              </a:rPr>
              <a:t>: </a:t>
            </a:r>
            <a:r>
              <a:rPr sz="1600" b="1" spc="-5" dirty="0">
                <a:solidFill>
                  <a:prstClr val="black"/>
                </a:solidFill>
                <a:latin typeface="Courier New"/>
                <a:cs typeface="Courier New"/>
              </a:rPr>
              <a:t>movq A,</a:t>
            </a:r>
            <a:r>
              <a:rPr sz="1600" b="1" spc="10"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632067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a:t>(3)</a:t>
            </a:r>
          </a:p>
        </p:txBody>
      </p:sp>
      <p:sp>
        <p:nvSpPr>
          <p:cNvPr id="4" name="object 4"/>
          <p:cNvSpPr txBox="1"/>
          <p:nvPr/>
        </p:nvSpPr>
        <p:spPr>
          <a:xfrm>
            <a:off x="475615" y="1387983"/>
            <a:ext cx="745109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sz="2400" b="1" spc="-5" dirty="0">
                <a:solidFill>
                  <a:prstClr val="black"/>
                </a:solidFill>
                <a:cs typeface="Calibri"/>
              </a:rPr>
              <a:t>CPU </a:t>
            </a:r>
            <a:r>
              <a:rPr lang="zh-CN" altLang="en-US" sz="2400" b="1" spc="-5" dirty="0">
                <a:solidFill>
                  <a:prstClr val="black"/>
                </a:solidFill>
                <a:cs typeface="Calibri"/>
              </a:rPr>
              <a:t>从总线上读入字</a:t>
            </a:r>
            <a:r>
              <a:rPr lang="en-US" altLang="zh-CN" sz="2400" b="1" spc="-5" dirty="0">
                <a:solidFill>
                  <a:prstClr val="black"/>
                </a:solidFill>
                <a:cs typeface="Calibri"/>
              </a:rPr>
              <a:t>x, </a:t>
            </a:r>
            <a:r>
              <a:rPr lang="zh-CN" altLang="en-US" sz="2400" b="1" spc="-5" dirty="0">
                <a:solidFill>
                  <a:prstClr val="black"/>
                </a:solidFill>
                <a:cs typeface="Calibri"/>
              </a:rPr>
              <a:t>并将其放入寄存器</a:t>
            </a:r>
            <a:r>
              <a:rPr sz="2400" b="1" spc="-5" dirty="0">
                <a:solidFill>
                  <a:prstClr val="black"/>
                </a:solidFill>
                <a:cs typeface="Calibri"/>
              </a:rPr>
              <a:t>%</a:t>
            </a:r>
            <a:r>
              <a:rPr sz="2400" b="1" spc="-5" dirty="0" err="1">
                <a:solidFill>
                  <a:prstClr val="black"/>
                </a:solidFill>
                <a:cs typeface="Calibri"/>
              </a:rPr>
              <a:t>rax</a:t>
            </a:r>
            <a:endParaRPr sz="2400" dirty="0">
              <a:solidFill>
                <a:prstClr val="black"/>
              </a:solidFill>
              <a:cs typeface="Calibri"/>
            </a:endParaRPr>
          </a:p>
        </p:txBody>
      </p:sp>
      <p:sp>
        <p:nvSpPr>
          <p:cNvPr id="5" name="object 5"/>
          <p:cNvSpPr/>
          <p:nvPr/>
        </p:nvSpPr>
        <p:spPr>
          <a:xfrm>
            <a:off x="5248275"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92300"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80335" y="3082035"/>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15" name="object 15"/>
          <p:cNvSpPr/>
          <p:nvPr/>
        </p:nvSpPr>
        <p:spPr>
          <a:xfrm>
            <a:off x="1892300"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5412"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6512"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9912"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9" name="object 19"/>
          <p:cNvSpPr txBox="1"/>
          <p:nvPr/>
        </p:nvSpPr>
        <p:spPr>
          <a:xfrm>
            <a:off x="1767984" y="2379894"/>
            <a:ext cx="1253028"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20" name="object 20"/>
          <p:cNvSpPr/>
          <p:nvPr/>
        </p:nvSpPr>
        <p:spPr>
          <a:xfrm>
            <a:off x="1966912"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976312"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51343" y="4148454"/>
            <a:ext cx="1123315"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总线接口</a:t>
            </a:r>
            <a:endParaRPr sz="1600" b="1" dirty="0">
              <a:solidFill>
                <a:prstClr val="black"/>
              </a:solidFill>
              <a:cs typeface="Calibri"/>
            </a:endParaRPr>
          </a:p>
        </p:txBody>
      </p:sp>
      <p:sp>
        <p:nvSpPr>
          <p:cNvPr id="23" name="object 23"/>
          <p:cNvSpPr/>
          <p:nvPr/>
        </p:nvSpPr>
        <p:spPr>
          <a:xfrm>
            <a:off x="2271712" y="3467100"/>
            <a:ext cx="0" cy="571500"/>
          </a:xfrm>
          <a:custGeom>
            <a:avLst/>
            <a:gdLst/>
            <a:ahLst/>
            <a:cxnLst/>
            <a:rect l="l" t="t" r="r" b="b"/>
            <a:pathLst>
              <a:path h="571500">
                <a:moveTo>
                  <a:pt x="0" y="571500"/>
                </a:moveTo>
                <a:lnTo>
                  <a:pt x="0" y="0"/>
                </a:lnTo>
              </a:path>
            </a:pathLst>
          </a:custGeom>
          <a:ln w="76200">
            <a:solidFill>
              <a:srgbClr val="6BCBDC"/>
            </a:solidFill>
          </a:ln>
        </p:spPr>
        <p:txBody>
          <a:bodyPr wrap="square" lIns="0" tIns="0" rIns="0" bIns="0" rtlCol="0"/>
          <a:lstStyle/>
          <a:p>
            <a:endParaRPr>
              <a:solidFill>
                <a:prstClr val="black"/>
              </a:solidFill>
            </a:endParaRPr>
          </a:p>
        </p:txBody>
      </p:sp>
      <p:sp>
        <p:nvSpPr>
          <p:cNvPr id="24" name="object 24"/>
          <p:cNvSpPr/>
          <p:nvPr/>
        </p:nvSpPr>
        <p:spPr>
          <a:xfrm>
            <a:off x="2157423" y="3276594"/>
            <a:ext cx="228600" cy="228600"/>
          </a:xfrm>
          <a:custGeom>
            <a:avLst/>
            <a:gdLst/>
            <a:ahLst/>
            <a:cxnLst/>
            <a:rect l="l" t="t" r="r" b="b"/>
            <a:pathLst>
              <a:path w="228600" h="228600">
                <a:moveTo>
                  <a:pt x="114287" y="0"/>
                </a:moveTo>
                <a:lnTo>
                  <a:pt x="0" y="228612"/>
                </a:lnTo>
                <a:lnTo>
                  <a:pt x="228600" y="228600"/>
                </a:lnTo>
                <a:lnTo>
                  <a:pt x="114287" y="0"/>
                </a:lnTo>
                <a:close/>
              </a:path>
            </a:pathLst>
          </a:custGeom>
          <a:solidFill>
            <a:srgbClr val="6BCBDC"/>
          </a:solidFill>
        </p:spPr>
        <p:txBody>
          <a:bodyPr wrap="square" lIns="0" tIns="0" rIns="0" bIns="0" rtlCol="0"/>
          <a:lstStyle/>
          <a:p>
            <a:endParaRPr>
              <a:solidFill>
                <a:prstClr val="black"/>
              </a:solidFill>
            </a:endParaRPr>
          </a:p>
        </p:txBody>
      </p:sp>
      <p:sp>
        <p:nvSpPr>
          <p:cNvPr id="25" name="object 25"/>
          <p:cNvSpPr/>
          <p:nvPr/>
        </p:nvSpPr>
        <p:spPr>
          <a:xfrm>
            <a:off x="6772275" y="3810000"/>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6767512" y="428307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7170007" y="4240910"/>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34" name="object 34"/>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10</a:t>
            </a:r>
            <a:endParaRPr sz="1000">
              <a:solidFill>
                <a:prstClr val="black"/>
              </a:solidFill>
              <a:cs typeface="Calibri"/>
            </a:endParaRPr>
          </a:p>
        </p:txBody>
      </p:sp>
      <p:sp>
        <p:nvSpPr>
          <p:cNvPr id="28" name="object 28"/>
          <p:cNvSpPr txBox="1"/>
          <p:nvPr/>
        </p:nvSpPr>
        <p:spPr>
          <a:xfrm>
            <a:off x="6772275" y="3507454"/>
            <a:ext cx="1218565"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主存储器</a:t>
            </a:r>
            <a:endParaRPr sz="1600" b="1" dirty="0">
              <a:solidFill>
                <a:prstClr val="black"/>
              </a:solidFill>
              <a:cs typeface="Calibri"/>
            </a:endParaRPr>
          </a:p>
        </p:txBody>
      </p:sp>
      <p:sp>
        <p:nvSpPr>
          <p:cNvPr id="29" name="object 29"/>
          <p:cNvSpPr txBox="1"/>
          <p:nvPr/>
        </p:nvSpPr>
        <p:spPr>
          <a:xfrm>
            <a:off x="7757380" y="370555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30" name="object 30"/>
          <p:cNvSpPr txBox="1"/>
          <p:nvPr/>
        </p:nvSpPr>
        <p:spPr>
          <a:xfrm>
            <a:off x="7741570" y="4208836"/>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31" name="object 31"/>
          <p:cNvSpPr txBox="1"/>
          <p:nvPr/>
        </p:nvSpPr>
        <p:spPr>
          <a:xfrm>
            <a:off x="1288060" y="302349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32" name="object 32"/>
          <p:cNvSpPr txBox="1"/>
          <p:nvPr/>
        </p:nvSpPr>
        <p:spPr>
          <a:xfrm>
            <a:off x="4348506" y="3735752"/>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55" dirty="0">
                <a:solidFill>
                  <a:prstClr val="black"/>
                </a:solidFill>
                <a:cs typeface="Calibri"/>
              </a:rPr>
              <a:t>桥</a:t>
            </a:r>
            <a:endParaRPr sz="1600" dirty="0">
              <a:solidFill>
                <a:prstClr val="black"/>
              </a:solidFill>
              <a:cs typeface="Calibri"/>
            </a:endParaRPr>
          </a:p>
        </p:txBody>
      </p:sp>
      <p:sp>
        <p:nvSpPr>
          <p:cNvPr id="33" name="object 33"/>
          <p:cNvSpPr txBox="1"/>
          <p:nvPr/>
        </p:nvSpPr>
        <p:spPr>
          <a:xfrm>
            <a:off x="4726730" y="2462239"/>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加载操作</a:t>
            </a:r>
            <a:r>
              <a:rPr sz="1600" b="1" spc="-10" dirty="0">
                <a:solidFill>
                  <a:prstClr val="black"/>
                </a:solidFill>
                <a:cs typeface="Calibri"/>
              </a:rPr>
              <a:t>: </a:t>
            </a:r>
            <a:r>
              <a:rPr sz="1600" b="1" spc="-5" dirty="0">
                <a:solidFill>
                  <a:prstClr val="black"/>
                </a:solidFill>
                <a:latin typeface="Courier New"/>
                <a:cs typeface="Courier New"/>
              </a:rPr>
              <a:t>movq A,</a:t>
            </a:r>
            <a:r>
              <a:rPr sz="1600" b="1" spc="10"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3547216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a:t>(1)</a:t>
            </a:r>
          </a:p>
        </p:txBody>
      </p:sp>
      <p:sp>
        <p:nvSpPr>
          <p:cNvPr id="4" name="object 4"/>
          <p:cNvSpPr txBox="1"/>
          <p:nvPr/>
        </p:nvSpPr>
        <p:spPr>
          <a:xfrm>
            <a:off x="475615" y="1387983"/>
            <a:ext cx="7468870" cy="738664"/>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sz="2400" b="1" spc="-5" dirty="0">
                <a:solidFill>
                  <a:prstClr val="black"/>
                </a:solidFill>
                <a:cs typeface="Calibri"/>
              </a:rPr>
              <a:t>CPU </a:t>
            </a:r>
            <a:r>
              <a:rPr lang="zh-CN" altLang="en-US" sz="2400" b="1" spc="-5" dirty="0">
                <a:solidFill>
                  <a:prstClr val="black"/>
                </a:solidFill>
                <a:cs typeface="Calibri"/>
              </a:rPr>
              <a:t>将地址</a:t>
            </a:r>
            <a:r>
              <a:rPr lang="en-US" altLang="zh-CN" sz="2400" b="1" spc="-5" dirty="0">
                <a:solidFill>
                  <a:prstClr val="black"/>
                </a:solidFill>
                <a:cs typeface="Calibri"/>
              </a:rPr>
              <a:t>A</a:t>
            </a:r>
            <a:r>
              <a:rPr lang="zh-CN" altLang="en-US" sz="2400" b="1" spc="-5" dirty="0">
                <a:solidFill>
                  <a:prstClr val="black"/>
                </a:solidFill>
                <a:cs typeface="Calibri"/>
              </a:rPr>
              <a:t>放到总线上，主存储器读地址</a:t>
            </a:r>
            <a:r>
              <a:rPr lang="en-US" altLang="zh-CN" sz="2400" b="1" spc="-5" dirty="0">
                <a:solidFill>
                  <a:prstClr val="black"/>
                </a:solidFill>
                <a:cs typeface="Calibri"/>
              </a:rPr>
              <a:t>A</a:t>
            </a:r>
            <a:r>
              <a:rPr lang="zh-CN" altLang="en-US" sz="2400" b="1" spc="-5" dirty="0">
                <a:solidFill>
                  <a:prstClr val="black"/>
                </a:solidFill>
                <a:cs typeface="Calibri"/>
              </a:rPr>
              <a:t>并等待数据到来。</a:t>
            </a:r>
            <a:endParaRPr sz="2400" dirty="0">
              <a:solidFill>
                <a:prstClr val="black"/>
              </a:solidFill>
              <a:cs typeface="Calibri"/>
            </a:endParaRPr>
          </a:p>
        </p:txBody>
      </p:sp>
      <p:sp>
        <p:nvSpPr>
          <p:cNvPr id="5" name="object 5"/>
          <p:cNvSpPr/>
          <p:nvPr/>
        </p:nvSpPr>
        <p:spPr>
          <a:xfrm>
            <a:off x="5248275"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92300"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78811" y="3082035"/>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dirty="0">
              <a:solidFill>
                <a:prstClr val="black"/>
              </a:solidFill>
              <a:cs typeface="Calibri"/>
            </a:endParaRPr>
          </a:p>
        </p:txBody>
      </p:sp>
      <p:sp>
        <p:nvSpPr>
          <p:cNvPr id="15" name="object 15"/>
          <p:cNvSpPr/>
          <p:nvPr/>
        </p:nvSpPr>
        <p:spPr>
          <a:xfrm>
            <a:off x="1892300"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5412"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6512"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9912" y="2514600"/>
            <a:ext cx="533400" cy="1066800"/>
          </a:xfrm>
          <a:prstGeom prst="rect">
            <a:avLst/>
          </a:prstGeom>
          <a:ln w="12700">
            <a:solidFill>
              <a:srgbClr val="000000"/>
            </a:solidFill>
          </a:ln>
        </p:spPr>
        <p:txBody>
          <a:bodyPr vert="horz" wrap="square" lIns="0" tIns="0" rIns="0" bIns="0" rtlCol="0">
            <a:spAutoFit/>
          </a:bodyPr>
          <a:lstStyle/>
          <a:p>
            <a:endParaRPr sz="1600" dirty="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dirty="0">
              <a:solidFill>
                <a:prstClr val="black"/>
              </a:solidFill>
              <a:cs typeface="Calibri"/>
            </a:endParaRPr>
          </a:p>
        </p:txBody>
      </p:sp>
      <p:sp>
        <p:nvSpPr>
          <p:cNvPr id="19" name="object 19"/>
          <p:cNvSpPr txBox="1"/>
          <p:nvPr/>
        </p:nvSpPr>
        <p:spPr>
          <a:xfrm>
            <a:off x="1742081" y="2379894"/>
            <a:ext cx="1107481"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20" name="object 20"/>
          <p:cNvSpPr/>
          <p:nvPr/>
        </p:nvSpPr>
        <p:spPr>
          <a:xfrm>
            <a:off x="1966912"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2849562" y="4191000"/>
            <a:ext cx="3727450" cy="0"/>
          </a:xfrm>
          <a:custGeom>
            <a:avLst/>
            <a:gdLst/>
            <a:ahLst/>
            <a:cxnLst/>
            <a:rect l="l" t="t" r="r" b="b"/>
            <a:pathLst>
              <a:path w="3727450">
                <a:moveTo>
                  <a:pt x="0" y="0"/>
                </a:moveTo>
                <a:lnTo>
                  <a:pt x="3727450" y="0"/>
                </a:lnTo>
              </a:path>
            </a:pathLst>
          </a:custGeom>
          <a:ln w="76200">
            <a:solidFill>
              <a:srgbClr val="6BCBDC"/>
            </a:solidFill>
          </a:ln>
        </p:spPr>
        <p:txBody>
          <a:bodyPr wrap="square" lIns="0" tIns="0" rIns="0" bIns="0" rtlCol="0"/>
          <a:lstStyle/>
          <a:p>
            <a:endParaRPr>
              <a:solidFill>
                <a:prstClr val="black"/>
              </a:solidFill>
            </a:endParaRPr>
          </a:p>
        </p:txBody>
      </p:sp>
      <p:sp>
        <p:nvSpPr>
          <p:cNvPr id="22" name="object 22"/>
          <p:cNvSpPr/>
          <p:nvPr/>
        </p:nvSpPr>
        <p:spPr>
          <a:xfrm>
            <a:off x="6538906" y="40766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23" name="object 23"/>
          <p:cNvSpPr/>
          <p:nvPr/>
        </p:nvSpPr>
        <p:spPr>
          <a:xfrm>
            <a:off x="976312"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1351343" y="4148454"/>
            <a:ext cx="1123315"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总线接口</a:t>
            </a:r>
            <a:endParaRPr sz="1600" b="1" dirty="0">
              <a:solidFill>
                <a:prstClr val="black"/>
              </a:solidFill>
              <a:cs typeface="Calibri"/>
            </a:endParaRP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38</a:t>
            </a:fld>
            <a:endParaRPr spc="-5" dirty="0">
              <a:solidFill>
                <a:prstClr val="black"/>
              </a:solidFill>
            </a:endParaRPr>
          </a:p>
        </p:txBody>
      </p:sp>
      <p:sp>
        <p:nvSpPr>
          <p:cNvPr id="25" name="object 25"/>
          <p:cNvSpPr txBox="1"/>
          <p:nvPr/>
        </p:nvSpPr>
        <p:spPr>
          <a:xfrm>
            <a:off x="5856983" y="3843606"/>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a:solidFill>
                <a:prstClr val="black"/>
              </a:solidFill>
              <a:cs typeface="Calibri"/>
            </a:endParaRPr>
          </a:p>
        </p:txBody>
      </p:sp>
      <p:graphicFrame>
        <p:nvGraphicFramePr>
          <p:cNvPr id="26" name="object 26"/>
          <p:cNvGraphicFramePr>
            <a:graphicFrameLocks noGrp="1"/>
          </p:cNvGraphicFramePr>
          <p:nvPr/>
        </p:nvGraphicFramePr>
        <p:xfrm>
          <a:off x="6765925" y="3803650"/>
          <a:ext cx="909637" cy="1005840"/>
        </p:xfrm>
        <a:graphic>
          <a:graphicData uri="http://schemas.openxmlformats.org/drawingml/2006/table">
            <a:tbl>
              <a:tblPr firstRow="1" bandRow="1">
                <a:tableStyleId>{2D5ABB26-0587-4C30-8999-92F81FD0307C}</a:tableStyleId>
              </a:tblPr>
              <a:tblGrid>
                <a:gridCol w="909637">
                  <a:extLst>
                    <a:ext uri="{9D8B030D-6E8A-4147-A177-3AD203B41FA5}">
                      <a16:colId xmlns:a16="http://schemas.microsoft.com/office/drawing/2014/main" val="20000"/>
                    </a:ext>
                  </a:extLst>
                </a:gridCol>
              </a:tblGrid>
              <a:tr h="47307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89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27" name="object 27"/>
          <p:cNvSpPr txBox="1"/>
          <p:nvPr/>
        </p:nvSpPr>
        <p:spPr>
          <a:xfrm>
            <a:off x="6858000" y="3459331"/>
            <a:ext cx="121856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主存储器</a:t>
            </a:r>
            <a:endParaRPr sz="1600" dirty="0">
              <a:solidFill>
                <a:prstClr val="black"/>
              </a:solidFill>
              <a:cs typeface="Calibri"/>
            </a:endParaRPr>
          </a:p>
        </p:txBody>
      </p:sp>
      <p:sp>
        <p:nvSpPr>
          <p:cNvPr id="28" name="object 28"/>
          <p:cNvSpPr txBox="1"/>
          <p:nvPr/>
        </p:nvSpPr>
        <p:spPr>
          <a:xfrm>
            <a:off x="7757439" y="370555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9" name="object 29"/>
          <p:cNvSpPr txBox="1"/>
          <p:nvPr/>
        </p:nvSpPr>
        <p:spPr>
          <a:xfrm>
            <a:off x="7741629" y="4208836"/>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a:solidFill>
                <a:prstClr val="black"/>
              </a:solidFill>
              <a:cs typeface="Calibri"/>
            </a:endParaRPr>
          </a:p>
        </p:txBody>
      </p:sp>
      <p:sp>
        <p:nvSpPr>
          <p:cNvPr id="30" name="object 30"/>
          <p:cNvSpPr txBox="1"/>
          <p:nvPr/>
        </p:nvSpPr>
        <p:spPr>
          <a:xfrm>
            <a:off x="1288119" y="302349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
        <p:nvSpPr>
          <p:cNvPr id="31" name="object 31"/>
          <p:cNvSpPr txBox="1"/>
          <p:nvPr/>
        </p:nvSpPr>
        <p:spPr>
          <a:xfrm>
            <a:off x="4348565" y="3735752"/>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32" name="object 32"/>
          <p:cNvSpPr txBox="1"/>
          <p:nvPr/>
        </p:nvSpPr>
        <p:spPr>
          <a:xfrm>
            <a:off x="4726789" y="2462239"/>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存储操作</a:t>
            </a:r>
            <a:r>
              <a:rPr sz="1600" b="1" spc="-10" dirty="0">
                <a:solidFill>
                  <a:prstClr val="black"/>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1224591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a:t>(2)</a:t>
            </a:r>
          </a:p>
        </p:txBody>
      </p:sp>
      <p:sp>
        <p:nvSpPr>
          <p:cNvPr id="4" name="object 4"/>
          <p:cNvSpPr txBox="1"/>
          <p:nvPr/>
        </p:nvSpPr>
        <p:spPr>
          <a:xfrm>
            <a:off x="475615" y="1387983"/>
            <a:ext cx="4834255" cy="365760"/>
          </a:xfrm>
          <a:prstGeom prst="rect">
            <a:avLst/>
          </a:prstGeom>
        </p:spPr>
        <p:txBody>
          <a:bodyPr vert="horz" wrap="square" lIns="0" tIns="0" rIns="0" bIns="0" rtlCol="0">
            <a:spAutoFit/>
          </a:bodyPr>
          <a:lstStyle/>
          <a:p>
            <a:pPr marL="370840" indent="-358140">
              <a:buClr>
                <a:srgbClr val="8D171A"/>
              </a:buClr>
              <a:buSzPct val="58333"/>
              <a:buFont typeface="Wingdings 2"/>
              <a:buChar char=""/>
              <a:tabLst>
                <a:tab pos="370840" algn="l"/>
              </a:tabLst>
            </a:pPr>
            <a:r>
              <a:rPr sz="2400" b="1" spc="-5" dirty="0">
                <a:solidFill>
                  <a:prstClr val="black"/>
                </a:solidFill>
                <a:cs typeface="Calibri"/>
              </a:rPr>
              <a:t>CPU </a:t>
            </a:r>
            <a:r>
              <a:rPr lang="zh-CN" altLang="en-US" sz="2400" b="1" spc="-5" dirty="0">
                <a:solidFill>
                  <a:prstClr val="black"/>
                </a:solidFill>
                <a:cs typeface="Calibri"/>
              </a:rPr>
              <a:t>将字</a:t>
            </a:r>
            <a:r>
              <a:rPr lang="en-US" altLang="zh-CN" sz="2400" b="1" spc="-5" dirty="0">
                <a:solidFill>
                  <a:prstClr val="black"/>
                </a:solidFill>
                <a:cs typeface="Calibri"/>
              </a:rPr>
              <a:t>y</a:t>
            </a:r>
            <a:r>
              <a:rPr lang="zh-CN" altLang="en-US" sz="2400" b="1" spc="-5" dirty="0">
                <a:solidFill>
                  <a:prstClr val="black"/>
                </a:solidFill>
                <a:cs typeface="Calibri"/>
              </a:rPr>
              <a:t>放到总线上。</a:t>
            </a:r>
            <a:endParaRPr sz="2400" dirty="0">
              <a:solidFill>
                <a:prstClr val="black"/>
              </a:solidFill>
              <a:cs typeface="Calibri"/>
            </a:endParaRPr>
          </a:p>
        </p:txBody>
      </p:sp>
      <p:sp>
        <p:nvSpPr>
          <p:cNvPr id="5" name="object 5"/>
          <p:cNvSpPr/>
          <p:nvPr/>
        </p:nvSpPr>
        <p:spPr>
          <a:xfrm>
            <a:off x="5243512"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3512"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29112"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1787"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1787"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87537"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87537"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87537"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87537"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74049" y="3082035"/>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15" name="object 15"/>
          <p:cNvSpPr/>
          <p:nvPr/>
        </p:nvSpPr>
        <p:spPr>
          <a:xfrm>
            <a:off x="1887537"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0650"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1750"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5150"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9" name="object 19"/>
          <p:cNvSpPr txBox="1"/>
          <p:nvPr/>
        </p:nvSpPr>
        <p:spPr>
          <a:xfrm>
            <a:off x="1737277" y="2379894"/>
            <a:ext cx="115546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寄存器文件</a:t>
            </a:r>
            <a:endParaRPr sz="1600" dirty="0">
              <a:solidFill>
                <a:prstClr val="black"/>
              </a:solidFill>
              <a:cs typeface="Calibri"/>
            </a:endParaRPr>
          </a:p>
        </p:txBody>
      </p:sp>
      <p:sp>
        <p:nvSpPr>
          <p:cNvPr id="20" name="object 20"/>
          <p:cNvSpPr/>
          <p:nvPr/>
        </p:nvSpPr>
        <p:spPr>
          <a:xfrm>
            <a:off x="1962150"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971550"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46580" y="4148454"/>
            <a:ext cx="112331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总线接口</a:t>
            </a:r>
            <a:endParaRPr sz="1600" dirty="0">
              <a:solidFill>
                <a:prstClr val="black"/>
              </a:solidFill>
              <a:cs typeface="Calibri"/>
            </a:endParaRPr>
          </a:p>
        </p:txBody>
      </p:sp>
      <p:sp>
        <p:nvSpPr>
          <p:cNvPr id="23" name="object 23"/>
          <p:cNvSpPr txBox="1"/>
          <p:nvPr/>
        </p:nvSpPr>
        <p:spPr>
          <a:xfrm>
            <a:off x="5862002" y="385991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24" name="object 24"/>
          <p:cNvSpPr/>
          <p:nvPr/>
        </p:nvSpPr>
        <p:spPr>
          <a:xfrm>
            <a:off x="2266950" y="3276600"/>
            <a:ext cx="0" cy="914400"/>
          </a:xfrm>
          <a:custGeom>
            <a:avLst/>
            <a:gdLst/>
            <a:ahLst/>
            <a:cxnLst/>
            <a:rect l="l" t="t" r="r" b="b"/>
            <a:pathLst>
              <a:path h="914400">
                <a:moveTo>
                  <a:pt x="0" y="0"/>
                </a:moveTo>
                <a:lnTo>
                  <a:pt x="0" y="914400"/>
                </a:lnTo>
              </a:path>
            </a:pathLst>
          </a:custGeom>
          <a:ln w="76200">
            <a:solidFill>
              <a:srgbClr val="6BCBDC"/>
            </a:solidFill>
          </a:ln>
        </p:spPr>
        <p:txBody>
          <a:bodyPr wrap="square" lIns="0" tIns="0" rIns="0" bIns="0" rtlCol="0"/>
          <a:lstStyle/>
          <a:p>
            <a:endParaRPr>
              <a:solidFill>
                <a:prstClr val="black"/>
              </a:solidFill>
            </a:endParaRPr>
          </a:p>
        </p:txBody>
      </p:sp>
      <p:sp>
        <p:nvSpPr>
          <p:cNvPr id="25" name="object 25"/>
          <p:cNvSpPr/>
          <p:nvPr/>
        </p:nvSpPr>
        <p:spPr>
          <a:xfrm>
            <a:off x="2266950" y="4191000"/>
            <a:ext cx="4305300" cy="0"/>
          </a:xfrm>
          <a:custGeom>
            <a:avLst/>
            <a:gdLst/>
            <a:ahLst/>
            <a:cxnLst/>
            <a:rect l="l" t="t" r="r" b="b"/>
            <a:pathLst>
              <a:path w="4305300">
                <a:moveTo>
                  <a:pt x="0" y="0"/>
                </a:moveTo>
                <a:lnTo>
                  <a:pt x="4305300" y="0"/>
                </a:lnTo>
              </a:path>
            </a:pathLst>
          </a:custGeom>
          <a:ln w="76200">
            <a:solidFill>
              <a:srgbClr val="6BCBDC"/>
            </a:solidFill>
          </a:ln>
        </p:spPr>
        <p:txBody>
          <a:bodyPr wrap="square" lIns="0" tIns="0" rIns="0" bIns="0" rtlCol="0"/>
          <a:lstStyle/>
          <a:p>
            <a:endParaRPr>
              <a:solidFill>
                <a:prstClr val="black"/>
              </a:solidFill>
            </a:endParaRPr>
          </a:p>
        </p:txBody>
      </p:sp>
      <p:sp>
        <p:nvSpPr>
          <p:cNvPr id="26" name="object 26"/>
          <p:cNvSpPr/>
          <p:nvPr/>
        </p:nvSpPr>
        <p:spPr>
          <a:xfrm>
            <a:off x="6534142" y="40766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graphicFrame>
        <p:nvGraphicFramePr>
          <p:cNvPr id="27" name="object 27"/>
          <p:cNvGraphicFramePr>
            <a:graphicFrameLocks noGrp="1"/>
          </p:cNvGraphicFramePr>
          <p:nvPr/>
        </p:nvGraphicFramePr>
        <p:xfrm>
          <a:off x="6761162" y="3803650"/>
          <a:ext cx="909637" cy="975360"/>
        </p:xfrm>
        <a:graphic>
          <a:graphicData uri="http://schemas.openxmlformats.org/drawingml/2006/table">
            <a:tbl>
              <a:tblPr firstRow="1" bandRow="1">
                <a:tableStyleId>{2D5ABB26-0587-4C30-8999-92F81FD0307C}</a:tableStyleId>
              </a:tblPr>
              <a:tblGrid>
                <a:gridCol w="909637">
                  <a:extLst>
                    <a:ext uri="{9D8B030D-6E8A-4147-A177-3AD203B41FA5}">
                      <a16:colId xmlns:a16="http://schemas.microsoft.com/office/drawing/2014/main" val="20000"/>
                    </a:ext>
                  </a:extLst>
                </a:gridCol>
              </a:tblGrid>
              <a:tr h="4572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048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39</a:t>
            </a:fld>
            <a:endParaRPr spc="-5" dirty="0">
              <a:solidFill>
                <a:prstClr val="black"/>
              </a:solidFill>
            </a:endParaRPr>
          </a:p>
        </p:txBody>
      </p:sp>
      <p:sp>
        <p:nvSpPr>
          <p:cNvPr id="28" name="object 28"/>
          <p:cNvSpPr txBox="1"/>
          <p:nvPr/>
        </p:nvSpPr>
        <p:spPr>
          <a:xfrm>
            <a:off x="6752290" y="3493069"/>
            <a:ext cx="121856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主存储器</a:t>
            </a:r>
            <a:endParaRPr sz="1600" dirty="0">
              <a:solidFill>
                <a:prstClr val="black"/>
              </a:solidFill>
              <a:cs typeface="Calibri"/>
            </a:endParaRPr>
          </a:p>
        </p:txBody>
      </p:sp>
      <p:sp>
        <p:nvSpPr>
          <p:cNvPr id="29" name="object 29"/>
          <p:cNvSpPr txBox="1"/>
          <p:nvPr/>
        </p:nvSpPr>
        <p:spPr>
          <a:xfrm>
            <a:off x="7752715" y="3721361"/>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30" name="object 30"/>
          <p:cNvSpPr txBox="1"/>
          <p:nvPr/>
        </p:nvSpPr>
        <p:spPr>
          <a:xfrm>
            <a:off x="7736905" y="4224646"/>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31" name="object 31"/>
          <p:cNvSpPr txBox="1"/>
          <p:nvPr/>
        </p:nvSpPr>
        <p:spPr>
          <a:xfrm>
            <a:off x="1283394" y="303930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32" name="object 32"/>
          <p:cNvSpPr txBox="1"/>
          <p:nvPr/>
        </p:nvSpPr>
        <p:spPr>
          <a:xfrm>
            <a:off x="4344044" y="3751563"/>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33" name="object 33"/>
          <p:cNvSpPr txBox="1"/>
          <p:nvPr/>
        </p:nvSpPr>
        <p:spPr>
          <a:xfrm>
            <a:off x="4731794" y="2462239"/>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存储操作</a:t>
            </a:r>
            <a:r>
              <a:rPr sz="1600" b="1" spc="-10" dirty="0">
                <a:solidFill>
                  <a:srgbClr val="FF0000"/>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123605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547688" y="204788"/>
            <a:ext cx="7921625" cy="452437"/>
          </a:xfrm>
        </p:spPr>
        <p:txBody>
          <a:bodyPr lIns="91440" tIns="45720" rIns="91440" bIns="45720" anchor="ctr"/>
          <a:lstStyle/>
          <a:p>
            <a:pPr eaLnBrk="1" hangingPunct="1"/>
            <a:r>
              <a:rPr lang="zh-CN" altLang="en-US">
                <a:latin typeface="方正舒体" panose="02010601030101010101" pitchFamily="2" charset="-122"/>
              </a:rPr>
              <a:t>基本术语</a:t>
            </a:r>
            <a:endParaRPr lang="en-US" altLang="zh-CN">
              <a:latin typeface="方正舒体" panose="02010601030101010101" pitchFamily="2" charset="-122"/>
            </a:endParaRPr>
          </a:p>
        </p:txBody>
      </p:sp>
      <p:sp>
        <p:nvSpPr>
          <p:cNvPr id="565251" name="Rectangle 3"/>
          <p:cNvSpPr>
            <a:spLocks noGrp="1" noChangeArrowheads="1"/>
          </p:cNvSpPr>
          <p:nvPr>
            <p:ph type="body" idx="4294967295"/>
          </p:nvPr>
        </p:nvSpPr>
        <p:spPr>
          <a:xfrm>
            <a:off x="381000" y="823913"/>
            <a:ext cx="8458200" cy="5437187"/>
          </a:xfrm>
        </p:spPr>
        <p:txBody>
          <a:bodyPr lIns="91440" tIns="45720" rIns="91440" bIns="45720"/>
          <a:lstStyle/>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记忆单元 （存储基元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位元） （</a:t>
            </a:r>
            <a:r>
              <a:rPr lang="en-US" altLang="zh-CN" sz="2200">
                <a:latin typeface="微软雅黑" panose="020B0503020204020204" pitchFamily="34" charset="-122"/>
                <a:ea typeface="微软雅黑" panose="020B0503020204020204" pitchFamily="34" charset="-122"/>
              </a:rPr>
              <a:t>Cell</a:t>
            </a:r>
            <a:r>
              <a:rPr lang="zh-CN" altLang="en-US" sz="220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具有两种稳态的能够表示二进制数码0和1的物理器件</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存储单元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编址单位（</a:t>
            </a:r>
            <a:r>
              <a:rPr lang="en-US" altLang="zh-CN" sz="2200">
                <a:latin typeface="微软雅黑" panose="020B0503020204020204" pitchFamily="34" charset="-122"/>
                <a:ea typeface="微软雅黑" panose="020B0503020204020204" pitchFamily="34" charset="-122"/>
              </a:rPr>
              <a:t>Addressing Unit</a:t>
            </a:r>
            <a:r>
              <a:rPr lang="zh-CN" altLang="en-US" sz="2200">
                <a:latin typeface="微软雅黑" panose="020B0503020204020204" pitchFamily="34" charset="-122"/>
                <a:ea typeface="微软雅黑" panose="020B0503020204020204" pitchFamily="34" charset="-122"/>
              </a:rPr>
              <a:t>） </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具有相同地址的位构成一个存储单元，也称为一个编址单位</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存储体</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存储矩阵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存储阵列（</a:t>
            </a:r>
            <a:r>
              <a:rPr lang="en-US" altLang="zh-CN" sz="2200">
                <a:latin typeface="微软雅黑" panose="020B0503020204020204" pitchFamily="34" charset="-122"/>
                <a:ea typeface="微软雅黑" panose="020B0503020204020204" pitchFamily="34" charset="-122"/>
              </a:rPr>
              <a:t>Bank</a:t>
            </a:r>
            <a:r>
              <a:rPr lang="zh-CN" altLang="en-US" sz="220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所有存储单元构成一个存储阵列</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编址方式（</a:t>
            </a:r>
            <a:r>
              <a:rPr lang="en-US" altLang="zh-CN" sz="2200">
                <a:latin typeface="微软雅黑" panose="020B0503020204020204" pitchFamily="34" charset="-122"/>
                <a:ea typeface="微软雅黑" panose="020B0503020204020204" pitchFamily="34" charset="-122"/>
              </a:rPr>
              <a:t>Addressing Mode</a:t>
            </a:r>
            <a:r>
              <a:rPr lang="zh-CN" altLang="en-US" sz="2200">
                <a:latin typeface="微软雅黑" panose="020B0503020204020204" pitchFamily="34" charset="-122"/>
                <a:ea typeface="微软雅黑" panose="020B0503020204020204" pitchFamily="34" charset="-122"/>
              </a:rPr>
              <a:t>） </a:t>
            </a:r>
          </a:p>
          <a:p>
            <a:pPr lvl="2"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字节编址、按字编址</a:t>
            </a:r>
            <a:endParaRPr lang="en-US" altLang="zh-CN" sz="2200">
              <a:latin typeface="微软雅黑" panose="020B0503020204020204" pitchFamily="34" charset="-122"/>
              <a:ea typeface="微软雅黑" panose="020B0503020204020204" pitchFamily="34" charset="-122"/>
            </a:endParaRP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存储器地址寄存器（</a:t>
            </a:r>
            <a:r>
              <a:rPr lang="en-US" altLang="zh-CN" sz="2200">
                <a:latin typeface="微软雅黑" panose="020B0503020204020204" pitchFamily="34" charset="-122"/>
                <a:ea typeface="微软雅黑" panose="020B0503020204020204" pitchFamily="34" charset="-122"/>
              </a:rPr>
              <a:t>Memory Address Register - MAR）</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用于存放主存单元地址的寄存器</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存储器数据寄存器（ </a:t>
            </a:r>
            <a:r>
              <a:rPr lang="en-US" altLang="zh-CN" sz="2200">
                <a:latin typeface="微软雅黑" panose="020B0503020204020204" pitchFamily="34" charset="-122"/>
                <a:ea typeface="微软雅黑" panose="020B0503020204020204" pitchFamily="34" charset="-122"/>
              </a:rPr>
              <a:t>Memory Data Register-MDR (</a:t>
            </a:r>
            <a:r>
              <a:rPr lang="zh-CN" altLang="en-US" sz="2200">
                <a:latin typeface="微软雅黑" panose="020B0503020204020204" pitchFamily="34" charset="-122"/>
                <a:ea typeface="微软雅黑" panose="020B0503020204020204" pitchFamily="34" charset="-122"/>
              </a:rPr>
              <a:t>或</a:t>
            </a:r>
            <a:r>
              <a:rPr lang="en-US" altLang="zh-CN" sz="2200">
                <a:latin typeface="微软雅黑" panose="020B0503020204020204" pitchFamily="34" charset="-122"/>
                <a:ea typeface="微软雅黑" panose="020B0503020204020204" pitchFamily="34" charset="-122"/>
              </a:rPr>
              <a:t>MBR)  ）</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用于存放主存单元中的数据的寄存器</a:t>
            </a:r>
          </a:p>
        </p:txBody>
      </p:sp>
      <p:sp>
        <p:nvSpPr>
          <p:cNvPr id="24580"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C230E6A-38A9-48D2-BEAC-F3249AC2E2C4}" type="slidenum">
              <a:rPr lang="zh-CN" altLang="en-US" b="1">
                <a:ea typeface="宋体" panose="02010600030101010101" pitchFamily="2" charset="-122"/>
              </a:rPr>
              <a:pPr/>
              <a:t>4</a:t>
            </a:fld>
            <a:endParaRPr lang="zh-CN" altLang="en-US" b="1">
              <a:ea typeface="宋体" panose="02010600030101010101" pitchFamily="2" charset="-122"/>
            </a:endParaRPr>
          </a:p>
        </p:txBody>
      </p:sp>
    </p:spTree>
    <p:extLst>
      <p:ext uri="{BB962C8B-B14F-4D97-AF65-F5344CB8AC3E}">
        <p14:creationId xmlns:p14="http://schemas.microsoft.com/office/powerpoint/2010/main" val="2522314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animEffect transition="in" filter="blinds(horizontal)">
                                      <p:cBhvr>
                                        <p:cTn id="7" dur="500"/>
                                        <p:tgtEl>
                                          <p:spTgt spid="565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12" dur="500"/>
                                        <p:tgtEl>
                                          <p:spTgt spid="5652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17" dur="500"/>
                                        <p:tgtEl>
                                          <p:spTgt spid="5652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5251">
                                            <p:txEl>
                                              <p:pRg st="7" end="7"/>
                                            </p:txEl>
                                          </p:spTgt>
                                        </p:tgtEl>
                                        <p:attrNameLst>
                                          <p:attrName>style.visibility</p:attrName>
                                        </p:attrNameLst>
                                      </p:cBhvr>
                                      <p:to>
                                        <p:strVal val="visible"/>
                                      </p:to>
                                    </p:set>
                                    <p:animEffect transition="in" filter="blinds(horizontal)">
                                      <p:cBhvr>
                                        <p:cTn id="22" dur="500"/>
                                        <p:tgtEl>
                                          <p:spTgt spid="56525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5251">
                                            <p:txEl>
                                              <p:pRg st="9" end="9"/>
                                            </p:txEl>
                                          </p:spTgt>
                                        </p:tgtEl>
                                        <p:attrNameLst>
                                          <p:attrName>style.visibility</p:attrName>
                                        </p:attrNameLst>
                                      </p:cBhvr>
                                      <p:to>
                                        <p:strVal val="visible"/>
                                      </p:to>
                                    </p:set>
                                    <p:animEffect transition="in" filter="blinds(horizontal)">
                                      <p:cBhvr>
                                        <p:cTn id="27" dur="500"/>
                                        <p:tgtEl>
                                          <p:spTgt spid="565251">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5251">
                                            <p:txEl>
                                              <p:pRg st="11" end="11"/>
                                            </p:txEl>
                                          </p:spTgt>
                                        </p:tgtEl>
                                        <p:attrNameLst>
                                          <p:attrName>style.visibility</p:attrName>
                                        </p:attrNameLst>
                                      </p:cBhvr>
                                      <p:to>
                                        <p:strVal val="visible"/>
                                      </p:to>
                                    </p:set>
                                    <p:animEffect transition="in" filter="blinds(horizontal)">
                                      <p:cBhvr>
                                        <p:cTn id="32" dur="500"/>
                                        <p:tgtEl>
                                          <p:spTgt spid="5652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a:t>(3)</a:t>
            </a:r>
          </a:p>
        </p:txBody>
      </p:sp>
      <p:sp>
        <p:nvSpPr>
          <p:cNvPr id="4" name="object 4"/>
          <p:cNvSpPr txBox="1"/>
          <p:nvPr/>
        </p:nvSpPr>
        <p:spPr>
          <a:xfrm>
            <a:off x="475615" y="1387983"/>
            <a:ext cx="7649845" cy="369332"/>
          </a:xfrm>
          <a:prstGeom prst="rect">
            <a:avLst/>
          </a:prstGeom>
        </p:spPr>
        <p:txBody>
          <a:bodyPr vert="horz" wrap="square" lIns="0" tIns="0" rIns="0" bIns="0" rtlCol="0">
            <a:spAutoFit/>
          </a:bodyPr>
          <a:lstStyle/>
          <a:p>
            <a:pPr marL="414655" marR="5080" indent="-401955">
              <a:buClr>
                <a:srgbClr val="8D171A"/>
              </a:buClr>
              <a:buSzPct val="58333"/>
              <a:buFont typeface="Wingdings 2"/>
              <a:buChar char=""/>
              <a:tabLst>
                <a:tab pos="414655" algn="l"/>
                <a:tab pos="415290" algn="l"/>
              </a:tabLst>
            </a:pPr>
            <a:r>
              <a:rPr lang="zh-CN" altLang="en-US" sz="2400" b="1" dirty="0">
                <a:solidFill>
                  <a:prstClr val="black"/>
                </a:solidFill>
                <a:cs typeface="Calibri"/>
              </a:rPr>
              <a:t>主存储器从总线上读入字</a:t>
            </a:r>
            <a:r>
              <a:rPr lang="en-US" altLang="zh-CN" sz="2400" b="1" dirty="0">
                <a:solidFill>
                  <a:prstClr val="black"/>
                </a:solidFill>
                <a:cs typeface="Calibri"/>
              </a:rPr>
              <a:t>y</a:t>
            </a:r>
            <a:r>
              <a:rPr lang="zh-CN" altLang="en-US" sz="2400" b="1" dirty="0">
                <a:solidFill>
                  <a:prstClr val="black"/>
                </a:solidFill>
                <a:cs typeface="Calibri"/>
              </a:rPr>
              <a:t>，并将其存入地址</a:t>
            </a:r>
            <a:r>
              <a:rPr lang="en-US" altLang="zh-CN" sz="2400" b="1" dirty="0">
                <a:solidFill>
                  <a:prstClr val="black"/>
                </a:solidFill>
                <a:cs typeface="Calibri"/>
              </a:rPr>
              <a:t>A</a:t>
            </a:r>
            <a:r>
              <a:rPr lang="zh-CN" altLang="en-US" sz="2400" b="1" dirty="0">
                <a:solidFill>
                  <a:prstClr val="black"/>
                </a:solidFill>
                <a:cs typeface="Calibri"/>
              </a:rPr>
              <a:t>中。</a:t>
            </a:r>
            <a:endParaRPr sz="2400" b="1" dirty="0">
              <a:solidFill>
                <a:prstClr val="black"/>
              </a:solidFill>
              <a:cs typeface="Calibri"/>
            </a:endParaRPr>
          </a:p>
        </p:txBody>
      </p:sp>
      <p:sp>
        <p:nvSpPr>
          <p:cNvPr id="5" name="object 5"/>
          <p:cNvSpPr/>
          <p:nvPr/>
        </p:nvSpPr>
        <p:spPr>
          <a:xfrm>
            <a:off x="6772275" y="3806825"/>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5248275" y="3959225"/>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248275" y="3959225"/>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4333875" y="3990975"/>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2876550" y="3959225"/>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2876550" y="3959225"/>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6638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8162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29686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1892300" y="31210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2178811" y="307886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16" name="object 16"/>
          <p:cNvSpPr/>
          <p:nvPr/>
        </p:nvSpPr>
        <p:spPr>
          <a:xfrm>
            <a:off x="1892300" y="32734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665412" y="2663825"/>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2576512" y="3044825"/>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3109912" y="2511425"/>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20" name="object 20"/>
          <p:cNvSpPr txBox="1"/>
          <p:nvPr/>
        </p:nvSpPr>
        <p:spPr>
          <a:xfrm>
            <a:off x="1688529" y="2376719"/>
            <a:ext cx="1188021"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21" name="object 21"/>
          <p:cNvSpPr/>
          <p:nvPr/>
        </p:nvSpPr>
        <p:spPr>
          <a:xfrm>
            <a:off x="1966912" y="3502025"/>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976312" y="3990975"/>
            <a:ext cx="1873250" cy="518732"/>
          </a:xfrm>
          <a:prstGeom prst="rect">
            <a:avLst/>
          </a:prstGeom>
          <a:ln w="12700">
            <a:solidFill>
              <a:srgbClr val="000000"/>
            </a:solidFill>
          </a:ln>
        </p:spPr>
        <p:txBody>
          <a:bodyPr vert="horz" wrap="square" lIns="0" tIns="147955" rIns="0" bIns="0" rtlCol="0">
            <a:spAutoFit/>
          </a:bodyPr>
          <a:lstStyle/>
          <a:p>
            <a:pPr marL="381000">
              <a:lnSpc>
                <a:spcPct val="150000"/>
              </a:lnSpc>
              <a:spcBef>
                <a:spcPts val="1165"/>
              </a:spcBef>
            </a:pPr>
            <a:r>
              <a:rPr lang="zh-CN" altLang="en-US" sz="1600" b="1" spc="-5" dirty="0">
                <a:solidFill>
                  <a:prstClr val="black"/>
                </a:solidFill>
                <a:cs typeface="Calibri"/>
              </a:rPr>
              <a:t>总线接口</a:t>
            </a:r>
            <a:endParaRPr sz="1600" dirty="0">
              <a:solidFill>
                <a:prstClr val="black"/>
              </a:solidFill>
              <a:cs typeface="Calibri"/>
            </a:endParaRPr>
          </a:p>
        </p:txBody>
      </p:sp>
      <p:sp>
        <p:nvSpPr>
          <p:cNvPr id="23" name="object 23"/>
          <p:cNvSpPr/>
          <p:nvPr/>
        </p:nvSpPr>
        <p:spPr>
          <a:xfrm>
            <a:off x="6767512" y="426402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7170007" y="422186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40</a:t>
            </a:fld>
            <a:endParaRPr spc="-5" dirty="0">
              <a:solidFill>
                <a:prstClr val="black"/>
              </a:solidFill>
            </a:endParaRPr>
          </a:p>
        </p:txBody>
      </p:sp>
      <p:sp>
        <p:nvSpPr>
          <p:cNvPr id="25" name="object 25"/>
          <p:cNvSpPr txBox="1"/>
          <p:nvPr/>
        </p:nvSpPr>
        <p:spPr>
          <a:xfrm>
            <a:off x="6772275" y="3456221"/>
            <a:ext cx="120523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主存储器</a:t>
            </a:r>
            <a:endParaRPr sz="1600" dirty="0">
              <a:solidFill>
                <a:prstClr val="black"/>
              </a:solidFill>
              <a:cs typeface="Calibri"/>
            </a:endParaRPr>
          </a:p>
        </p:txBody>
      </p:sp>
      <p:sp>
        <p:nvSpPr>
          <p:cNvPr id="26" name="object 26"/>
          <p:cNvSpPr txBox="1"/>
          <p:nvPr/>
        </p:nvSpPr>
        <p:spPr>
          <a:xfrm>
            <a:off x="7757662" y="370244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7" name="object 27"/>
          <p:cNvSpPr txBox="1"/>
          <p:nvPr/>
        </p:nvSpPr>
        <p:spPr>
          <a:xfrm>
            <a:off x="7741852" y="4205727"/>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28" name="object 28"/>
          <p:cNvSpPr txBox="1"/>
          <p:nvPr/>
        </p:nvSpPr>
        <p:spPr>
          <a:xfrm>
            <a:off x="1320974" y="303842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9" name="object 29"/>
          <p:cNvSpPr txBox="1"/>
          <p:nvPr/>
        </p:nvSpPr>
        <p:spPr>
          <a:xfrm>
            <a:off x="4495800" y="3753737"/>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30" name="object 30"/>
          <p:cNvSpPr txBox="1"/>
          <p:nvPr/>
        </p:nvSpPr>
        <p:spPr>
          <a:xfrm>
            <a:off x="4717484" y="2490952"/>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存储操作</a:t>
            </a:r>
            <a:r>
              <a:rPr sz="1600" b="1" spc="-10" dirty="0">
                <a:solidFill>
                  <a:prstClr val="black"/>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799232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828800" y="1219200"/>
            <a:ext cx="6495934" cy="472447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txBox="1">
            <a:spLocks noGrp="1"/>
          </p:cNvSpPr>
          <p:nvPr>
            <p:ph type="title"/>
          </p:nvPr>
        </p:nvSpPr>
        <p:spPr>
          <a:xfrm>
            <a:off x="436501" y="522794"/>
            <a:ext cx="3282059" cy="553998"/>
          </a:xfrm>
          <a:prstGeom prst="rect">
            <a:avLst/>
          </a:prstGeom>
        </p:spPr>
        <p:txBody>
          <a:bodyPr vert="horz" wrap="square" lIns="0" tIns="0" rIns="0" bIns="0" rtlCol="0">
            <a:spAutoFit/>
          </a:bodyPr>
          <a:lstStyle/>
          <a:p>
            <a:pPr marL="12700">
              <a:lnSpc>
                <a:spcPct val="100000"/>
              </a:lnSpc>
            </a:pPr>
            <a:r>
              <a:rPr lang="zh-CN" altLang="en-US" spc="-5" dirty="0"/>
              <a:t>磁盘内部结构</a:t>
            </a:r>
            <a:endParaRPr spc="-5" dirty="0"/>
          </a:p>
        </p:txBody>
      </p:sp>
      <p:sp>
        <p:nvSpPr>
          <p:cNvPr id="5" name="object 5"/>
          <p:cNvSpPr txBox="1"/>
          <p:nvPr/>
        </p:nvSpPr>
        <p:spPr>
          <a:xfrm>
            <a:off x="3812540" y="1245108"/>
            <a:ext cx="962660" cy="365760"/>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主轴</a:t>
            </a:r>
            <a:endParaRPr sz="2400" dirty="0">
              <a:solidFill>
                <a:prstClr val="black"/>
              </a:solidFill>
              <a:cs typeface="Calibri"/>
            </a:endParaRPr>
          </a:p>
        </p:txBody>
      </p:sp>
      <p:sp>
        <p:nvSpPr>
          <p:cNvPr id="6" name="object 6"/>
          <p:cNvSpPr/>
          <p:nvPr/>
        </p:nvSpPr>
        <p:spPr>
          <a:xfrm>
            <a:off x="2590800" y="1752600"/>
            <a:ext cx="1757680" cy="1537970"/>
          </a:xfrm>
          <a:custGeom>
            <a:avLst/>
            <a:gdLst/>
            <a:ahLst/>
            <a:cxnLst/>
            <a:rect l="l" t="t" r="r" b="b"/>
            <a:pathLst>
              <a:path w="1757679" h="1537970">
                <a:moveTo>
                  <a:pt x="0" y="0"/>
                </a:moveTo>
                <a:lnTo>
                  <a:pt x="1757121" y="1537474"/>
                </a:lnTo>
              </a:path>
            </a:pathLst>
          </a:custGeom>
          <a:ln w="38099">
            <a:solidFill>
              <a:srgbClr val="30B990"/>
            </a:solidFill>
          </a:ln>
        </p:spPr>
        <p:txBody>
          <a:bodyPr wrap="square" lIns="0" tIns="0" rIns="0" bIns="0" rtlCol="0"/>
          <a:lstStyle/>
          <a:p>
            <a:endParaRPr>
              <a:solidFill>
                <a:prstClr val="black"/>
              </a:solidFill>
            </a:endParaRPr>
          </a:p>
        </p:txBody>
      </p:sp>
      <p:sp>
        <p:nvSpPr>
          <p:cNvPr id="7" name="object 7"/>
          <p:cNvSpPr/>
          <p:nvPr/>
        </p:nvSpPr>
        <p:spPr>
          <a:xfrm>
            <a:off x="4295946" y="3234521"/>
            <a:ext cx="123825" cy="118745"/>
          </a:xfrm>
          <a:custGeom>
            <a:avLst/>
            <a:gdLst/>
            <a:ahLst/>
            <a:cxnLst/>
            <a:rect l="l" t="t" r="r" b="b"/>
            <a:pathLst>
              <a:path w="123825" h="118745">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8" name="object 8"/>
          <p:cNvSpPr txBox="1"/>
          <p:nvPr/>
        </p:nvSpPr>
        <p:spPr>
          <a:xfrm>
            <a:off x="2122170" y="1397508"/>
            <a:ext cx="1078230"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传动臂</a:t>
            </a:r>
            <a:endParaRPr lang="en-US" altLang="zh-CN" sz="2400" b="1" spc="-5" dirty="0">
              <a:solidFill>
                <a:prstClr val="black"/>
              </a:solidFill>
              <a:cs typeface="Calibri"/>
            </a:endParaRPr>
          </a:p>
        </p:txBody>
      </p:sp>
      <p:sp>
        <p:nvSpPr>
          <p:cNvPr id="9" name="object 9"/>
          <p:cNvSpPr/>
          <p:nvPr/>
        </p:nvSpPr>
        <p:spPr>
          <a:xfrm>
            <a:off x="1600200" y="2819400"/>
            <a:ext cx="2118360" cy="584835"/>
          </a:xfrm>
          <a:custGeom>
            <a:avLst/>
            <a:gdLst/>
            <a:ahLst/>
            <a:cxnLst/>
            <a:rect l="l" t="t" r="r" b="b"/>
            <a:pathLst>
              <a:path w="2118360" h="584835">
                <a:moveTo>
                  <a:pt x="0" y="0"/>
                </a:moveTo>
                <a:lnTo>
                  <a:pt x="2117979" y="584276"/>
                </a:lnTo>
              </a:path>
            </a:pathLst>
          </a:custGeom>
          <a:ln w="38100">
            <a:solidFill>
              <a:srgbClr val="30B990"/>
            </a:solidFill>
          </a:ln>
        </p:spPr>
        <p:txBody>
          <a:bodyPr wrap="square" lIns="0" tIns="0" rIns="0" bIns="0" rtlCol="0"/>
          <a:lstStyle/>
          <a:p>
            <a:endParaRPr>
              <a:solidFill>
                <a:prstClr val="black"/>
              </a:solidFill>
            </a:endParaRPr>
          </a:p>
        </p:txBody>
      </p:sp>
      <p:sp>
        <p:nvSpPr>
          <p:cNvPr id="10" name="object 10"/>
          <p:cNvSpPr/>
          <p:nvPr/>
        </p:nvSpPr>
        <p:spPr>
          <a:xfrm>
            <a:off x="3684614" y="3343507"/>
            <a:ext cx="125730" cy="110489"/>
          </a:xfrm>
          <a:custGeom>
            <a:avLst/>
            <a:gdLst/>
            <a:ahLst/>
            <a:cxnLst/>
            <a:rect l="l" t="t" r="r" b="b"/>
            <a:pathLst>
              <a:path w="125729" h="110489">
                <a:moveTo>
                  <a:pt x="30403" y="0"/>
                </a:moveTo>
                <a:lnTo>
                  <a:pt x="0" y="110185"/>
                </a:lnTo>
                <a:lnTo>
                  <a:pt x="125387" y="85496"/>
                </a:lnTo>
                <a:lnTo>
                  <a:pt x="30403" y="0"/>
                </a:lnTo>
                <a:close/>
              </a:path>
            </a:pathLst>
          </a:custGeom>
          <a:solidFill>
            <a:srgbClr val="30B990"/>
          </a:solidFill>
        </p:spPr>
        <p:txBody>
          <a:bodyPr wrap="square" lIns="0" tIns="0" rIns="0" bIns="0" rtlCol="0"/>
          <a:lstStyle/>
          <a:p>
            <a:endParaRPr>
              <a:solidFill>
                <a:prstClr val="black"/>
              </a:solidFill>
            </a:endParaRPr>
          </a:p>
        </p:txBody>
      </p:sp>
      <p:sp>
        <p:nvSpPr>
          <p:cNvPr id="11" name="object 11"/>
          <p:cNvSpPr txBox="1"/>
          <p:nvPr/>
        </p:nvSpPr>
        <p:spPr>
          <a:xfrm>
            <a:off x="762000" y="2388108"/>
            <a:ext cx="1360169"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传动轴</a:t>
            </a:r>
            <a:endParaRPr sz="2400" dirty="0">
              <a:solidFill>
                <a:prstClr val="black"/>
              </a:solidFill>
              <a:cs typeface="Calibri"/>
            </a:endParaRPr>
          </a:p>
        </p:txBody>
      </p:sp>
      <p:sp>
        <p:nvSpPr>
          <p:cNvPr id="12" name="object 12"/>
          <p:cNvSpPr/>
          <p:nvPr/>
        </p:nvSpPr>
        <p:spPr>
          <a:xfrm>
            <a:off x="6708647" y="1981200"/>
            <a:ext cx="835660" cy="556895"/>
          </a:xfrm>
          <a:custGeom>
            <a:avLst/>
            <a:gdLst/>
            <a:ahLst/>
            <a:cxnLst/>
            <a:rect l="l" t="t" r="r" b="b"/>
            <a:pathLst>
              <a:path w="835659" h="556894">
                <a:moveTo>
                  <a:pt x="835151" y="0"/>
                </a:moveTo>
                <a:lnTo>
                  <a:pt x="0" y="556768"/>
                </a:lnTo>
              </a:path>
            </a:pathLst>
          </a:custGeom>
          <a:ln w="38100">
            <a:solidFill>
              <a:srgbClr val="30B990"/>
            </a:solidFill>
          </a:ln>
        </p:spPr>
        <p:txBody>
          <a:bodyPr wrap="square" lIns="0" tIns="0" rIns="0" bIns="0" rtlCol="0"/>
          <a:lstStyle/>
          <a:p>
            <a:endParaRPr>
              <a:solidFill>
                <a:prstClr val="black"/>
              </a:solidFill>
            </a:endParaRPr>
          </a:p>
        </p:txBody>
      </p:sp>
      <p:sp>
        <p:nvSpPr>
          <p:cNvPr id="13" name="object 13"/>
          <p:cNvSpPr/>
          <p:nvPr/>
        </p:nvSpPr>
        <p:spPr>
          <a:xfrm>
            <a:off x="6629398" y="2479842"/>
            <a:ext cx="127000" cy="111125"/>
          </a:xfrm>
          <a:custGeom>
            <a:avLst/>
            <a:gdLst/>
            <a:ahLst/>
            <a:cxnLst/>
            <a:rect l="l" t="t" r="r" b="b"/>
            <a:pathLst>
              <a:path w="127000" h="111125">
                <a:moveTo>
                  <a:pt x="63398" y="0"/>
                </a:moveTo>
                <a:lnTo>
                  <a:pt x="0" y="110959"/>
                </a:lnTo>
                <a:lnTo>
                  <a:pt x="126809" y="95097"/>
                </a:lnTo>
                <a:lnTo>
                  <a:pt x="63398" y="0"/>
                </a:lnTo>
                <a:close/>
              </a:path>
            </a:pathLst>
          </a:custGeom>
          <a:solidFill>
            <a:srgbClr val="30B990"/>
          </a:solidFill>
        </p:spPr>
        <p:txBody>
          <a:bodyPr wrap="square" lIns="0" tIns="0" rIns="0" bIns="0" rtlCol="0"/>
          <a:lstStyle/>
          <a:p>
            <a:endParaRPr>
              <a:solidFill>
                <a:prstClr val="black"/>
              </a:solidFill>
            </a:endParaRPr>
          </a:p>
        </p:txBody>
      </p:sp>
      <p:sp>
        <p:nvSpPr>
          <p:cNvPr id="14" name="object 14"/>
          <p:cNvSpPr txBox="1"/>
          <p:nvPr/>
        </p:nvSpPr>
        <p:spPr>
          <a:xfrm>
            <a:off x="7393940" y="1549908"/>
            <a:ext cx="994410" cy="369332"/>
          </a:xfrm>
          <a:prstGeom prst="rect">
            <a:avLst/>
          </a:prstGeom>
        </p:spPr>
        <p:txBody>
          <a:bodyPr vert="horz" wrap="square" lIns="0" tIns="0" rIns="0" bIns="0" rtlCol="0">
            <a:spAutoFit/>
          </a:bodyPr>
          <a:lstStyle/>
          <a:p>
            <a:pPr marL="12700"/>
            <a:r>
              <a:rPr lang="zh-CN" altLang="en-US" sz="2400" b="1" spc="-20" dirty="0">
                <a:solidFill>
                  <a:prstClr val="black"/>
                </a:solidFill>
                <a:cs typeface="Calibri"/>
              </a:rPr>
              <a:t>盘片</a:t>
            </a:r>
            <a:endParaRPr lang="en-US" altLang="zh-CN" sz="2400" b="1" spc="-20" dirty="0">
              <a:solidFill>
                <a:prstClr val="black"/>
              </a:solidFill>
              <a:cs typeface="Calibri"/>
            </a:endParaRPr>
          </a:p>
        </p:txBody>
      </p:sp>
      <p:sp>
        <p:nvSpPr>
          <p:cNvPr id="15" name="object 15"/>
          <p:cNvSpPr/>
          <p:nvPr/>
        </p:nvSpPr>
        <p:spPr>
          <a:xfrm>
            <a:off x="2286000" y="4661179"/>
            <a:ext cx="195580" cy="520700"/>
          </a:xfrm>
          <a:custGeom>
            <a:avLst/>
            <a:gdLst/>
            <a:ahLst/>
            <a:cxnLst/>
            <a:rect l="l" t="t" r="r" b="b"/>
            <a:pathLst>
              <a:path w="195580" h="520700">
                <a:moveTo>
                  <a:pt x="0" y="520420"/>
                </a:moveTo>
                <a:lnTo>
                  <a:pt x="195160" y="0"/>
                </a:lnTo>
              </a:path>
            </a:pathLst>
          </a:custGeom>
          <a:ln w="38100">
            <a:solidFill>
              <a:srgbClr val="30B990"/>
            </a:solidFill>
          </a:ln>
        </p:spPr>
        <p:txBody>
          <a:bodyPr wrap="square" lIns="0" tIns="0" rIns="0" bIns="0" rtlCol="0"/>
          <a:lstStyle/>
          <a:p>
            <a:endParaRPr>
              <a:solidFill>
                <a:prstClr val="black"/>
              </a:solidFill>
            </a:endParaRPr>
          </a:p>
        </p:txBody>
      </p:sp>
      <p:sp>
        <p:nvSpPr>
          <p:cNvPr id="16" name="object 16"/>
          <p:cNvSpPr/>
          <p:nvPr/>
        </p:nvSpPr>
        <p:spPr>
          <a:xfrm>
            <a:off x="2420960" y="4572000"/>
            <a:ext cx="107314" cy="127635"/>
          </a:xfrm>
          <a:custGeom>
            <a:avLst/>
            <a:gdLst/>
            <a:ahLst/>
            <a:cxnLst/>
            <a:rect l="l" t="t" r="r" b="b"/>
            <a:pathLst>
              <a:path w="107314" h="127635">
                <a:moveTo>
                  <a:pt x="93637" y="0"/>
                </a:moveTo>
                <a:lnTo>
                  <a:pt x="0" y="86956"/>
                </a:lnTo>
                <a:lnTo>
                  <a:pt x="107022" y="127088"/>
                </a:lnTo>
                <a:lnTo>
                  <a:pt x="93637" y="0"/>
                </a:lnTo>
                <a:close/>
              </a:path>
            </a:pathLst>
          </a:custGeom>
          <a:solidFill>
            <a:srgbClr val="30B990"/>
          </a:solidFill>
        </p:spPr>
        <p:txBody>
          <a:bodyPr wrap="square" lIns="0" tIns="0" rIns="0" bIns="0" rtlCol="0"/>
          <a:lstStyle/>
          <a:p>
            <a:endParaRPr>
              <a:solidFill>
                <a:prstClr val="black"/>
              </a:solidFill>
            </a:endParaRPr>
          </a:p>
        </p:txBody>
      </p:sp>
      <p:sp>
        <p:nvSpPr>
          <p:cNvPr id="17" name="object 17"/>
          <p:cNvSpPr/>
          <p:nvPr/>
        </p:nvSpPr>
        <p:spPr>
          <a:xfrm>
            <a:off x="5659536" y="4724400"/>
            <a:ext cx="641985" cy="609600"/>
          </a:xfrm>
          <a:custGeom>
            <a:avLst/>
            <a:gdLst/>
            <a:ahLst/>
            <a:cxnLst/>
            <a:rect l="l" t="t" r="r" b="b"/>
            <a:pathLst>
              <a:path w="641985" h="609600">
                <a:moveTo>
                  <a:pt x="475386" y="203200"/>
                </a:moveTo>
                <a:lnTo>
                  <a:pt x="124866" y="203200"/>
                </a:lnTo>
                <a:lnTo>
                  <a:pt x="138986" y="260913"/>
                </a:lnTo>
                <a:lnTo>
                  <a:pt x="156165" y="314898"/>
                </a:lnTo>
                <a:lnTo>
                  <a:pt x="176169" y="364970"/>
                </a:lnTo>
                <a:lnTo>
                  <a:pt x="198766" y="410941"/>
                </a:lnTo>
                <a:lnTo>
                  <a:pt x="223724" y="452624"/>
                </a:lnTo>
                <a:lnTo>
                  <a:pt x="250810" y="489832"/>
                </a:lnTo>
                <a:lnTo>
                  <a:pt x="279791" y="522380"/>
                </a:lnTo>
                <a:lnTo>
                  <a:pt x="310435" y="550079"/>
                </a:lnTo>
                <a:lnTo>
                  <a:pt x="342509" y="572744"/>
                </a:lnTo>
                <a:lnTo>
                  <a:pt x="410018" y="602223"/>
                </a:lnTo>
                <a:lnTo>
                  <a:pt x="480458" y="609321"/>
                </a:lnTo>
                <a:lnTo>
                  <a:pt x="516194" y="604011"/>
                </a:lnTo>
                <a:lnTo>
                  <a:pt x="587540" y="574738"/>
                </a:lnTo>
                <a:lnTo>
                  <a:pt x="628729" y="545324"/>
                </a:lnTo>
                <a:lnTo>
                  <a:pt x="641946" y="533641"/>
                </a:lnTo>
                <a:lnTo>
                  <a:pt x="613692" y="504499"/>
                </a:lnTo>
                <a:lnTo>
                  <a:pt x="587298" y="471360"/>
                </a:lnTo>
                <a:lnTo>
                  <a:pt x="562897" y="434484"/>
                </a:lnTo>
                <a:lnTo>
                  <a:pt x="540621" y="394133"/>
                </a:lnTo>
                <a:lnTo>
                  <a:pt x="520600" y="350568"/>
                </a:lnTo>
                <a:lnTo>
                  <a:pt x="502967" y="304050"/>
                </a:lnTo>
                <a:lnTo>
                  <a:pt x="487851" y="254840"/>
                </a:lnTo>
                <a:lnTo>
                  <a:pt x="475386" y="203200"/>
                </a:lnTo>
                <a:close/>
              </a:path>
              <a:path w="641985" h="609600">
                <a:moveTo>
                  <a:pt x="279387" y="0"/>
                </a:moveTo>
                <a:lnTo>
                  <a:pt x="0" y="203200"/>
                </a:lnTo>
                <a:lnTo>
                  <a:pt x="600240" y="203200"/>
                </a:lnTo>
                <a:lnTo>
                  <a:pt x="279387" y="0"/>
                </a:lnTo>
                <a:close/>
              </a:path>
            </a:pathLst>
          </a:custGeom>
          <a:solidFill>
            <a:srgbClr val="D0E7C4"/>
          </a:solidFill>
        </p:spPr>
        <p:txBody>
          <a:bodyPr wrap="square" lIns="0" tIns="0" rIns="0" bIns="0" rtlCol="0"/>
          <a:lstStyle/>
          <a:p>
            <a:endParaRPr>
              <a:solidFill>
                <a:prstClr val="black"/>
              </a:solidFill>
            </a:endParaRPr>
          </a:p>
        </p:txBody>
      </p:sp>
      <p:sp>
        <p:nvSpPr>
          <p:cNvPr id="18" name="object 18"/>
          <p:cNvSpPr/>
          <p:nvPr/>
        </p:nvSpPr>
        <p:spPr>
          <a:xfrm>
            <a:off x="6126221" y="4724400"/>
            <a:ext cx="713105" cy="609600"/>
          </a:xfrm>
          <a:custGeom>
            <a:avLst/>
            <a:gdLst/>
            <a:ahLst/>
            <a:cxnLst/>
            <a:rect l="l" t="t" r="r" b="b"/>
            <a:pathLst>
              <a:path w="713104" h="609600">
                <a:moveTo>
                  <a:pt x="713079" y="0"/>
                </a:moveTo>
                <a:lnTo>
                  <a:pt x="362559" y="0"/>
                </a:lnTo>
                <a:lnTo>
                  <a:pt x="360899" y="58709"/>
                </a:lnTo>
                <a:lnTo>
                  <a:pt x="356022" y="115839"/>
                </a:lnTo>
                <a:lnTo>
                  <a:pt x="348078" y="171134"/>
                </a:lnTo>
                <a:lnTo>
                  <a:pt x="337220" y="224340"/>
                </a:lnTo>
                <a:lnTo>
                  <a:pt x="323600" y="275200"/>
                </a:lnTo>
                <a:lnTo>
                  <a:pt x="307369" y="323460"/>
                </a:lnTo>
                <a:lnTo>
                  <a:pt x="288680" y="368863"/>
                </a:lnTo>
                <a:lnTo>
                  <a:pt x="267685" y="411154"/>
                </a:lnTo>
                <a:lnTo>
                  <a:pt x="244535" y="450079"/>
                </a:lnTo>
                <a:lnTo>
                  <a:pt x="219382" y="485380"/>
                </a:lnTo>
                <a:lnTo>
                  <a:pt x="192379" y="516804"/>
                </a:lnTo>
                <a:lnTo>
                  <a:pt x="163676" y="544094"/>
                </a:lnTo>
                <a:lnTo>
                  <a:pt x="101783" y="585251"/>
                </a:lnTo>
                <a:lnTo>
                  <a:pt x="34917" y="606809"/>
                </a:lnTo>
                <a:lnTo>
                  <a:pt x="0" y="609600"/>
                </a:lnTo>
                <a:lnTo>
                  <a:pt x="350520" y="609600"/>
                </a:lnTo>
                <a:lnTo>
                  <a:pt x="419412" y="598608"/>
                </a:lnTo>
                <a:lnTo>
                  <a:pt x="483942" y="566995"/>
                </a:lnTo>
                <a:lnTo>
                  <a:pt x="542893" y="516804"/>
                </a:lnTo>
                <a:lnTo>
                  <a:pt x="569897" y="485380"/>
                </a:lnTo>
                <a:lnTo>
                  <a:pt x="595050" y="450079"/>
                </a:lnTo>
                <a:lnTo>
                  <a:pt x="618200" y="411154"/>
                </a:lnTo>
                <a:lnTo>
                  <a:pt x="639197" y="368863"/>
                </a:lnTo>
                <a:lnTo>
                  <a:pt x="657886" y="323460"/>
                </a:lnTo>
                <a:lnTo>
                  <a:pt x="674118" y="275200"/>
                </a:lnTo>
                <a:lnTo>
                  <a:pt x="687738" y="224340"/>
                </a:lnTo>
                <a:lnTo>
                  <a:pt x="698597" y="171134"/>
                </a:lnTo>
                <a:lnTo>
                  <a:pt x="706541" y="115839"/>
                </a:lnTo>
                <a:lnTo>
                  <a:pt x="711419" y="58709"/>
                </a:lnTo>
                <a:lnTo>
                  <a:pt x="713079" y="0"/>
                </a:lnTo>
                <a:close/>
              </a:path>
            </a:pathLst>
          </a:custGeom>
          <a:solidFill>
            <a:srgbClr val="A1CCA1"/>
          </a:solidFill>
        </p:spPr>
        <p:txBody>
          <a:bodyPr wrap="square" lIns="0" tIns="0" rIns="0" bIns="0" rtlCol="0"/>
          <a:lstStyle/>
          <a:p>
            <a:endParaRPr>
              <a:solidFill>
                <a:prstClr val="black"/>
              </a:solidFill>
            </a:endParaRPr>
          </a:p>
        </p:txBody>
      </p:sp>
      <p:sp>
        <p:nvSpPr>
          <p:cNvPr id="19" name="object 19"/>
          <p:cNvSpPr/>
          <p:nvPr/>
        </p:nvSpPr>
        <p:spPr>
          <a:xfrm>
            <a:off x="5659534" y="4724402"/>
            <a:ext cx="1179830" cy="609600"/>
          </a:xfrm>
          <a:custGeom>
            <a:avLst/>
            <a:gdLst/>
            <a:ahLst/>
            <a:cxnLst/>
            <a:rect l="l" t="t" r="r" b="b"/>
            <a:pathLst>
              <a:path w="1179829" h="609600">
                <a:moveTo>
                  <a:pt x="641946" y="533641"/>
                </a:moveTo>
                <a:lnTo>
                  <a:pt x="613692" y="504499"/>
                </a:lnTo>
                <a:lnTo>
                  <a:pt x="587298" y="471360"/>
                </a:lnTo>
                <a:lnTo>
                  <a:pt x="562897" y="434484"/>
                </a:lnTo>
                <a:lnTo>
                  <a:pt x="540621" y="394133"/>
                </a:lnTo>
                <a:lnTo>
                  <a:pt x="520600" y="350568"/>
                </a:lnTo>
                <a:lnTo>
                  <a:pt x="502967" y="304050"/>
                </a:lnTo>
                <a:lnTo>
                  <a:pt x="487851" y="254840"/>
                </a:lnTo>
                <a:lnTo>
                  <a:pt x="475386" y="203199"/>
                </a:lnTo>
                <a:lnTo>
                  <a:pt x="600252" y="203199"/>
                </a:lnTo>
                <a:lnTo>
                  <a:pt x="279387" y="0"/>
                </a:lnTo>
                <a:lnTo>
                  <a:pt x="0" y="203199"/>
                </a:lnTo>
                <a:lnTo>
                  <a:pt x="124866" y="203199"/>
                </a:lnTo>
                <a:lnTo>
                  <a:pt x="139417" y="262360"/>
                </a:lnTo>
                <a:lnTo>
                  <a:pt x="157301" y="317873"/>
                </a:lnTo>
                <a:lnTo>
                  <a:pt x="178277" y="369452"/>
                </a:lnTo>
                <a:lnTo>
                  <a:pt x="202107" y="416812"/>
                </a:lnTo>
                <a:lnTo>
                  <a:pt x="228550" y="459668"/>
                </a:lnTo>
                <a:lnTo>
                  <a:pt x="257367" y="497735"/>
                </a:lnTo>
                <a:lnTo>
                  <a:pt x="288317" y="530728"/>
                </a:lnTo>
                <a:lnTo>
                  <a:pt x="321162" y="558361"/>
                </a:lnTo>
                <a:lnTo>
                  <a:pt x="355661" y="580350"/>
                </a:lnTo>
                <a:lnTo>
                  <a:pt x="391574" y="596410"/>
                </a:lnTo>
                <a:lnTo>
                  <a:pt x="428663" y="606255"/>
                </a:lnTo>
                <a:lnTo>
                  <a:pt x="466686" y="609599"/>
                </a:lnTo>
                <a:lnTo>
                  <a:pt x="817206" y="609599"/>
                </a:lnTo>
                <a:lnTo>
                  <a:pt x="886099" y="598607"/>
                </a:lnTo>
                <a:lnTo>
                  <a:pt x="950629" y="566993"/>
                </a:lnTo>
                <a:lnTo>
                  <a:pt x="1009580" y="516801"/>
                </a:lnTo>
                <a:lnTo>
                  <a:pt x="1036584" y="485376"/>
                </a:lnTo>
                <a:lnTo>
                  <a:pt x="1061737" y="450074"/>
                </a:lnTo>
                <a:lnTo>
                  <a:pt x="1084887" y="411149"/>
                </a:lnTo>
                <a:lnTo>
                  <a:pt x="1105883" y="368858"/>
                </a:lnTo>
                <a:lnTo>
                  <a:pt x="1124573" y="323454"/>
                </a:lnTo>
                <a:lnTo>
                  <a:pt x="1140804" y="275195"/>
                </a:lnTo>
                <a:lnTo>
                  <a:pt x="1154425" y="224335"/>
                </a:lnTo>
                <a:lnTo>
                  <a:pt x="1165284" y="171130"/>
                </a:lnTo>
                <a:lnTo>
                  <a:pt x="1173228" y="115835"/>
                </a:lnTo>
                <a:lnTo>
                  <a:pt x="1178106" y="58707"/>
                </a:lnTo>
                <a:lnTo>
                  <a:pt x="1179766" y="0"/>
                </a:lnTo>
                <a:lnTo>
                  <a:pt x="829246" y="0"/>
                </a:lnTo>
                <a:lnTo>
                  <a:pt x="827586" y="58707"/>
                </a:lnTo>
                <a:lnTo>
                  <a:pt x="822709" y="115835"/>
                </a:lnTo>
                <a:lnTo>
                  <a:pt x="814765" y="171130"/>
                </a:lnTo>
                <a:lnTo>
                  <a:pt x="803907" y="224335"/>
                </a:lnTo>
                <a:lnTo>
                  <a:pt x="790287" y="275195"/>
                </a:lnTo>
                <a:lnTo>
                  <a:pt x="774056" y="323454"/>
                </a:lnTo>
                <a:lnTo>
                  <a:pt x="755367" y="368858"/>
                </a:lnTo>
                <a:lnTo>
                  <a:pt x="734372" y="411149"/>
                </a:lnTo>
                <a:lnTo>
                  <a:pt x="711222" y="450074"/>
                </a:lnTo>
                <a:lnTo>
                  <a:pt x="686069" y="485376"/>
                </a:lnTo>
                <a:lnTo>
                  <a:pt x="659065" y="516801"/>
                </a:lnTo>
                <a:lnTo>
                  <a:pt x="630363" y="544091"/>
                </a:lnTo>
                <a:lnTo>
                  <a:pt x="568470" y="585250"/>
                </a:lnTo>
                <a:lnTo>
                  <a:pt x="501604" y="606809"/>
                </a:lnTo>
                <a:lnTo>
                  <a:pt x="466686" y="609599"/>
                </a:lnTo>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6918038" y="4218495"/>
            <a:ext cx="2073562" cy="1846659"/>
          </a:xfrm>
          <a:prstGeom prst="rect">
            <a:avLst/>
          </a:prstGeom>
        </p:spPr>
        <p:txBody>
          <a:bodyPr vert="horz" wrap="square" lIns="0" tIns="0" rIns="0" bIns="0" rtlCol="0">
            <a:spAutoFit/>
          </a:bodyPr>
          <a:lstStyle/>
          <a:p>
            <a:pPr marL="12700" marR="351790"/>
            <a:r>
              <a:rPr lang="zh-CN" altLang="en-US" sz="2400" b="1" spc="-5" dirty="0">
                <a:solidFill>
                  <a:prstClr val="black"/>
                </a:solidFill>
                <a:cs typeface="Calibri"/>
              </a:rPr>
              <a:t>控制电路</a:t>
            </a:r>
            <a:r>
              <a:rPr sz="2400" b="1" spc="-5" dirty="0">
                <a:solidFill>
                  <a:prstClr val="black"/>
                </a:solidFill>
                <a:cs typeface="Calibri"/>
              </a:rPr>
              <a:t>  </a:t>
            </a:r>
            <a:endParaRPr lang="en-US" sz="2400" b="1" spc="-5" dirty="0">
              <a:solidFill>
                <a:prstClr val="black"/>
              </a:solidFill>
              <a:cs typeface="Calibri"/>
            </a:endParaRPr>
          </a:p>
          <a:p>
            <a:pPr marL="12700" marR="351790"/>
            <a:r>
              <a:rPr sz="2400" b="1" spc="-5" dirty="0">
                <a:solidFill>
                  <a:prstClr val="black"/>
                </a:solidFill>
                <a:cs typeface="Calibri"/>
              </a:rPr>
              <a:t>(</a:t>
            </a:r>
            <a:r>
              <a:rPr lang="zh-CN" altLang="en-US" sz="2400" b="1" spc="-5" dirty="0">
                <a:solidFill>
                  <a:prstClr val="black"/>
                </a:solidFill>
                <a:cs typeface="Calibri"/>
              </a:rPr>
              <a:t>内含主控制芯片、硬盘</a:t>
            </a:r>
            <a:r>
              <a:rPr lang="en-US" altLang="zh-CN" sz="2400" b="1" spc="-5" dirty="0">
                <a:solidFill>
                  <a:prstClr val="black"/>
                </a:solidFill>
                <a:cs typeface="Calibri"/>
              </a:rPr>
              <a:t>BIOS</a:t>
            </a:r>
            <a:r>
              <a:rPr lang="zh-CN" altLang="en-US" sz="2400" b="1" spc="-5" dirty="0">
                <a:solidFill>
                  <a:prstClr val="black"/>
                </a:solidFill>
                <a:cs typeface="Calibri"/>
              </a:rPr>
              <a:t>、硬盘缓存等</a:t>
            </a:r>
            <a:r>
              <a:rPr sz="2400" b="1" dirty="0">
                <a:solidFill>
                  <a:prstClr val="black"/>
                </a:solidFill>
                <a:cs typeface="Calibri"/>
              </a:rPr>
              <a:t>)</a:t>
            </a:r>
            <a:endParaRPr sz="2400" dirty="0">
              <a:solidFill>
                <a:prstClr val="black"/>
              </a:solidFill>
              <a:cs typeface="Calibri"/>
            </a:endParaRPr>
          </a:p>
        </p:txBody>
      </p:sp>
      <p:sp>
        <p:nvSpPr>
          <p:cNvPr id="21" name="object 21"/>
          <p:cNvSpPr/>
          <p:nvPr/>
        </p:nvSpPr>
        <p:spPr>
          <a:xfrm>
            <a:off x="4419600" y="1676400"/>
            <a:ext cx="1148080" cy="1004569"/>
          </a:xfrm>
          <a:custGeom>
            <a:avLst/>
            <a:gdLst/>
            <a:ahLst/>
            <a:cxnLst/>
            <a:rect l="l" t="t" r="r" b="b"/>
            <a:pathLst>
              <a:path w="1148079" h="1004569">
                <a:moveTo>
                  <a:pt x="0" y="0"/>
                </a:moveTo>
                <a:lnTo>
                  <a:pt x="1147521" y="1004074"/>
                </a:lnTo>
              </a:path>
            </a:pathLst>
          </a:custGeom>
          <a:ln w="38100">
            <a:solidFill>
              <a:srgbClr val="30B990"/>
            </a:solidFill>
          </a:ln>
        </p:spPr>
        <p:txBody>
          <a:bodyPr wrap="square" lIns="0" tIns="0" rIns="0" bIns="0" rtlCol="0"/>
          <a:lstStyle/>
          <a:p>
            <a:endParaRPr>
              <a:solidFill>
                <a:prstClr val="black"/>
              </a:solidFill>
            </a:endParaRPr>
          </a:p>
        </p:txBody>
      </p:sp>
      <p:sp>
        <p:nvSpPr>
          <p:cNvPr id="22" name="object 22"/>
          <p:cNvSpPr/>
          <p:nvPr/>
        </p:nvSpPr>
        <p:spPr>
          <a:xfrm>
            <a:off x="5515146" y="2624921"/>
            <a:ext cx="123825" cy="118745"/>
          </a:xfrm>
          <a:custGeom>
            <a:avLst/>
            <a:gdLst/>
            <a:ahLst/>
            <a:cxnLst/>
            <a:rect l="l" t="t" r="r" b="b"/>
            <a:pathLst>
              <a:path w="123825" h="118744">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23" name="object 23"/>
          <p:cNvSpPr txBox="1"/>
          <p:nvPr/>
        </p:nvSpPr>
        <p:spPr>
          <a:xfrm>
            <a:off x="1636458" y="5207508"/>
            <a:ext cx="1300480" cy="369332"/>
          </a:xfrm>
          <a:prstGeom prst="rect">
            <a:avLst/>
          </a:prstGeom>
        </p:spPr>
        <p:txBody>
          <a:bodyPr vert="horz" wrap="square" lIns="0" tIns="0" rIns="0" bIns="0" rtlCol="0">
            <a:spAutoFit/>
          </a:bodyPr>
          <a:lstStyle/>
          <a:p>
            <a:pPr algn="ctr"/>
            <a:r>
              <a:rPr sz="2400" b="1" dirty="0">
                <a:solidFill>
                  <a:prstClr val="black"/>
                </a:solidFill>
                <a:cs typeface="Calibri"/>
              </a:rPr>
              <a:t>SCSI</a:t>
            </a:r>
            <a:r>
              <a:rPr lang="zh-CN" altLang="en-US" sz="2400" b="1" dirty="0">
                <a:solidFill>
                  <a:prstClr val="black"/>
                </a:solidFill>
                <a:cs typeface="Calibri"/>
              </a:rPr>
              <a:t>接口</a:t>
            </a:r>
            <a:endParaRPr sz="2400" b="1" dirty="0">
              <a:solidFill>
                <a:prstClr val="black"/>
              </a:solidFill>
              <a:cs typeface="Calibri"/>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41</a:t>
            </a:fld>
            <a:endParaRPr spc="-5" dirty="0">
              <a:solidFill>
                <a:prstClr val="black"/>
              </a:solidFill>
            </a:endParaRPr>
          </a:p>
        </p:txBody>
      </p:sp>
    </p:spTree>
    <p:extLst>
      <p:ext uri="{BB962C8B-B14F-4D97-AF65-F5344CB8AC3E}">
        <p14:creationId xmlns:p14="http://schemas.microsoft.com/office/powerpoint/2010/main" val="638638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839720" cy="553998"/>
          </a:xfrm>
          <a:prstGeom prst="rect">
            <a:avLst/>
          </a:prstGeom>
        </p:spPr>
        <p:txBody>
          <a:bodyPr vert="horz" wrap="square" lIns="0" tIns="0" rIns="0" bIns="0" rtlCol="0">
            <a:spAutoFit/>
          </a:bodyPr>
          <a:lstStyle/>
          <a:p>
            <a:pPr marL="12700">
              <a:lnSpc>
                <a:spcPct val="100000"/>
              </a:lnSpc>
            </a:pPr>
            <a:r>
              <a:rPr lang="zh-CN" altLang="en-US" dirty="0"/>
              <a:t>磁盘结构</a:t>
            </a:r>
            <a:endParaRPr spc="-5" dirty="0"/>
          </a:p>
        </p:txBody>
      </p:sp>
      <p:sp>
        <p:nvSpPr>
          <p:cNvPr id="4" name="object 4"/>
          <p:cNvSpPr txBox="1"/>
          <p:nvPr/>
        </p:nvSpPr>
        <p:spPr>
          <a:xfrm>
            <a:off x="475615" y="1397508"/>
            <a:ext cx="7500937" cy="155427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磁盘由盘片</a:t>
            </a:r>
            <a:r>
              <a:rPr lang="en-US" altLang="zh-CN" sz="2400" b="1" spc="-5" dirty="0">
                <a:solidFill>
                  <a:prstClr val="black"/>
                </a:solidFill>
                <a:cs typeface="Calibri"/>
              </a:rPr>
              <a:t>(</a:t>
            </a:r>
            <a:r>
              <a:rPr lang="en-US" altLang="zh-CN" sz="2400" b="1" spc="-5" dirty="0">
                <a:solidFill>
                  <a:srgbClr val="C00000"/>
                </a:solidFill>
                <a:cs typeface="Calibri"/>
              </a:rPr>
              <a:t>platter</a:t>
            </a:r>
            <a:r>
              <a:rPr lang="en-US" altLang="zh-CN" sz="2400" b="1" spc="-5" dirty="0">
                <a:solidFill>
                  <a:prstClr val="black"/>
                </a:solidFill>
                <a:cs typeface="Calibri"/>
              </a:rPr>
              <a:t>)</a:t>
            </a:r>
            <a:r>
              <a:rPr lang="zh-CN" altLang="en-US" sz="2400" b="1" spc="-5" dirty="0">
                <a:solidFill>
                  <a:prstClr val="black"/>
                </a:solidFill>
                <a:cs typeface="Calibri"/>
              </a:rPr>
              <a:t>构成，每个盘片包含两面</a:t>
            </a:r>
            <a:r>
              <a:rPr lang="en-US" altLang="zh-CN" sz="2400" b="1" spc="-5" dirty="0">
                <a:solidFill>
                  <a:prstClr val="black"/>
                </a:solidFill>
                <a:cs typeface="Calibri"/>
              </a:rPr>
              <a:t>(</a:t>
            </a:r>
            <a:r>
              <a:rPr lang="en-US" altLang="zh-CN" sz="2400" b="1" spc="-5" dirty="0">
                <a:solidFill>
                  <a:srgbClr val="C00000"/>
                </a:solidFill>
                <a:cs typeface="Calibri"/>
              </a:rPr>
              <a:t>surface</a:t>
            </a:r>
            <a:r>
              <a:rPr lang="en-US" altLang="zh-CN" sz="2400" b="1" spc="-5" dirty="0">
                <a:solidFill>
                  <a:prstClr val="black"/>
                </a:solidFill>
                <a:cs typeface="Calibri"/>
              </a:rPr>
              <a:t>)</a:t>
            </a:r>
            <a:r>
              <a:rPr lang="zh-CN" altLang="en-US" sz="2400" b="1" spc="-5" dirty="0">
                <a:solidFill>
                  <a:prstClr val="black"/>
                </a:solidFill>
                <a:cs typeface="Calibri"/>
              </a:rPr>
              <a:t>。</a:t>
            </a:r>
            <a:endParaRPr lang="en-US" sz="2400" b="1" spc="-5" dirty="0">
              <a:solidFill>
                <a:prstClr val="black"/>
              </a:solidFill>
              <a:cs typeface="Calibri"/>
            </a:endParaRPr>
          </a:p>
          <a:p>
            <a:pPr marL="355600" indent="-342900">
              <a:buClr>
                <a:srgbClr val="8D171A"/>
              </a:buClr>
              <a:buSzPct val="58333"/>
              <a:buFont typeface="Wingdings 2"/>
              <a:buChar char=""/>
              <a:tabLst>
                <a:tab pos="355600" algn="l"/>
              </a:tabLst>
            </a:pPr>
            <a:r>
              <a:rPr lang="zh-CN" altLang="en-US" sz="2400" b="1" dirty="0">
                <a:solidFill>
                  <a:prstClr val="black"/>
                </a:solidFill>
                <a:cs typeface="Calibri"/>
              </a:rPr>
              <a:t>每面由一组称为磁道</a:t>
            </a:r>
            <a:r>
              <a:rPr lang="en-US" altLang="zh-CN" sz="2400" b="1" dirty="0">
                <a:solidFill>
                  <a:prstClr val="black"/>
                </a:solidFill>
                <a:cs typeface="Calibri"/>
              </a:rPr>
              <a:t>(</a:t>
            </a:r>
            <a:r>
              <a:rPr lang="en-US" altLang="zh-CN" sz="2400" b="1" dirty="0">
                <a:solidFill>
                  <a:srgbClr val="C00000"/>
                </a:solidFill>
                <a:cs typeface="Calibri"/>
              </a:rPr>
              <a:t>track</a:t>
            </a:r>
            <a:r>
              <a:rPr lang="en-US" altLang="zh-CN" sz="2400" b="1" dirty="0">
                <a:solidFill>
                  <a:prstClr val="black"/>
                </a:solidFill>
                <a:cs typeface="Calibri"/>
              </a:rPr>
              <a:t>)</a:t>
            </a:r>
            <a:r>
              <a:rPr lang="zh-CN" altLang="en-US" sz="2400" b="1" dirty="0">
                <a:solidFill>
                  <a:prstClr val="black"/>
                </a:solidFill>
                <a:cs typeface="Calibri"/>
              </a:rPr>
              <a:t>的同心圆组成。</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每个磁道划分为一组扇区</a:t>
            </a:r>
            <a:r>
              <a:rPr lang="en-US" altLang="zh-CN" sz="2400" b="1" spc="-5" dirty="0">
                <a:solidFill>
                  <a:prstClr val="black"/>
                </a:solidFill>
                <a:cs typeface="Calibri"/>
              </a:rPr>
              <a:t>(</a:t>
            </a:r>
            <a:r>
              <a:rPr lang="en-US" altLang="zh-CN" sz="2400" b="1" spc="-5" dirty="0">
                <a:solidFill>
                  <a:srgbClr val="C00000"/>
                </a:solidFill>
                <a:cs typeface="Calibri"/>
              </a:rPr>
              <a:t>sector</a:t>
            </a:r>
            <a:r>
              <a:rPr lang="en-US" altLang="zh-CN" sz="2400" b="1" spc="-5" dirty="0">
                <a:solidFill>
                  <a:prstClr val="black"/>
                </a:solidFill>
                <a:cs typeface="Calibri"/>
              </a:rPr>
              <a:t>)</a:t>
            </a:r>
            <a:r>
              <a:rPr lang="zh-CN" altLang="en-US" sz="2400" b="1" spc="-5" dirty="0">
                <a:solidFill>
                  <a:prstClr val="black"/>
                </a:solidFill>
                <a:cs typeface="Calibri"/>
              </a:rPr>
              <a:t>，扇区之间由间隙</a:t>
            </a:r>
            <a:r>
              <a:rPr lang="en-US" altLang="zh-CN" sz="2400" b="1" spc="-5" dirty="0">
                <a:solidFill>
                  <a:prstClr val="black"/>
                </a:solidFill>
                <a:cs typeface="Calibri"/>
              </a:rPr>
              <a:t>(</a:t>
            </a:r>
            <a:r>
              <a:rPr lang="en-US" altLang="zh-CN" sz="2400" b="1" spc="-5" dirty="0">
                <a:solidFill>
                  <a:srgbClr val="C00000"/>
                </a:solidFill>
                <a:cs typeface="Calibri"/>
              </a:rPr>
              <a:t>gap</a:t>
            </a:r>
            <a:r>
              <a:rPr lang="en-US" altLang="zh-CN" sz="2400" b="1" spc="-5" dirty="0">
                <a:solidFill>
                  <a:prstClr val="black"/>
                </a:solidFill>
                <a:cs typeface="Calibri"/>
              </a:rPr>
              <a:t>)</a:t>
            </a:r>
            <a:r>
              <a:rPr lang="zh-CN" altLang="en-US" sz="2400" b="1" spc="-5" dirty="0">
                <a:solidFill>
                  <a:prstClr val="black"/>
                </a:solidFill>
                <a:cs typeface="Calibri"/>
              </a:rPr>
              <a:t>隔开。</a:t>
            </a:r>
            <a:endParaRPr sz="2400" dirty="0">
              <a:solidFill>
                <a:prstClr val="black"/>
              </a:solidFill>
              <a:cs typeface="Calibri"/>
            </a:endParaRPr>
          </a:p>
        </p:txBody>
      </p:sp>
      <p:sp>
        <p:nvSpPr>
          <p:cNvPr id="5" name="object 5"/>
          <p:cNvSpPr/>
          <p:nvPr/>
        </p:nvSpPr>
        <p:spPr>
          <a:xfrm>
            <a:off x="1047750" y="2973381"/>
            <a:ext cx="6669087" cy="375127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6" name="object 6"/>
          <p:cNvSpPr txBox="1"/>
          <p:nvPr/>
        </p:nvSpPr>
        <p:spPr>
          <a:xfrm>
            <a:off x="2743200" y="4692966"/>
            <a:ext cx="521969"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42</a:t>
            </a:fld>
            <a:endParaRPr spc="-5" dirty="0">
              <a:solidFill>
                <a:prstClr val="black"/>
              </a:solidFill>
            </a:endParaRPr>
          </a:p>
        </p:txBody>
      </p:sp>
      <p:sp>
        <p:nvSpPr>
          <p:cNvPr id="7" name="object 7"/>
          <p:cNvSpPr txBox="1"/>
          <p:nvPr/>
        </p:nvSpPr>
        <p:spPr>
          <a:xfrm>
            <a:off x="872489" y="3145154"/>
            <a:ext cx="727711" cy="230832"/>
          </a:xfrm>
          <a:prstGeom prst="rect">
            <a:avLst/>
          </a:prstGeom>
        </p:spPr>
        <p:txBody>
          <a:bodyPr vert="horz" wrap="square" lIns="0" tIns="0" rIns="0" bIns="0" rtlCol="0">
            <a:spAutoFit/>
          </a:bodyPr>
          <a:lstStyle/>
          <a:p>
            <a:pPr marL="12700">
              <a:lnSpc>
                <a:spcPts val="1775"/>
              </a:lnSpc>
            </a:pPr>
            <a:r>
              <a:rPr lang="zh-CN" altLang="en-US" sz="1600" b="1" spc="-25" dirty="0">
                <a:solidFill>
                  <a:prstClr val="black"/>
                </a:solidFill>
                <a:cs typeface="Calibri"/>
              </a:rPr>
              <a:t>磁道</a:t>
            </a:r>
            <a:endParaRPr sz="1600" dirty="0">
              <a:solidFill>
                <a:prstClr val="black"/>
              </a:solidFill>
              <a:cs typeface="Calibri"/>
            </a:endParaRPr>
          </a:p>
        </p:txBody>
      </p:sp>
      <p:sp>
        <p:nvSpPr>
          <p:cNvPr id="8" name="object 8"/>
          <p:cNvSpPr txBox="1"/>
          <p:nvPr/>
        </p:nvSpPr>
        <p:spPr>
          <a:xfrm>
            <a:off x="6303327" y="3581082"/>
            <a:ext cx="608965" cy="246221"/>
          </a:xfrm>
          <a:prstGeom prst="rect">
            <a:avLst/>
          </a:prstGeom>
        </p:spPr>
        <p:txBody>
          <a:bodyPr vert="horz" wrap="square" lIns="0" tIns="0" rIns="0" bIns="0" rtlCol="0">
            <a:spAutoFit/>
          </a:bodyPr>
          <a:lstStyle/>
          <a:p>
            <a:pPr marL="12700"/>
            <a:r>
              <a:rPr lang="zh-CN" altLang="en-US" sz="1600" b="1" spc="-30" dirty="0">
                <a:solidFill>
                  <a:prstClr val="black"/>
                </a:solidFill>
                <a:cs typeface="Calibri"/>
              </a:rPr>
              <a:t>磁道</a:t>
            </a:r>
            <a:r>
              <a:rPr sz="1600" b="1" spc="-85" dirty="0">
                <a:solidFill>
                  <a:prstClr val="black"/>
                </a:solidFill>
                <a:cs typeface="Calibri"/>
              </a:rPr>
              <a:t> </a:t>
            </a:r>
            <a:r>
              <a:rPr sz="1600" b="1" i="1" spc="-5" dirty="0">
                <a:solidFill>
                  <a:prstClr val="black"/>
                </a:solidFill>
                <a:cs typeface="Calibri"/>
              </a:rPr>
              <a:t>k</a:t>
            </a:r>
            <a:endParaRPr sz="1600" dirty="0">
              <a:solidFill>
                <a:prstClr val="black"/>
              </a:solidFill>
              <a:cs typeface="Calibri"/>
            </a:endParaRPr>
          </a:p>
        </p:txBody>
      </p:sp>
      <p:sp>
        <p:nvSpPr>
          <p:cNvPr id="9" name="object 9"/>
          <p:cNvSpPr txBox="1"/>
          <p:nvPr/>
        </p:nvSpPr>
        <p:spPr>
          <a:xfrm>
            <a:off x="6400800" y="6282054"/>
            <a:ext cx="63309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扇区</a:t>
            </a:r>
            <a:endParaRPr sz="1600" dirty="0">
              <a:solidFill>
                <a:prstClr val="black"/>
              </a:solidFill>
              <a:cs typeface="Calibri"/>
            </a:endParaRPr>
          </a:p>
        </p:txBody>
      </p:sp>
      <p:sp>
        <p:nvSpPr>
          <p:cNvPr id="10" name="object 10"/>
          <p:cNvSpPr txBox="1"/>
          <p:nvPr/>
        </p:nvSpPr>
        <p:spPr>
          <a:xfrm>
            <a:off x="7365365" y="3586479"/>
            <a:ext cx="44323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间隙</a:t>
            </a:r>
            <a:endParaRPr sz="1600" dirty="0">
              <a:solidFill>
                <a:prstClr val="black"/>
              </a:solidFill>
              <a:cs typeface="Calibri"/>
            </a:endParaRPr>
          </a:p>
        </p:txBody>
      </p:sp>
      <p:sp>
        <p:nvSpPr>
          <p:cNvPr id="13" name="TextBox 12"/>
          <p:cNvSpPr txBox="1"/>
          <p:nvPr/>
        </p:nvSpPr>
        <p:spPr>
          <a:xfrm>
            <a:off x="2743200" y="3260570"/>
            <a:ext cx="533400" cy="338554"/>
          </a:xfrm>
          <a:prstGeom prst="rect">
            <a:avLst/>
          </a:prstGeom>
          <a:noFill/>
        </p:spPr>
        <p:txBody>
          <a:bodyPr wrap="square" rtlCol="0">
            <a:spAutoFit/>
          </a:bodyPr>
          <a:lstStyle/>
          <a:p>
            <a:r>
              <a:rPr lang="zh-CN" altLang="en-US" sz="1600" b="1" dirty="0">
                <a:solidFill>
                  <a:prstClr val="black"/>
                </a:solidFill>
              </a:rPr>
              <a:t>面</a:t>
            </a:r>
          </a:p>
        </p:txBody>
      </p:sp>
    </p:spTree>
    <p:extLst>
      <p:ext uri="{BB962C8B-B14F-4D97-AF65-F5344CB8AC3E}">
        <p14:creationId xmlns:p14="http://schemas.microsoft.com/office/powerpoint/2010/main" val="830847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7334250" cy="548640"/>
          </a:xfrm>
          <a:prstGeom prst="rect">
            <a:avLst/>
          </a:prstGeom>
        </p:spPr>
        <p:txBody>
          <a:bodyPr vert="horz" wrap="square" lIns="0" tIns="0" rIns="0" bIns="0" rtlCol="0">
            <a:spAutoFit/>
          </a:bodyPr>
          <a:lstStyle/>
          <a:p>
            <a:pPr marL="12700">
              <a:lnSpc>
                <a:spcPct val="100000"/>
              </a:lnSpc>
            </a:pPr>
            <a:r>
              <a:rPr lang="zh-CN" altLang="en-US" spc="-5" dirty="0"/>
              <a:t>磁盘结构</a:t>
            </a:r>
            <a:r>
              <a:rPr spc="-5" dirty="0"/>
              <a:t>(</a:t>
            </a:r>
            <a:r>
              <a:rPr lang="zh-CN" altLang="en-US" spc="-5" dirty="0"/>
              <a:t>多个盘片</a:t>
            </a:r>
            <a:r>
              <a:rPr dirty="0"/>
              <a:t>)</a:t>
            </a:r>
          </a:p>
        </p:txBody>
      </p:sp>
      <p:sp>
        <p:nvSpPr>
          <p:cNvPr id="4" name="object 4"/>
          <p:cNvSpPr/>
          <p:nvPr/>
        </p:nvSpPr>
        <p:spPr>
          <a:xfrm>
            <a:off x="2908300" y="2289169"/>
            <a:ext cx="2628900" cy="23876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2347593" y="2564129"/>
            <a:ext cx="401955" cy="1768475"/>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0</a:t>
            </a:r>
            <a:endParaRPr sz="1600" dirty="0">
              <a:solidFill>
                <a:prstClr val="black"/>
              </a:solidFill>
              <a:cs typeface="Calibri"/>
            </a:endParaRPr>
          </a:p>
          <a:p>
            <a:pPr marL="12700">
              <a:lnSpc>
                <a:spcPts val="1845"/>
              </a:lnSpc>
              <a:spcBef>
                <a:spcPts val="805"/>
              </a:spcBef>
            </a:pPr>
            <a:r>
              <a:rPr lang="zh-CN" altLang="en-US" sz="1600" b="1" spc="-4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1</a:t>
            </a:r>
            <a:endParaRPr sz="1600" dirty="0">
              <a:solidFill>
                <a:prstClr val="black"/>
              </a:solidFill>
              <a:cs typeface="Calibri"/>
            </a:endParaRPr>
          </a:p>
          <a:p>
            <a:pPr marL="12700">
              <a:lnSpc>
                <a:spcPts val="1845"/>
              </a:lnSpc>
            </a:pPr>
            <a:r>
              <a:rPr lang="zh-CN" altLang="en-US" sz="1600" b="1" spc="-1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2</a:t>
            </a:r>
            <a:endParaRPr sz="1600" dirty="0">
              <a:solidFill>
                <a:prstClr val="black"/>
              </a:solidFill>
              <a:cs typeface="Calibri"/>
            </a:endParaRPr>
          </a:p>
          <a:p>
            <a:pPr marL="12700">
              <a:lnSpc>
                <a:spcPts val="1900"/>
              </a:lnSpc>
              <a:spcBef>
                <a:spcPts val="800"/>
              </a:spcBef>
            </a:pPr>
            <a:r>
              <a:rPr lang="zh-CN" altLang="en-US" sz="1600" b="1" spc="-1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3</a:t>
            </a:r>
            <a:endParaRPr sz="1600" dirty="0">
              <a:solidFill>
                <a:prstClr val="black"/>
              </a:solidFill>
              <a:cs typeface="Calibri"/>
            </a:endParaRPr>
          </a:p>
          <a:p>
            <a:pPr marL="12700">
              <a:lnSpc>
                <a:spcPts val="1900"/>
              </a:lnSpc>
            </a:pPr>
            <a:r>
              <a:rPr lang="zh-CN" altLang="en-US" sz="1600" b="1" spc="-4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4</a:t>
            </a:r>
            <a:endParaRPr sz="1600" dirty="0">
              <a:solidFill>
                <a:prstClr val="black"/>
              </a:solidFill>
              <a:cs typeface="Calibri"/>
            </a:endParaRPr>
          </a:p>
          <a:p>
            <a:pPr marL="12700">
              <a:spcBef>
                <a:spcPts val="805"/>
              </a:spcBef>
            </a:pPr>
            <a:r>
              <a:rPr lang="zh-CN" altLang="en-US" sz="1600" b="1" spc="-4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5</a:t>
            </a:r>
            <a:endParaRPr sz="1600" dirty="0">
              <a:solidFill>
                <a:prstClr val="black"/>
              </a:solidFill>
              <a:cs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43</a:t>
            </a:fld>
            <a:endParaRPr spc="-5" dirty="0">
              <a:solidFill>
                <a:prstClr val="black"/>
              </a:solidFill>
            </a:endParaRPr>
          </a:p>
        </p:txBody>
      </p:sp>
      <p:sp>
        <p:nvSpPr>
          <p:cNvPr id="6" name="object 6"/>
          <p:cNvSpPr txBox="1"/>
          <p:nvPr/>
        </p:nvSpPr>
        <p:spPr>
          <a:xfrm>
            <a:off x="475614" y="1387983"/>
            <a:ext cx="5696585" cy="369332"/>
          </a:xfrm>
          <a:prstGeom prst="rect">
            <a:avLst/>
          </a:prstGeom>
        </p:spPr>
        <p:txBody>
          <a:bodyPr vert="horz" wrap="square" lIns="0" tIns="0" rIns="0" bIns="0" rtlCol="0">
            <a:spAutoFit/>
          </a:bodyPr>
          <a:lstStyle/>
          <a:p>
            <a:pPr marL="424180" indent="-411480">
              <a:buClr>
                <a:srgbClr val="8D171A"/>
              </a:buClr>
              <a:buSzPct val="58333"/>
              <a:buFont typeface="Wingdings 2"/>
              <a:buChar char=""/>
              <a:tabLst>
                <a:tab pos="423545" algn="l"/>
                <a:tab pos="424180" algn="l"/>
              </a:tabLst>
            </a:pPr>
            <a:r>
              <a:rPr lang="zh-CN" altLang="en-US" sz="2400" b="1" spc="-5" dirty="0">
                <a:solidFill>
                  <a:prstClr val="black"/>
                </a:solidFill>
                <a:cs typeface="Calibri"/>
              </a:rPr>
              <a:t>同一半径上的所有磁道组成一个柱面。</a:t>
            </a:r>
            <a:endParaRPr sz="2400" dirty="0">
              <a:solidFill>
                <a:prstClr val="black"/>
              </a:solidFill>
              <a:cs typeface="Calibri"/>
            </a:endParaRPr>
          </a:p>
        </p:txBody>
      </p:sp>
      <p:sp>
        <p:nvSpPr>
          <p:cNvPr id="7" name="object 7"/>
          <p:cNvSpPr txBox="1"/>
          <p:nvPr/>
        </p:nvSpPr>
        <p:spPr>
          <a:xfrm>
            <a:off x="4114800" y="4650104"/>
            <a:ext cx="51816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
        <p:nvSpPr>
          <p:cNvPr id="8" name="object 8"/>
          <p:cNvSpPr txBox="1"/>
          <p:nvPr/>
        </p:nvSpPr>
        <p:spPr>
          <a:xfrm>
            <a:off x="5607958" y="2757772"/>
            <a:ext cx="739775" cy="1435100"/>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盘片</a:t>
            </a:r>
            <a:r>
              <a:rPr sz="1600" b="1" spc="-70" dirty="0">
                <a:solidFill>
                  <a:prstClr val="black"/>
                </a:solidFill>
                <a:cs typeface="Calibri"/>
              </a:rPr>
              <a:t> </a:t>
            </a:r>
            <a:r>
              <a:rPr sz="1600" b="1" spc="-5" dirty="0">
                <a:solidFill>
                  <a:prstClr val="black"/>
                </a:solidFill>
                <a:cs typeface="Calibri"/>
              </a:rPr>
              <a:t>0</a:t>
            </a:r>
            <a:endParaRPr sz="1600" dirty="0">
              <a:solidFill>
                <a:prstClr val="black"/>
              </a:solidFill>
              <a:cs typeface="Calibri"/>
            </a:endParaRPr>
          </a:p>
          <a:p>
            <a:pPr>
              <a:spcBef>
                <a:spcPts val="5"/>
              </a:spcBef>
            </a:pPr>
            <a:endParaRPr sz="2150" dirty="0">
              <a:solidFill>
                <a:prstClr val="black"/>
              </a:solidFill>
              <a:latin typeface="Times New Roman"/>
              <a:cs typeface="Times New Roman"/>
            </a:endParaRPr>
          </a:p>
          <a:p>
            <a:pPr marL="12700"/>
            <a:r>
              <a:rPr lang="zh-CN" altLang="en-US" sz="1600" b="1" spc="-15" dirty="0">
                <a:solidFill>
                  <a:prstClr val="black"/>
                </a:solidFill>
                <a:cs typeface="Calibri"/>
              </a:rPr>
              <a:t>盘片</a:t>
            </a:r>
            <a:r>
              <a:rPr sz="1600" b="1" spc="-70" dirty="0">
                <a:solidFill>
                  <a:prstClr val="black"/>
                </a:solidFill>
                <a:cs typeface="Calibri"/>
              </a:rPr>
              <a:t> </a:t>
            </a:r>
            <a:r>
              <a:rPr sz="1600" b="1" spc="-5" dirty="0">
                <a:solidFill>
                  <a:prstClr val="black"/>
                </a:solidFill>
                <a:cs typeface="Calibri"/>
              </a:rPr>
              <a:t>1</a:t>
            </a:r>
            <a:endParaRPr sz="1600" dirty="0">
              <a:solidFill>
                <a:prstClr val="black"/>
              </a:solidFill>
              <a:cs typeface="Calibri"/>
            </a:endParaRPr>
          </a:p>
          <a:p>
            <a:endParaRPr sz="1600" dirty="0">
              <a:solidFill>
                <a:prstClr val="black"/>
              </a:solidFill>
              <a:latin typeface="Times New Roman"/>
              <a:cs typeface="Times New Roman"/>
            </a:endParaRPr>
          </a:p>
          <a:p>
            <a:pPr marL="12700">
              <a:spcBef>
                <a:spcPts val="1035"/>
              </a:spcBef>
            </a:pPr>
            <a:r>
              <a:rPr lang="zh-CN" altLang="en-US" sz="1600" b="1" spc="-15" dirty="0">
                <a:solidFill>
                  <a:prstClr val="black"/>
                </a:solidFill>
                <a:cs typeface="Calibri"/>
              </a:rPr>
              <a:t>盘片</a:t>
            </a:r>
            <a:r>
              <a:rPr sz="1600" b="1" spc="-70" dirty="0">
                <a:solidFill>
                  <a:prstClr val="black"/>
                </a:solidFill>
                <a:cs typeface="Calibri"/>
              </a:rPr>
              <a:t> </a:t>
            </a:r>
            <a:r>
              <a:rPr sz="1600" b="1" spc="-5" dirty="0">
                <a:solidFill>
                  <a:prstClr val="black"/>
                </a:solidFill>
                <a:cs typeface="Calibri"/>
              </a:rPr>
              <a:t>2</a:t>
            </a:r>
            <a:endParaRPr sz="1600" dirty="0">
              <a:solidFill>
                <a:prstClr val="black"/>
              </a:solidFill>
              <a:cs typeface="Calibri"/>
            </a:endParaRPr>
          </a:p>
        </p:txBody>
      </p:sp>
      <p:sp>
        <p:nvSpPr>
          <p:cNvPr id="11" name="TextBox 10"/>
          <p:cNvSpPr txBox="1"/>
          <p:nvPr/>
        </p:nvSpPr>
        <p:spPr>
          <a:xfrm>
            <a:off x="4814472" y="1919837"/>
            <a:ext cx="800860" cy="369332"/>
          </a:xfrm>
          <a:prstGeom prst="rect">
            <a:avLst/>
          </a:prstGeom>
          <a:noFill/>
        </p:spPr>
        <p:txBody>
          <a:bodyPr wrap="none" rtlCol="0">
            <a:spAutoFit/>
          </a:bodyPr>
          <a:lstStyle/>
          <a:p>
            <a:r>
              <a:rPr lang="zh-CN" altLang="en-US" b="1" spc="-5" dirty="0">
                <a:solidFill>
                  <a:prstClr val="black"/>
                </a:solidFill>
                <a:cs typeface="Calibri"/>
              </a:rPr>
              <a:t>柱面</a:t>
            </a:r>
            <a:r>
              <a:rPr lang="en-US" altLang="zh-CN" b="1" spc="-80" dirty="0">
                <a:solidFill>
                  <a:prstClr val="black"/>
                </a:solidFill>
                <a:cs typeface="Calibri"/>
              </a:rPr>
              <a:t> </a:t>
            </a:r>
            <a:r>
              <a:rPr lang="en-US" altLang="zh-CN" b="1" i="1" spc="-5" dirty="0">
                <a:solidFill>
                  <a:prstClr val="black"/>
                </a:solidFill>
                <a:cs typeface="Calibri"/>
              </a:rPr>
              <a:t>k</a:t>
            </a:r>
            <a:endParaRPr lang="en-US" altLang="zh-CN" dirty="0">
              <a:solidFill>
                <a:prstClr val="black"/>
              </a:solidFill>
              <a:cs typeface="Calibri"/>
            </a:endParaRPr>
          </a:p>
        </p:txBody>
      </p:sp>
    </p:spTree>
    <p:extLst>
      <p:ext uri="{BB962C8B-B14F-4D97-AF65-F5344CB8AC3E}">
        <p14:creationId xmlns:p14="http://schemas.microsoft.com/office/powerpoint/2010/main" val="968096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44</a:t>
            </a:fld>
            <a:endParaRPr spc="-5" dirty="0">
              <a:solidFill>
                <a:prstClr val="black"/>
              </a:solidFill>
            </a:endParaRPr>
          </a:p>
        </p:txBody>
      </p:sp>
      <p:sp>
        <p:nvSpPr>
          <p:cNvPr id="3" name="object 3"/>
          <p:cNvSpPr txBox="1">
            <a:spLocks noGrp="1"/>
          </p:cNvSpPr>
          <p:nvPr>
            <p:ph type="title"/>
          </p:nvPr>
        </p:nvSpPr>
        <p:spPr>
          <a:xfrm>
            <a:off x="435758" y="534923"/>
            <a:ext cx="2551430" cy="548640"/>
          </a:xfrm>
          <a:prstGeom prst="rect">
            <a:avLst/>
          </a:prstGeom>
        </p:spPr>
        <p:txBody>
          <a:bodyPr vert="horz" wrap="square" lIns="0" tIns="0" rIns="0" bIns="0" rtlCol="0">
            <a:spAutoFit/>
          </a:bodyPr>
          <a:lstStyle/>
          <a:p>
            <a:pPr marL="12700">
              <a:lnSpc>
                <a:spcPct val="100000"/>
              </a:lnSpc>
            </a:pPr>
            <a:r>
              <a:rPr lang="zh-CN" altLang="en-US" dirty="0"/>
              <a:t>磁盘容量</a:t>
            </a:r>
            <a:endParaRPr dirty="0"/>
          </a:p>
        </p:txBody>
      </p:sp>
      <p:sp>
        <p:nvSpPr>
          <p:cNvPr id="4" name="object 4"/>
          <p:cNvSpPr txBox="1"/>
          <p:nvPr/>
        </p:nvSpPr>
        <p:spPr>
          <a:xfrm>
            <a:off x="475615" y="1387983"/>
            <a:ext cx="7411720" cy="3585597"/>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a:solidFill>
                  <a:srgbClr val="BC1E24"/>
                </a:solidFill>
                <a:cs typeface="Calibri"/>
              </a:rPr>
              <a:t>容量</a:t>
            </a:r>
            <a:r>
              <a:rPr lang="en-US" altLang="zh-CN" sz="2400" b="1" spc="-5" dirty="0">
                <a:solidFill>
                  <a:srgbClr val="BC1E24"/>
                </a:solidFill>
                <a:cs typeface="Calibri"/>
              </a:rPr>
              <a:t>(</a:t>
            </a:r>
            <a:r>
              <a:rPr sz="2400" b="1" spc="-5" dirty="0">
                <a:solidFill>
                  <a:srgbClr val="BC1E24"/>
                </a:solidFill>
                <a:cs typeface="Calibri"/>
              </a:rPr>
              <a:t>Capacity</a:t>
            </a:r>
            <a:r>
              <a:rPr lang="en-US" sz="2400" b="1" spc="-5" dirty="0">
                <a:solidFill>
                  <a:srgbClr val="BC1E24"/>
                </a:solidFill>
                <a:cs typeface="Calibri"/>
              </a:rPr>
              <a:t>)</a:t>
            </a:r>
            <a:r>
              <a:rPr sz="2400" b="1" spc="-5" dirty="0">
                <a:solidFill>
                  <a:prstClr val="black"/>
                </a:solidFill>
                <a:cs typeface="Calibri"/>
              </a:rPr>
              <a:t>:</a:t>
            </a:r>
            <a:r>
              <a:rPr lang="en-US" sz="2400" b="1" spc="-5" dirty="0">
                <a:solidFill>
                  <a:prstClr val="black"/>
                </a:solidFill>
                <a:cs typeface="Calibri"/>
              </a:rPr>
              <a:t>  </a:t>
            </a:r>
            <a:r>
              <a:rPr lang="zh-CN" altLang="en-US" sz="2400" b="1" spc="-5" dirty="0">
                <a:solidFill>
                  <a:prstClr val="black"/>
                </a:solidFill>
                <a:cs typeface="Calibri"/>
              </a:rPr>
              <a:t>磁盘上可以存储的最大位</a:t>
            </a:r>
            <a:r>
              <a:rPr lang="en-US" altLang="zh-CN" sz="2400" b="1" spc="-5" dirty="0">
                <a:solidFill>
                  <a:prstClr val="black"/>
                </a:solidFill>
                <a:cs typeface="Calibri"/>
              </a:rPr>
              <a:t>(bits)</a:t>
            </a:r>
            <a:r>
              <a:rPr lang="zh-CN" altLang="en-US" sz="2400" b="1" spc="-5" dirty="0">
                <a:solidFill>
                  <a:prstClr val="black"/>
                </a:solidFill>
                <a:cs typeface="Calibri"/>
              </a:rPr>
              <a:t>数。</a:t>
            </a:r>
            <a:endParaRPr sz="2400" dirty="0">
              <a:solidFill>
                <a:prstClr val="black"/>
              </a:solidFill>
              <a:cs typeface="Calibri"/>
            </a:endParaRPr>
          </a:p>
          <a:p>
            <a:pPr marL="756285" marR="56515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制造商以千兆字节</a:t>
            </a:r>
            <a:r>
              <a:rPr sz="2000" dirty="0">
                <a:solidFill>
                  <a:prstClr val="black"/>
                </a:solidFill>
                <a:cs typeface="Calibri"/>
              </a:rPr>
              <a:t>(GB)</a:t>
            </a:r>
            <a:r>
              <a:rPr lang="zh-CN" altLang="en-US" sz="2000" dirty="0">
                <a:solidFill>
                  <a:prstClr val="black"/>
                </a:solidFill>
                <a:cs typeface="Calibri"/>
              </a:rPr>
              <a:t>为单位来表达磁盘容量，</a:t>
            </a:r>
            <a:r>
              <a:rPr lang="zh-CN" altLang="en-US" sz="2000" spc="-5" dirty="0">
                <a:solidFill>
                  <a:prstClr val="black"/>
                </a:solidFill>
                <a:cs typeface="Calibri"/>
              </a:rPr>
              <a:t>这里 </a:t>
            </a:r>
            <a:endParaRPr lang="en-US" altLang="zh-CN" sz="2000" spc="-5" dirty="0">
              <a:solidFill>
                <a:prstClr val="black"/>
              </a:solidFill>
              <a:cs typeface="Calibri"/>
            </a:endParaRPr>
          </a:p>
          <a:p>
            <a:pPr marL="469900" marR="565150" lvl="1">
              <a:spcBef>
                <a:spcPts val="505"/>
              </a:spcBef>
              <a:buClr>
                <a:srgbClr val="8D171A"/>
              </a:buClr>
              <a:buSzPct val="110000"/>
              <a:tabLst>
                <a:tab pos="756285" algn="l"/>
                <a:tab pos="756920" algn="l"/>
              </a:tabLst>
            </a:pPr>
            <a:r>
              <a:rPr lang="en-US" sz="2000" spc="-5" dirty="0">
                <a:solidFill>
                  <a:prstClr val="black"/>
                </a:solidFill>
                <a:cs typeface="Calibri"/>
              </a:rPr>
              <a:t>	</a:t>
            </a:r>
            <a:r>
              <a:rPr sz="2000" dirty="0">
                <a:solidFill>
                  <a:prstClr val="black"/>
                </a:solidFill>
                <a:cs typeface="Calibri"/>
              </a:rPr>
              <a:t>1 </a:t>
            </a:r>
            <a:r>
              <a:rPr sz="2000" spc="-5" dirty="0">
                <a:solidFill>
                  <a:prstClr val="black"/>
                </a:solidFill>
                <a:cs typeface="Calibri"/>
              </a:rPr>
              <a:t>GB </a:t>
            </a:r>
            <a:r>
              <a:rPr sz="2000" dirty="0">
                <a:solidFill>
                  <a:prstClr val="black"/>
                </a:solidFill>
                <a:cs typeface="Calibri"/>
              </a:rPr>
              <a:t>= </a:t>
            </a:r>
            <a:r>
              <a:rPr sz="2000" spc="5" dirty="0">
                <a:solidFill>
                  <a:prstClr val="black"/>
                </a:solidFill>
                <a:cs typeface="Calibri"/>
              </a:rPr>
              <a:t>10</a:t>
            </a:r>
            <a:r>
              <a:rPr sz="1950" spc="7" baseline="25641" dirty="0">
                <a:solidFill>
                  <a:prstClr val="black"/>
                </a:solidFill>
                <a:cs typeface="Calibri"/>
              </a:rPr>
              <a:t>9</a:t>
            </a:r>
            <a:r>
              <a:rPr sz="1950" spc="-150" baseline="25641" dirty="0">
                <a:solidFill>
                  <a:prstClr val="black"/>
                </a:solidFill>
                <a:cs typeface="Calibri"/>
              </a:rPr>
              <a:t> </a:t>
            </a:r>
            <a:r>
              <a:rPr lang="zh-CN" altLang="en-US" sz="2000" dirty="0">
                <a:solidFill>
                  <a:prstClr val="black"/>
                </a:solidFill>
                <a:cs typeface="Calibri"/>
              </a:rPr>
              <a:t>字节。</a:t>
            </a:r>
            <a:endParaRPr sz="2000" dirty="0">
              <a:solidFill>
                <a:prstClr val="black"/>
              </a:solidFill>
              <a:cs typeface="Calibri"/>
            </a:endParaRPr>
          </a:p>
          <a:p>
            <a:pPr marL="355600"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磁盘容量由以下技术因素决定</a:t>
            </a:r>
            <a:r>
              <a:rPr sz="2400" b="1" spc="-5" dirty="0">
                <a:solidFill>
                  <a:prstClr val="black"/>
                </a:solidFill>
                <a:cs typeface="Calibri"/>
              </a:rPr>
              <a:t>:</a:t>
            </a:r>
            <a:endParaRPr sz="2400" dirty="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a:solidFill>
                  <a:srgbClr val="BC1E24"/>
                </a:solidFill>
                <a:cs typeface="Calibri"/>
              </a:rPr>
              <a:t>记录密度</a:t>
            </a:r>
            <a:r>
              <a:rPr lang="en-US" altLang="zh-CN" sz="2000" spc="-5" dirty="0">
                <a:solidFill>
                  <a:srgbClr val="BC1E24"/>
                </a:solidFill>
                <a:cs typeface="Calibri"/>
              </a:rPr>
              <a:t>(</a:t>
            </a:r>
            <a:r>
              <a:rPr sz="2000" spc="-5" dirty="0">
                <a:solidFill>
                  <a:srgbClr val="BC1E24"/>
                </a:solidFill>
                <a:cs typeface="Calibri"/>
              </a:rPr>
              <a:t>Recording density</a:t>
            </a:r>
            <a:r>
              <a:rPr lang="en-US" sz="2000" spc="-5" dirty="0">
                <a:solidFill>
                  <a:srgbClr val="BC1E24"/>
                </a:solidFill>
                <a:cs typeface="Calibri"/>
              </a:rPr>
              <a:t>)</a:t>
            </a:r>
            <a:r>
              <a:rPr sz="2000" spc="-5"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位</a:t>
            </a:r>
            <a:r>
              <a:rPr sz="2000" dirty="0">
                <a:solidFill>
                  <a:prstClr val="black"/>
                </a:solidFill>
                <a:cs typeface="Calibri"/>
              </a:rPr>
              <a:t>/</a:t>
            </a:r>
            <a:r>
              <a:rPr lang="zh-CN" altLang="en-US" sz="2000" dirty="0">
                <a:solidFill>
                  <a:prstClr val="black"/>
                </a:solidFill>
                <a:cs typeface="Calibri"/>
              </a:rPr>
              <a:t>英寸</a:t>
            </a:r>
            <a:r>
              <a:rPr sz="2000" dirty="0">
                <a:solidFill>
                  <a:prstClr val="black"/>
                </a:solidFill>
                <a:cs typeface="Calibri"/>
              </a:rPr>
              <a:t>): </a:t>
            </a:r>
            <a:r>
              <a:rPr lang="zh-CN" altLang="en-US" sz="2000" dirty="0">
                <a:solidFill>
                  <a:prstClr val="black"/>
                </a:solidFill>
                <a:cs typeface="Calibri"/>
              </a:rPr>
              <a:t>磁道一英寸的段中可放入的位数。</a:t>
            </a:r>
            <a:endParaRPr lang="en-US" sz="2000" dirty="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a:solidFill>
                  <a:srgbClr val="BC1E24"/>
                </a:solidFill>
                <a:cs typeface="Calibri"/>
              </a:rPr>
              <a:t>磁道密度</a:t>
            </a:r>
            <a:r>
              <a:rPr lang="en-US" altLang="zh-CN" sz="2000" spc="-5" dirty="0">
                <a:solidFill>
                  <a:srgbClr val="BC1E24"/>
                </a:solidFill>
                <a:cs typeface="Calibri"/>
              </a:rPr>
              <a:t>(</a:t>
            </a:r>
            <a:r>
              <a:rPr sz="2000" spc="-5" dirty="0">
                <a:solidFill>
                  <a:srgbClr val="BC1E24"/>
                </a:solidFill>
                <a:cs typeface="Calibri"/>
              </a:rPr>
              <a:t>Track density</a:t>
            </a:r>
            <a:r>
              <a:rPr lang="en-US" sz="2000" spc="-5" dirty="0">
                <a:solidFill>
                  <a:srgbClr val="BC1E24"/>
                </a:solidFill>
                <a:cs typeface="Calibri"/>
              </a:rPr>
              <a:t>)</a:t>
            </a:r>
            <a:r>
              <a:rPr sz="2000" spc="-5"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道</a:t>
            </a:r>
            <a:r>
              <a:rPr sz="2000" dirty="0">
                <a:solidFill>
                  <a:prstClr val="black"/>
                </a:solidFill>
                <a:cs typeface="Calibri"/>
              </a:rPr>
              <a:t>/</a:t>
            </a:r>
            <a:r>
              <a:rPr lang="zh-CN" altLang="en-US" sz="2000" dirty="0">
                <a:solidFill>
                  <a:prstClr val="black"/>
                </a:solidFill>
                <a:cs typeface="Calibri"/>
              </a:rPr>
              <a:t>英寸</a:t>
            </a:r>
            <a:r>
              <a:rPr sz="2000" dirty="0">
                <a:solidFill>
                  <a:prstClr val="black"/>
                </a:solidFill>
                <a:cs typeface="Calibri"/>
              </a:rPr>
              <a:t>): </a:t>
            </a:r>
            <a:r>
              <a:rPr lang="zh-CN" altLang="en-US" sz="2000" dirty="0">
                <a:solidFill>
                  <a:prstClr val="black"/>
                </a:solidFill>
                <a:cs typeface="Calibri"/>
              </a:rPr>
              <a:t>从盘片中心出发半径上一英寸的段内可以有的磁道数。</a:t>
            </a:r>
            <a:endParaRPr lang="en-US" sz="2000" dirty="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a:solidFill>
                  <a:srgbClr val="BC1E24"/>
                </a:solidFill>
                <a:cs typeface="Calibri"/>
              </a:rPr>
              <a:t>面密度</a:t>
            </a:r>
            <a:r>
              <a:rPr lang="en-US" altLang="zh-CN" sz="2000" spc="-5" dirty="0">
                <a:solidFill>
                  <a:srgbClr val="BC1E24"/>
                </a:solidFill>
                <a:cs typeface="Calibri"/>
              </a:rPr>
              <a:t>(</a:t>
            </a:r>
            <a:r>
              <a:rPr sz="2000" spc="-5" dirty="0">
                <a:solidFill>
                  <a:srgbClr val="BC1E24"/>
                </a:solidFill>
                <a:cs typeface="Calibri"/>
              </a:rPr>
              <a:t>Areal density</a:t>
            </a:r>
            <a:r>
              <a:rPr lang="en-US" sz="2000" spc="-5" dirty="0">
                <a:solidFill>
                  <a:srgbClr val="BC1E24"/>
                </a:solidFill>
                <a:cs typeface="Calibri"/>
              </a:rPr>
              <a:t>)</a:t>
            </a:r>
            <a:r>
              <a:rPr sz="2000" spc="-5"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位</a:t>
            </a:r>
            <a:r>
              <a:rPr sz="2000" dirty="0">
                <a:solidFill>
                  <a:prstClr val="black"/>
                </a:solidFill>
                <a:cs typeface="Calibri"/>
              </a:rPr>
              <a:t>/</a:t>
            </a:r>
            <a:r>
              <a:rPr lang="zh-CN" altLang="en-US" sz="2000" dirty="0">
                <a:solidFill>
                  <a:prstClr val="black"/>
                </a:solidFill>
                <a:cs typeface="Calibri"/>
              </a:rPr>
              <a:t>平方英寸</a:t>
            </a:r>
            <a:r>
              <a:rPr sz="2000" dirty="0">
                <a:solidFill>
                  <a:prstClr val="black"/>
                </a:solidFill>
                <a:cs typeface="Calibri"/>
              </a:rPr>
              <a:t>): </a:t>
            </a:r>
            <a:r>
              <a:rPr lang="zh-CN" altLang="en-US" sz="2000" dirty="0">
                <a:solidFill>
                  <a:prstClr val="black"/>
                </a:solidFill>
                <a:cs typeface="Calibri"/>
              </a:rPr>
              <a:t>记录密度与磁道密度的乘积。</a:t>
            </a:r>
            <a:endParaRPr sz="2000" dirty="0">
              <a:solidFill>
                <a:prstClr val="black"/>
              </a:solidFill>
              <a:cs typeface="Calibri"/>
            </a:endParaRPr>
          </a:p>
        </p:txBody>
      </p:sp>
    </p:spTree>
    <p:extLst>
      <p:ext uri="{BB962C8B-B14F-4D97-AF65-F5344CB8AC3E}">
        <p14:creationId xmlns:p14="http://schemas.microsoft.com/office/powerpoint/2010/main" val="3452832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124835" cy="548640"/>
          </a:xfrm>
          <a:prstGeom prst="rect">
            <a:avLst/>
          </a:prstGeom>
        </p:spPr>
        <p:txBody>
          <a:bodyPr vert="horz" wrap="square" lIns="0" tIns="0" rIns="0" bIns="0" rtlCol="0">
            <a:spAutoFit/>
          </a:bodyPr>
          <a:lstStyle/>
          <a:p>
            <a:pPr marL="12700">
              <a:lnSpc>
                <a:spcPct val="100000"/>
              </a:lnSpc>
            </a:pPr>
            <a:r>
              <a:rPr lang="zh-CN" altLang="en-US" spc="-5" dirty="0"/>
              <a:t>分区记录</a:t>
            </a:r>
            <a:endParaRPr spc="-5" dirty="0"/>
          </a:p>
        </p:txBody>
      </p:sp>
      <p:sp>
        <p:nvSpPr>
          <p:cNvPr id="4" name="object 4"/>
          <p:cNvSpPr txBox="1"/>
          <p:nvPr/>
        </p:nvSpPr>
        <p:spPr>
          <a:xfrm>
            <a:off x="475615" y="1387983"/>
            <a:ext cx="4093210" cy="1107996"/>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prstClr val="black"/>
                </a:solidFill>
                <a:cs typeface="Calibri"/>
              </a:rPr>
              <a:t>现代磁盘将所有磁道划分为若干分组</a:t>
            </a:r>
            <a:r>
              <a:rPr lang="en-US" altLang="zh-CN" sz="2400" b="1" spc="-5" dirty="0">
                <a:solidFill>
                  <a:prstClr val="black"/>
                </a:solidFill>
                <a:cs typeface="Calibri"/>
              </a:rPr>
              <a:t>(</a:t>
            </a:r>
            <a:r>
              <a:rPr lang="en-US" altLang="zh-CN" sz="2400" b="1" spc="-5" dirty="0">
                <a:solidFill>
                  <a:srgbClr val="BC1E24"/>
                </a:solidFill>
                <a:cs typeface="Calibri"/>
              </a:rPr>
              <a:t>recording</a:t>
            </a:r>
            <a:r>
              <a:rPr lang="en-US" altLang="zh-CN" sz="2400" b="1" spc="-95" dirty="0">
                <a:solidFill>
                  <a:srgbClr val="BC1E24"/>
                </a:solidFill>
                <a:cs typeface="Calibri"/>
              </a:rPr>
              <a:t>  </a:t>
            </a:r>
            <a:r>
              <a:rPr lang="en-US" altLang="zh-CN" sz="2400" b="1" dirty="0">
                <a:solidFill>
                  <a:srgbClr val="BC1E24"/>
                </a:solidFill>
                <a:cs typeface="Calibri"/>
              </a:rPr>
              <a:t>zone)</a:t>
            </a:r>
            <a:r>
              <a:rPr lang="zh-CN" altLang="en-US" sz="2400" b="1" spc="-5" dirty="0">
                <a:solidFill>
                  <a:prstClr val="black"/>
                </a:solidFill>
                <a:cs typeface="Calibri"/>
              </a:rPr>
              <a:t>，组内各磁道相邻</a:t>
            </a:r>
            <a:endParaRPr lang="en-US" altLang="zh-CN" sz="2400" b="1" spc="-5" dirty="0">
              <a:solidFill>
                <a:prstClr val="black"/>
              </a:solidFill>
              <a:cs typeface="Calibri"/>
            </a:endParaRPr>
          </a:p>
        </p:txBody>
      </p:sp>
      <p:sp>
        <p:nvSpPr>
          <p:cNvPr id="5" name="object 5"/>
          <p:cNvSpPr txBox="1"/>
          <p:nvPr/>
        </p:nvSpPr>
        <p:spPr>
          <a:xfrm>
            <a:off x="932814" y="2549778"/>
            <a:ext cx="3786504" cy="2526333"/>
          </a:xfrm>
          <a:prstGeom prst="rect">
            <a:avLst/>
          </a:prstGeom>
        </p:spPr>
        <p:txBody>
          <a:bodyPr vert="horz" wrap="square" lIns="0" tIns="0" rIns="0" bIns="0" rtlCol="0">
            <a:spAutoFit/>
          </a:bodyPr>
          <a:lstStyle/>
          <a:p>
            <a:pPr marL="299085" marR="10795" indent="-286385">
              <a:buClr>
                <a:srgbClr val="8D171A"/>
              </a:buClr>
              <a:buSzPct val="110000"/>
              <a:buFont typeface="Wingdings"/>
              <a:buChar char=""/>
              <a:tabLst>
                <a:tab pos="299085" algn="l"/>
                <a:tab pos="299720" algn="l"/>
              </a:tabLst>
            </a:pPr>
            <a:r>
              <a:rPr lang="zh-CN" altLang="en-US" sz="2000" spc="-5" dirty="0">
                <a:solidFill>
                  <a:prstClr val="black"/>
                </a:solidFill>
                <a:cs typeface="Calibri"/>
              </a:rPr>
              <a:t>区域内各磁道的扇区数目相同，扇区数取决于区域内最内侧磁道的圆周长。</a:t>
            </a:r>
            <a:endParaRPr lang="en-US" altLang="zh-CN" sz="2000" spc="-5" dirty="0">
              <a:solidFill>
                <a:prstClr val="black"/>
              </a:solidFill>
              <a:cs typeface="Calibri"/>
            </a:endParaRPr>
          </a:p>
          <a:p>
            <a:pPr marL="299085" marR="10795" indent="-286385">
              <a:buClr>
                <a:srgbClr val="8D171A"/>
              </a:buClr>
              <a:buSzPct val="110000"/>
              <a:buFont typeface="Wingdings"/>
              <a:buChar char=""/>
              <a:tabLst>
                <a:tab pos="299085" algn="l"/>
                <a:tab pos="299720" algn="l"/>
              </a:tabLst>
            </a:pPr>
            <a:r>
              <a:rPr lang="zh-CN" altLang="en-US" sz="2000" dirty="0">
                <a:solidFill>
                  <a:prstClr val="black"/>
                </a:solidFill>
                <a:cs typeface="Calibri"/>
              </a:rPr>
              <a:t>各区域的每磁道扇区数都不同</a:t>
            </a:r>
            <a:r>
              <a:rPr sz="2000" dirty="0">
                <a:solidFill>
                  <a:prstClr val="black"/>
                </a:solidFill>
                <a:cs typeface="Calibri"/>
              </a:rPr>
              <a:t>, </a:t>
            </a:r>
            <a:r>
              <a:rPr lang="zh-CN" altLang="en-US" sz="2000" dirty="0">
                <a:solidFill>
                  <a:prstClr val="black"/>
                </a:solidFill>
                <a:cs typeface="Calibri"/>
              </a:rPr>
              <a:t>外圈区域的每磁道扇区数比内圈区域多</a:t>
            </a:r>
            <a:r>
              <a:rPr sz="2000" spc="-5" dirty="0">
                <a:solidFill>
                  <a:prstClr val="black"/>
                </a:solidFill>
                <a:cs typeface="Calibri"/>
              </a:rPr>
              <a:t>.</a:t>
            </a:r>
            <a:endParaRPr sz="2000" dirty="0">
              <a:solidFill>
                <a:prstClr val="black"/>
              </a:solidFill>
              <a:cs typeface="Calibri"/>
            </a:endParaRPr>
          </a:p>
          <a:p>
            <a:pPr marL="299085" marR="317500" indent="-286385">
              <a:spcBef>
                <a:spcPts val="475"/>
              </a:spcBef>
              <a:buClr>
                <a:srgbClr val="8D171A"/>
              </a:buClr>
              <a:buSzPct val="110000"/>
              <a:buFont typeface="Wingdings"/>
              <a:buChar char=""/>
              <a:tabLst>
                <a:tab pos="299085" algn="l"/>
                <a:tab pos="299720" algn="l"/>
              </a:tabLst>
            </a:pPr>
            <a:r>
              <a:rPr lang="zh-CN" altLang="en-US" sz="2000" dirty="0">
                <a:solidFill>
                  <a:prstClr val="black"/>
                </a:solidFill>
                <a:cs typeface="Calibri"/>
              </a:rPr>
              <a:t>所以我们使用每磁道平均扇区数来计算磁盘容量。</a:t>
            </a:r>
            <a:endParaRPr sz="2000" dirty="0">
              <a:solidFill>
                <a:prstClr val="black"/>
              </a:solidFill>
              <a:cs typeface="Calibri"/>
            </a:endParaRPr>
          </a:p>
        </p:txBody>
      </p:sp>
      <p:sp>
        <p:nvSpPr>
          <p:cNvPr id="6" name="object 6"/>
          <p:cNvSpPr/>
          <p:nvPr/>
        </p:nvSpPr>
        <p:spPr>
          <a:xfrm>
            <a:off x="5062294" y="2081510"/>
            <a:ext cx="3243503" cy="317757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6471633" y="3525346"/>
            <a:ext cx="538285"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主轴</a:t>
            </a:r>
            <a:endParaRPr sz="1600" dirty="0">
              <a:solidFill>
                <a:prstClr val="black"/>
              </a:solidFill>
              <a:latin typeface="Arial Narrow"/>
              <a:cs typeface="Arial Narrow"/>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45</a:t>
            </a:fld>
            <a:endParaRPr spc="-5" dirty="0">
              <a:solidFill>
                <a:prstClr val="black"/>
              </a:solidFill>
            </a:endParaRPr>
          </a:p>
        </p:txBody>
      </p:sp>
      <p:sp>
        <p:nvSpPr>
          <p:cNvPr id="8" name="object 8"/>
          <p:cNvSpPr txBox="1"/>
          <p:nvPr/>
        </p:nvSpPr>
        <p:spPr>
          <a:xfrm>
            <a:off x="6491523" y="2528311"/>
            <a:ext cx="254000" cy="188595"/>
          </a:xfrm>
          <a:prstGeom prst="rect">
            <a:avLst/>
          </a:prstGeom>
        </p:spPr>
        <p:txBody>
          <a:bodyPr vert="vert270" wrap="square" lIns="0" tIns="0" rIns="0" bIns="0" rtlCol="0">
            <a:spAutoFit/>
          </a:bodyPr>
          <a:lstStyle/>
          <a:p>
            <a:pPr marL="12700">
              <a:lnSpc>
                <a:spcPts val="1810"/>
              </a:lnSpc>
            </a:pPr>
            <a:r>
              <a:rPr b="1" dirty="0">
                <a:solidFill>
                  <a:prstClr val="black"/>
                </a:solidFill>
                <a:cs typeface="Calibri"/>
              </a:rPr>
              <a:t>…</a:t>
            </a:r>
            <a:endParaRPr>
              <a:solidFill>
                <a:prstClr val="black"/>
              </a:solidFill>
              <a:cs typeface="Calibri"/>
            </a:endParaRPr>
          </a:p>
        </p:txBody>
      </p:sp>
    </p:spTree>
    <p:extLst>
      <p:ext uri="{BB962C8B-B14F-4D97-AF65-F5344CB8AC3E}">
        <p14:creationId xmlns:p14="http://schemas.microsoft.com/office/powerpoint/2010/main" val="4214791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46</a:t>
            </a:fld>
            <a:endParaRPr spc="-5" dirty="0">
              <a:solidFill>
                <a:prstClr val="black"/>
              </a:solidFill>
            </a:endParaRPr>
          </a:p>
        </p:txBody>
      </p:sp>
      <p:sp>
        <p:nvSpPr>
          <p:cNvPr id="3" name="object 3"/>
          <p:cNvSpPr txBox="1">
            <a:spLocks noGrp="1"/>
          </p:cNvSpPr>
          <p:nvPr>
            <p:ph type="title"/>
          </p:nvPr>
        </p:nvSpPr>
        <p:spPr>
          <a:xfrm>
            <a:off x="539542" y="513402"/>
            <a:ext cx="4740910" cy="548640"/>
          </a:xfrm>
          <a:prstGeom prst="rect">
            <a:avLst/>
          </a:prstGeom>
        </p:spPr>
        <p:txBody>
          <a:bodyPr vert="horz" wrap="square" lIns="0" tIns="0" rIns="0" bIns="0" rtlCol="0">
            <a:spAutoFit/>
          </a:bodyPr>
          <a:lstStyle/>
          <a:p>
            <a:pPr marL="12700">
              <a:lnSpc>
                <a:spcPct val="100000"/>
              </a:lnSpc>
            </a:pPr>
            <a:r>
              <a:rPr lang="zh-CN" altLang="en-US" spc="-5" dirty="0"/>
              <a:t>计算磁盘容量</a:t>
            </a:r>
            <a:endParaRPr dirty="0"/>
          </a:p>
        </p:txBody>
      </p:sp>
      <p:sp>
        <p:nvSpPr>
          <p:cNvPr id="4" name="object 4"/>
          <p:cNvSpPr txBox="1"/>
          <p:nvPr/>
        </p:nvSpPr>
        <p:spPr>
          <a:xfrm>
            <a:off x="475360" y="1330579"/>
            <a:ext cx="6230240" cy="4147289"/>
          </a:xfrm>
          <a:prstGeom prst="rect">
            <a:avLst/>
          </a:prstGeom>
        </p:spPr>
        <p:txBody>
          <a:bodyPr vert="horz" wrap="square" lIns="0" tIns="0" rIns="0" bIns="0" rtlCol="0">
            <a:spAutoFit/>
          </a:bodyPr>
          <a:lstStyle/>
          <a:p>
            <a:pPr marL="1155065" marR="5080" indent="-1143000" algn="just">
              <a:lnSpc>
                <a:spcPct val="120000"/>
              </a:lnSpc>
            </a:pPr>
            <a:r>
              <a:rPr lang="zh-CN" altLang="en-US" sz="2000" b="1" spc="-5" dirty="0">
                <a:solidFill>
                  <a:prstClr val="black"/>
                </a:solidFill>
                <a:cs typeface="Calibri"/>
              </a:rPr>
              <a:t>容量</a:t>
            </a:r>
            <a:r>
              <a:rPr sz="2000" b="1" spc="-5" dirty="0">
                <a:solidFill>
                  <a:prstClr val="black"/>
                </a:solidFill>
                <a:cs typeface="Calibri"/>
              </a:rPr>
              <a:t> </a:t>
            </a:r>
            <a:r>
              <a:rPr sz="2000" b="1" dirty="0">
                <a:solidFill>
                  <a:prstClr val="black"/>
                </a:solidFill>
                <a:cs typeface="Calibri"/>
              </a:rPr>
              <a:t>= </a:t>
            </a:r>
            <a:r>
              <a:rPr sz="2000" b="1" spc="-5" dirty="0">
                <a:solidFill>
                  <a:prstClr val="black"/>
                </a:solidFill>
                <a:cs typeface="Calibri"/>
              </a:rPr>
              <a:t>(</a:t>
            </a:r>
            <a:r>
              <a:rPr lang="zh-CN" altLang="en-US" sz="2000" b="1" dirty="0">
                <a:solidFill>
                  <a:prstClr val="black"/>
                </a:solidFill>
                <a:cs typeface="Calibri"/>
              </a:rPr>
              <a:t>字节数</a:t>
            </a:r>
            <a:r>
              <a:rPr sz="2000" b="1" dirty="0">
                <a:solidFill>
                  <a:prstClr val="black"/>
                </a:solidFill>
                <a:cs typeface="Calibri"/>
              </a:rPr>
              <a:t>/</a:t>
            </a:r>
            <a:r>
              <a:rPr lang="zh-CN" altLang="en-US" sz="2000" b="1" dirty="0">
                <a:solidFill>
                  <a:prstClr val="black"/>
                </a:solidFill>
                <a:cs typeface="Calibri"/>
              </a:rPr>
              <a:t>扇区</a:t>
            </a:r>
            <a:r>
              <a:rPr sz="2000" b="1" dirty="0">
                <a:solidFill>
                  <a:prstClr val="black"/>
                </a:solidFill>
                <a:cs typeface="Calibri"/>
              </a:rPr>
              <a:t>) x </a:t>
            </a:r>
            <a:r>
              <a:rPr sz="2000" b="1" spc="-5" dirty="0">
                <a:solidFill>
                  <a:prstClr val="black"/>
                </a:solidFill>
                <a:cs typeface="Calibri"/>
              </a:rPr>
              <a:t>(</a:t>
            </a:r>
            <a:r>
              <a:rPr lang="zh-CN" altLang="en-US" sz="2000" b="1" spc="-5" dirty="0">
                <a:solidFill>
                  <a:prstClr val="black"/>
                </a:solidFill>
                <a:cs typeface="Calibri"/>
              </a:rPr>
              <a:t>平均扇区数</a:t>
            </a:r>
            <a:r>
              <a:rPr sz="2000" b="1" spc="-5" dirty="0">
                <a:solidFill>
                  <a:prstClr val="black"/>
                </a:solidFill>
                <a:cs typeface="Calibri"/>
              </a:rPr>
              <a:t>/</a:t>
            </a:r>
            <a:r>
              <a:rPr lang="zh-CN" altLang="en-US" sz="2000" b="1" spc="-5" dirty="0">
                <a:solidFill>
                  <a:prstClr val="black"/>
                </a:solidFill>
                <a:cs typeface="Calibri"/>
              </a:rPr>
              <a:t>磁道</a:t>
            </a:r>
            <a:r>
              <a:rPr sz="2000" b="1" spc="-5" dirty="0">
                <a:solidFill>
                  <a:prstClr val="black"/>
                </a:solidFill>
                <a:cs typeface="Calibri"/>
              </a:rPr>
              <a:t>) </a:t>
            </a:r>
            <a:r>
              <a:rPr sz="2000" b="1" dirty="0">
                <a:solidFill>
                  <a:prstClr val="black"/>
                </a:solidFill>
                <a:cs typeface="Calibri"/>
              </a:rPr>
              <a:t>x  </a:t>
            </a:r>
            <a:r>
              <a:rPr sz="2000" b="1" spc="-5" dirty="0">
                <a:solidFill>
                  <a:prstClr val="black"/>
                </a:solidFill>
                <a:cs typeface="Calibri"/>
              </a:rPr>
              <a:t>(</a:t>
            </a:r>
            <a:r>
              <a:rPr lang="zh-CN" altLang="en-US" sz="2000" b="1" spc="-5" dirty="0">
                <a:solidFill>
                  <a:prstClr val="black"/>
                </a:solidFill>
                <a:cs typeface="Calibri"/>
              </a:rPr>
              <a:t>磁道数</a:t>
            </a:r>
            <a:r>
              <a:rPr sz="2000" b="1" spc="-5" dirty="0">
                <a:solidFill>
                  <a:prstClr val="black"/>
                </a:solidFill>
                <a:cs typeface="Calibri"/>
              </a:rPr>
              <a:t>/</a:t>
            </a:r>
            <a:r>
              <a:rPr lang="zh-CN" altLang="en-US" sz="2000" b="1" spc="-5" dirty="0">
                <a:solidFill>
                  <a:prstClr val="black"/>
                </a:solidFill>
                <a:cs typeface="Calibri"/>
              </a:rPr>
              <a:t>面</a:t>
            </a:r>
            <a:r>
              <a:rPr sz="2000" b="1" spc="-5" dirty="0">
                <a:solidFill>
                  <a:prstClr val="black"/>
                </a:solidFill>
                <a:cs typeface="Calibri"/>
              </a:rPr>
              <a:t>)</a:t>
            </a:r>
            <a:r>
              <a:rPr lang="en-US" sz="2000" b="1" spc="-5" dirty="0">
                <a:solidFill>
                  <a:prstClr val="black"/>
                </a:solidFill>
                <a:cs typeface="Calibri"/>
              </a:rPr>
              <a:t> </a:t>
            </a:r>
            <a:r>
              <a:rPr sz="2000" b="1" dirty="0">
                <a:solidFill>
                  <a:prstClr val="black"/>
                </a:solidFill>
                <a:cs typeface="Calibri"/>
              </a:rPr>
              <a:t>x </a:t>
            </a:r>
            <a:r>
              <a:rPr sz="2000" b="1" spc="-5" dirty="0">
                <a:solidFill>
                  <a:prstClr val="black"/>
                </a:solidFill>
                <a:cs typeface="Calibri"/>
              </a:rPr>
              <a:t>(</a:t>
            </a:r>
            <a:r>
              <a:rPr lang="zh-CN" altLang="en-US" sz="2000" b="1" spc="-5" dirty="0">
                <a:solidFill>
                  <a:prstClr val="black"/>
                </a:solidFill>
                <a:cs typeface="Calibri"/>
              </a:rPr>
              <a:t>面数</a:t>
            </a:r>
            <a:r>
              <a:rPr sz="2000" b="1" spc="-5" dirty="0">
                <a:solidFill>
                  <a:prstClr val="black"/>
                </a:solidFill>
                <a:cs typeface="Calibri"/>
              </a:rPr>
              <a:t>/</a:t>
            </a:r>
            <a:r>
              <a:rPr lang="zh-CN" altLang="en-US" sz="2000" b="1" spc="-5" dirty="0">
                <a:solidFill>
                  <a:prstClr val="black"/>
                </a:solidFill>
                <a:cs typeface="Calibri"/>
              </a:rPr>
              <a:t>盘片</a:t>
            </a:r>
            <a:r>
              <a:rPr sz="2000" b="1" spc="-5" dirty="0">
                <a:solidFill>
                  <a:prstClr val="black"/>
                </a:solidFill>
                <a:cs typeface="Calibri"/>
              </a:rPr>
              <a:t>) </a:t>
            </a:r>
            <a:r>
              <a:rPr sz="2000" b="1" dirty="0">
                <a:solidFill>
                  <a:prstClr val="black"/>
                </a:solidFill>
                <a:cs typeface="Calibri"/>
              </a:rPr>
              <a:t>x  </a:t>
            </a:r>
            <a:r>
              <a:rPr sz="2000" b="1" spc="-5" dirty="0">
                <a:solidFill>
                  <a:prstClr val="black"/>
                </a:solidFill>
                <a:cs typeface="Calibri"/>
              </a:rPr>
              <a:t>(</a:t>
            </a:r>
            <a:r>
              <a:rPr lang="zh-CN" altLang="en-US" sz="2000" b="1" spc="-5" dirty="0">
                <a:solidFill>
                  <a:prstClr val="black"/>
                </a:solidFill>
                <a:cs typeface="Calibri"/>
              </a:rPr>
              <a:t>盘片数</a:t>
            </a:r>
            <a:r>
              <a:rPr sz="2000" b="1" spc="-5" dirty="0">
                <a:solidFill>
                  <a:prstClr val="black"/>
                </a:solidFill>
                <a:cs typeface="Calibri"/>
              </a:rPr>
              <a:t>/</a:t>
            </a:r>
            <a:r>
              <a:rPr lang="zh-CN" altLang="en-US" sz="2000" b="1" spc="-5" dirty="0">
                <a:solidFill>
                  <a:prstClr val="black"/>
                </a:solidFill>
                <a:cs typeface="Calibri"/>
              </a:rPr>
              <a:t>磁盘</a:t>
            </a:r>
            <a:r>
              <a:rPr sz="2000" b="1" spc="-5" dirty="0">
                <a:solidFill>
                  <a:prstClr val="black"/>
                </a:solidFill>
                <a:cs typeface="Calibri"/>
              </a:rPr>
              <a:t>)</a:t>
            </a:r>
            <a:endParaRPr sz="2000" dirty="0">
              <a:solidFill>
                <a:prstClr val="black"/>
              </a:solidFill>
              <a:cs typeface="Calibri"/>
            </a:endParaRPr>
          </a:p>
          <a:p>
            <a:pPr marL="12700">
              <a:spcBef>
                <a:spcPts val="480"/>
              </a:spcBef>
            </a:pPr>
            <a:r>
              <a:rPr lang="zh-CN" altLang="en-US" sz="2000" b="1" spc="-5" dirty="0">
                <a:solidFill>
                  <a:prstClr val="black"/>
                </a:solidFill>
                <a:cs typeface="Calibri"/>
              </a:rPr>
              <a:t>例</a:t>
            </a:r>
            <a:r>
              <a:rPr sz="2000" b="1" spc="-5" dirty="0">
                <a:solidFill>
                  <a:prstClr val="black"/>
                </a:solidFill>
                <a:cs typeface="Calibri"/>
              </a:rPr>
              <a:t>:</a:t>
            </a:r>
            <a:endParaRPr sz="2000" dirty="0">
              <a:solidFill>
                <a:prstClr val="black"/>
              </a:solidFill>
              <a:cs typeface="Calibri"/>
            </a:endParaRPr>
          </a:p>
          <a:p>
            <a:pPr marL="756285" indent="-286385">
              <a:spcBef>
                <a:spcPts val="440"/>
              </a:spcBef>
              <a:buClr>
                <a:srgbClr val="8D171A"/>
              </a:buClr>
              <a:buSzPct val="108333"/>
              <a:buFont typeface="Wingdings"/>
              <a:buChar char=""/>
              <a:tabLst>
                <a:tab pos="756285" algn="l"/>
                <a:tab pos="756920" algn="l"/>
              </a:tabLst>
            </a:pPr>
            <a:r>
              <a:rPr dirty="0">
                <a:solidFill>
                  <a:prstClr val="black"/>
                </a:solidFill>
                <a:cs typeface="Calibri"/>
              </a:rPr>
              <a:t>512</a:t>
            </a:r>
            <a:r>
              <a:rPr spc="-70" dirty="0">
                <a:solidFill>
                  <a:prstClr val="black"/>
                </a:solidFill>
                <a:cs typeface="Calibri"/>
              </a:rPr>
              <a:t> </a:t>
            </a:r>
            <a:r>
              <a:rPr lang="zh-CN" altLang="en-US" spc="-5" dirty="0">
                <a:solidFill>
                  <a:prstClr val="black"/>
                </a:solidFill>
                <a:cs typeface="Calibri"/>
              </a:rPr>
              <a:t>字节</a:t>
            </a:r>
            <a:r>
              <a:rPr spc="-5" dirty="0">
                <a:solidFill>
                  <a:prstClr val="black"/>
                </a:solidFill>
                <a:cs typeface="Calibri"/>
              </a:rPr>
              <a:t>/</a:t>
            </a:r>
            <a:r>
              <a:rPr lang="zh-CN" altLang="en-US" spc="-5" dirty="0">
                <a:solidFill>
                  <a:prstClr val="black"/>
                </a:solidFill>
                <a:cs typeface="Calibri"/>
              </a:rPr>
              <a:t>扇区</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300 </a:t>
            </a:r>
            <a:r>
              <a:rPr lang="zh-CN" altLang="en-US" spc="-5" dirty="0">
                <a:solidFill>
                  <a:prstClr val="black"/>
                </a:solidFill>
                <a:cs typeface="Calibri"/>
              </a:rPr>
              <a:t>扇区</a:t>
            </a:r>
            <a:r>
              <a:rPr spc="-5" dirty="0">
                <a:solidFill>
                  <a:prstClr val="black"/>
                </a:solidFill>
                <a:cs typeface="Calibri"/>
              </a:rPr>
              <a:t>/</a:t>
            </a:r>
            <a:r>
              <a:rPr lang="zh-CN" altLang="en-US" spc="-5" dirty="0">
                <a:solidFill>
                  <a:prstClr val="black"/>
                </a:solidFill>
                <a:cs typeface="Calibri"/>
              </a:rPr>
              <a:t>磁道</a:t>
            </a:r>
            <a:r>
              <a:rPr spc="-5" dirty="0">
                <a:solidFill>
                  <a:prstClr val="black"/>
                </a:solidFill>
                <a:cs typeface="Calibri"/>
              </a:rPr>
              <a:t> (</a:t>
            </a:r>
            <a:r>
              <a:rPr lang="zh-CN" altLang="en-US" spc="-5" dirty="0">
                <a:solidFill>
                  <a:prstClr val="black"/>
                </a:solidFill>
                <a:cs typeface="Calibri"/>
              </a:rPr>
              <a:t>平均值</a:t>
            </a:r>
            <a:r>
              <a:rPr spc="-5" dirty="0">
                <a:solidFill>
                  <a:prstClr val="black"/>
                </a:solidFill>
                <a:cs typeface="Calibri"/>
              </a:rPr>
              <a:t>)</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spc="-5" dirty="0">
                <a:solidFill>
                  <a:prstClr val="black"/>
                </a:solidFill>
                <a:cs typeface="Calibri"/>
              </a:rPr>
              <a:t>20,000</a:t>
            </a:r>
            <a:r>
              <a:rPr spc="-35" dirty="0">
                <a:solidFill>
                  <a:prstClr val="black"/>
                </a:solidFill>
                <a:cs typeface="Calibri"/>
              </a:rPr>
              <a:t> </a:t>
            </a:r>
            <a:r>
              <a:rPr lang="zh-CN" altLang="en-US" spc="-5" dirty="0">
                <a:solidFill>
                  <a:prstClr val="black"/>
                </a:solidFill>
                <a:cs typeface="Calibri"/>
              </a:rPr>
              <a:t>磁道</a:t>
            </a:r>
            <a:r>
              <a:rPr spc="-5" dirty="0">
                <a:solidFill>
                  <a:prstClr val="black"/>
                </a:solidFill>
                <a:cs typeface="Calibri"/>
              </a:rPr>
              <a:t>/</a:t>
            </a:r>
            <a:r>
              <a:rPr lang="zh-CN" altLang="en-US" spc="-5" dirty="0">
                <a:solidFill>
                  <a:prstClr val="black"/>
                </a:solidFill>
                <a:cs typeface="Calibri"/>
              </a:rPr>
              <a:t>面</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2</a:t>
            </a:r>
            <a:r>
              <a:rPr spc="-50" dirty="0">
                <a:solidFill>
                  <a:prstClr val="black"/>
                </a:solidFill>
                <a:cs typeface="Calibri"/>
              </a:rPr>
              <a:t> </a:t>
            </a:r>
            <a:r>
              <a:rPr lang="zh-CN" altLang="en-US" spc="-5" dirty="0">
                <a:solidFill>
                  <a:prstClr val="black"/>
                </a:solidFill>
                <a:cs typeface="Calibri"/>
              </a:rPr>
              <a:t>面</a:t>
            </a:r>
            <a:r>
              <a:rPr spc="-5" dirty="0">
                <a:solidFill>
                  <a:prstClr val="black"/>
                </a:solidFill>
                <a:cs typeface="Calibri"/>
              </a:rPr>
              <a:t>/</a:t>
            </a:r>
            <a:r>
              <a:rPr lang="zh-CN" altLang="en-US" spc="-5" dirty="0">
                <a:solidFill>
                  <a:prstClr val="black"/>
                </a:solidFill>
                <a:cs typeface="Calibri"/>
              </a:rPr>
              <a:t>盘片</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5</a:t>
            </a:r>
            <a:r>
              <a:rPr spc="-60" dirty="0">
                <a:solidFill>
                  <a:prstClr val="black"/>
                </a:solidFill>
                <a:cs typeface="Calibri"/>
              </a:rPr>
              <a:t> </a:t>
            </a:r>
            <a:r>
              <a:rPr lang="zh-CN" altLang="en-US" spc="-5" dirty="0">
                <a:solidFill>
                  <a:prstClr val="black"/>
                </a:solidFill>
                <a:cs typeface="Calibri"/>
              </a:rPr>
              <a:t>盘片</a:t>
            </a:r>
            <a:r>
              <a:rPr spc="-5" dirty="0">
                <a:solidFill>
                  <a:prstClr val="black"/>
                </a:solidFill>
                <a:cs typeface="Calibri"/>
              </a:rPr>
              <a:t>/</a:t>
            </a:r>
            <a:r>
              <a:rPr lang="zh-CN" altLang="en-US" spc="-5" dirty="0">
                <a:solidFill>
                  <a:prstClr val="black"/>
                </a:solidFill>
                <a:cs typeface="Calibri"/>
              </a:rPr>
              <a:t>磁道</a:t>
            </a:r>
            <a:endParaRPr dirty="0">
              <a:solidFill>
                <a:prstClr val="black"/>
              </a:solidFill>
              <a:cs typeface="Calibri"/>
            </a:endParaRPr>
          </a:p>
          <a:p>
            <a:pPr>
              <a:spcBef>
                <a:spcPts val="15"/>
              </a:spcBef>
            </a:pPr>
            <a:endParaRPr sz="2650" dirty="0">
              <a:solidFill>
                <a:prstClr val="black"/>
              </a:solidFill>
              <a:latin typeface="Times New Roman"/>
              <a:cs typeface="Times New Roman"/>
            </a:endParaRPr>
          </a:p>
          <a:p>
            <a:pPr marL="12700"/>
            <a:r>
              <a:rPr lang="zh-CN" altLang="en-US" sz="2000" b="1" spc="-5" dirty="0">
                <a:solidFill>
                  <a:prstClr val="black"/>
                </a:solidFill>
                <a:cs typeface="Calibri"/>
              </a:rPr>
              <a:t>   容量</a:t>
            </a:r>
            <a:r>
              <a:rPr sz="2000" b="1" spc="-5" dirty="0">
                <a:solidFill>
                  <a:prstClr val="black"/>
                </a:solidFill>
                <a:cs typeface="Calibri"/>
              </a:rPr>
              <a:t> </a:t>
            </a:r>
            <a:r>
              <a:rPr lang="en-US" sz="2000" b="1" spc="-5" dirty="0">
                <a:solidFill>
                  <a:prstClr val="black"/>
                </a:solidFill>
                <a:cs typeface="Calibri"/>
              </a:rPr>
              <a:t>	</a:t>
            </a:r>
            <a:r>
              <a:rPr sz="2000" b="1" dirty="0">
                <a:solidFill>
                  <a:prstClr val="black"/>
                </a:solidFill>
                <a:cs typeface="Calibri"/>
              </a:rPr>
              <a:t>= 512 x 300 x 20,000 x 2 x</a:t>
            </a:r>
            <a:r>
              <a:rPr sz="2000" b="1" spc="-155" dirty="0">
                <a:solidFill>
                  <a:prstClr val="black"/>
                </a:solidFill>
                <a:cs typeface="Calibri"/>
              </a:rPr>
              <a:t> </a:t>
            </a:r>
            <a:r>
              <a:rPr sz="2000" b="1" dirty="0">
                <a:solidFill>
                  <a:prstClr val="black"/>
                </a:solidFill>
                <a:cs typeface="Calibri"/>
              </a:rPr>
              <a:t>5</a:t>
            </a:r>
            <a:endParaRPr lang="en-US" sz="2000" dirty="0">
              <a:solidFill>
                <a:prstClr val="black"/>
              </a:solidFill>
              <a:cs typeface="Calibri"/>
            </a:endParaRPr>
          </a:p>
          <a:p>
            <a:pPr marL="12700"/>
            <a:r>
              <a:rPr lang="en-US" sz="2000" b="1" dirty="0">
                <a:solidFill>
                  <a:prstClr val="black"/>
                </a:solidFill>
                <a:cs typeface="Calibri"/>
              </a:rPr>
              <a:t>	</a:t>
            </a:r>
            <a:r>
              <a:rPr sz="2000" b="1" dirty="0">
                <a:solidFill>
                  <a:prstClr val="black"/>
                </a:solidFill>
                <a:cs typeface="Calibri"/>
              </a:rPr>
              <a:t>=</a:t>
            </a:r>
            <a:r>
              <a:rPr sz="2000" b="1" spc="-60" dirty="0">
                <a:solidFill>
                  <a:prstClr val="black"/>
                </a:solidFill>
                <a:cs typeface="Calibri"/>
              </a:rPr>
              <a:t> </a:t>
            </a:r>
            <a:r>
              <a:rPr sz="2000" b="1" spc="-5" dirty="0">
                <a:solidFill>
                  <a:prstClr val="black"/>
                </a:solidFill>
                <a:cs typeface="Calibri"/>
              </a:rPr>
              <a:t>30,720,000,000</a:t>
            </a:r>
            <a:endParaRPr sz="2000" dirty="0">
              <a:solidFill>
                <a:prstClr val="black"/>
              </a:solidFill>
              <a:cs typeface="Calibri"/>
            </a:endParaRPr>
          </a:p>
          <a:p>
            <a:pPr marL="927100">
              <a:spcBef>
                <a:spcPts val="475"/>
              </a:spcBef>
            </a:pPr>
            <a:r>
              <a:rPr sz="2000" b="1" dirty="0">
                <a:solidFill>
                  <a:prstClr val="black"/>
                </a:solidFill>
                <a:cs typeface="Calibri"/>
              </a:rPr>
              <a:t>= 30.72</a:t>
            </a:r>
            <a:r>
              <a:rPr sz="2000" b="1" spc="-114" dirty="0">
                <a:solidFill>
                  <a:prstClr val="black"/>
                </a:solidFill>
                <a:cs typeface="Calibri"/>
              </a:rPr>
              <a:t> </a:t>
            </a:r>
            <a:r>
              <a:rPr sz="2000" b="1" spc="-5" dirty="0">
                <a:solidFill>
                  <a:prstClr val="black"/>
                </a:solidFill>
                <a:cs typeface="Calibri"/>
              </a:rPr>
              <a:t>GB</a:t>
            </a:r>
            <a:endParaRPr sz="2000" dirty="0">
              <a:solidFill>
                <a:prstClr val="black"/>
              </a:solidFill>
              <a:cs typeface="Calibri"/>
            </a:endParaRPr>
          </a:p>
        </p:txBody>
      </p:sp>
    </p:spTree>
    <p:extLst>
      <p:ext uri="{BB962C8B-B14F-4D97-AF65-F5344CB8AC3E}">
        <p14:creationId xmlns:p14="http://schemas.microsoft.com/office/powerpoint/2010/main" val="1609484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880225" cy="553998"/>
          </a:xfrm>
          <a:prstGeom prst="rect">
            <a:avLst/>
          </a:prstGeom>
        </p:spPr>
        <p:txBody>
          <a:bodyPr vert="horz" wrap="square" lIns="0" tIns="0" rIns="0" bIns="0" rtlCol="0">
            <a:spAutoFit/>
          </a:bodyPr>
          <a:lstStyle/>
          <a:p>
            <a:pPr marL="12700">
              <a:lnSpc>
                <a:spcPct val="100000"/>
              </a:lnSpc>
            </a:pPr>
            <a:r>
              <a:rPr lang="zh-CN" altLang="en-US" dirty="0"/>
              <a:t>磁盘操作</a:t>
            </a:r>
            <a:r>
              <a:rPr spc="-5" dirty="0"/>
              <a:t> (</a:t>
            </a:r>
            <a:r>
              <a:rPr lang="zh-CN" altLang="en-US" spc="-5" dirty="0"/>
              <a:t>单盘片</a:t>
            </a:r>
            <a:r>
              <a:rPr lang="en-US" altLang="zh-CN" spc="-5" dirty="0"/>
              <a:t>)</a:t>
            </a:r>
            <a:endParaRPr dirty="0"/>
          </a:p>
        </p:txBody>
      </p:sp>
      <p:sp>
        <p:nvSpPr>
          <p:cNvPr id="4" name="object 4"/>
          <p:cNvSpPr/>
          <p:nvPr/>
        </p:nvSpPr>
        <p:spPr>
          <a:xfrm>
            <a:off x="1915857" y="1754193"/>
            <a:ext cx="4304859" cy="3751249"/>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5" name="object 5"/>
          <p:cNvSpPr txBox="1"/>
          <p:nvPr/>
        </p:nvSpPr>
        <p:spPr>
          <a:xfrm>
            <a:off x="862781" y="1754193"/>
            <a:ext cx="1374140" cy="738664"/>
          </a:xfrm>
          <a:prstGeom prst="rect">
            <a:avLst/>
          </a:prstGeom>
        </p:spPr>
        <p:txBody>
          <a:bodyPr vert="horz" wrap="square" lIns="0" tIns="0" rIns="0" bIns="0" rtlCol="0">
            <a:spAutoFit/>
          </a:bodyPr>
          <a:lstStyle/>
          <a:p>
            <a:pPr marL="12700" marR="5080"/>
            <a:r>
              <a:rPr lang="zh-CN" altLang="en-US" sz="1600" b="1" spc="-5" dirty="0">
                <a:solidFill>
                  <a:prstClr val="black"/>
                </a:solidFill>
                <a:cs typeface="Calibri"/>
              </a:rPr>
              <a:t>磁盘表面以固定的旋转速率旋转</a:t>
            </a:r>
            <a:endParaRPr sz="1600" dirty="0">
              <a:solidFill>
                <a:prstClr val="black"/>
              </a:solidFill>
              <a:cs typeface="Calibri"/>
            </a:endParaRPr>
          </a:p>
        </p:txBody>
      </p:sp>
      <p:sp>
        <p:nvSpPr>
          <p:cNvPr id="12" name="object 12"/>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20</a:t>
            </a:r>
            <a:endParaRPr sz="1000">
              <a:solidFill>
                <a:prstClr val="black"/>
              </a:solidFill>
              <a:cs typeface="Calibri"/>
            </a:endParaRPr>
          </a:p>
        </p:txBody>
      </p:sp>
      <p:sp>
        <p:nvSpPr>
          <p:cNvPr id="6" name="object 6"/>
          <p:cNvSpPr txBox="1"/>
          <p:nvPr/>
        </p:nvSpPr>
        <p:spPr>
          <a:xfrm>
            <a:off x="5665786" y="4625976"/>
            <a:ext cx="2665730" cy="738664"/>
          </a:xfrm>
          <a:prstGeom prst="rect">
            <a:avLst/>
          </a:prstGeom>
        </p:spPr>
        <p:txBody>
          <a:bodyPr vert="horz" wrap="square" lIns="0" tIns="0" rIns="0" bIns="0" rtlCol="0">
            <a:spAutoFit/>
          </a:bodyPr>
          <a:lstStyle/>
          <a:p>
            <a:pPr marL="12700" marR="5080"/>
            <a:r>
              <a:rPr lang="zh-CN" altLang="en-US" sz="1600" b="1" spc="-10" dirty="0">
                <a:solidFill>
                  <a:prstClr val="black"/>
                </a:solidFill>
                <a:cs typeface="Calibri"/>
              </a:rPr>
              <a:t>通过在半径方向上移动，传动臂可以将读</a:t>
            </a:r>
            <a:r>
              <a:rPr lang="en-US" altLang="zh-CN" sz="1600" b="1" spc="-10" dirty="0">
                <a:solidFill>
                  <a:prstClr val="black"/>
                </a:solidFill>
                <a:cs typeface="Calibri"/>
              </a:rPr>
              <a:t>/</a:t>
            </a:r>
            <a:r>
              <a:rPr lang="zh-CN" altLang="en-US" sz="1600" b="1" spc="-10" dirty="0">
                <a:solidFill>
                  <a:prstClr val="black"/>
                </a:solidFill>
                <a:cs typeface="Calibri"/>
              </a:rPr>
              <a:t>写头定位在任何磁道上</a:t>
            </a:r>
            <a:endParaRPr sz="1600" dirty="0">
              <a:solidFill>
                <a:prstClr val="black"/>
              </a:solidFill>
              <a:cs typeface="Calibri"/>
            </a:endParaRPr>
          </a:p>
        </p:txBody>
      </p:sp>
      <p:sp>
        <p:nvSpPr>
          <p:cNvPr id="7" name="object 7"/>
          <p:cNvSpPr txBox="1"/>
          <p:nvPr/>
        </p:nvSpPr>
        <p:spPr>
          <a:xfrm>
            <a:off x="6172200" y="2201205"/>
            <a:ext cx="2097405" cy="738664"/>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读</a:t>
            </a:r>
            <a:r>
              <a:rPr lang="en-US" altLang="zh-CN" sz="1600" b="1" spc="-5" dirty="0">
                <a:solidFill>
                  <a:prstClr val="black"/>
                </a:solidFill>
                <a:cs typeface="Calibri"/>
              </a:rPr>
              <a:t>/</a:t>
            </a:r>
            <a:r>
              <a:rPr lang="zh-CN" altLang="en-US" sz="1600" b="1" spc="-5" dirty="0">
                <a:solidFill>
                  <a:prstClr val="black"/>
                </a:solidFill>
                <a:cs typeface="Calibri"/>
              </a:rPr>
              <a:t>写头连到传动臂的末端，在磁盘表面上一层薄薄的气垫上飞翔</a:t>
            </a:r>
            <a:endParaRPr sz="1600" dirty="0">
              <a:solidFill>
                <a:prstClr val="black"/>
              </a:solidFill>
              <a:cs typeface="Calibri"/>
            </a:endParaRPr>
          </a:p>
        </p:txBody>
      </p:sp>
      <p:sp>
        <p:nvSpPr>
          <p:cNvPr id="14" name="TextBox 13"/>
          <p:cNvSpPr txBox="1"/>
          <p:nvPr/>
        </p:nvSpPr>
        <p:spPr>
          <a:xfrm>
            <a:off x="3581400" y="3460540"/>
            <a:ext cx="598241" cy="338554"/>
          </a:xfrm>
          <a:prstGeom prst="rect">
            <a:avLst/>
          </a:prstGeom>
          <a:noFill/>
        </p:spPr>
        <p:txBody>
          <a:bodyPr wrap="none" rtlCol="0">
            <a:spAutoFit/>
          </a:bodyPr>
          <a:lstStyle/>
          <a:p>
            <a:r>
              <a:rPr lang="zh-CN" altLang="en-US" sz="1600" b="1" dirty="0">
                <a:solidFill>
                  <a:prstClr val="black"/>
                </a:solidFill>
              </a:rPr>
              <a:t>主轴</a:t>
            </a:r>
          </a:p>
        </p:txBody>
      </p:sp>
    </p:spTree>
    <p:extLst>
      <p:ext uri="{BB962C8B-B14F-4D97-AF65-F5344CB8AC3E}">
        <p14:creationId xmlns:p14="http://schemas.microsoft.com/office/powerpoint/2010/main" val="408298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774815" cy="548640"/>
          </a:xfrm>
          <a:prstGeom prst="rect">
            <a:avLst/>
          </a:prstGeom>
        </p:spPr>
        <p:txBody>
          <a:bodyPr vert="horz" wrap="square" lIns="0" tIns="0" rIns="0" bIns="0" rtlCol="0">
            <a:spAutoFit/>
          </a:bodyPr>
          <a:lstStyle/>
          <a:p>
            <a:pPr marL="12700">
              <a:lnSpc>
                <a:spcPct val="100000"/>
              </a:lnSpc>
            </a:pPr>
            <a:r>
              <a:rPr lang="zh-CN" altLang="en-US" spc="-5" dirty="0"/>
              <a:t>磁盘操作</a:t>
            </a:r>
            <a:r>
              <a:rPr spc="-5" dirty="0"/>
              <a:t>(</a:t>
            </a:r>
            <a:r>
              <a:rPr lang="zh-CN" altLang="en-US" spc="-5" dirty="0"/>
              <a:t>多盘片</a:t>
            </a:r>
            <a:r>
              <a:rPr dirty="0"/>
              <a:t>)</a:t>
            </a:r>
          </a:p>
        </p:txBody>
      </p:sp>
      <p:sp>
        <p:nvSpPr>
          <p:cNvPr id="4" name="object 4"/>
          <p:cNvSpPr/>
          <p:nvPr/>
        </p:nvSpPr>
        <p:spPr>
          <a:xfrm>
            <a:off x="3055936" y="1990721"/>
            <a:ext cx="3281362" cy="23875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5850890" y="2862579"/>
            <a:ext cx="77851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传动臂</a:t>
            </a:r>
            <a:endParaRPr sz="16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48</a:t>
            </a:fld>
            <a:endParaRPr spc="-5" dirty="0">
              <a:solidFill>
                <a:prstClr val="black"/>
              </a:solidFill>
            </a:endParaRPr>
          </a:p>
        </p:txBody>
      </p:sp>
      <p:sp>
        <p:nvSpPr>
          <p:cNvPr id="6" name="object 6"/>
          <p:cNvSpPr txBox="1"/>
          <p:nvPr/>
        </p:nvSpPr>
        <p:spPr>
          <a:xfrm>
            <a:off x="5715000" y="1371600"/>
            <a:ext cx="1524000" cy="738664"/>
          </a:xfrm>
          <a:prstGeom prst="rect">
            <a:avLst/>
          </a:prstGeom>
        </p:spPr>
        <p:txBody>
          <a:bodyPr vert="horz" wrap="square" lIns="0" tIns="0" rIns="0" bIns="0" rtlCol="0">
            <a:spAutoFit/>
          </a:bodyPr>
          <a:lstStyle/>
          <a:p>
            <a:pPr marL="12700" marR="5080"/>
            <a:r>
              <a:rPr lang="zh-CN" altLang="en-US" sz="1600" dirty="0">
                <a:solidFill>
                  <a:prstClr val="black"/>
                </a:solidFill>
                <a:cs typeface="Calibri"/>
              </a:rPr>
              <a:t>所有读</a:t>
            </a:r>
            <a:r>
              <a:rPr lang="en-US" altLang="zh-CN" sz="1600" dirty="0">
                <a:solidFill>
                  <a:prstClr val="black"/>
                </a:solidFill>
                <a:cs typeface="Calibri"/>
              </a:rPr>
              <a:t>/</a:t>
            </a:r>
            <a:r>
              <a:rPr lang="zh-CN" altLang="en-US" sz="1600" dirty="0">
                <a:solidFill>
                  <a:prstClr val="black"/>
                </a:solidFill>
                <a:cs typeface="Calibri"/>
              </a:rPr>
              <a:t>写头垂直排列，连成一体，在柱面间移动</a:t>
            </a:r>
            <a:endParaRPr sz="1600" dirty="0">
              <a:solidFill>
                <a:prstClr val="black"/>
              </a:solidFill>
              <a:cs typeface="Calibri"/>
            </a:endParaRPr>
          </a:p>
        </p:txBody>
      </p:sp>
      <p:sp>
        <p:nvSpPr>
          <p:cNvPr id="7" name="object 7"/>
          <p:cNvSpPr txBox="1"/>
          <p:nvPr/>
        </p:nvSpPr>
        <p:spPr>
          <a:xfrm>
            <a:off x="4535298" y="4069079"/>
            <a:ext cx="64897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Tree>
    <p:extLst>
      <p:ext uri="{BB962C8B-B14F-4D97-AF65-F5344CB8AC3E}">
        <p14:creationId xmlns:p14="http://schemas.microsoft.com/office/powerpoint/2010/main" val="18177355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3712" y="2097023"/>
            <a:ext cx="1857755"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p:nvPr/>
        </p:nvSpPr>
        <p:spPr>
          <a:xfrm>
            <a:off x="743712" y="2097023"/>
            <a:ext cx="747674" cy="7547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38187" y="2090737"/>
            <a:ext cx="1716405" cy="1714500"/>
          </a:xfrm>
          <a:custGeom>
            <a:avLst/>
            <a:gdLst/>
            <a:ahLst/>
            <a:cxnLst/>
            <a:rect l="l" t="t" r="r" b="b"/>
            <a:pathLst>
              <a:path w="1716405" h="1714500">
                <a:moveTo>
                  <a:pt x="858050" y="0"/>
                </a:moveTo>
                <a:lnTo>
                  <a:pt x="809359" y="1357"/>
                </a:lnTo>
                <a:lnTo>
                  <a:pt x="761381" y="5379"/>
                </a:lnTo>
                <a:lnTo>
                  <a:pt x="714188" y="11996"/>
                </a:lnTo>
                <a:lnTo>
                  <a:pt x="667852" y="21133"/>
                </a:lnTo>
                <a:lnTo>
                  <a:pt x="622446" y="32720"/>
                </a:lnTo>
                <a:lnTo>
                  <a:pt x="578042" y="46682"/>
                </a:lnTo>
                <a:lnTo>
                  <a:pt x="534714" y="62949"/>
                </a:lnTo>
                <a:lnTo>
                  <a:pt x="492532" y="81447"/>
                </a:lnTo>
                <a:lnTo>
                  <a:pt x="451570" y="102104"/>
                </a:lnTo>
                <a:lnTo>
                  <a:pt x="411900" y="124849"/>
                </a:lnTo>
                <a:lnTo>
                  <a:pt x="373595" y="149608"/>
                </a:lnTo>
                <a:lnTo>
                  <a:pt x="336726" y="176309"/>
                </a:lnTo>
                <a:lnTo>
                  <a:pt x="301367" y="204879"/>
                </a:lnTo>
                <a:lnTo>
                  <a:pt x="267590" y="235248"/>
                </a:lnTo>
                <a:lnTo>
                  <a:pt x="235466" y="267341"/>
                </a:lnTo>
                <a:lnTo>
                  <a:pt x="205070" y="301087"/>
                </a:lnTo>
                <a:lnTo>
                  <a:pt x="176472" y="336413"/>
                </a:lnTo>
                <a:lnTo>
                  <a:pt x="149747" y="373247"/>
                </a:lnTo>
                <a:lnTo>
                  <a:pt x="124965" y="411517"/>
                </a:lnTo>
                <a:lnTo>
                  <a:pt x="102199" y="451150"/>
                </a:lnTo>
                <a:lnTo>
                  <a:pt x="81522" y="492074"/>
                </a:lnTo>
                <a:lnTo>
                  <a:pt x="63007" y="534216"/>
                </a:lnTo>
                <a:lnTo>
                  <a:pt x="46725" y="577504"/>
                </a:lnTo>
                <a:lnTo>
                  <a:pt x="32750" y="621866"/>
                </a:lnTo>
                <a:lnTo>
                  <a:pt x="21153" y="667230"/>
                </a:lnTo>
                <a:lnTo>
                  <a:pt x="12007" y="713522"/>
                </a:lnTo>
                <a:lnTo>
                  <a:pt x="5384" y="760671"/>
                </a:lnTo>
                <a:lnTo>
                  <a:pt x="1358" y="808604"/>
                </a:lnTo>
                <a:lnTo>
                  <a:pt x="0" y="857250"/>
                </a:lnTo>
                <a:lnTo>
                  <a:pt x="1358" y="905895"/>
                </a:lnTo>
                <a:lnTo>
                  <a:pt x="5384" y="953828"/>
                </a:lnTo>
                <a:lnTo>
                  <a:pt x="12007" y="1000977"/>
                </a:lnTo>
                <a:lnTo>
                  <a:pt x="21153" y="1047269"/>
                </a:lnTo>
                <a:lnTo>
                  <a:pt x="32750" y="1092633"/>
                </a:lnTo>
                <a:lnTo>
                  <a:pt x="46725" y="1136995"/>
                </a:lnTo>
                <a:lnTo>
                  <a:pt x="63007" y="1180283"/>
                </a:lnTo>
                <a:lnTo>
                  <a:pt x="81522" y="1222425"/>
                </a:lnTo>
                <a:lnTo>
                  <a:pt x="102199" y="1263349"/>
                </a:lnTo>
                <a:lnTo>
                  <a:pt x="124965" y="1302982"/>
                </a:lnTo>
                <a:lnTo>
                  <a:pt x="149747" y="1341252"/>
                </a:lnTo>
                <a:lnTo>
                  <a:pt x="176472" y="1378086"/>
                </a:lnTo>
                <a:lnTo>
                  <a:pt x="205070" y="1413412"/>
                </a:lnTo>
                <a:lnTo>
                  <a:pt x="235466" y="1447158"/>
                </a:lnTo>
                <a:lnTo>
                  <a:pt x="267590" y="1479251"/>
                </a:lnTo>
                <a:lnTo>
                  <a:pt x="301367" y="1509620"/>
                </a:lnTo>
                <a:lnTo>
                  <a:pt x="336726" y="1538190"/>
                </a:lnTo>
                <a:lnTo>
                  <a:pt x="373595" y="1564891"/>
                </a:lnTo>
                <a:lnTo>
                  <a:pt x="411900" y="1589650"/>
                </a:lnTo>
                <a:lnTo>
                  <a:pt x="451570" y="1612395"/>
                </a:lnTo>
                <a:lnTo>
                  <a:pt x="492532" y="1633052"/>
                </a:lnTo>
                <a:lnTo>
                  <a:pt x="534714" y="1651550"/>
                </a:lnTo>
                <a:lnTo>
                  <a:pt x="578042" y="1667817"/>
                </a:lnTo>
                <a:lnTo>
                  <a:pt x="622446" y="1681779"/>
                </a:lnTo>
                <a:lnTo>
                  <a:pt x="667852" y="1693366"/>
                </a:lnTo>
                <a:lnTo>
                  <a:pt x="714188" y="1702503"/>
                </a:lnTo>
                <a:lnTo>
                  <a:pt x="761381" y="1709120"/>
                </a:lnTo>
                <a:lnTo>
                  <a:pt x="809359" y="1713142"/>
                </a:lnTo>
                <a:lnTo>
                  <a:pt x="858050" y="1714500"/>
                </a:lnTo>
                <a:lnTo>
                  <a:pt x="906739" y="1713142"/>
                </a:lnTo>
                <a:lnTo>
                  <a:pt x="954716" y="1709120"/>
                </a:lnTo>
                <a:lnTo>
                  <a:pt x="1001908" y="1702503"/>
                </a:lnTo>
                <a:lnTo>
                  <a:pt x="1048243" y="1693366"/>
                </a:lnTo>
                <a:lnTo>
                  <a:pt x="1093648" y="1681779"/>
                </a:lnTo>
                <a:lnTo>
                  <a:pt x="1138050" y="1667817"/>
                </a:lnTo>
                <a:lnTo>
                  <a:pt x="1181378" y="1651550"/>
                </a:lnTo>
                <a:lnTo>
                  <a:pt x="1223559" y="1633052"/>
                </a:lnTo>
                <a:lnTo>
                  <a:pt x="1264521" y="1612395"/>
                </a:lnTo>
                <a:lnTo>
                  <a:pt x="1304190" y="1589650"/>
                </a:lnTo>
                <a:lnTo>
                  <a:pt x="1342495" y="1564891"/>
                </a:lnTo>
                <a:lnTo>
                  <a:pt x="1379363" y="1538190"/>
                </a:lnTo>
                <a:lnTo>
                  <a:pt x="1414722" y="1509620"/>
                </a:lnTo>
                <a:lnTo>
                  <a:pt x="1448499" y="1479251"/>
                </a:lnTo>
                <a:lnTo>
                  <a:pt x="1480622" y="1447158"/>
                </a:lnTo>
                <a:lnTo>
                  <a:pt x="1511018" y="1413412"/>
                </a:lnTo>
                <a:lnTo>
                  <a:pt x="1539615" y="1378086"/>
                </a:lnTo>
                <a:lnTo>
                  <a:pt x="1566341" y="1341252"/>
                </a:lnTo>
                <a:lnTo>
                  <a:pt x="1591122" y="1302982"/>
                </a:lnTo>
                <a:lnTo>
                  <a:pt x="1613888" y="1263349"/>
                </a:lnTo>
                <a:lnTo>
                  <a:pt x="1634564" y="1222425"/>
                </a:lnTo>
                <a:lnTo>
                  <a:pt x="1653080" y="1180283"/>
                </a:lnTo>
                <a:lnTo>
                  <a:pt x="1669361" y="1136995"/>
                </a:lnTo>
                <a:lnTo>
                  <a:pt x="1683337" y="1092633"/>
                </a:lnTo>
                <a:lnTo>
                  <a:pt x="1694934" y="1047269"/>
                </a:lnTo>
                <a:lnTo>
                  <a:pt x="1704080" y="1000977"/>
                </a:lnTo>
                <a:lnTo>
                  <a:pt x="1710702" y="953828"/>
                </a:lnTo>
                <a:lnTo>
                  <a:pt x="1714729" y="905895"/>
                </a:lnTo>
                <a:lnTo>
                  <a:pt x="1716087" y="857250"/>
                </a:lnTo>
                <a:lnTo>
                  <a:pt x="1714729" y="808604"/>
                </a:lnTo>
                <a:lnTo>
                  <a:pt x="1710702" y="760671"/>
                </a:lnTo>
                <a:lnTo>
                  <a:pt x="1704080" y="713522"/>
                </a:lnTo>
                <a:lnTo>
                  <a:pt x="1694934" y="667230"/>
                </a:lnTo>
                <a:lnTo>
                  <a:pt x="1683337" y="621866"/>
                </a:lnTo>
                <a:lnTo>
                  <a:pt x="1669361" y="577504"/>
                </a:lnTo>
                <a:lnTo>
                  <a:pt x="1653080" y="534216"/>
                </a:lnTo>
                <a:lnTo>
                  <a:pt x="1634564" y="492074"/>
                </a:lnTo>
                <a:lnTo>
                  <a:pt x="1613888" y="451150"/>
                </a:lnTo>
                <a:lnTo>
                  <a:pt x="1591122" y="411517"/>
                </a:lnTo>
                <a:lnTo>
                  <a:pt x="1566341" y="373247"/>
                </a:lnTo>
                <a:lnTo>
                  <a:pt x="1539615" y="336413"/>
                </a:lnTo>
                <a:lnTo>
                  <a:pt x="1511018" y="301087"/>
                </a:lnTo>
                <a:lnTo>
                  <a:pt x="1480622" y="267341"/>
                </a:lnTo>
                <a:lnTo>
                  <a:pt x="1448499" y="235248"/>
                </a:lnTo>
                <a:lnTo>
                  <a:pt x="1414722" y="204879"/>
                </a:lnTo>
                <a:lnTo>
                  <a:pt x="1379363" y="176309"/>
                </a:lnTo>
                <a:lnTo>
                  <a:pt x="1342495" y="149608"/>
                </a:lnTo>
                <a:lnTo>
                  <a:pt x="1304190" y="124849"/>
                </a:lnTo>
                <a:lnTo>
                  <a:pt x="1264521" y="102104"/>
                </a:lnTo>
                <a:lnTo>
                  <a:pt x="1223559" y="81447"/>
                </a:lnTo>
                <a:lnTo>
                  <a:pt x="1181378" y="62949"/>
                </a:lnTo>
                <a:lnTo>
                  <a:pt x="1138050" y="46682"/>
                </a:lnTo>
                <a:lnTo>
                  <a:pt x="1093648" y="32720"/>
                </a:lnTo>
                <a:lnTo>
                  <a:pt x="1048243" y="21133"/>
                </a:lnTo>
                <a:lnTo>
                  <a:pt x="1001908" y="11996"/>
                </a:lnTo>
                <a:lnTo>
                  <a:pt x="954716" y="5379"/>
                </a:lnTo>
                <a:lnTo>
                  <a:pt x="906739" y="1357"/>
                </a:lnTo>
                <a:lnTo>
                  <a:pt x="858050" y="0"/>
                </a:lnTo>
                <a:close/>
              </a:path>
            </a:pathLst>
          </a:custGeom>
          <a:solidFill>
            <a:srgbClr val="FFFFFF"/>
          </a:solidFill>
        </p:spPr>
        <p:txBody>
          <a:bodyPr wrap="square" lIns="0" tIns="0" rIns="0" bIns="0" rtlCol="0"/>
          <a:lstStyle/>
          <a:p>
            <a:endParaRPr>
              <a:solidFill>
                <a:prstClr val="black"/>
              </a:solidFill>
            </a:endParaRPr>
          </a:p>
        </p:txBody>
      </p:sp>
      <p:sp>
        <p:nvSpPr>
          <p:cNvPr id="6" name="object 6"/>
          <p:cNvSpPr/>
          <p:nvPr/>
        </p:nvSpPr>
        <p:spPr>
          <a:xfrm>
            <a:off x="738187" y="2090737"/>
            <a:ext cx="1716405" cy="1714500"/>
          </a:xfrm>
          <a:custGeom>
            <a:avLst/>
            <a:gdLst/>
            <a:ahLst/>
            <a:cxnLst/>
            <a:rect l="l" t="t" r="r" b="b"/>
            <a:pathLst>
              <a:path w="1716405" h="1714500">
                <a:moveTo>
                  <a:pt x="0" y="857250"/>
                </a:moveTo>
                <a:lnTo>
                  <a:pt x="1358" y="808604"/>
                </a:lnTo>
                <a:lnTo>
                  <a:pt x="5384" y="760671"/>
                </a:lnTo>
                <a:lnTo>
                  <a:pt x="12007" y="713522"/>
                </a:lnTo>
                <a:lnTo>
                  <a:pt x="21153" y="667230"/>
                </a:lnTo>
                <a:lnTo>
                  <a:pt x="32750" y="621866"/>
                </a:lnTo>
                <a:lnTo>
                  <a:pt x="46725" y="577504"/>
                </a:lnTo>
                <a:lnTo>
                  <a:pt x="63007" y="534216"/>
                </a:lnTo>
                <a:lnTo>
                  <a:pt x="81522" y="492074"/>
                </a:lnTo>
                <a:lnTo>
                  <a:pt x="102199" y="451150"/>
                </a:lnTo>
                <a:lnTo>
                  <a:pt x="124965" y="411517"/>
                </a:lnTo>
                <a:lnTo>
                  <a:pt x="149747" y="373247"/>
                </a:lnTo>
                <a:lnTo>
                  <a:pt x="176472" y="336413"/>
                </a:lnTo>
                <a:lnTo>
                  <a:pt x="205070" y="301087"/>
                </a:lnTo>
                <a:lnTo>
                  <a:pt x="235466" y="267341"/>
                </a:lnTo>
                <a:lnTo>
                  <a:pt x="267590" y="235248"/>
                </a:lnTo>
                <a:lnTo>
                  <a:pt x="301367" y="204879"/>
                </a:lnTo>
                <a:lnTo>
                  <a:pt x="336726" y="176309"/>
                </a:lnTo>
                <a:lnTo>
                  <a:pt x="373595" y="149608"/>
                </a:lnTo>
                <a:lnTo>
                  <a:pt x="411900" y="124849"/>
                </a:lnTo>
                <a:lnTo>
                  <a:pt x="451570" y="102104"/>
                </a:lnTo>
                <a:lnTo>
                  <a:pt x="492532" y="81447"/>
                </a:lnTo>
                <a:lnTo>
                  <a:pt x="534714" y="62949"/>
                </a:lnTo>
                <a:lnTo>
                  <a:pt x="578042" y="46682"/>
                </a:lnTo>
                <a:lnTo>
                  <a:pt x="622446" y="32720"/>
                </a:lnTo>
                <a:lnTo>
                  <a:pt x="667852" y="21133"/>
                </a:lnTo>
                <a:lnTo>
                  <a:pt x="714188" y="11996"/>
                </a:lnTo>
                <a:lnTo>
                  <a:pt x="761381" y="5379"/>
                </a:lnTo>
                <a:lnTo>
                  <a:pt x="809359" y="1357"/>
                </a:lnTo>
                <a:lnTo>
                  <a:pt x="858050" y="0"/>
                </a:lnTo>
                <a:lnTo>
                  <a:pt x="906739" y="1357"/>
                </a:lnTo>
                <a:lnTo>
                  <a:pt x="954716" y="5379"/>
                </a:lnTo>
                <a:lnTo>
                  <a:pt x="1001908" y="11996"/>
                </a:lnTo>
                <a:lnTo>
                  <a:pt x="1048243" y="21133"/>
                </a:lnTo>
                <a:lnTo>
                  <a:pt x="1093648" y="32720"/>
                </a:lnTo>
                <a:lnTo>
                  <a:pt x="1138050" y="46682"/>
                </a:lnTo>
                <a:lnTo>
                  <a:pt x="1181378" y="62949"/>
                </a:lnTo>
                <a:lnTo>
                  <a:pt x="1223559" y="81447"/>
                </a:lnTo>
                <a:lnTo>
                  <a:pt x="1264521" y="102104"/>
                </a:lnTo>
                <a:lnTo>
                  <a:pt x="1304190" y="124849"/>
                </a:lnTo>
                <a:lnTo>
                  <a:pt x="1342495" y="149608"/>
                </a:lnTo>
                <a:lnTo>
                  <a:pt x="1379363" y="176309"/>
                </a:lnTo>
                <a:lnTo>
                  <a:pt x="1414722" y="204879"/>
                </a:lnTo>
                <a:lnTo>
                  <a:pt x="1448499" y="235248"/>
                </a:lnTo>
                <a:lnTo>
                  <a:pt x="1480622" y="267341"/>
                </a:lnTo>
                <a:lnTo>
                  <a:pt x="1511018" y="301087"/>
                </a:lnTo>
                <a:lnTo>
                  <a:pt x="1539615" y="336413"/>
                </a:lnTo>
                <a:lnTo>
                  <a:pt x="1566341" y="373247"/>
                </a:lnTo>
                <a:lnTo>
                  <a:pt x="1591122" y="411517"/>
                </a:lnTo>
                <a:lnTo>
                  <a:pt x="1613888" y="451150"/>
                </a:lnTo>
                <a:lnTo>
                  <a:pt x="1634564" y="492074"/>
                </a:lnTo>
                <a:lnTo>
                  <a:pt x="1653080" y="534216"/>
                </a:lnTo>
                <a:lnTo>
                  <a:pt x="1669361" y="577504"/>
                </a:lnTo>
                <a:lnTo>
                  <a:pt x="1683337" y="621866"/>
                </a:lnTo>
                <a:lnTo>
                  <a:pt x="1694934" y="667230"/>
                </a:lnTo>
                <a:lnTo>
                  <a:pt x="1704080" y="713522"/>
                </a:lnTo>
                <a:lnTo>
                  <a:pt x="1710702" y="760671"/>
                </a:lnTo>
                <a:lnTo>
                  <a:pt x="1714729" y="808604"/>
                </a:lnTo>
                <a:lnTo>
                  <a:pt x="1716087" y="857250"/>
                </a:lnTo>
                <a:lnTo>
                  <a:pt x="1714729" y="905895"/>
                </a:lnTo>
                <a:lnTo>
                  <a:pt x="1710702" y="953828"/>
                </a:lnTo>
                <a:lnTo>
                  <a:pt x="1704080" y="1000977"/>
                </a:lnTo>
                <a:lnTo>
                  <a:pt x="1694934" y="1047269"/>
                </a:lnTo>
                <a:lnTo>
                  <a:pt x="1683337" y="1092633"/>
                </a:lnTo>
                <a:lnTo>
                  <a:pt x="1669361" y="1136995"/>
                </a:lnTo>
                <a:lnTo>
                  <a:pt x="1653080" y="1180283"/>
                </a:lnTo>
                <a:lnTo>
                  <a:pt x="1634564" y="1222425"/>
                </a:lnTo>
                <a:lnTo>
                  <a:pt x="1613888" y="1263349"/>
                </a:lnTo>
                <a:lnTo>
                  <a:pt x="1591122" y="1302982"/>
                </a:lnTo>
                <a:lnTo>
                  <a:pt x="1566341" y="1341252"/>
                </a:lnTo>
                <a:lnTo>
                  <a:pt x="1539615" y="1378086"/>
                </a:lnTo>
                <a:lnTo>
                  <a:pt x="1511018" y="1413412"/>
                </a:lnTo>
                <a:lnTo>
                  <a:pt x="1480622" y="1447158"/>
                </a:lnTo>
                <a:lnTo>
                  <a:pt x="1448499" y="1479251"/>
                </a:lnTo>
                <a:lnTo>
                  <a:pt x="1414722" y="1509620"/>
                </a:lnTo>
                <a:lnTo>
                  <a:pt x="1379363" y="1538190"/>
                </a:lnTo>
                <a:lnTo>
                  <a:pt x="1342495" y="1564891"/>
                </a:lnTo>
                <a:lnTo>
                  <a:pt x="1304190" y="1589650"/>
                </a:lnTo>
                <a:lnTo>
                  <a:pt x="1264521" y="1612395"/>
                </a:lnTo>
                <a:lnTo>
                  <a:pt x="1223559" y="1633052"/>
                </a:lnTo>
                <a:lnTo>
                  <a:pt x="1181378" y="1651550"/>
                </a:lnTo>
                <a:lnTo>
                  <a:pt x="1138050" y="1667817"/>
                </a:lnTo>
                <a:lnTo>
                  <a:pt x="1093648" y="1681779"/>
                </a:lnTo>
                <a:lnTo>
                  <a:pt x="1048243" y="1693366"/>
                </a:lnTo>
                <a:lnTo>
                  <a:pt x="1001908" y="1702503"/>
                </a:lnTo>
                <a:lnTo>
                  <a:pt x="954716" y="1709120"/>
                </a:lnTo>
                <a:lnTo>
                  <a:pt x="906739" y="1713142"/>
                </a:lnTo>
                <a:lnTo>
                  <a:pt x="858050" y="1714500"/>
                </a:lnTo>
                <a:lnTo>
                  <a:pt x="809359" y="1713142"/>
                </a:lnTo>
                <a:lnTo>
                  <a:pt x="761381" y="1709120"/>
                </a:lnTo>
                <a:lnTo>
                  <a:pt x="714188" y="1702503"/>
                </a:lnTo>
                <a:lnTo>
                  <a:pt x="667852" y="1693366"/>
                </a:lnTo>
                <a:lnTo>
                  <a:pt x="622446" y="1681779"/>
                </a:lnTo>
                <a:lnTo>
                  <a:pt x="578042" y="1667817"/>
                </a:lnTo>
                <a:lnTo>
                  <a:pt x="534714" y="1651550"/>
                </a:lnTo>
                <a:lnTo>
                  <a:pt x="492532" y="1633052"/>
                </a:lnTo>
                <a:lnTo>
                  <a:pt x="451570" y="1612395"/>
                </a:lnTo>
                <a:lnTo>
                  <a:pt x="411900" y="1589650"/>
                </a:lnTo>
                <a:lnTo>
                  <a:pt x="373595" y="1564891"/>
                </a:lnTo>
                <a:lnTo>
                  <a:pt x="336726" y="1538190"/>
                </a:lnTo>
                <a:lnTo>
                  <a:pt x="301367" y="1509620"/>
                </a:lnTo>
                <a:lnTo>
                  <a:pt x="267590" y="1479251"/>
                </a:lnTo>
                <a:lnTo>
                  <a:pt x="235466" y="1447158"/>
                </a:lnTo>
                <a:lnTo>
                  <a:pt x="205070" y="1413412"/>
                </a:lnTo>
                <a:lnTo>
                  <a:pt x="176472" y="1378086"/>
                </a:lnTo>
                <a:lnTo>
                  <a:pt x="149747" y="1341252"/>
                </a:lnTo>
                <a:lnTo>
                  <a:pt x="124965" y="1302982"/>
                </a:lnTo>
                <a:lnTo>
                  <a:pt x="102199" y="1263349"/>
                </a:lnTo>
                <a:lnTo>
                  <a:pt x="81522" y="1222425"/>
                </a:lnTo>
                <a:lnTo>
                  <a:pt x="63007" y="1180283"/>
                </a:lnTo>
                <a:lnTo>
                  <a:pt x="46725" y="1136995"/>
                </a:lnTo>
                <a:lnTo>
                  <a:pt x="32750" y="1092633"/>
                </a:lnTo>
                <a:lnTo>
                  <a:pt x="21153" y="1047269"/>
                </a:lnTo>
                <a:lnTo>
                  <a:pt x="12007" y="1000977"/>
                </a:lnTo>
                <a:lnTo>
                  <a:pt x="5384" y="953828"/>
                </a:lnTo>
                <a:lnTo>
                  <a:pt x="1358" y="905895"/>
                </a:lnTo>
                <a:lnTo>
                  <a:pt x="0" y="857250"/>
                </a:lnTo>
                <a:close/>
              </a:path>
            </a:pathLst>
          </a:custGeom>
          <a:ln w="9525">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1597026" y="2090737"/>
            <a:ext cx="0" cy="1714500"/>
          </a:xfrm>
          <a:custGeom>
            <a:avLst/>
            <a:gdLst/>
            <a:ahLst/>
            <a:cxnLst/>
            <a:rect l="l" t="t" r="r" b="b"/>
            <a:pathLst>
              <a:path h="1714500">
                <a:moveTo>
                  <a:pt x="0" y="0"/>
                </a:moveTo>
                <a:lnTo>
                  <a:pt x="0" y="1714500"/>
                </a:lnTo>
              </a:path>
            </a:pathLst>
          </a:custGeom>
          <a:ln w="9525">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1171185" y="2208869"/>
            <a:ext cx="858519" cy="1486535"/>
          </a:xfrm>
          <a:custGeom>
            <a:avLst/>
            <a:gdLst/>
            <a:ahLst/>
            <a:cxnLst/>
            <a:rect l="l" t="t" r="r" b="b"/>
            <a:pathLst>
              <a:path w="858519" h="1486535">
                <a:moveTo>
                  <a:pt x="858037" y="0"/>
                </a:moveTo>
                <a:lnTo>
                  <a:pt x="0" y="1486179"/>
                </a:lnTo>
              </a:path>
            </a:pathLst>
          </a:custGeom>
          <a:ln w="9525">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850759" y="2526109"/>
            <a:ext cx="1486535" cy="858519"/>
          </a:xfrm>
          <a:custGeom>
            <a:avLst/>
            <a:gdLst/>
            <a:ahLst/>
            <a:cxnLst/>
            <a:rect l="l" t="t" r="r" b="b"/>
            <a:pathLst>
              <a:path w="1486535" h="858520">
                <a:moveTo>
                  <a:pt x="1486179" y="0"/>
                </a:moveTo>
                <a:lnTo>
                  <a:pt x="0" y="858050"/>
                </a:lnTo>
              </a:path>
            </a:pathLst>
          </a:custGeom>
          <a:ln w="9525">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35807" y="2932907"/>
            <a:ext cx="1716405" cy="0"/>
          </a:xfrm>
          <a:custGeom>
            <a:avLst/>
            <a:gdLst/>
            <a:ahLst/>
            <a:cxnLst/>
            <a:rect l="l" t="t" r="r" b="b"/>
            <a:pathLst>
              <a:path w="1716405">
                <a:moveTo>
                  <a:pt x="1716087" y="0"/>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861871" y="2492778"/>
            <a:ext cx="1486535" cy="858519"/>
          </a:xfrm>
          <a:custGeom>
            <a:avLst/>
            <a:gdLst/>
            <a:ahLst/>
            <a:cxnLst/>
            <a:rect l="l" t="t" r="r" b="b"/>
            <a:pathLst>
              <a:path w="1486535" h="858520">
                <a:moveTo>
                  <a:pt x="1486179" y="858037"/>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185862" y="2213530"/>
            <a:ext cx="857250" cy="1485265"/>
          </a:xfrm>
          <a:custGeom>
            <a:avLst/>
            <a:gdLst/>
            <a:ahLst/>
            <a:cxnLst/>
            <a:rect l="l" t="t" r="r" b="b"/>
            <a:pathLst>
              <a:path w="857250" h="1485264">
                <a:moveTo>
                  <a:pt x="857250" y="1484795"/>
                </a:moveTo>
                <a:lnTo>
                  <a:pt x="0" y="0"/>
                </a:lnTo>
              </a:path>
            </a:pathLst>
          </a:custGeom>
          <a:ln w="9524">
            <a:solidFill>
              <a:srgbClr val="000000"/>
            </a:solidFill>
          </a:ln>
        </p:spPr>
        <p:txBody>
          <a:bodyPr wrap="square" lIns="0" tIns="0" rIns="0" bIns="0" rtlCol="0"/>
          <a:lstStyle/>
          <a:p>
            <a:endParaRPr>
              <a:solidFill>
                <a:prstClr val="black"/>
              </a:solidFill>
            </a:endParaRPr>
          </a:p>
        </p:txBody>
      </p:sp>
      <p:sp>
        <p:nvSpPr>
          <p:cNvPr id="13" name="object 13"/>
          <p:cNvSpPr txBox="1">
            <a:spLocks noGrp="1"/>
          </p:cNvSpPr>
          <p:nvPr>
            <p:ph type="title"/>
          </p:nvPr>
        </p:nvSpPr>
        <p:spPr>
          <a:xfrm>
            <a:off x="435758" y="458723"/>
            <a:ext cx="7800340" cy="553998"/>
          </a:xfrm>
          <a:prstGeom prst="rect">
            <a:avLst/>
          </a:prstGeom>
        </p:spPr>
        <p:txBody>
          <a:bodyPr vert="horz" wrap="square" lIns="0" tIns="0" rIns="0" bIns="0" rtlCol="0">
            <a:spAutoFit/>
          </a:bodyPr>
          <a:lstStyle/>
          <a:p>
            <a:pPr marL="12700">
              <a:lnSpc>
                <a:spcPct val="100000"/>
              </a:lnSpc>
            </a:pPr>
            <a:r>
              <a:rPr lang="zh-CN" altLang="en-US" dirty="0"/>
              <a:t>磁盘结构</a:t>
            </a:r>
            <a:r>
              <a:rPr dirty="0"/>
              <a:t> </a:t>
            </a:r>
            <a:r>
              <a:rPr lang="en-US" altLang="zh-CN" dirty="0"/>
              <a:t>–</a:t>
            </a:r>
            <a:r>
              <a:rPr dirty="0"/>
              <a:t> </a:t>
            </a:r>
            <a:r>
              <a:rPr lang="zh-CN" altLang="en-US" dirty="0"/>
              <a:t>单盘片俯视图</a:t>
            </a:r>
            <a:endParaRPr dirty="0"/>
          </a:p>
        </p:txBody>
      </p:sp>
      <p:sp>
        <p:nvSpPr>
          <p:cNvPr id="14" name="object 14"/>
          <p:cNvSpPr/>
          <p:nvPr/>
        </p:nvSpPr>
        <p:spPr>
          <a:xfrm>
            <a:off x="1428750" y="2801937"/>
            <a:ext cx="342900" cy="342900"/>
          </a:xfrm>
          <a:custGeom>
            <a:avLst/>
            <a:gdLst/>
            <a:ahLst/>
            <a:cxnLst/>
            <a:rect l="l" t="t" r="r" b="b"/>
            <a:pathLst>
              <a:path w="342900" h="342900">
                <a:moveTo>
                  <a:pt x="171450" y="0"/>
                </a:moveTo>
                <a:lnTo>
                  <a:pt x="125871" y="6124"/>
                </a:lnTo>
                <a:lnTo>
                  <a:pt x="84915" y="23407"/>
                </a:lnTo>
                <a:lnTo>
                  <a:pt x="50215" y="50215"/>
                </a:lnTo>
                <a:lnTo>
                  <a:pt x="23407" y="84915"/>
                </a:lnTo>
                <a:lnTo>
                  <a:pt x="6124" y="125871"/>
                </a:lnTo>
                <a:lnTo>
                  <a:pt x="0" y="171450"/>
                </a:lnTo>
                <a:lnTo>
                  <a:pt x="6124" y="217028"/>
                </a:lnTo>
                <a:lnTo>
                  <a:pt x="23407" y="257984"/>
                </a:lnTo>
                <a:lnTo>
                  <a:pt x="50215" y="292684"/>
                </a:lnTo>
                <a:lnTo>
                  <a:pt x="84915" y="319492"/>
                </a:lnTo>
                <a:lnTo>
                  <a:pt x="125871" y="336775"/>
                </a:lnTo>
                <a:lnTo>
                  <a:pt x="171450" y="342900"/>
                </a:lnTo>
                <a:lnTo>
                  <a:pt x="217028" y="336775"/>
                </a:lnTo>
                <a:lnTo>
                  <a:pt x="257984" y="319492"/>
                </a:lnTo>
                <a:lnTo>
                  <a:pt x="292684" y="292684"/>
                </a:lnTo>
                <a:lnTo>
                  <a:pt x="319492" y="257984"/>
                </a:lnTo>
                <a:lnTo>
                  <a:pt x="336775" y="217028"/>
                </a:lnTo>
                <a:lnTo>
                  <a:pt x="342900" y="171450"/>
                </a:lnTo>
                <a:lnTo>
                  <a:pt x="336775" y="125871"/>
                </a:lnTo>
                <a:lnTo>
                  <a:pt x="319492" y="84915"/>
                </a:lnTo>
                <a:lnTo>
                  <a:pt x="292684" y="50215"/>
                </a:lnTo>
                <a:lnTo>
                  <a:pt x="257984" y="23407"/>
                </a:lnTo>
                <a:lnTo>
                  <a:pt x="217028" y="6124"/>
                </a:lnTo>
                <a:lnTo>
                  <a:pt x="171450"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1428750" y="2801937"/>
            <a:ext cx="342900" cy="342900"/>
          </a:xfrm>
          <a:custGeom>
            <a:avLst/>
            <a:gdLst/>
            <a:ahLst/>
            <a:cxnLst/>
            <a:rect l="l" t="t" r="r" b="b"/>
            <a:pathLst>
              <a:path w="342900" h="342900">
                <a:moveTo>
                  <a:pt x="0" y="171450"/>
                </a:moveTo>
                <a:lnTo>
                  <a:pt x="6124" y="125871"/>
                </a:lnTo>
                <a:lnTo>
                  <a:pt x="23407" y="84915"/>
                </a:lnTo>
                <a:lnTo>
                  <a:pt x="50215" y="50215"/>
                </a:lnTo>
                <a:lnTo>
                  <a:pt x="84915" y="23407"/>
                </a:lnTo>
                <a:lnTo>
                  <a:pt x="125871" y="6124"/>
                </a:lnTo>
                <a:lnTo>
                  <a:pt x="171450" y="0"/>
                </a:lnTo>
                <a:lnTo>
                  <a:pt x="217028" y="6124"/>
                </a:lnTo>
                <a:lnTo>
                  <a:pt x="257984" y="23407"/>
                </a:lnTo>
                <a:lnTo>
                  <a:pt x="292684" y="50215"/>
                </a:lnTo>
                <a:lnTo>
                  <a:pt x="319492" y="84915"/>
                </a:lnTo>
                <a:lnTo>
                  <a:pt x="336775" y="125871"/>
                </a:lnTo>
                <a:lnTo>
                  <a:pt x="342900" y="171450"/>
                </a:lnTo>
                <a:lnTo>
                  <a:pt x="336775" y="217028"/>
                </a:lnTo>
                <a:lnTo>
                  <a:pt x="319492" y="257984"/>
                </a:lnTo>
                <a:lnTo>
                  <a:pt x="292684" y="292684"/>
                </a:lnTo>
                <a:lnTo>
                  <a:pt x="257984" y="319492"/>
                </a:lnTo>
                <a:lnTo>
                  <a:pt x="217028" y="336775"/>
                </a:lnTo>
                <a:lnTo>
                  <a:pt x="171450" y="342900"/>
                </a:lnTo>
                <a:lnTo>
                  <a:pt x="125871" y="336775"/>
                </a:lnTo>
                <a:lnTo>
                  <a:pt x="84915" y="319492"/>
                </a:lnTo>
                <a:lnTo>
                  <a:pt x="50215" y="292684"/>
                </a:lnTo>
                <a:lnTo>
                  <a:pt x="23407" y="257984"/>
                </a:lnTo>
                <a:lnTo>
                  <a:pt x="6124" y="217028"/>
                </a:lnTo>
                <a:lnTo>
                  <a:pt x="0" y="171450"/>
                </a:lnTo>
                <a:close/>
              </a:path>
            </a:pathLst>
          </a:custGeom>
          <a:ln w="9525">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928687" y="2270125"/>
            <a:ext cx="1373505" cy="1371600"/>
          </a:xfrm>
          <a:custGeom>
            <a:avLst/>
            <a:gdLst/>
            <a:ahLst/>
            <a:cxnLst/>
            <a:rect l="l" t="t" r="r" b="b"/>
            <a:pathLst>
              <a:path w="1373505" h="1371600">
                <a:moveTo>
                  <a:pt x="0" y="685800"/>
                </a:moveTo>
                <a:lnTo>
                  <a:pt x="1723" y="636823"/>
                </a:lnTo>
                <a:lnTo>
                  <a:pt x="6818" y="588776"/>
                </a:lnTo>
                <a:lnTo>
                  <a:pt x="15166" y="541774"/>
                </a:lnTo>
                <a:lnTo>
                  <a:pt x="26653" y="495934"/>
                </a:lnTo>
                <a:lnTo>
                  <a:pt x="41162" y="451371"/>
                </a:lnTo>
                <a:lnTo>
                  <a:pt x="58576" y="408202"/>
                </a:lnTo>
                <a:lnTo>
                  <a:pt x="78780" y="366542"/>
                </a:lnTo>
                <a:lnTo>
                  <a:pt x="101657" y="326508"/>
                </a:lnTo>
                <a:lnTo>
                  <a:pt x="127091" y="288216"/>
                </a:lnTo>
                <a:lnTo>
                  <a:pt x="154966" y="251782"/>
                </a:lnTo>
                <a:lnTo>
                  <a:pt x="185165" y="217321"/>
                </a:lnTo>
                <a:lnTo>
                  <a:pt x="217574" y="184951"/>
                </a:lnTo>
                <a:lnTo>
                  <a:pt x="252074" y="154786"/>
                </a:lnTo>
                <a:lnTo>
                  <a:pt x="288551" y="126943"/>
                </a:lnTo>
                <a:lnTo>
                  <a:pt x="326888" y="101539"/>
                </a:lnTo>
                <a:lnTo>
                  <a:pt x="366969" y="78688"/>
                </a:lnTo>
                <a:lnTo>
                  <a:pt x="408677" y="58508"/>
                </a:lnTo>
                <a:lnTo>
                  <a:pt x="451897" y="41114"/>
                </a:lnTo>
                <a:lnTo>
                  <a:pt x="496512" y="26622"/>
                </a:lnTo>
                <a:lnTo>
                  <a:pt x="542405" y="15149"/>
                </a:lnTo>
                <a:lnTo>
                  <a:pt x="589462" y="6810"/>
                </a:lnTo>
                <a:lnTo>
                  <a:pt x="637566" y="1721"/>
                </a:lnTo>
                <a:lnTo>
                  <a:pt x="686600" y="0"/>
                </a:lnTo>
                <a:lnTo>
                  <a:pt x="735632" y="1721"/>
                </a:lnTo>
                <a:lnTo>
                  <a:pt x="783734" y="6810"/>
                </a:lnTo>
                <a:lnTo>
                  <a:pt x="830789" y="15149"/>
                </a:lnTo>
                <a:lnTo>
                  <a:pt x="876682" y="26622"/>
                </a:lnTo>
                <a:lnTo>
                  <a:pt x="921296" y="41114"/>
                </a:lnTo>
                <a:lnTo>
                  <a:pt x="964515" y="58508"/>
                </a:lnTo>
                <a:lnTo>
                  <a:pt x="1006222" y="78688"/>
                </a:lnTo>
                <a:lnTo>
                  <a:pt x="1046302" y="101539"/>
                </a:lnTo>
                <a:lnTo>
                  <a:pt x="1084638" y="126943"/>
                </a:lnTo>
                <a:lnTo>
                  <a:pt x="1121114" y="154786"/>
                </a:lnTo>
                <a:lnTo>
                  <a:pt x="1155615" y="184951"/>
                </a:lnTo>
                <a:lnTo>
                  <a:pt x="1188022" y="217321"/>
                </a:lnTo>
                <a:lnTo>
                  <a:pt x="1218222" y="251782"/>
                </a:lnTo>
                <a:lnTo>
                  <a:pt x="1246097" y="288216"/>
                </a:lnTo>
                <a:lnTo>
                  <a:pt x="1271530" y="326508"/>
                </a:lnTo>
                <a:lnTo>
                  <a:pt x="1294407" y="366542"/>
                </a:lnTo>
                <a:lnTo>
                  <a:pt x="1314611" y="408202"/>
                </a:lnTo>
                <a:lnTo>
                  <a:pt x="1332025" y="451371"/>
                </a:lnTo>
                <a:lnTo>
                  <a:pt x="1346533" y="495934"/>
                </a:lnTo>
                <a:lnTo>
                  <a:pt x="1358020" y="541774"/>
                </a:lnTo>
                <a:lnTo>
                  <a:pt x="1366369" y="588776"/>
                </a:lnTo>
                <a:lnTo>
                  <a:pt x="1371463" y="636823"/>
                </a:lnTo>
                <a:lnTo>
                  <a:pt x="1373187" y="685800"/>
                </a:lnTo>
                <a:lnTo>
                  <a:pt x="1371463" y="734776"/>
                </a:lnTo>
                <a:lnTo>
                  <a:pt x="1366369" y="782823"/>
                </a:lnTo>
                <a:lnTo>
                  <a:pt x="1358020" y="829825"/>
                </a:lnTo>
                <a:lnTo>
                  <a:pt x="1346533" y="875665"/>
                </a:lnTo>
                <a:lnTo>
                  <a:pt x="1332025" y="920228"/>
                </a:lnTo>
                <a:lnTo>
                  <a:pt x="1314611" y="963397"/>
                </a:lnTo>
                <a:lnTo>
                  <a:pt x="1294407" y="1005057"/>
                </a:lnTo>
                <a:lnTo>
                  <a:pt x="1271530" y="1045091"/>
                </a:lnTo>
                <a:lnTo>
                  <a:pt x="1246097" y="1083383"/>
                </a:lnTo>
                <a:lnTo>
                  <a:pt x="1218222" y="1119817"/>
                </a:lnTo>
                <a:lnTo>
                  <a:pt x="1188022" y="1154278"/>
                </a:lnTo>
                <a:lnTo>
                  <a:pt x="1155615" y="1186648"/>
                </a:lnTo>
                <a:lnTo>
                  <a:pt x="1121114" y="1216813"/>
                </a:lnTo>
                <a:lnTo>
                  <a:pt x="1084638" y="1244656"/>
                </a:lnTo>
                <a:lnTo>
                  <a:pt x="1046302" y="1270060"/>
                </a:lnTo>
                <a:lnTo>
                  <a:pt x="1006222" y="1292911"/>
                </a:lnTo>
                <a:lnTo>
                  <a:pt x="964515" y="1313091"/>
                </a:lnTo>
                <a:lnTo>
                  <a:pt x="921296" y="1330485"/>
                </a:lnTo>
                <a:lnTo>
                  <a:pt x="876682" y="1344977"/>
                </a:lnTo>
                <a:lnTo>
                  <a:pt x="830789" y="1356450"/>
                </a:lnTo>
                <a:lnTo>
                  <a:pt x="783734" y="1364789"/>
                </a:lnTo>
                <a:lnTo>
                  <a:pt x="735632" y="1369878"/>
                </a:lnTo>
                <a:lnTo>
                  <a:pt x="686600" y="1371600"/>
                </a:lnTo>
                <a:lnTo>
                  <a:pt x="637566" y="1369878"/>
                </a:lnTo>
                <a:lnTo>
                  <a:pt x="589462" y="1364789"/>
                </a:lnTo>
                <a:lnTo>
                  <a:pt x="542405" y="1356450"/>
                </a:lnTo>
                <a:lnTo>
                  <a:pt x="496512" y="1344977"/>
                </a:lnTo>
                <a:lnTo>
                  <a:pt x="451897" y="1330485"/>
                </a:lnTo>
                <a:lnTo>
                  <a:pt x="408677" y="1313091"/>
                </a:lnTo>
                <a:lnTo>
                  <a:pt x="366969" y="1292911"/>
                </a:lnTo>
                <a:lnTo>
                  <a:pt x="326888" y="1270060"/>
                </a:lnTo>
                <a:lnTo>
                  <a:pt x="288551" y="1244656"/>
                </a:lnTo>
                <a:lnTo>
                  <a:pt x="252074" y="1216813"/>
                </a:lnTo>
                <a:lnTo>
                  <a:pt x="217574" y="1186648"/>
                </a:lnTo>
                <a:lnTo>
                  <a:pt x="185165" y="1154278"/>
                </a:lnTo>
                <a:lnTo>
                  <a:pt x="154966" y="1119817"/>
                </a:lnTo>
                <a:lnTo>
                  <a:pt x="127091" y="1083383"/>
                </a:lnTo>
                <a:lnTo>
                  <a:pt x="101657" y="1045091"/>
                </a:lnTo>
                <a:lnTo>
                  <a:pt x="78780" y="1005057"/>
                </a:lnTo>
                <a:lnTo>
                  <a:pt x="58576" y="963397"/>
                </a:lnTo>
                <a:lnTo>
                  <a:pt x="41162" y="920228"/>
                </a:lnTo>
                <a:lnTo>
                  <a:pt x="26653" y="875665"/>
                </a:lnTo>
                <a:lnTo>
                  <a:pt x="15166" y="829825"/>
                </a:lnTo>
                <a:lnTo>
                  <a:pt x="6818" y="782823"/>
                </a:lnTo>
                <a:lnTo>
                  <a:pt x="1723" y="734776"/>
                </a:lnTo>
                <a:lnTo>
                  <a:pt x="0" y="685800"/>
                </a:lnTo>
                <a:close/>
              </a:path>
            </a:pathLst>
          </a:custGeom>
          <a:ln w="9525">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1100137" y="2441575"/>
            <a:ext cx="1030605" cy="1028700"/>
          </a:xfrm>
          <a:custGeom>
            <a:avLst/>
            <a:gdLst/>
            <a:ahLst/>
            <a:cxnLst/>
            <a:rect l="l" t="t" r="r" b="b"/>
            <a:pathLst>
              <a:path w="1030605" h="1028700">
                <a:moveTo>
                  <a:pt x="0" y="514350"/>
                </a:moveTo>
                <a:lnTo>
                  <a:pt x="2105" y="467532"/>
                </a:lnTo>
                <a:lnTo>
                  <a:pt x="8299" y="421893"/>
                </a:lnTo>
                <a:lnTo>
                  <a:pt x="18401" y="377613"/>
                </a:lnTo>
                <a:lnTo>
                  <a:pt x="32228" y="334874"/>
                </a:lnTo>
                <a:lnTo>
                  <a:pt x="49598" y="293857"/>
                </a:lnTo>
                <a:lnTo>
                  <a:pt x="70331" y="254745"/>
                </a:lnTo>
                <a:lnTo>
                  <a:pt x="94243" y="217718"/>
                </a:lnTo>
                <a:lnTo>
                  <a:pt x="121154" y="182958"/>
                </a:lnTo>
                <a:lnTo>
                  <a:pt x="150880" y="150647"/>
                </a:lnTo>
                <a:lnTo>
                  <a:pt x="183241" y="120966"/>
                </a:lnTo>
                <a:lnTo>
                  <a:pt x="218055" y="94097"/>
                </a:lnTo>
                <a:lnTo>
                  <a:pt x="255140" y="70222"/>
                </a:lnTo>
                <a:lnTo>
                  <a:pt x="294313" y="49522"/>
                </a:lnTo>
                <a:lnTo>
                  <a:pt x="335394" y="32178"/>
                </a:lnTo>
                <a:lnTo>
                  <a:pt x="378199" y="18372"/>
                </a:lnTo>
                <a:lnTo>
                  <a:pt x="422548" y="8286"/>
                </a:lnTo>
                <a:lnTo>
                  <a:pt x="468259" y="2101"/>
                </a:lnTo>
                <a:lnTo>
                  <a:pt x="515150" y="0"/>
                </a:lnTo>
                <a:lnTo>
                  <a:pt x="562038" y="2101"/>
                </a:lnTo>
                <a:lnTo>
                  <a:pt x="607747" y="8286"/>
                </a:lnTo>
                <a:lnTo>
                  <a:pt x="652095" y="18372"/>
                </a:lnTo>
                <a:lnTo>
                  <a:pt x="694899" y="32178"/>
                </a:lnTo>
                <a:lnTo>
                  <a:pt x="735978" y="49522"/>
                </a:lnTo>
                <a:lnTo>
                  <a:pt x="775151" y="70222"/>
                </a:lnTo>
                <a:lnTo>
                  <a:pt x="812234" y="94097"/>
                </a:lnTo>
                <a:lnTo>
                  <a:pt x="847047" y="120966"/>
                </a:lnTo>
                <a:lnTo>
                  <a:pt x="879408" y="150647"/>
                </a:lnTo>
                <a:lnTo>
                  <a:pt x="909134" y="182958"/>
                </a:lnTo>
                <a:lnTo>
                  <a:pt x="936044" y="217718"/>
                </a:lnTo>
                <a:lnTo>
                  <a:pt x="959956" y="254745"/>
                </a:lnTo>
                <a:lnTo>
                  <a:pt x="980689" y="293857"/>
                </a:lnTo>
                <a:lnTo>
                  <a:pt x="998059" y="334874"/>
                </a:lnTo>
                <a:lnTo>
                  <a:pt x="1011886" y="377613"/>
                </a:lnTo>
                <a:lnTo>
                  <a:pt x="1021988" y="421893"/>
                </a:lnTo>
                <a:lnTo>
                  <a:pt x="1028182" y="467532"/>
                </a:lnTo>
                <a:lnTo>
                  <a:pt x="1030287" y="514350"/>
                </a:lnTo>
                <a:lnTo>
                  <a:pt x="1028182" y="561167"/>
                </a:lnTo>
                <a:lnTo>
                  <a:pt x="1021988" y="606806"/>
                </a:lnTo>
                <a:lnTo>
                  <a:pt x="1011886" y="651086"/>
                </a:lnTo>
                <a:lnTo>
                  <a:pt x="998059" y="693825"/>
                </a:lnTo>
                <a:lnTo>
                  <a:pt x="980689" y="734842"/>
                </a:lnTo>
                <a:lnTo>
                  <a:pt x="959956" y="773954"/>
                </a:lnTo>
                <a:lnTo>
                  <a:pt x="936044" y="810981"/>
                </a:lnTo>
                <a:lnTo>
                  <a:pt x="909134" y="845741"/>
                </a:lnTo>
                <a:lnTo>
                  <a:pt x="879408" y="878052"/>
                </a:lnTo>
                <a:lnTo>
                  <a:pt x="847047" y="907733"/>
                </a:lnTo>
                <a:lnTo>
                  <a:pt x="812234" y="934602"/>
                </a:lnTo>
                <a:lnTo>
                  <a:pt x="775151" y="958477"/>
                </a:lnTo>
                <a:lnTo>
                  <a:pt x="735978" y="979177"/>
                </a:lnTo>
                <a:lnTo>
                  <a:pt x="694899" y="996521"/>
                </a:lnTo>
                <a:lnTo>
                  <a:pt x="652095" y="1010327"/>
                </a:lnTo>
                <a:lnTo>
                  <a:pt x="607747" y="1020413"/>
                </a:lnTo>
                <a:lnTo>
                  <a:pt x="562038" y="1026598"/>
                </a:lnTo>
                <a:lnTo>
                  <a:pt x="515150" y="1028700"/>
                </a:lnTo>
                <a:lnTo>
                  <a:pt x="468259" y="1026598"/>
                </a:lnTo>
                <a:lnTo>
                  <a:pt x="422548" y="1020413"/>
                </a:lnTo>
                <a:lnTo>
                  <a:pt x="378199" y="1010327"/>
                </a:lnTo>
                <a:lnTo>
                  <a:pt x="335394" y="996521"/>
                </a:lnTo>
                <a:lnTo>
                  <a:pt x="294313" y="979177"/>
                </a:lnTo>
                <a:lnTo>
                  <a:pt x="255140" y="958477"/>
                </a:lnTo>
                <a:lnTo>
                  <a:pt x="218055" y="934602"/>
                </a:lnTo>
                <a:lnTo>
                  <a:pt x="183241" y="907733"/>
                </a:lnTo>
                <a:lnTo>
                  <a:pt x="150880" y="878052"/>
                </a:lnTo>
                <a:lnTo>
                  <a:pt x="121154" y="845741"/>
                </a:lnTo>
                <a:lnTo>
                  <a:pt x="94243" y="810981"/>
                </a:lnTo>
                <a:lnTo>
                  <a:pt x="70331" y="773954"/>
                </a:lnTo>
                <a:lnTo>
                  <a:pt x="49598" y="734842"/>
                </a:lnTo>
                <a:lnTo>
                  <a:pt x="32228" y="693825"/>
                </a:lnTo>
                <a:lnTo>
                  <a:pt x="18401" y="651086"/>
                </a:lnTo>
                <a:lnTo>
                  <a:pt x="8299" y="606806"/>
                </a:lnTo>
                <a:lnTo>
                  <a:pt x="2105" y="561167"/>
                </a:lnTo>
                <a:lnTo>
                  <a:pt x="0" y="514350"/>
                </a:lnTo>
                <a:close/>
              </a:path>
            </a:pathLst>
          </a:custGeom>
          <a:ln w="9525">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1257300" y="2630487"/>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2897187" y="1867661"/>
            <a:ext cx="4262120" cy="1292662"/>
          </a:xfrm>
          <a:prstGeom prst="rect">
            <a:avLst/>
          </a:prstGeom>
        </p:spPr>
        <p:txBody>
          <a:bodyPr vert="horz" wrap="square" lIns="0" tIns="0" rIns="0" bIns="0" rtlCol="0">
            <a:spAutoFit/>
          </a:bodyPr>
          <a:lstStyle/>
          <a:p>
            <a:pPr>
              <a:spcBef>
                <a:spcPts val="20"/>
              </a:spcBef>
            </a:pPr>
            <a:r>
              <a:rPr lang="zh-CN" altLang="en-US" sz="2800" dirty="0">
                <a:solidFill>
                  <a:prstClr val="black"/>
                </a:solidFill>
                <a:latin typeface="Times New Roman"/>
                <a:cs typeface="Times New Roman"/>
              </a:rPr>
              <a:t>面由若干磁道构成</a:t>
            </a:r>
            <a:endParaRPr lang="en-US" altLang="zh-CN" sz="2800" dirty="0">
              <a:solidFill>
                <a:prstClr val="black"/>
              </a:solidFill>
              <a:latin typeface="Times New Roman"/>
              <a:cs typeface="Times New Roman"/>
            </a:endParaRPr>
          </a:p>
          <a:p>
            <a:pPr>
              <a:spcBef>
                <a:spcPts val="20"/>
              </a:spcBef>
            </a:pPr>
            <a:endParaRPr sz="2800" dirty="0">
              <a:solidFill>
                <a:prstClr val="black"/>
              </a:solidFill>
              <a:latin typeface="Times New Roman"/>
              <a:cs typeface="Times New Roman"/>
            </a:endParaRPr>
          </a:p>
          <a:p>
            <a:pPr marL="12700"/>
            <a:r>
              <a:rPr lang="zh-CN" altLang="en-US" sz="2800" dirty="0">
                <a:solidFill>
                  <a:prstClr val="black"/>
                </a:solidFill>
                <a:cs typeface="Calibri"/>
              </a:rPr>
              <a:t>磁道被划分为若干扇区</a:t>
            </a:r>
            <a:endParaRPr sz="2800" dirty="0">
              <a:solidFill>
                <a:prstClr val="black"/>
              </a:solidFill>
              <a:cs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49</a:t>
            </a:fld>
            <a:endParaRPr spc="-5" dirty="0">
              <a:solidFill>
                <a:prstClr val="black"/>
              </a:solidFill>
            </a:endParaRPr>
          </a:p>
        </p:txBody>
      </p:sp>
    </p:spTree>
    <p:extLst>
      <p:ext uri="{BB962C8B-B14F-4D97-AF65-F5344CB8AC3E}">
        <p14:creationId xmlns:p14="http://schemas.microsoft.com/office/powerpoint/2010/main" val="305012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53256" y="188804"/>
            <a:ext cx="7772400" cy="646331"/>
          </a:xfrm>
        </p:spPr>
        <p:txBody>
          <a:bodyPr lIns="91440" tIns="45720" rIns="91440" bIns="45720" anchor="ctr"/>
          <a:lstStyle/>
          <a:p>
            <a:pPr eaLnBrk="1" hangingPunct="1"/>
            <a:r>
              <a:rPr lang="zh-CN" altLang="en-US" dirty="0">
                <a:latin typeface="黑体" panose="02010609060101010101" pitchFamily="49" charset="-122"/>
                <a:ea typeface="黑体" panose="02010609060101010101" pitchFamily="49" charset="-122"/>
              </a:rPr>
              <a:t>存储器分类</a:t>
            </a:r>
          </a:p>
        </p:txBody>
      </p:sp>
      <p:sp>
        <p:nvSpPr>
          <p:cNvPr id="13315" name="Rectangle 3"/>
          <p:cNvSpPr>
            <a:spLocks noGrp="1" noChangeArrowheads="1"/>
          </p:cNvSpPr>
          <p:nvPr>
            <p:ph type="body" idx="4294967295"/>
          </p:nvPr>
        </p:nvSpPr>
        <p:spPr>
          <a:xfrm>
            <a:off x="128588" y="1425575"/>
            <a:ext cx="8821737" cy="4814888"/>
          </a:xfrm>
        </p:spPr>
        <p:txBody>
          <a:bodyPr lIns="91440" tIns="45720" rIns="91440" bIns="45720"/>
          <a:lstStyle/>
          <a:p>
            <a:pPr eaLnBrk="1" hangingPunct="1">
              <a:lnSpc>
                <a:spcPct val="110000"/>
              </a:lnSpc>
              <a:spcBef>
                <a:spcPct val="15000"/>
              </a:spcBef>
              <a:buFontTx/>
              <a:buNone/>
            </a:pPr>
            <a:r>
              <a:rPr lang="zh-CN" altLang="en-US"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按工作性质/存取方式分类</a:t>
            </a:r>
          </a:p>
          <a:p>
            <a:pPr lvl="1" algn="just">
              <a:lnSpc>
                <a:spcPct val="110000"/>
              </a:lnSpc>
              <a:spcBef>
                <a:spcPct val="15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随机存取存储器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andom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 </a:t>
            </a: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每个单元读写时间一样，且与各单元所在位置无关。如：内存。</a:t>
            </a:r>
          </a:p>
          <a:p>
            <a:pPr lvl="2" algn="just">
              <a:lnSpc>
                <a:spcPct val="110000"/>
              </a:lnSpc>
              <a:spcBef>
                <a:spcPct val="15000"/>
              </a:spcBef>
              <a:buFontTx/>
              <a:buNone/>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（注：原意主要强调地址译码时间相同。现在的</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DRAM</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芯片采用行缓存，因而可能因为位置不同而使访问时间有所差别。）</a:t>
            </a:r>
          </a:p>
          <a:p>
            <a:pPr lvl="1" algn="just">
              <a:lnSpc>
                <a:spcPct val="110000"/>
              </a:lnSpc>
              <a:spcBef>
                <a:spcPct val="15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顺序存取存储器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equential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数据按顺序从存储载体的始端读出或写入，因而存取时间的长短与信息所在位置有关。例如：磁带。</a:t>
            </a:r>
          </a:p>
          <a:p>
            <a:pPr lvl="1" algn="just">
              <a:lnSpc>
                <a:spcPct val="110000"/>
              </a:lnSpc>
              <a:spcBef>
                <a:spcPct val="15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直接存取存储器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irect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直接定位到读写数据块，在读写数据块时按顺序进行。如磁盘。</a:t>
            </a:r>
          </a:p>
          <a:p>
            <a:pPr lvl="1" algn="just">
              <a:lnSpc>
                <a:spcPct val="110000"/>
              </a:lnSpc>
              <a:spcBef>
                <a:spcPct val="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相联存储器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ssociate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AM</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0"/>
              </a:spcBef>
              <a:buFontTx/>
              <a:buNone/>
            </a:pP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ontent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ddressed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按内容检索到存储位置进行读写。例如：快表。</a:t>
            </a:r>
          </a:p>
        </p:txBody>
      </p:sp>
      <p:sp>
        <p:nvSpPr>
          <p:cNvPr id="25604" name="Text Box 6"/>
          <p:cNvSpPr txBox="1">
            <a:spLocks noChangeArrowheads="1"/>
          </p:cNvSpPr>
          <p:nvPr/>
        </p:nvSpPr>
        <p:spPr bwMode="auto">
          <a:xfrm>
            <a:off x="447675" y="8540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spcBef>
                <a:spcPct val="50000"/>
              </a:spcBef>
            </a:pPr>
            <a:r>
              <a:rPr kumimoji="1" lang="zh-CN" altLang="en-US" sz="2400" b="1">
                <a:solidFill>
                  <a:srgbClr val="006600"/>
                </a:solidFill>
                <a:latin typeface="Times New Roman" panose="02020603050405020304" pitchFamily="18" charset="0"/>
                <a:ea typeface="微软雅黑" panose="020B0503020204020204" pitchFamily="34" charset="-122"/>
              </a:rPr>
              <a:t>依据不同的特性有多种分类方法</a:t>
            </a:r>
          </a:p>
        </p:txBody>
      </p:sp>
      <p:sp>
        <p:nvSpPr>
          <p:cNvPr id="25605" name="TextBox 4"/>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D1EE93D-1120-4164-BE0D-E7789FFCE0CB}" type="slidenum">
              <a:rPr lang="zh-CN" altLang="en-US" b="1">
                <a:ea typeface="宋体" panose="02010600030101010101" pitchFamily="2" charset="-122"/>
              </a:rPr>
              <a:pPr/>
              <a:t>5</a:t>
            </a:fld>
            <a:endParaRPr lang="zh-CN" altLang="en-US" b="1">
              <a:ea typeface="宋体" panose="02010600030101010101" pitchFamily="2" charset="-122"/>
            </a:endParaRPr>
          </a:p>
        </p:txBody>
      </p:sp>
    </p:spTree>
    <p:extLst>
      <p:ext uri="{BB962C8B-B14F-4D97-AF65-F5344CB8AC3E}">
        <p14:creationId xmlns:p14="http://schemas.microsoft.com/office/powerpoint/2010/main" val="609339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7" dur="500"/>
                                        <p:tgtEl>
                                          <p:spTgt spid="13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2" dur="500"/>
                                        <p:tgtEl>
                                          <p:spTgt spid="1331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17" dur="500"/>
                                        <p:tgtEl>
                                          <p:spTgt spid="1331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22" dur="500"/>
                                        <p:tgtEl>
                                          <p:spTgt spid="13315">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5">
                                            <p:txEl>
                                              <p:pRg st="10" end="10"/>
                                            </p:txEl>
                                          </p:spTgt>
                                        </p:tgtEl>
                                        <p:attrNameLst>
                                          <p:attrName>style.visibility</p:attrName>
                                        </p:attrNameLst>
                                      </p:cBhvr>
                                      <p:to>
                                        <p:strVal val="visible"/>
                                      </p:to>
                                    </p:set>
                                    <p:animEffect transition="in" filter="blinds(horizontal)">
                                      <p:cBhvr>
                                        <p:cTn id="27"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730253" y="1957382"/>
            <a:ext cx="1729566"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4493260" cy="430887"/>
          </a:xfrm>
          <a:prstGeom prst="rect">
            <a:avLst/>
          </a:prstGeom>
        </p:spPr>
        <p:txBody>
          <a:bodyPr vert="horz" wrap="square" lIns="0" tIns="0" rIns="0" bIns="0" rtlCol="0">
            <a:spAutoFit/>
          </a:bodyPr>
          <a:lstStyle/>
          <a:p>
            <a:pPr marL="12700"/>
            <a:r>
              <a:rPr lang="zh-CN" altLang="en-US" sz="2800" b="1" dirty="0">
                <a:solidFill>
                  <a:prstClr val="black"/>
                </a:solidFill>
                <a:cs typeface="Calibri"/>
              </a:rPr>
              <a:t>读</a:t>
            </a:r>
            <a:r>
              <a:rPr lang="en-US" altLang="zh-CN" sz="2800" b="1" dirty="0">
                <a:solidFill>
                  <a:prstClr val="black"/>
                </a:solidFill>
                <a:cs typeface="Calibri"/>
              </a:rPr>
              <a:t>/</a:t>
            </a:r>
            <a:r>
              <a:rPr lang="zh-CN" altLang="en-US" sz="2800" b="1" dirty="0">
                <a:solidFill>
                  <a:prstClr val="black"/>
                </a:solidFill>
                <a:cs typeface="Calibri"/>
              </a:rPr>
              <a:t>写头在磁道上方</a:t>
            </a:r>
            <a:endParaRPr sz="2800" b="1"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50</a:t>
            </a:fld>
            <a:endParaRPr spc="-5" dirty="0">
              <a:solidFill>
                <a:prstClr val="black"/>
              </a:solidFill>
            </a:endParaRPr>
          </a:p>
        </p:txBody>
      </p:sp>
    </p:spTree>
    <p:extLst>
      <p:ext uri="{BB962C8B-B14F-4D97-AF65-F5344CB8AC3E}">
        <p14:creationId xmlns:p14="http://schemas.microsoft.com/office/powerpoint/2010/main" val="425757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4353560" cy="430887"/>
          </a:xfrm>
          <a:prstGeom prst="rect">
            <a:avLst/>
          </a:prstGeom>
        </p:spPr>
        <p:txBody>
          <a:bodyPr vert="horz" wrap="square" lIns="0" tIns="0" rIns="0" bIns="0" rtlCol="0">
            <a:spAutoFit/>
          </a:bodyPr>
          <a:lstStyle/>
          <a:p>
            <a:pPr marL="12700"/>
            <a:r>
              <a:rPr lang="zh-CN" altLang="en-US" sz="2800" b="1" spc="-20" dirty="0">
                <a:solidFill>
                  <a:prstClr val="black"/>
                </a:solidFill>
                <a:cs typeface="Calibri"/>
              </a:rPr>
              <a:t>盘面逆时针旋转</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51</a:t>
            </a:fld>
            <a:endParaRPr spc="-5" dirty="0">
              <a:solidFill>
                <a:prstClr val="black"/>
              </a:solidFill>
            </a:endParaRPr>
          </a:p>
        </p:txBody>
      </p:sp>
    </p:spTree>
    <p:extLst>
      <p:ext uri="{BB962C8B-B14F-4D97-AF65-F5344CB8AC3E}">
        <p14:creationId xmlns:p14="http://schemas.microsoft.com/office/powerpoint/2010/main" val="3000596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 </a:t>
            </a:r>
            <a:r>
              <a:rPr dirty="0"/>
              <a:t>–</a:t>
            </a:r>
            <a:r>
              <a:rPr spc="-90" dirty="0"/>
              <a:t> </a:t>
            </a:r>
            <a:r>
              <a:rPr lang="zh-CN" altLang="en-US" spc="-5"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1"/>
            <a:ext cx="2083582" cy="185340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3792854" cy="430887"/>
          </a:xfrm>
          <a:prstGeom prst="rect">
            <a:avLst/>
          </a:prstGeom>
        </p:spPr>
        <p:txBody>
          <a:bodyPr vert="horz" wrap="square" lIns="0" tIns="0" rIns="0" bIns="0" rtlCol="0">
            <a:spAutoFit/>
          </a:bodyPr>
          <a:lstStyle/>
          <a:p>
            <a:pPr marL="12700"/>
            <a:r>
              <a:rPr lang="zh-CN" altLang="en-US" sz="2800" b="1" spc="-10" dirty="0">
                <a:solidFill>
                  <a:prstClr val="black"/>
                </a:solidFill>
                <a:cs typeface="Calibri"/>
              </a:rPr>
              <a:t>读取</a:t>
            </a:r>
            <a:r>
              <a:rPr lang="zh-CN" altLang="en-US" sz="2800" b="1" spc="-10" dirty="0">
                <a:solidFill>
                  <a:srgbClr val="0070C0"/>
                </a:solidFill>
                <a:cs typeface="Calibri"/>
              </a:rPr>
              <a:t>蓝色</a:t>
            </a:r>
            <a:r>
              <a:rPr lang="zh-CN" altLang="en-US" sz="2800" b="1" spc="-10" dirty="0">
                <a:solidFill>
                  <a:prstClr val="black"/>
                </a:solidFill>
                <a:cs typeface="Calibri"/>
              </a:rPr>
              <a:t>扇区</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52</a:t>
            </a:fld>
            <a:endParaRPr spc="-5" dirty="0">
              <a:solidFill>
                <a:prstClr val="black"/>
              </a:solidFill>
            </a:endParaRPr>
          </a:p>
        </p:txBody>
      </p:sp>
    </p:spTree>
    <p:extLst>
      <p:ext uri="{BB962C8B-B14F-4D97-AF65-F5344CB8AC3E}">
        <p14:creationId xmlns:p14="http://schemas.microsoft.com/office/powerpoint/2010/main" val="2076497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spc="-90" dirty="0"/>
              <a:t> </a:t>
            </a:r>
            <a:r>
              <a:rPr lang="zh-CN" altLang="en-US" spc="-90"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990600" y="4876800"/>
            <a:ext cx="4038599" cy="430887"/>
          </a:xfrm>
          <a:prstGeom prst="rect">
            <a:avLst/>
          </a:prstGeom>
        </p:spPr>
        <p:txBody>
          <a:bodyPr vert="horz" wrap="square" lIns="0" tIns="0" rIns="0" bIns="0" rtlCol="0">
            <a:spAutoFit/>
          </a:bodyPr>
          <a:lstStyle/>
          <a:p>
            <a:pPr marL="1315085">
              <a:spcBef>
                <a:spcPts val="5"/>
              </a:spcBef>
            </a:pPr>
            <a:r>
              <a:rPr lang="zh-CN" altLang="en-US" sz="2800" b="1" dirty="0">
                <a:solidFill>
                  <a:prstClr val="black"/>
                </a:solidFill>
                <a:cs typeface="Calibri"/>
              </a:rPr>
              <a:t>读完</a:t>
            </a:r>
            <a:r>
              <a:rPr lang="zh-CN" altLang="en-US" sz="2800" b="1" dirty="0">
                <a:solidFill>
                  <a:srgbClr val="0070C0"/>
                </a:solidFill>
                <a:cs typeface="Calibri"/>
              </a:rPr>
              <a:t>蓝色</a:t>
            </a:r>
            <a:r>
              <a:rPr lang="zh-CN" altLang="en-US" sz="2800" b="1" dirty="0">
                <a:solidFill>
                  <a:prstClr val="black"/>
                </a:solidFill>
                <a:cs typeface="Calibri"/>
              </a:rPr>
              <a:t>扇区</a:t>
            </a:r>
            <a:endParaRPr sz="2800" b="1"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53</a:t>
            </a:fld>
            <a:endParaRPr spc="-5" dirty="0">
              <a:solidFill>
                <a:prstClr val="black"/>
              </a:solidFill>
            </a:endParaRPr>
          </a:p>
        </p:txBody>
      </p:sp>
    </p:spTree>
    <p:extLst>
      <p:ext uri="{BB962C8B-B14F-4D97-AF65-F5344CB8AC3E}">
        <p14:creationId xmlns:p14="http://schemas.microsoft.com/office/powerpoint/2010/main" val="2987499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 </a:t>
            </a:r>
            <a:r>
              <a:rPr dirty="0"/>
              <a:t>–</a:t>
            </a:r>
            <a:r>
              <a:rPr spc="-90" dirty="0"/>
              <a:t> </a:t>
            </a:r>
            <a:r>
              <a:rPr lang="zh-CN" altLang="en-US" spc="-90"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93"/>
            <a:ext cx="2083582"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756030" y="3975989"/>
            <a:ext cx="5405755" cy="1323439"/>
          </a:xfrm>
          <a:prstGeom prst="rect">
            <a:avLst/>
          </a:prstGeom>
        </p:spPr>
        <p:txBody>
          <a:bodyPr vert="horz" wrap="square" lIns="0" tIns="0" rIns="0" bIns="0" rtlCol="0">
            <a:spAutoFit/>
          </a:bodyPr>
          <a:lstStyle/>
          <a:p>
            <a:r>
              <a:rPr lang="zh-CN" altLang="en-US" sz="2000" b="1" dirty="0">
                <a:solidFill>
                  <a:prstClr val="black"/>
                </a:solidFill>
                <a:latin typeface="Times New Roman"/>
                <a:cs typeface="Times New Roman"/>
              </a:rPr>
              <a:t>读完</a:t>
            </a:r>
            <a:r>
              <a:rPr lang="zh-CN" altLang="en-US" sz="2000" b="1" dirty="0">
                <a:solidFill>
                  <a:srgbClr val="0070C0"/>
                </a:solidFill>
                <a:latin typeface="Times New Roman"/>
                <a:cs typeface="Times New Roman"/>
              </a:rPr>
              <a:t>蓝色</a:t>
            </a:r>
            <a:r>
              <a:rPr lang="zh-CN" altLang="en-US" sz="2000" b="1" dirty="0">
                <a:solidFill>
                  <a:prstClr val="black"/>
                </a:solidFill>
                <a:latin typeface="Times New Roman"/>
                <a:cs typeface="Times New Roman"/>
              </a:rPr>
              <a:t>扇区</a:t>
            </a:r>
            <a:endParaRPr lang="en-US" altLang="zh-CN" sz="2000" b="1" dirty="0">
              <a:solidFill>
                <a:prstClr val="black"/>
              </a:solidFill>
              <a:latin typeface="Times New Roman"/>
              <a:cs typeface="Times New Roman"/>
            </a:endParaRPr>
          </a:p>
          <a:p>
            <a:endParaRPr sz="2000" dirty="0">
              <a:solidFill>
                <a:prstClr val="black"/>
              </a:solidFill>
              <a:latin typeface="Times New Roman"/>
              <a:cs typeface="Times New Roman"/>
            </a:endParaRPr>
          </a:p>
          <a:p>
            <a:pPr>
              <a:spcBef>
                <a:spcPts val="25"/>
              </a:spcBef>
            </a:pPr>
            <a:endParaRPr dirty="0">
              <a:solidFill>
                <a:prstClr val="black"/>
              </a:solidFill>
              <a:latin typeface="Times New Roman"/>
              <a:cs typeface="Times New Roman"/>
            </a:endParaRPr>
          </a:p>
          <a:p>
            <a:pPr marL="1315085">
              <a:spcBef>
                <a:spcPts val="5"/>
              </a:spcBef>
            </a:pPr>
            <a:r>
              <a:rPr lang="zh-CN" altLang="en-US" sz="2800" b="1" spc="-20" dirty="0">
                <a:solidFill>
                  <a:prstClr val="black"/>
                </a:solidFill>
                <a:cs typeface="Calibri"/>
              </a:rPr>
              <a:t>请求读取</a:t>
            </a:r>
            <a:r>
              <a:rPr lang="zh-CN" altLang="en-US" sz="2800" b="1" spc="-20" dirty="0">
                <a:solidFill>
                  <a:srgbClr val="FF0000"/>
                </a:solidFill>
                <a:cs typeface="Calibri"/>
              </a:rPr>
              <a:t>红色</a:t>
            </a:r>
            <a:r>
              <a:rPr lang="zh-CN" altLang="en-US" sz="2800" b="1" spc="-20" dirty="0">
                <a:solidFill>
                  <a:prstClr val="black"/>
                </a:solidFill>
                <a:cs typeface="Calibri"/>
              </a:rPr>
              <a:t>扇区</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54</a:t>
            </a:fld>
            <a:endParaRPr spc="-5" dirty="0">
              <a:solidFill>
                <a:prstClr val="black"/>
              </a:solidFill>
            </a:endParaRPr>
          </a:p>
        </p:txBody>
      </p:sp>
    </p:spTree>
    <p:extLst>
      <p:ext uri="{BB962C8B-B14F-4D97-AF65-F5344CB8AC3E}">
        <p14:creationId xmlns:p14="http://schemas.microsoft.com/office/powerpoint/2010/main" val="15904775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19170"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spc="-105" dirty="0"/>
              <a:t> </a:t>
            </a:r>
            <a:r>
              <a:rPr lang="zh-CN" altLang="en-US" spc="-105" dirty="0"/>
              <a:t>寻道</a:t>
            </a:r>
            <a:endParaRPr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endParaRPr sz="2000" b="1" dirty="0">
              <a:solidFill>
                <a:prstClr val="black"/>
              </a:solidFill>
              <a:cs typeface="Calibri"/>
            </a:endParaRPr>
          </a:p>
        </p:txBody>
      </p:sp>
      <p:sp>
        <p:nvSpPr>
          <p:cNvPr id="5" name="object 5"/>
          <p:cNvSpPr txBox="1"/>
          <p:nvPr/>
        </p:nvSpPr>
        <p:spPr>
          <a:xfrm>
            <a:off x="2972032"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endParaRPr sz="2000" b="1" dirty="0">
              <a:solidFill>
                <a:prstClr val="black"/>
              </a:solidFill>
              <a:cs typeface="Calibri"/>
            </a:endParaRPr>
          </a:p>
        </p:txBody>
      </p:sp>
      <p:sp>
        <p:nvSpPr>
          <p:cNvPr id="6" name="object 6"/>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3" name="object 13"/>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4" name="object 14"/>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2058986" y="4839461"/>
            <a:ext cx="4037014" cy="430887"/>
          </a:xfrm>
          <a:prstGeom prst="rect">
            <a:avLst/>
          </a:prstGeom>
        </p:spPr>
        <p:txBody>
          <a:bodyPr vert="horz" wrap="square" lIns="0" tIns="0" rIns="0" bIns="0" rtlCol="0">
            <a:spAutoFit/>
          </a:bodyPr>
          <a:lstStyle/>
          <a:p>
            <a:pPr marL="12700"/>
            <a:r>
              <a:rPr lang="zh-CN" altLang="en-US" sz="2800" b="1" dirty="0">
                <a:solidFill>
                  <a:prstClr val="black"/>
                </a:solidFill>
                <a:cs typeface="Calibri"/>
              </a:rPr>
              <a:t>寻找</a:t>
            </a:r>
            <a:r>
              <a:rPr lang="zh-CN" altLang="en-US" sz="2800" b="1" dirty="0">
                <a:solidFill>
                  <a:srgbClr val="FF0000"/>
                </a:solidFill>
                <a:cs typeface="Calibri"/>
              </a:rPr>
              <a:t>红色</a:t>
            </a:r>
            <a:r>
              <a:rPr lang="zh-CN" altLang="en-US" sz="2800" b="1" dirty="0">
                <a:solidFill>
                  <a:prstClr val="black"/>
                </a:solidFill>
                <a:cs typeface="Calibri"/>
              </a:rPr>
              <a:t>扇区所在磁道</a:t>
            </a:r>
            <a:endParaRPr sz="2800" b="1" dirty="0">
              <a:solidFill>
                <a:prstClr val="black"/>
              </a:solidFill>
              <a:cs typeface="Calibri"/>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55</a:t>
            </a:fld>
            <a:endParaRPr spc="-5" dirty="0">
              <a:solidFill>
                <a:prstClr val="black"/>
              </a:solidFill>
            </a:endParaRPr>
          </a:p>
        </p:txBody>
      </p:sp>
    </p:spTree>
    <p:extLst>
      <p:ext uri="{BB962C8B-B14F-4D97-AF65-F5344CB8AC3E}">
        <p14:creationId xmlns:p14="http://schemas.microsoft.com/office/powerpoint/2010/main" val="41332501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177280"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lang="zh-CN" altLang="en-US" dirty="0"/>
              <a:t>旋转延迟</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181599" y="3975989"/>
            <a:ext cx="1501357" cy="307777"/>
          </a:xfrm>
          <a:prstGeom prst="rect">
            <a:avLst/>
          </a:prstGeom>
        </p:spPr>
        <p:txBody>
          <a:bodyPr vert="horz" wrap="square" lIns="0" tIns="0" rIns="0" bIns="0" rtlCol="0">
            <a:spAutoFit/>
          </a:bodyPr>
          <a:lstStyle/>
          <a:p>
            <a:pPr marL="12700"/>
            <a:r>
              <a:rPr lang="zh-CN" altLang="en-US" sz="2000" b="1" spc="-10" dirty="0">
                <a:solidFill>
                  <a:prstClr val="black"/>
                </a:solidFill>
                <a:cs typeface="Calibri"/>
              </a:rPr>
              <a:t>旋转延迟</a:t>
            </a:r>
            <a:endParaRPr sz="2000" dirty="0">
              <a:solidFill>
                <a:prstClr val="black"/>
              </a:solidFill>
              <a:cs typeface="Calibri"/>
            </a:endParaRPr>
          </a:p>
        </p:txBody>
      </p:sp>
      <p:sp>
        <p:nvSpPr>
          <p:cNvPr id="7" name="object 7"/>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380997"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380918"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8" name="object 18"/>
          <p:cNvSpPr/>
          <p:nvPr/>
        </p:nvSpPr>
        <p:spPr>
          <a:xfrm>
            <a:off x="380997"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1496364" y="4839461"/>
            <a:ext cx="5869953" cy="430887"/>
          </a:xfrm>
          <a:prstGeom prst="rect">
            <a:avLst/>
          </a:prstGeom>
        </p:spPr>
        <p:txBody>
          <a:bodyPr vert="horz" wrap="square" lIns="0" tIns="0" rIns="0" bIns="0" rtlCol="0">
            <a:spAutoFit/>
          </a:bodyPr>
          <a:lstStyle/>
          <a:p>
            <a:pPr marL="12700"/>
            <a:r>
              <a:rPr lang="zh-CN" altLang="en-US" sz="2800" b="1" spc="-30" dirty="0">
                <a:solidFill>
                  <a:prstClr val="black"/>
                </a:solidFill>
                <a:cs typeface="Calibri"/>
              </a:rPr>
              <a:t>旋转盘面，使读</a:t>
            </a:r>
            <a:r>
              <a:rPr lang="en-US" altLang="zh-CN" sz="2800" b="1" spc="-30" dirty="0">
                <a:solidFill>
                  <a:prstClr val="black"/>
                </a:solidFill>
                <a:cs typeface="Calibri"/>
              </a:rPr>
              <a:t>/</a:t>
            </a:r>
            <a:r>
              <a:rPr lang="zh-CN" altLang="en-US" sz="2800" b="1" spc="-30" dirty="0">
                <a:solidFill>
                  <a:prstClr val="black"/>
                </a:solidFill>
                <a:cs typeface="Calibri"/>
              </a:rPr>
              <a:t>写头在</a:t>
            </a:r>
            <a:r>
              <a:rPr lang="zh-CN" altLang="en-US" sz="2800" b="1" spc="-30" dirty="0">
                <a:solidFill>
                  <a:srgbClr val="FF0000"/>
                </a:solidFill>
                <a:cs typeface="Calibri"/>
              </a:rPr>
              <a:t>红色</a:t>
            </a:r>
            <a:r>
              <a:rPr lang="zh-CN" altLang="en-US" sz="2800" b="1" spc="-30" dirty="0">
                <a:solidFill>
                  <a:prstClr val="black"/>
                </a:solidFill>
                <a:cs typeface="Calibri"/>
              </a:rPr>
              <a:t>扇区上方</a:t>
            </a:r>
            <a:endParaRPr sz="2800" dirty="0">
              <a:solidFill>
                <a:prstClr val="black"/>
              </a:solidFill>
              <a:cs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56</a:t>
            </a:fld>
            <a:endParaRPr spc="-5" dirty="0">
              <a:solidFill>
                <a:prstClr val="black"/>
              </a:solidFill>
            </a:endParaRPr>
          </a:p>
        </p:txBody>
      </p:sp>
    </p:spTree>
    <p:extLst>
      <p:ext uri="{BB962C8B-B14F-4D97-AF65-F5344CB8AC3E}">
        <p14:creationId xmlns:p14="http://schemas.microsoft.com/office/powerpoint/2010/main" val="1416142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a:t>
            </a:r>
            <a:r>
              <a:rPr spc="-90" dirty="0"/>
              <a:t> </a:t>
            </a:r>
            <a:r>
              <a:rPr lang="zh-CN" altLang="en-US" spc="-90" dirty="0"/>
              <a:t>读</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旋转延迟</a:t>
            </a:r>
            <a:endParaRPr sz="2000" b="1" dirty="0">
              <a:solidFill>
                <a:prstClr val="black"/>
              </a:solidFill>
              <a:cs typeface="Calibri"/>
            </a:endParaRP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FF0000"/>
                </a:solidFill>
                <a:cs typeface="Calibri"/>
              </a:rPr>
              <a:t>红色</a:t>
            </a:r>
            <a:r>
              <a:rPr lang="zh-CN" altLang="en-US" sz="2000" b="1" dirty="0">
                <a:solidFill>
                  <a:prstClr val="black"/>
                </a:solidFill>
                <a:cs typeface="Calibri"/>
              </a:rPr>
              <a:t>扇区</a:t>
            </a:r>
            <a:endParaRPr sz="2000" b="1" dirty="0">
              <a:solidFill>
                <a:prstClr val="black"/>
              </a:solidFill>
              <a:cs typeface="Calibri"/>
            </a:endParaRP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2058987" y="4839461"/>
            <a:ext cx="3151505" cy="430887"/>
          </a:xfrm>
          <a:prstGeom prst="rect">
            <a:avLst/>
          </a:prstGeom>
        </p:spPr>
        <p:txBody>
          <a:bodyPr vert="horz" wrap="square" lIns="0" tIns="0" rIns="0" bIns="0" rtlCol="0">
            <a:spAutoFit/>
          </a:bodyPr>
          <a:lstStyle/>
          <a:p>
            <a:pPr marL="12700"/>
            <a:r>
              <a:rPr lang="zh-CN" altLang="en-US" sz="2800" b="1" dirty="0">
                <a:solidFill>
                  <a:prstClr val="black"/>
                </a:solidFill>
                <a:cs typeface="Calibri"/>
              </a:rPr>
              <a:t>读取</a:t>
            </a:r>
            <a:r>
              <a:rPr lang="zh-CN" altLang="en-US" sz="2800" b="1" dirty="0">
                <a:solidFill>
                  <a:srgbClr val="FF0000"/>
                </a:solidFill>
                <a:cs typeface="Calibri"/>
              </a:rPr>
              <a:t>红色</a:t>
            </a:r>
            <a:r>
              <a:rPr lang="zh-CN" altLang="en-US" sz="2800" b="1" dirty="0">
                <a:solidFill>
                  <a:prstClr val="black"/>
                </a:solidFill>
                <a:cs typeface="Calibri"/>
              </a:rPr>
              <a:t>扇区</a:t>
            </a:r>
            <a:endParaRPr sz="2800" b="1" dirty="0">
              <a:solidFill>
                <a:prstClr val="black"/>
              </a:solidFill>
              <a:cs typeface="Calibri"/>
            </a:endParaRPr>
          </a:p>
        </p:txBody>
      </p:sp>
      <p:sp>
        <p:nvSpPr>
          <p:cNvPr id="24" name="object 24"/>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30</a:t>
            </a:r>
            <a:endParaRPr sz="1000">
              <a:solidFill>
                <a:prstClr val="black"/>
              </a:solidFill>
              <a:cs typeface="Calibri"/>
            </a:endParaRPr>
          </a:p>
        </p:txBody>
      </p:sp>
    </p:spTree>
    <p:extLst>
      <p:ext uri="{BB962C8B-B14F-4D97-AF65-F5344CB8AC3E}">
        <p14:creationId xmlns:p14="http://schemas.microsoft.com/office/powerpoint/2010/main" val="1959040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321181"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lang="zh-CN" altLang="en-US" dirty="0"/>
              <a:t>访问时间构成</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旋转延迟</a:t>
            </a: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914400" y="5367110"/>
            <a:ext cx="1505742"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数据传送</a:t>
            </a:r>
            <a:endParaRPr sz="2400" b="1" dirty="0">
              <a:solidFill>
                <a:prstClr val="black"/>
              </a:solidFill>
              <a:cs typeface="Calibri"/>
            </a:endParaRPr>
          </a:p>
        </p:txBody>
      </p:sp>
      <p:sp>
        <p:nvSpPr>
          <p:cNvPr id="24" name="object 24"/>
          <p:cNvSpPr txBox="1"/>
          <p:nvPr/>
        </p:nvSpPr>
        <p:spPr>
          <a:xfrm>
            <a:off x="3329716" y="5367110"/>
            <a:ext cx="785084"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寻道</a:t>
            </a:r>
            <a:endParaRPr sz="2400" dirty="0">
              <a:solidFill>
                <a:prstClr val="black"/>
              </a:solidFill>
              <a:cs typeface="Calibri"/>
            </a:endParaRPr>
          </a:p>
        </p:txBody>
      </p:sp>
      <p:sp>
        <p:nvSpPr>
          <p:cNvPr id="25" name="object 25"/>
          <p:cNvSpPr txBox="1"/>
          <p:nvPr/>
        </p:nvSpPr>
        <p:spPr>
          <a:xfrm>
            <a:off x="5035072" y="5367110"/>
            <a:ext cx="1341120" cy="369332"/>
          </a:xfrm>
          <a:prstGeom prst="rect">
            <a:avLst/>
          </a:prstGeom>
        </p:spPr>
        <p:txBody>
          <a:bodyPr vert="horz" wrap="square" lIns="0" tIns="0" rIns="0" bIns="0" rtlCol="0">
            <a:spAutoFit/>
          </a:bodyPr>
          <a:lstStyle/>
          <a:p>
            <a:pPr marL="212090" marR="5080" indent="-200025"/>
            <a:r>
              <a:rPr lang="zh-CN" altLang="en-US" sz="2400" b="1" dirty="0">
                <a:solidFill>
                  <a:prstClr val="black"/>
                </a:solidFill>
                <a:cs typeface="Calibri"/>
              </a:rPr>
              <a:t>旋转延迟</a:t>
            </a:r>
            <a:endParaRPr sz="2400" b="1" dirty="0">
              <a:solidFill>
                <a:prstClr val="black"/>
              </a:solidFill>
              <a:cs typeface="Calibri"/>
            </a:endParaRPr>
          </a:p>
        </p:txBody>
      </p:sp>
      <p:sp>
        <p:nvSpPr>
          <p:cNvPr id="26" name="object 26"/>
          <p:cNvSpPr txBox="1"/>
          <p:nvPr/>
        </p:nvSpPr>
        <p:spPr>
          <a:xfrm>
            <a:off x="7162800" y="5367110"/>
            <a:ext cx="1429542"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数据传送</a:t>
            </a:r>
            <a:endParaRPr sz="2400" b="1" dirty="0">
              <a:solidFill>
                <a:prstClr val="black"/>
              </a:solidFill>
              <a:cs typeface="Calibri"/>
            </a:endParaRPr>
          </a:p>
        </p:txBody>
      </p:sp>
      <p:sp>
        <p:nvSpPr>
          <p:cNvPr id="27" name="object 27"/>
          <p:cNvSpPr/>
          <p:nvPr/>
        </p:nvSpPr>
        <p:spPr>
          <a:xfrm>
            <a:off x="1602324" y="4598518"/>
            <a:ext cx="0" cy="742950"/>
          </a:xfrm>
          <a:custGeom>
            <a:avLst/>
            <a:gdLst/>
            <a:ahLst/>
            <a:cxnLst/>
            <a:rect l="l" t="t" r="r" b="b"/>
            <a:pathLst>
              <a:path h="742950">
                <a:moveTo>
                  <a:pt x="0" y="742683"/>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1557870" y="4598512"/>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3661984"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617530"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5712493"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668039"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7761955" y="4668877"/>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7717501" y="4668878"/>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58</a:t>
            </a:fld>
            <a:endParaRPr spc="-5" dirty="0">
              <a:solidFill>
                <a:prstClr val="black"/>
              </a:solidFill>
            </a:endParaRPr>
          </a:p>
        </p:txBody>
      </p:sp>
    </p:spTree>
    <p:extLst>
      <p:ext uri="{BB962C8B-B14F-4D97-AF65-F5344CB8AC3E}">
        <p14:creationId xmlns:p14="http://schemas.microsoft.com/office/powerpoint/2010/main" val="3656445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59</a:t>
            </a:fld>
            <a:endParaRPr spc="-5" dirty="0">
              <a:solidFill>
                <a:prstClr val="black"/>
              </a:solidFill>
            </a:endParaRPr>
          </a:p>
        </p:txBody>
      </p:sp>
      <p:sp>
        <p:nvSpPr>
          <p:cNvPr id="3" name="object 3"/>
          <p:cNvSpPr txBox="1">
            <a:spLocks noGrp="1"/>
          </p:cNvSpPr>
          <p:nvPr>
            <p:ph type="title"/>
          </p:nvPr>
        </p:nvSpPr>
        <p:spPr>
          <a:xfrm>
            <a:off x="435758" y="513402"/>
            <a:ext cx="3235960" cy="553998"/>
          </a:xfrm>
          <a:prstGeom prst="rect">
            <a:avLst/>
          </a:prstGeom>
        </p:spPr>
        <p:txBody>
          <a:bodyPr vert="horz" wrap="square" lIns="0" tIns="0" rIns="0" bIns="0" rtlCol="0">
            <a:spAutoFit/>
          </a:bodyPr>
          <a:lstStyle/>
          <a:p>
            <a:pPr marL="12700">
              <a:lnSpc>
                <a:spcPct val="100000"/>
              </a:lnSpc>
            </a:pPr>
            <a:r>
              <a:rPr lang="zh-CN" altLang="en-US" dirty="0"/>
              <a:t>磁盘访问时间</a:t>
            </a:r>
            <a:endParaRPr dirty="0"/>
          </a:p>
        </p:txBody>
      </p:sp>
      <p:sp>
        <p:nvSpPr>
          <p:cNvPr id="4" name="object 4"/>
          <p:cNvSpPr txBox="1"/>
          <p:nvPr/>
        </p:nvSpPr>
        <p:spPr>
          <a:xfrm>
            <a:off x="475615" y="1387983"/>
            <a:ext cx="8027034" cy="3657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访问目标扇区的平均时间大致为</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932814" y="1792859"/>
            <a:ext cx="153670" cy="351155"/>
          </a:xfrm>
          <a:prstGeom prst="rect">
            <a:avLst/>
          </a:prstGeom>
        </p:spPr>
        <p:txBody>
          <a:bodyPr vert="horz" wrap="square" lIns="0" tIns="0" rIns="0" bIns="0" rtlCol="0">
            <a:spAutoFit/>
          </a:bodyPr>
          <a:lstStyle/>
          <a:p>
            <a:pPr marL="12700"/>
            <a:r>
              <a:rPr sz="2200" spc="-5" dirty="0">
                <a:solidFill>
                  <a:srgbClr val="8D171A"/>
                </a:solidFill>
                <a:latin typeface="Wingdings"/>
                <a:cs typeface="Wingdings"/>
              </a:rPr>
              <a:t></a:t>
            </a:r>
            <a:endParaRPr sz="2200">
              <a:solidFill>
                <a:prstClr val="black"/>
              </a:solidFill>
              <a:latin typeface="Wingdings"/>
              <a:cs typeface="Wingdings"/>
            </a:endParaRPr>
          </a:p>
        </p:txBody>
      </p:sp>
      <p:sp>
        <p:nvSpPr>
          <p:cNvPr id="7" name="object 7"/>
          <p:cNvSpPr txBox="1"/>
          <p:nvPr/>
        </p:nvSpPr>
        <p:spPr>
          <a:xfrm>
            <a:off x="475615" y="2192654"/>
            <a:ext cx="7439025" cy="3839513"/>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dirty="0">
                <a:solidFill>
                  <a:srgbClr val="BC1E24"/>
                </a:solidFill>
                <a:cs typeface="Calibri"/>
              </a:rPr>
              <a:t>寻道时间</a:t>
            </a:r>
            <a:r>
              <a:rPr lang="en-US" altLang="zh-CN" sz="2400" b="1" dirty="0">
                <a:solidFill>
                  <a:srgbClr val="BC1E24"/>
                </a:solidFill>
                <a:cs typeface="Calibri"/>
              </a:rPr>
              <a:t>(</a:t>
            </a:r>
            <a:r>
              <a:rPr sz="2400" b="1" dirty="0">
                <a:solidFill>
                  <a:srgbClr val="BC1E24"/>
                </a:solidFill>
                <a:cs typeface="Calibri"/>
              </a:rPr>
              <a:t>Seek </a:t>
            </a:r>
            <a:r>
              <a:rPr sz="2400" b="1" spc="-5" dirty="0">
                <a:solidFill>
                  <a:srgbClr val="BC1E24"/>
                </a:solidFill>
                <a:cs typeface="Calibri"/>
              </a:rPr>
              <a:t>time</a:t>
            </a:r>
            <a:r>
              <a:rPr lang="en-US" sz="2400" b="1" spc="-5" dirty="0">
                <a:solidFill>
                  <a:srgbClr val="BC1E24"/>
                </a:solidFill>
                <a:cs typeface="Calibri"/>
              </a:rPr>
              <a:t>)</a:t>
            </a:r>
            <a:r>
              <a:rPr sz="2400" b="1" spc="-5" dirty="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读</a:t>
            </a:r>
            <a:r>
              <a:rPr lang="en-US" altLang="zh-CN" sz="2000" spc="-5" dirty="0">
                <a:solidFill>
                  <a:prstClr val="black"/>
                </a:solidFill>
                <a:cs typeface="Calibri"/>
              </a:rPr>
              <a:t>/</a:t>
            </a:r>
            <a:r>
              <a:rPr lang="zh-CN" altLang="en-US" sz="2000" spc="-5" dirty="0">
                <a:solidFill>
                  <a:prstClr val="black"/>
                </a:solidFill>
                <a:cs typeface="Calibri"/>
              </a:rPr>
              <a:t>写头移动到目标柱面所用时间</a:t>
            </a:r>
            <a:endParaRPr lang="en-US" sz="2000" spc="-5"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通常寻道时间为：</a:t>
            </a:r>
            <a:r>
              <a:rPr sz="2000" dirty="0">
                <a:solidFill>
                  <a:prstClr val="black"/>
                </a:solidFill>
                <a:cs typeface="Calibri"/>
              </a:rPr>
              <a:t>3—9</a:t>
            </a:r>
            <a:r>
              <a:rPr sz="2000" spc="-65" dirty="0">
                <a:solidFill>
                  <a:prstClr val="black"/>
                </a:solidFill>
                <a:cs typeface="Calibri"/>
              </a:rPr>
              <a:t> </a:t>
            </a:r>
            <a:r>
              <a:rPr sz="2000" spc="-5" dirty="0">
                <a:solidFill>
                  <a:prstClr val="black"/>
                </a:solidFill>
                <a:cs typeface="Calibri"/>
              </a:rPr>
              <a:t>ms</a:t>
            </a:r>
            <a:endParaRPr sz="2000" dirty="0">
              <a:solidFill>
                <a:prstClr val="black"/>
              </a:solidFill>
              <a:cs typeface="Calibri"/>
            </a:endParaRPr>
          </a:p>
          <a:p>
            <a:pPr marL="355600" indent="-342900">
              <a:spcBef>
                <a:spcPts val="545"/>
              </a:spcBef>
              <a:buClr>
                <a:srgbClr val="8D171A"/>
              </a:buClr>
              <a:buSzPct val="58333"/>
              <a:buFont typeface="Wingdings 2"/>
              <a:buChar char=""/>
              <a:tabLst>
                <a:tab pos="355600" algn="l"/>
              </a:tabLst>
            </a:pPr>
            <a:r>
              <a:rPr lang="zh-CN" altLang="en-US" sz="2400" b="1" spc="-5" dirty="0">
                <a:solidFill>
                  <a:srgbClr val="BC1E24"/>
                </a:solidFill>
                <a:cs typeface="Calibri"/>
              </a:rPr>
              <a:t>旋转延迟</a:t>
            </a:r>
            <a:r>
              <a:rPr lang="en-US" altLang="zh-CN" sz="2400" b="1" spc="-5" dirty="0">
                <a:solidFill>
                  <a:srgbClr val="BC1E24"/>
                </a:solidFill>
                <a:cs typeface="Calibri"/>
              </a:rPr>
              <a:t>(</a:t>
            </a:r>
            <a:r>
              <a:rPr sz="2400" b="1" spc="-5" dirty="0">
                <a:solidFill>
                  <a:srgbClr val="BC1E24"/>
                </a:solidFill>
                <a:cs typeface="Calibri"/>
              </a:rPr>
              <a:t>Rotational latency</a:t>
            </a:r>
            <a:r>
              <a:rPr lang="en-US" sz="2400" b="1" spc="-5" dirty="0">
                <a:solidFill>
                  <a:srgbClr val="BC1E24"/>
                </a:solidFill>
                <a:cs typeface="Calibri"/>
              </a:rPr>
              <a:t>)</a:t>
            </a:r>
            <a:r>
              <a:rPr sz="2400" b="1" spc="-5" dirty="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旋转盘面使读</a:t>
            </a:r>
            <a:r>
              <a:rPr lang="en-US" altLang="zh-CN" sz="2000" spc="-5" dirty="0">
                <a:solidFill>
                  <a:prstClr val="black"/>
                </a:solidFill>
                <a:cs typeface="Calibri"/>
              </a:rPr>
              <a:t>/</a:t>
            </a:r>
            <a:r>
              <a:rPr lang="zh-CN" altLang="en-US" sz="2000" spc="-5" dirty="0">
                <a:solidFill>
                  <a:prstClr val="black"/>
                </a:solidFill>
                <a:cs typeface="Calibri"/>
              </a:rPr>
              <a:t>写头到达目标扇区上方所用时间</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平均旋转延迟</a:t>
            </a:r>
            <a:r>
              <a:rPr sz="2000" dirty="0">
                <a:solidFill>
                  <a:prstClr val="black"/>
                </a:solidFill>
                <a:cs typeface="Calibri"/>
              </a:rPr>
              <a:t>= 1/2 x 1/RPMs x 60 sec/1</a:t>
            </a:r>
            <a:r>
              <a:rPr sz="2000" spc="-135" dirty="0">
                <a:solidFill>
                  <a:prstClr val="black"/>
                </a:solidFill>
                <a:cs typeface="Calibri"/>
              </a:rPr>
              <a:t> </a:t>
            </a:r>
            <a:r>
              <a:rPr sz="2000" spc="-5" dirty="0">
                <a:solidFill>
                  <a:prstClr val="black"/>
                </a:solidFill>
                <a:cs typeface="Calibri"/>
              </a:rPr>
              <a:t>min</a:t>
            </a:r>
            <a:r>
              <a:rPr lang="en-US" sz="2000" spc="-5" dirty="0">
                <a:solidFill>
                  <a:prstClr val="black"/>
                </a:solidFill>
                <a:cs typeface="Calibri"/>
              </a:rPr>
              <a:t>  </a:t>
            </a:r>
            <a:r>
              <a:rPr lang="zh-CN" altLang="en-US" sz="2000" spc="-5" dirty="0">
                <a:solidFill>
                  <a:prstClr val="black"/>
                </a:solidFill>
                <a:cs typeface="Calibri"/>
              </a:rPr>
              <a:t>（</a:t>
            </a:r>
            <a:r>
              <a:rPr lang="en-US" altLang="zh-CN" sz="2000" spc="-5" dirty="0">
                <a:solidFill>
                  <a:prstClr val="black"/>
                </a:solidFill>
                <a:cs typeface="Calibri"/>
              </a:rPr>
              <a:t>RPM</a:t>
            </a:r>
            <a:r>
              <a:rPr lang="zh-CN" altLang="en-US" sz="2000" spc="-5" dirty="0">
                <a:solidFill>
                  <a:prstClr val="black"/>
                </a:solidFill>
                <a:cs typeface="Calibri"/>
              </a:rPr>
              <a:t>：转</a:t>
            </a:r>
            <a:r>
              <a:rPr lang="en-US" altLang="zh-CN" sz="2000" spc="-5" dirty="0">
                <a:solidFill>
                  <a:prstClr val="black"/>
                </a:solidFill>
                <a:cs typeface="Calibri"/>
              </a:rPr>
              <a:t>/</a:t>
            </a:r>
            <a:r>
              <a:rPr lang="zh-CN" altLang="en-US" sz="2000" spc="-5" dirty="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通常</a:t>
            </a:r>
            <a:r>
              <a:rPr sz="2000" dirty="0">
                <a:solidFill>
                  <a:prstClr val="black"/>
                </a:solidFill>
                <a:cs typeface="Calibri"/>
              </a:rPr>
              <a:t> </a:t>
            </a:r>
            <a:r>
              <a:rPr lang="zh-CN" altLang="en-US" sz="2000" dirty="0">
                <a:solidFill>
                  <a:prstClr val="black"/>
                </a:solidFill>
                <a:cs typeface="Calibri"/>
              </a:rPr>
              <a:t>平均旋转延迟 </a:t>
            </a:r>
            <a:r>
              <a:rPr sz="2000" dirty="0">
                <a:solidFill>
                  <a:prstClr val="black"/>
                </a:solidFill>
                <a:cs typeface="Calibri"/>
              </a:rPr>
              <a:t>= 7,200</a:t>
            </a:r>
            <a:r>
              <a:rPr sz="2000" spc="-114" dirty="0">
                <a:solidFill>
                  <a:prstClr val="black"/>
                </a:solidFill>
                <a:cs typeface="Calibri"/>
              </a:rPr>
              <a:t> </a:t>
            </a:r>
            <a:r>
              <a:rPr sz="2000" dirty="0">
                <a:solidFill>
                  <a:prstClr val="black"/>
                </a:solidFill>
                <a:cs typeface="Calibri"/>
              </a:rPr>
              <a:t>RPMs</a:t>
            </a:r>
          </a:p>
          <a:p>
            <a:pPr marL="355600" indent="-342900">
              <a:spcBef>
                <a:spcPts val="545"/>
              </a:spcBef>
              <a:buClr>
                <a:srgbClr val="8D171A"/>
              </a:buClr>
              <a:buSzPct val="60416"/>
              <a:buFont typeface="Wingdings 2"/>
              <a:buChar char=""/>
              <a:tabLst>
                <a:tab pos="355600" algn="l"/>
              </a:tabLst>
            </a:pPr>
            <a:r>
              <a:rPr lang="zh-CN" altLang="en-US" sz="2400" b="1" spc="-5" dirty="0">
                <a:solidFill>
                  <a:srgbClr val="BC1E24"/>
                </a:solidFill>
                <a:cs typeface="Calibri"/>
              </a:rPr>
              <a:t>数据传输时间</a:t>
            </a:r>
            <a:r>
              <a:rPr lang="en-US" altLang="zh-CN" sz="2400" b="1" spc="-5" dirty="0">
                <a:solidFill>
                  <a:srgbClr val="BC1E24"/>
                </a:solidFill>
                <a:cs typeface="Calibri"/>
              </a:rPr>
              <a:t>(</a:t>
            </a:r>
            <a:r>
              <a:rPr sz="2400" b="1" spc="-5" dirty="0">
                <a:solidFill>
                  <a:srgbClr val="BC1E24"/>
                </a:solidFill>
                <a:cs typeface="Calibri"/>
              </a:rPr>
              <a:t>Transfer time</a:t>
            </a:r>
            <a:r>
              <a:rPr lang="en-US" sz="2400" b="1" spc="-5" dirty="0">
                <a:solidFill>
                  <a:srgbClr val="BC1E24"/>
                </a:solidFill>
                <a:cs typeface="Calibri"/>
              </a:rPr>
              <a:t>)</a:t>
            </a:r>
            <a:r>
              <a:rPr sz="2400" b="1" spc="-5" dirty="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读目标扇区所用时间</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数据传输时间 </a:t>
            </a:r>
            <a:r>
              <a:rPr sz="2000" dirty="0">
                <a:solidFill>
                  <a:prstClr val="black"/>
                </a:solidFill>
                <a:cs typeface="Calibri"/>
              </a:rPr>
              <a:t>= 1/RPM x 1/(</a:t>
            </a:r>
            <a:r>
              <a:rPr lang="zh-CN" altLang="en-US" sz="2000" dirty="0">
                <a:solidFill>
                  <a:prstClr val="black"/>
                </a:solidFill>
                <a:cs typeface="Calibri"/>
              </a:rPr>
              <a:t>平均扇区数</a:t>
            </a:r>
            <a:r>
              <a:rPr sz="2000" spc="-5" dirty="0">
                <a:solidFill>
                  <a:prstClr val="black"/>
                </a:solidFill>
                <a:cs typeface="Calibri"/>
              </a:rPr>
              <a:t>/</a:t>
            </a:r>
            <a:r>
              <a:rPr lang="zh-CN" altLang="en-US" sz="2000" spc="-5" dirty="0">
                <a:solidFill>
                  <a:prstClr val="black"/>
                </a:solidFill>
                <a:cs typeface="Calibri"/>
              </a:rPr>
              <a:t>磁道</a:t>
            </a:r>
            <a:r>
              <a:rPr sz="2000" spc="-5" dirty="0">
                <a:solidFill>
                  <a:prstClr val="black"/>
                </a:solidFill>
                <a:cs typeface="Calibri"/>
              </a:rPr>
              <a:t>) </a:t>
            </a:r>
            <a:r>
              <a:rPr sz="2000" dirty="0">
                <a:solidFill>
                  <a:prstClr val="black"/>
                </a:solidFill>
                <a:cs typeface="Calibri"/>
              </a:rPr>
              <a:t>x 60 </a:t>
            </a:r>
            <a:r>
              <a:rPr sz="2000" dirty="0" err="1">
                <a:solidFill>
                  <a:prstClr val="black"/>
                </a:solidFill>
                <a:cs typeface="Calibri"/>
              </a:rPr>
              <a:t>secs</a:t>
            </a:r>
            <a:r>
              <a:rPr sz="2000" dirty="0">
                <a:solidFill>
                  <a:prstClr val="black"/>
                </a:solidFill>
                <a:cs typeface="Calibri"/>
              </a:rPr>
              <a:t>/1</a:t>
            </a:r>
            <a:r>
              <a:rPr sz="2000" spc="20" dirty="0">
                <a:solidFill>
                  <a:prstClr val="black"/>
                </a:solidFill>
                <a:cs typeface="Calibri"/>
              </a:rPr>
              <a:t> </a:t>
            </a:r>
            <a:r>
              <a:rPr sz="2000" spc="-5" dirty="0">
                <a:solidFill>
                  <a:prstClr val="black"/>
                </a:solidFill>
                <a:cs typeface="Calibri"/>
              </a:rPr>
              <a:t>min</a:t>
            </a:r>
            <a:endParaRPr sz="2000" dirty="0">
              <a:solidFill>
                <a:prstClr val="black"/>
              </a:solidFill>
              <a:cs typeface="Calibri"/>
            </a:endParaRPr>
          </a:p>
        </p:txBody>
      </p:sp>
      <p:sp>
        <p:nvSpPr>
          <p:cNvPr id="10" name="object 6"/>
          <p:cNvSpPr txBox="1"/>
          <p:nvPr/>
        </p:nvSpPr>
        <p:spPr>
          <a:xfrm>
            <a:off x="1147936" y="1786415"/>
            <a:ext cx="6243464" cy="461665"/>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zh-CN" altLang="en-US" sz="3000" spc="7" baseline="13888" dirty="0">
                <a:solidFill>
                  <a:prstClr val="black"/>
                </a:solidFill>
                <a:cs typeface="Calibri"/>
              </a:rPr>
              <a:t>访问时间</a:t>
            </a:r>
            <a:r>
              <a:rPr sz="1300" spc="5" dirty="0">
                <a:solidFill>
                  <a:prstClr val="black"/>
                </a:solidFill>
                <a:cs typeface="Calibri"/>
              </a:rPr>
              <a:t>  </a:t>
            </a:r>
            <a:r>
              <a:rPr sz="3000" baseline="13888" dirty="0">
                <a:solidFill>
                  <a:prstClr val="black"/>
                </a:solidFill>
                <a:cs typeface="Calibri"/>
              </a:rPr>
              <a:t>=  </a:t>
            </a:r>
            <a:r>
              <a:rPr lang="zh-CN" altLang="en-US" sz="3000" baseline="13888" dirty="0">
                <a:solidFill>
                  <a:prstClr val="black"/>
                </a:solidFill>
                <a:cs typeface="Calibri"/>
              </a:rPr>
              <a:t>寻道时间</a:t>
            </a:r>
            <a:r>
              <a:rPr sz="1300" spc="5" dirty="0">
                <a:solidFill>
                  <a:prstClr val="black"/>
                </a:solidFill>
                <a:cs typeface="Calibri"/>
              </a:rPr>
              <a:t> </a:t>
            </a:r>
            <a:r>
              <a:rPr sz="3000" baseline="13888" dirty="0">
                <a:solidFill>
                  <a:prstClr val="black"/>
                </a:solidFill>
                <a:cs typeface="Calibri"/>
              </a:rPr>
              <a:t>+  </a:t>
            </a:r>
            <a:r>
              <a:rPr lang="zh-CN" altLang="en-US" sz="3000" baseline="13888" dirty="0">
                <a:solidFill>
                  <a:prstClr val="black"/>
                </a:solidFill>
                <a:cs typeface="Calibri"/>
              </a:rPr>
              <a:t>平均旋转延迟</a:t>
            </a:r>
            <a:r>
              <a:rPr sz="1300" spc="10" dirty="0">
                <a:solidFill>
                  <a:prstClr val="black"/>
                </a:solidFill>
                <a:cs typeface="Calibri"/>
              </a:rPr>
              <a:t> </a:t>
            </a:r>
            <a:r>
              <a:rPr sz="3000" baseline="13888" dirty="0">
                <a:solidFill>
                  <a:prstClr val="black"/>
                </a:solidFill>
                <a:cs typeface="Calibri"/>
              </a:rPr>
              <a:t>+ </a:t>
            </a:r>
            <a:r>
              <a:rPr lang="zh-CN" altLang="en-US" sz="3000" baseline="13888" dirty="0">
                <a:solidFill>
                  <a:prstClr val="black"/>
                </a:solidFill>
                <a:cs typeface="Calibri"/>
              </a:rPr>
              <a:t>数据传输时间</a:t>
            </a:r>
            <a:endParaRPr sz="1300" dirty="0">
              <a:solidFill>
                <a:prstClr val="black"/>
              </a:solidFill>
              <a:cs typeface="Calibri"/>
            </a:endParaRPr>
          </a:p>
        </p:txBody>
      </p:sp>
    </p:spTree>
    <p:extLst>
      <p:ext uri="{BB962C8B-B14F-4D97-AF65-F5344CB8AC3E}">
        <p14:creationId xmlns:p14="http://schemas.microsoft.com/office/powerpoint/2010/main" val="153964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49250" y="166578"/>
            <a:ext cx="8807450" cy="646331"/>
          </a:xfrm>
        </p:spPr>
        <p:txBody>
          <a:bodyPr lIns="91440" tIns="45720" rIns="91440" bIns="45720" anchor="ctr"/>
          <a:lstStyle/>
          <a:p>
            <a:pPr algn="ctr" eaLnBrk="1" hangingPunct="1"/>
            <a:r>
              <a:rPr lang="zh-CN" altLang="en-US" dirty="0"/>
              <a:t>存储器分类</a:t>
            </a:r>
          </a:p>
        </p:txBody>
      </p:sp>
      <p:sp>
        <p:nvSpPr>
          <p:cNvPr id="26627" name="Rectangle 3"/>
          <p:cNvSpPr>
            <a:spLocks noGrp="1" noChangeArrowheads="1"/>
          </p:cNvSpPr>
          <p:nvPr>
            <p:ph type="body" idx="4294967295"/>
          </p:nvPr>
        </p:nvSpPr>
        <p:spPr>
          <a:xfrm>
            <a:off x="265113" y="774700"/>
            <a:ext cx="7381875" cy="427038"/>
          </a:xfrm>
        </p:spPr>
        <p:txBody>
          <a:bodyPr lIns="91440" tIns="45720" rIns="91440" bIns="45720"/>
          <a:lstStyle/>
          <a:p>
            <a:pPr eaLnBrk="1" hangingPunct="1">
              <a:buFontTx/>
              <a:buNone/>
            </a:pPr>
            <a:r>
              <a:rPr lang="zh-CN" altLang="en-US" sz="2200" dirty="0">
                <a:latin typeface="微软雅黑" panose="020B0503020204020204" pitchFamily="34" charset="-122"/>
                <a:ea typeface="微软雅黑" panose="020B0503020204020204" pitchFamily="34" charset="-122"/>
              </a:rPr>
              <a:t>（2）按存储介质分类</a:t>
            </a:r>
          </a:p>
        </p:txBody>
      </p:sp>
      <p:sp>
        <p:nvSpPr>
          <p:cNvPr id="14342" name="Rectangle 6"/>
          <p:cNvSpPr>
            <a:spLocks noGrp="1" noChangeArrowheads="1"/>
          </p:cNvSpPr>
          <p:nvPr>
            <p:ph type="body" idx="4294967295"/>
          </p:nvPr>
        </p:nvSpPr>
        <p:spPr>
          <a:xfrm>
            <a:off x="361950" y="1225550"/>
            <a:ext cx="7861300" cy="1331913"/>
          </a:xfrm>
          <a:noFill/>
        </p:spPr>
        <p:txBody>
          <a:bodyPr lIns="91440" tIns="45720" rIns="91440" bIns="45720"/>
          <a:lstStyle/>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半导体存储器：</a:t>
            </a:r>
            <a:r>
              <a:rPr lang="zh-CN" altLang="en-US" sz="2200">
                <a:solidFill>
                  <a:srgbClr val="006600"/>
                </a:solidFill>
                <a:latin typeface="微软雅黑" panose="020B0503020204020204" pitchFamily="34" charset="-122"/>
                <a:ea typeface="微软雅黑" panose="020B0503020204020204" pitchFamily="34" charset="-122"/>
              </a:rPr>
              <a:t>双极型，静态</a:t>
            </a:r>
            <a:r>
              <a:rPr lang="en-US" altLang="zh-CN" sz="2200">
                <a:solidFill>
                  <a:srgbClr val="006600"/>
                </a:solidFill>
                <a:latin typeface="微软雅黑" panose="020B0503020204020204" pitchFamily="34" charset="-122"/>
                <a:ea typeface="微软雅黑" panose="020B0503020204020204" pitchFamily="34" charset="-122"/>
              </a:rPr>
              <a:t>MOS</a:t>
            </a:r>
            <a:r>
              <a:rPr lang="zh-CN" altLang="en-US" sz="2200">
                <a:solidFill>
                  <a:srgbClr val="006600"/>
                </a:solidFill>
                <a:latin typeface="微软雅黑" panose="020B0503020204020204" pitchFamily="34" charset="-122"/>
                <a:ea typeface="微软雅黑" panose="020B0503020204020204" pitchFamily="34" charset="-122"/>
              </a:rPr>
              <a:t>型，动态</a:t>
            </a:r>
            <a:r>
              <a:rPr lang="en-US" altLang="zh-CN" sz="2200">
                <a:solidFill>
                  <a:srgbClr val="006600"/>
                </a:solidFill>
                <a:latin typeface="微软雅黑" panose="020B0503020204020204" pitchFamily="34" charset="-122"/>
                <a:ea typeface="微软雅黑" panose="020B0503020204020204" pitchFamily="34" charset="-122"/>
              </a:rPr>
              <a:t>MOS</a:t>
            </a:r>
            <a:r>
              <a:rPr lang="zh-CN" altLang="en-US" sz="2200">
                <a:solidFill>
                  <a:srgbClr val="006600"/>
                </a:solidFill>
                <a:latin typeface="微软雅黑" panose="020B0503020204020204" pitchFamily="34" charset="-122"/>
                <a:ea typeface="微软雅黑" panose="020B0503020204020204" pitchFamily="34" charset="-122"/>
              </a:rPr>
              <a:t>型</a:t>
            </a:r>
          </a:p>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磁表面存储器：</a:t>
            </a:r>
            <a:r>
              <a:rPr lang="zh-CN" altLang="en-US" sz="2200">
                <a:solidFill>
                  <a:srgbClr val="006600"/>
                </a:solidFill>
                <a:latin typeface="微软雅黑" panose="020B0503020204020204" pitchFamily="34" charset="-122"/>
                <a:ea typeface="微软雅黑" panose="020B0503020204020204" pitchFamily="34" charset="-122"/>
              </a:rPr>
              <a:t>磁盘（</a:t>
            </a:r>
            <a:r>
              <a:rPr lang="en-US" altLang="zh-CN" sz="2200">
                <a:solidFill>
                  <a:srgbClr val="006600"/>
                </a:solidFill>
                <a:latin typeface="微软雅黑" panose="020B0503020204020204" pitchFamily="34" charset="-122"/>
                <a:ea typeface="微软雅黑" panose="020B0503020204020204" pitchFamily="34" charset="-122"/>
              </a:rPr>
              <a:t>Disk</a:t>
            </a:r>
            <a:r>
              <a:rPr lang="zh-CN" altLang="en-US" sz="2200">
                <a:solidFill>
                  <a:srgbClr val="006600"/>
                </a:solidFill>
                <a:latin typeface="微软雅黑" panose="020B0503020204020204" pitchFamily="34" charset="-122"/>
                <a:ea typeface="微软雅黑" panose="020B0503020204020204" pitchFamily="34" charset="-122"/>
              </a:rPr>
              <a:t>）、磁带 （</a:t>
            </a:r>
            <a:r>
              <a:rPr lang="en-US" altLang="zh-CN" sz="2200">
                <a:solidFill>
                  <a:srgbClr val="006600"/>
                </a:solidFill>
                <a:latin typeface="微软雅黑" panose="020B0503020204020204" pitchFamily="34" charset="-122"/>
                <a:ea typeface="微软雅黑" panose="020B0503020204020204" pitchFamily="34" charset="-122"/>
              </a:rPr>
              <a:t>Tape</a:t>
            </a:r>
            <a:r>
              <a:rPr lang="zh-CN" altLang="en-US" sz="2200">
                <a:solidFill>
                  <a:srgbClr val="006600"/>
                </a:solidFill>
                <a:latin typeface="微软雅黑" panose="020B0503020204020204" pitchFamily="34" charset="-122"/>
                <a:ea typeface="微软雅黑" panose="020B0503020204020204" pitchFamily="34" charset="-122"/>
              </a:rPr>
              <a:t>）</a:t>
            </a:r>
          </a:p>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光存储器：</a:t>
            </a:r>
            <a:r>
              <a:rPr lang="en-US" altLang="zh-CN" sz="2200">
                <a:solidFill>
                  <a:srgbClr val="006600"/>
                </a:solidFill>
                <a:latin typeface="微软雅黑" panose="020B0503020204020204" pitchFamily="34" charset="-122"/>
                <a:ea typeface="微软雅黑" panose="020B0503020204020204" pitchFamily="34" charset="-122"/>
              </a:rPr>
              <a:t>CD，CD-ROM，DVD</a:t>
            </a:r>
            <a:endParaRPr lang="zh-CN" altLang="en-US" sz="2200">
              <a:solidFill>
                <a:srgbClr val="006600"/>
              </a:solidFill>
              <a:latin typeface="微软雅黑" panose="020B0503020204020204" pitchFamily="34" charset="-122"/>
              <a:ea typeface="微软雅黑" panose="020B0503020204020204" pitchFamily="34" charset="-122"/>
            </a:endParaRPr>
          </a:p>
        </p:txBody>
      </p:sp>
      <p:sp>
        <p:nvSpPr>
          <p:cNvPr id="14344" name="Rectangle 8"/>
          <p:cNvSpPr>
            <a:spLocks noChangeArrowheads="1"/>
          </p:cNvSpPr>
          <p:nvPr/>
        </p:nvSpPr>
        <p:spPr bwMode="auto">
          <a:xfrm>
            <a:off x="279400" y="2708275"/>
            <a:ext cx="826293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（3）按信息的可更改性分类</a:t>
            </a:r>
            <a:endParaRPr kumimoji="1" lang="zh-CN" altLang="en-US" sz="2200" b="1">
              <a:latin typeface="微软雅黑" panose="020B0503020204020204" pitchFamily="34" charset="-122"/>
              <a:ea typeface="微软雅黑" panose="020B0503020204020204" pitchFamily="34" charset="-122"/>
            </a:endParaRP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读写存储器（</a:t>
            </a:r>
            <a:r>
              <a:rPr lang="en-US" altLang="zh-CN" sz="2200" b="1">
                <a:solidFill>
                  <a:srgbClr val="000099"/>
                </a:solidFill>
                <a:latin typeface="微软雅黑" panose="020B0503020204020204" pitchFamily="34" charset="-122"/>
                <a:ea typeface="微软雅黑" panose="020B0503020204020204" pitchFamily="34" charset="-122"/>
              </a:rPr>
              <a:t>Read / Write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可读可写</a:t>
            </a: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只读存储器（</a:t>
            </a:r>
            <a:r>
              <a:rPr lang="en-US" altLang="zh-CN" sz="2200" b="1">
                <a:solidFill>
                  <a:srgbClr val="000099"/>
                </a:solidFill>
                <a:latin typeface="微软雅黑" panose="020B0503020204020204" pitchFamily="34" charset="-122"/>
                <a:ea typeface="微软雅黑" panose="020B0503020204020204" pitchFamily="34" charset="-122"/>
              </a:rPr>
              <a:t>Read Only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只能读不能写</a:t>
            </a:r>
          </a:p>
        </p:txBody>
      </p:sp>
      <p:sp>
        <p:nvSpPr>
          <p:cNvPr id="14346" name="Rectangle 10"/>
          <p:cNvSpPr>
            <a:spLocks noChangeArrowheads="1"/>
          </p:cNvSpPr>
          <p:nvPr/>
        </p:nvSpPr>
        <p:spPr bwMode="auto">
          <a:xfrm>
            <a:off x="280988" y="4087813"/>
            <a:ext cx="81137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（4）按断电后信息的可保存性分类</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非易失（不挥发）性存储器(</a:t>
            </a:r>
            <a:r>
              <a:rPr lang="en-US" altLang="zh-CN" sz="2200" b="1">
                <a:solidFill>
                  <a:srgbClr val="000099"/>
                </a:solidFill>
                <a:latin typeface="微软雅黑" panose="020B0503020204020204" pitchFamily="34" charset="-122"/>
                <a:ea typeface="微软雅黑" panose="020B0503020204020204" pitchFamily="34" charset="-122"/>
              </a:rPr>
              <a:t>Nonvolatile Memory)</a:t>
            </a:r>
            <a:r>
              <a:rPr lang="en-US" altLang="zh-CN" sz="2200" b="1">
                <a:latin typeface="微软雅黑" panose="020B0503020204020204" pitchFamily="34" charset="-122"/>
                <a:ea typeface="微软雅黑" panose="020B0503020204020204" pitchFamily="34" charset="-122"/>
              </a:rPr>
              <a:t> </a:t>
            </a: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信息可一直保留，  不需电源维持。</a:t>
            </a:r>
          </a:p>
          <a:p>
            <a:pPr lvl="1" eaLnBrk="1" hangingPunct="1">
              <a:spcBef>
                <a:spcPct val="20000"/>
              </a:spcBef>
            </a:pPr>
            <a:r>
              <a:rPr lang="zh-CN" altLang="en-US" sz="2200" b="1">
                <a:solidFill>
                  <a:srgbClr val="CC3300"/>
                </a:solidFill>
                <a:latin typeface="微软雅黑" panose="020B0503020204020204" pitchFamily="34" charset="-122"/>
                <a:ea typeface="微软雅黑" panose="020B0503020204020204" pitchFamily="34" charset="-122"/>
              </a:rPr>
              <a:t>          （如 ：</a:t>
            </a:r>
            <a:r>
              <a:rPr lang="en-US" altLang="zh-CN" sz="2200" b="1">
                <a:solidFill>
                  <a:srgbClr val="CC3300"/>
                </a:solidFill>
                <a:latin typeface="微软雅黑" panose="020B0503020204020204" pitchFamily="34" charset="-122"/>
                <a:ea typeface="微软雅黑" panose="020B0503020204020204" pitchFamily="34" charset="-122"/>
              </a:rPr>
              <a:t>ROM</a:t>
            </a:r>
            <a:r>
              <a:rPr lang="zh-CN" altLang="en-US" sz="2200" b="1">
                <a:solidFill>
                  <a:srgbClr val="CC3300"/>
                </a:solidFill>
                <a:latin typeface="微软雅黑" panose="020B0503020204020204" pitchFamily="34" charset="-122"/>
                <a:ea typeface="微软雅黑" panose="020B0503020204020204" pitchFamily="34" charset="-122"/>
              </a:rPr>
              <a:t>、磁表面存储器、光存储器等）</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易失（挥发）性存储器(</a:t>
            </a:r>
            <a:r>
              <a:rPr lang="en-US" altLang="zh-CN" sz="2200" b="1">
                <a:solidFill>
                  <a:srgbClr val="000099"/>
                </a:solidFill>
                <a:latin typeface="微软雅黑" panose="020B0503020204020204" pitchFamily="34" charset="-122"/>
                <a:ea typeface="微软雅黑" panose="020B0503020204020204" pitchFamily="34" charset="-122"/>
              </a:rPr>
              <a:t>Volatile Memory)</a:t>
            </a:r>
            <a:r>
              <a:rPr lang="zh-CN" altLang="en-US" sz="2200" b="1">
                <a:solidFill>
                  <a:srgbClr val="000099"/>
                </a:solidFill>
                <a:latin typeface="微软雅黑" panose="020B0503020204020204" pitchFamily="34" charset="-122"/>
                <a:ea typeface="微软雅黑" panose="020B0503020204020204" pitchFamily="34" charset="-122"/>
              </a:rPr>
              <a:t> </a:t>
            </a:r>
            <a:endParaRPr lang="zh-CN" altLang="en-US" sz="2200" b="1">
              <a:latin typeface="微软雅黑" panose="020B0503020204020204" pitchFamily="34" charset="-122"/>
              <a:ea typeface="微软雅黑" panose="020B0503020204020204" pitchFamily="34" charset="-122"/>
            </a:endParaRP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电源关闭时信息自动丢失。（</a:t>
            </a:r>
            <a:r>
              <a:rPr lang="zh-CN" altLang="en-US" sz="2200" b="1">
                <a:solidFill>
                  <a:srgbClr val="CC3300"/>
                </a:solidFill>
                <a:latin typeface="微软雅黑" panose="020B0503020204020204" pitchFamily="34" charset="-122"/>
                <a:ea typeface="微软雅黑" panose="020B0503020204020204" pitchFamily="34" charset="-122"/>
              </a:rPr>
              <a:t>如：</a:t>
            </a:r>
            <a:r>
              <a:rPr lang="en-US" altLang="zh-CN" sz="2200" b="1">
                <a:solidFill>
                  <a:srgbClr val="CC3300"/>
                </a:solidFill>
                <a:latin typeface="微软雅黑" panose="020B0503020204020204" pitchFamily="34" charset="-122"/>
                <a:ea typeface="微软雅黑" panose="020B0503020204020204" pitchFamily="34" charset="-122"/>
              </a:rPr>
              <a:t>RAM</a:t>
            </a:r>
            <a:r>
              <a:rPr lang="zh-CN" altLang="en-US" sz="2200" b="1">
                <a:solidFill>
                  <a:srgbClr val="CC3300"/>
                </a:solidFill>
                <a:latin typeface="微软雅黑" panose="020B0503020204020204" pitchFamily="34" charset="-122"/>
                <a:ea typeface="微软雅黑" panose="020B0503020204020204" pitchFamily="34" charset="-122"/>
              </a:rPr>
              <a:t>、</a:t>
            </a:r>
            <a:r>
              <a:rPr lang="en-US" altLang="zh-CN" sz="2200" b="1">
                <a:solidFill>
                  <a:srgbClr val="CC3300"/>
                </a:solidFill>
                <a:latin typeface="微软雅黑" panose="020B0503020204020204" pitchFamily="34" charset="-122"/>
                <a:ea typeface="微软雅黑" panose="020B0503020204020204" pitchFamily="34" charset="-122"/>
              </a:rPr>
              <a:t>Cache</a:t>
            </a:r>
            <a:r>
              <a:rPr lang="zh-CN" altLang="en-US" sz="2200" b="1">
                <a:solidFill>
                  <a:srgbClr val="CC3300"/>
                </a:solidFill>
                <a:latin typeface="微软雅黑" panose="020B0503020204020204" pitchFamily="34" charset="-122"/>
                <a:ea typeface="微软雅黑" panose="020B0503020204020204" pitchFamily="34" charset="-122"/>
              </a:rPr>
              <a:t>等）</a:t>
            </a:r>
          </a:p>
        </p:txBody>
      </p:sp>
      <p:sp>
        <p:nvSpPr>
          <p:cNvPr id="26631"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8271C10C-1627-4554-89F4-079CDF4E39AE}" type="slidenum">
              <a:rPr lang="zh-CN" altLang="en-US" b="1">
                <a:ea typeface="宋体" panose="02010600030101010101" pitchFamily="2" charset="-122"/>
              </a:rPr>
              <a:pPr/>
              <a:t>6</a:t>
            </a:fld>
            <a:endParaRPr lang="zh-CN" altLang="en-US" b="1">
              <a:ea typeface="宋体" panose="02010600030101010101" pitchFamily="2" charset="-122"/>
            </a:endParaRPr>
          </a:p>
        </p:txBody>
      </p:sp>
    </p:spTree>
    <p:extLst>
      <p:ext uri="{BB962C8B-B14F-4D97-AF65-F5344CB8AC3E}">
        <p14:creationId xmlns:p14="http://schemas.microsoft.com/office/powerpoint/2010/main" val="1017259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blinds(horizontal)">
                                      <p:cBhvr>
                                        <p:cTn id="7" dur="500"/>
                                        <p:tgtEl>
                                          <p:spTgt spid="143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42">
                                            <p:txEl>
                                              <p:pRg st="1" end="1"/>
                                            </p:txEl>
                                          </p:spTgt>
                                        </p:tgtEl>
                                        <p:attrNameLst>
                                          <p:attrName>style.visibility</p:attrName>
                                        </p:attrNameLst>
                                      </p:cBhvr>
                                      <p:to>
                                        <p:strVal val="visible"/>
                                      </p:to>
                                    </p:set>
                                    <p:animEffect transition="in" filter="blinds(horizontal)">
                                      <p:cBhvr>
                                        <p:cTn id="12" dur="500"/>
                                        <p:tgtEl>
                                          <p:spTgt spid="143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42">
                                            <p:txEl>
                                              <p:pRg st="2" end="2"/>
                                            </p:txEl>
                                          </p:spTgt>
                                        </p:tgtEl>
                                        <p:attrNameLst>
                                          <p:attrName>style.visibility</p:attrName>
                                        </p:attrNameLst>
                                      </p:cBhvr>
                                      <p:to>
                                        <p:strVal val="visible"/>
                                      </p:to>
                                    </p:set>
                                    <p:animEffect transition="in" filter="blinds(horizontal)">
                                      <p:cBhvr>
                                        <p:cTn id="17" dur="500"/>
                                        <p:tgtEl>
                                          <p:spTgt spid="143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44">
                                            <p:txEl>
                                              <p:pRg st="1" end="1"/>
                                            </p:txEl>
                                          </p:spTgt>
                                        </p:tgtEl>
                                        <p:attrNameLst>
                                          <p:attrName>style.visibility</p:attrName>
                                        </p:attrNameLst>
                                      </p:cBhvr>
                                      <p:to>
                                        <p:strVal val="visible"/>
                                      </p:to>
                                    </p:set>
                                    <p:animEffect transition="in" filter="blinds(horizontal)">
                                      <p:cBhvr>
                                        <p:cTn id="22" dur="500"/>
                                        <p:tgtEl>
                                          <p:spTgt spid="1434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344">
                                            <p:txEl>
                                              <p:pRg st="2" end="2"/>
                                            </p:txEl>
                                          </p:spTgt>
                                        </p:tgtEl>
                                        <p:attrNameLst>
                                          <p:attrName>style.visibility</p:attrName>
                                        </p:attrNameLst>
                                      </p:cBhvr>
                                      <p:to>
                                        <p:strVal val="visible"/>
                                      </p:to>
                                    </p:set>
                                    <p:animEffect transition="in" filter="blinds(horizontal)">
                                      <p:cBhvr>
                                        <p:cTn id="27" dur="500"/>
                                        <p:tgtEl>
                                          <p:spTgt spid="1434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346">
                                            <p:txEl>
                                              <p:pRg st="1" end="1"/>
                                            </p:txEl>
                                          </p:spTgt>
                                        </p:tgtEl>
                                        <p:attrNameLst>
                                          <p:attrName>style.visibility</p:attrName>
                                        </p:attrNameLst>
                                      </p:cBhvr>
                                      <p:to>
                                        <p:strVal val="visible"/>
                                      </p:to>
                                    </p:set>
                                    <p:animEffect transition="in" filter="blinds(horizontal)">
                                      <p:cBhvr>
                                        <p:cTn id="32" dur="500"/>
                                        <p:tgtEl>
                                          <p:spTgt spid="1434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346">
                                            <p:txEl>
                                              <p:pRg st="2" end="2"/>
                                            </p:txEl>
                                          </p:spTgt>
                                        </p:tgtEl>
                                        <p:attrNameLst>
                                          <p:attrName>style.visibility</p:attrName>
                                        </p:attrNameLst>
                                      </p:cBhvr>
                                      <p:to>
                                        <p:strVal val="visible"/>
                                      </p:to>
                                    </p:set>
                                    <p:animEffect transition="in" filter="blinds(horizontal)">
                                      <p:cBhvr>
                                        <p:cTn id="37" dur="500"/>
                                        <p:tgtEl>
                                          <p:spTgt spid="14346">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4346">
                                            <p:txEl>
                                              <p:pRg st="3" end="3"/>
                                            </p:txEl>
                                          </p:spTgt>
                                        </p:tgtEl>
                                        <p:attrNameLst>
                                          <p:attrName>style.visibility</p:attrName>
                                        </p:attrNameLst>
                                      </p:cBhvr>
                                      <p:to>
                                        <p:strVal val="visible"/>
                                      </p:to>
                                    </p:set>
                                    <p:animEffect transition="in" filter="blinds(horizontal)">
                                      <p:cBhvr>
                                        <p:cTn id="40" dur="500"/>
                                        <p:tgtEl>
                                          <p:spTgt spid="14346">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4346">
                                            <p:txEl>
                                              <p:pRg st="4" end="4"/>
                                            </p:txEl>
                                          </p:spTgt>
                                        </p:tgtEl>
                                        <p:attrNameLst>
                                          <p:attrName>style.visibility</p:attrName>
                                        </p:attrNameLst>
                                      </p:cBhvr>
                                      <p:to>
                                        <p:strVal val="visible"/>
                                      </p:to>
                                    </p:set>
                                    <p:animEffect transition="in" filter="blinds(horizontal)">
                                      <p:cBhvr>
                                        <p:cTn id="45" dur="500"/>
                                        <p:tgtEl>
                                          <p:spTgt spid="14346">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4346">
                                            <p:txEl>
                                              <p:pRg st="5" end="5"/>
                                            </p:txEl>
                                          </p:spTgt>
                                        </p:tgtEl>
                                        <p:attrNameLst>
                                          <p:attrName>style.visibility</p:attrName>
                                        </p:attrNameLst>
                                      </p:cBhvr>
                                      <p:to>
                                        <p:strVal val="visible"/>
                                      </p:to>
                                    </p:set>
                                    <p:animEffect transition="in" filter="blinds(horizontal)">
                                      <p:cBhvr>
                                        <p:cTn id="50" dur="500"/>
                                        <p:tgtEl>
                                          <p:spTgt spid="14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4956175" cy="548640"/>
          </a:xfrm>
          <a:prstGeom prst="rect">
            <a:avLst/>
          </a:prstGeom>
        </p:spPr>
        <p:txBody>
          <a:bodyPr vert="horz" wrap="square" lIns="0" tIns="0" rIns="0" bIns="0" rtlCol="0">
            <a:spAutoFit/>
          </a:bodyPr>
          <a:lstStyle/>
          <a:p>
            <a:pPr marL="12700">
              <a:lnSpc>
                <a:spcPct val="100000"/>
              </a:lnSpc>
            </a:pPr>
            <a:r>
              <a:rPr lang="zh-CN" altLang="en-US" spc="-5" dirty="0"/>
              <a:t>磁盘访问时间 </a:t>
            </a:r>
            <a:r>
              <a:rPr lang="en-US" altLang="zh-CN" spc="-5" dirty="0"/>
              <a:t>- </a:t>
            </a:r>
            <a:r>
              <a:rPr lang="zh-CN" altLang="en-US" spc="-5" dirty="0"/>
              <a:t>举例</a:t>
            </a:r>
            <a:endParaRPr spc="-5" dirty="0"/>
          </a:p>
        </p:txBody>
      </p:sp>
      <p:sp>
        <p:nvSpPr>
          <p:cNvPr id="4" name="object 4"/>
          <p:cNvSpPr txBox="1"/>
          <p:nvPr/>
        </p:nvSpPr>
        <p:spPr>
          <a:xfrm>
            <a:off x="323528" y="1334216"/>
            <a:ext cx="3685540" cy="1930400"/>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a:solidFill>
                  <a:prstClr val="black"/>
                </a:solidFill>
                <a:cs typeface="Calibri"/>
              </a:rPr>
              <a:t>给定条件</a:t>
            </a:r>
            <a:r>
              <a:rPr sz="2400" b="1" spc="-5" dirty="0">
                <a:solidFill>
                  <a:prstClr val="black"/>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旋转频率 </a:t>
            </a:r>
            <a:r>
              <a:rPr sz="2000" dirty="0">
                <a:solidFill>
                  <a:prstClr val="black"/>
                </a:solidFill>
                <a:cs typeface="Calibri"/>
              </a:rPr>
              <a:t>= 7,200</a:t>
            </a:r>
            <a:r>
              <a:rPr sz="2000" spc="-80" dirty="0">
                <a:solidFill>
                  <a:prstClr val="black"/>
                </a:solidFill>
                <a:cs typeface="Calibri"/>
              </a:rPr>
              <a:t> </a:t>
            </a:r>
            <a:r>
              <a:rPr lang="zh-CN" altLang="en-US" sz="2000" dirty="0">
                <a:solidFill>
                  <a:prstClr val="black"/>
                </a:solidFill>
                <a:cs typeface="Calibri"/>
              </a:rPr>
              <a:t>转</a:t>
            </a:r>
            <a:r>
              <a:rPr lang="en-US" altLang="zh-CN" sz="2000" dirty="0">
                <a:solidFill>
                  <a:prstClr val="black"/>
                </a:solidFill>
                <a:cs typeface="Calibri"/>
              </a:rPr>
              <a:t>/</a:t>
            </a:r>
            <a:r>
              <a:rPr lang="zh-CN" altLang="en-US" sz="2000" dirty="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平均寻道时间 </a:t>
            </a:r>
            <a:r>
              <a:rPr sz="2000" dirty="0">
                <a:solidFill>
                  <a:prstClr val="black"/>
                </a:solidFill>
                <a:cs typeface="Calibri"/>
              </a:rPr>
              <a:t>= 9</a:t>
            </a:r>
            <a:r>
              <a:rPr sz="2000" spc="-15" dirty="0">
                <a:solidFill>
                  <a:prstClr val="black"/>
                </a:solidFill>
                <a:cs typeface="Calibri"/>
              </a:rPr>
              <a:t> </a:t>
            </a:r>
            <a:r>
              <a:rPr sz="2000" spc="-5" dirty="0">
                <a:solidFill>
                  <a:prstClr val="black"/>
                </a:solidFill>
                <a:cs typeface="Calibri"/>
              </a:rPr>
              <a:t>ms.</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平均扇区数</a:t>
            </a:r>
            <a:r>
              <a:rPr sz="2000" spc="-5" dirty="0">
                <a:solidFill>
                  <a:prstClr val="black"/>
                </a:solidFill>
                <a:cs typeface="Calibri"/>
              </a:rPr>
              <a:t>/</a:t>
            </a:r>
            <a:r>
              <a:rPr lang="zh-CN" altLang="en-US" sz="2000" spc="-5" dirty="0">
                <a:solidFill>
                  <a:prstClr val="black"/>
                </a:solidFill>
                <a:cs typeface="Calibri"/>
              </a:rPr>
              <a:t>磁道</a:t>
            </a:r>
            <a:r>
              <a:rPr sz="2000" spc="-5" dirty="0">
                <a:solidFill>
                  <a:prstClr val="black"/>
                </a:solidFill>
                <a:cs typeface="Calibri"/>
              </a:rPr>
              <a:t> </a:t>
            </a:r>
            <a:r>
              <a:rPr sz="2000" dirty="0">
                <a:solidFill>
                  <a:prstClr val="black"/>
                </a:solidFill>
                <a:cs typeface="Calibri"/>
              </a:rPr>
              <a:t>=</a:t>
            </a:r>
            <a:r>
              <a:rPr sz="2000" spc="-10" dirty="0">
                <a:solidFill>
                  <a:prstClr val="black"/>
                </a:solidFill>
                <a:cs typeface="Calibri"/>
              </a:rPr>
              <a:t> </a:t>
            </a:r>
            <a:r>
              <a:rPr sz="2000" dirty="0">
                <a:solidFill>
                  <a:prstClr val="black"/>
                </a:solidFill>
                <a:cs typeface="Calibri"/>
              </a:rPr>
              <a:t>400.</a:t>
            </a:r>
          </a:p>
          <a:p>
            <a:pPr marL="355600"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计算</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1213861" y="3412263"/>
            <a:ext cx="1904873" cy="1107996"/>
          </a:xfrm>
          <a:prstGeom prst="rect">
            <a:avLst/>
          </a:prstGeom>
        </p:spPr>
        <p:txBody>
          <a:bodyPr vert="horz" wrap="square" lIns="0" tIns="0" rIns="0" bIns="0" rtlCol="0">
            <a:spAutoFit/>
          </a:bodyPr>
          <a:lstStyle/>
          <a:p>
            <a:pPr marL="12700" marR="5080">
              <a:lnSpc>
                <a:spcPct val="120000"/>
              </a:lnSpc>
            </a:pPr>
            <a:r>
              <a:rPr lang="zh-CN" altLang="en-US" sz="3000" baseline="13888" dirty="0">
                <a:solidFill>
                  <a:prstClr val="black"/>
                </a:solidFill>
                <a:cs typeface="Calibri"/>
              </a:rPr>
              <a:t>平均旋转延迟</a:t>
            </a:r>
            <a:r>
              <a:rPr sz="3000" baseline="13888" dirty="0">
                <a:solidFill>
                  <a:prstClr val="black"/>
                </a:solidFill>
                <a:cs typeface="Calibri"/>
              </a:rPr>
              <a:t>= </a:t>
            </a:r>
            <a:r>
              <a:rPr lang="zh-CN" altLang="en-US" sz="3000" baseline="13888" dirty="0">
                <a:solidFill>
                  <a:prstClr val="black"/>
                </a:solidFill>
                <a:cs typeface="Calibri"/>
              </a:rPr>
              <a:t>？</a:t>
            </a:r>
            <a:r>
              <a:rPr sz="3000" baseline="13888" dirty="0">
                <a:solidFill>
                  <a:prstClr val="black"/>
                </a:solidFill>
                <a:cs typeface="Calibri"/>
              </a:rPr>
              <a:t> </a:t>
            </a:r>
            <a:r>
              <a:rPr lang="zh-CN" altLang="en-US" sz="3000" baseline="13888" dirty="0">
                <a:solidFill>
                  <a:prstClr val="black"/>
                </a:solidFill>
                <a:cs typeface="Calibri"/>
              </a:rPr>
              <a:t>数据传输时间</a:t>
            </a:r>
            <a:r>
              <a:rPr sz="3000" baseline="13888" dirty="0">
                <a:solidFill>
                  <a:prstClr val="black"/>
                </a:solidFill>
                <a:cs typeface="Calibri"/>
              </a:rPr>
              <a:t>=</a:t>
            </a:r>
            <a:r>
              <a:rPr lang="en-US" sz="3000" baseline="13888" dirty="0">
                <a:solidFill>
                  <a:prstClr val="black"/>
                </a:solidFill>
                <a:cs typeface="Calibri"/>
              </a:rPr>
              <a:t> </a:t>
            </a:r>
            <a:r>
              <a:rPr lang="zh-CN" altLang="en-US" sz="3000" baseline="13888" dirty="0">
                <a:solidFill>
                  <a:prstClr val="black"/>
                </a:solidFill>
                <a:cs typeface="Calibri"/>
              </a:rPr>
              <a:t>？</a:t>
            </a:r>
            <a:endParaRPr lang="en-US" sz="3000" baseline="13888" dirty="0">
              <a:solidFill>
                <a:prstClr val="black"/>
              </a:solidFill>
              <a:cs typeface="Calibri"/>
            </a:endParaRPr>
          </a:p>
          <a:p>
            <a:pPr marL="12700" marR="5080">
              <a:lnSpc>
                <a:spcPct val="120000"/>
              </a:lnSpc>
            </a:pPr>
            <a:r>
              <a:rPr lang="zh-CN" altLang="en-US" sz="3000" baseline="13888" dirty="0">
                <a:solidFill>
                  <a:prstClr val="black"/>
                </a:solidFill>
                <a:cs typeface="Calibri"/>
              </a:rPr>
              <a:t>访问时间</a:t>
            </a:r>
            <a:r>
              <a:rPr lang="en-US" altLang="zh-CN" sz="3000" baseline="13888" dirty="0">
                <a:solidFill>
                  <a:prstClr val="black"/>
                </a:solidFill>
                <a:cs typeface="Calibri"/>
              </a:rPr>
              <a:t>= </a:t>
            </a:r>
            <a:r>
              <a:rPr lang="zh-CN" altLang="en-US" sz="3000" baseline="13888" dirty="0">
                <a:solidFill>
                  <a:prstClr val="black"/>
                </a:solidFill>
                <a:cs typeface="Calibri"/>
              </a:rPr>
              <a:t>？</a:t>
            </a:r>
            <a:endParaRPr sz="3000" baseline="13888" dirty="0">
              <a:solidFill>
                <a:prstClr val="black"/>
              </a:solidFill>
              <a:cs typeface="Calibri"/>
            </a:endParaRPr>
          </a:p>
        </p:txBody>
      </p:sp>
      <p:sp>
        <p:nvSpPr>
          <p:cNvPr id="6" name="object 6"/>
          <p:cNvSpPr txBox="1"/>
          <p:nvPr/>
        </p:nvSpPr>
        <p:spPr>
          <a:xfrm>
            <a:off x="715733" y="3331592"/>
            <a:ext cx="153670" cy="1082675"/>
          </a:xfrm>
          <a:prstGeom prst="rect">
            <a:avLst/>
          </a:prstGeom>
        </p:spPr>
        <p:txBody>
          <a:bodyPr vert="horz" wrap="square" lIns="0" tIns="0" rIns="0" bIns="0" rtlCol="0">
            <a:spAutoFit/>
          </a:bodyPr>
          <a:lstStyle/>
          <a:p>
            <a:pPr marL="12700"/>
            <a:r>
              <a:rPr sz="2200" spc="-5" dirty="0">
                <a:solidFill>
                  <a:srgbClr val="8D171A"/>
                </a:solidFill>
                <a:latin typeface="Wingdings"/>
                <a:cs typeface="Wingdings"/>
              </a:rPr>
              <a:t></a:t>
            </a:r>
            <a:endParaRPr sz="2200">
              <a:solidFill>
                <a:prstClr val="black"/>
              </a:solidFill>
              <a:latin typeface="Wingdings"/>
              <a:cs typeface="Wingdings"/>
            </a:endParaRPr>
          </a:p>
          <a:p>
            <a:pPr marL="12700">
              <a:spcBef>
                <a:spcPts val="240"/>
              </a:spcBef>
            </a:pPr>
            <a:r>
              <a:rPr sz="2200" spc="-5" dirty="0">
                <a:solidFill>
                  <a:srgbClr val="8D171A"/>
                </a:solidFill>
                <a:latin typeface="Wingdings"/>
                <a:cs typeface="Wingdings"/>
              </a:rPr>
              <a:t></a:t>
            </a:r>
            <a:endParaRPr sz="2200">
              <a:solidFill>
                <a:prstClr val="black"/>
              </a:solidFill>
              <a:latin typeface="Wingdings"/>
              <a:cs typeface="Wingdings"/>
            </a:endParaRPr>
          </a:p>
          <a:p>
            <a:pPr marL="12700">
              <a:spcBef>
                <a:spcPts val="240"/>
              </a:spcBef>
            </a:pPr>
            <a:r>
              <a:rPr sz="2200" spc="-5" dirty="0">
                <a:solidFill>
                  <a:srgbClr val="8D171A"/>
                </a:solidFill>
                <a:latin typeface="Wingdings"/>
                <a:cs typeface="Wingdings"/>
              </a:rPr>
              <a:t></a:t>
            </a:r>
            <a:endParaRPr sz="2200">
              <a:solidFill>
                <a:prstClr val="black"/>
              </a:solidFill>
              <a:latin typeface="Wingdings"/>
              <a:cs typeface="Wingding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60</a:t>
            </a:fld>
            <a:endParaRPr spc="-5" dirty="0">
              <a:solidFill>
                <a:prstClr val="black"/>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122" y="2204864"/>
            <a:ext cx="5454062" cy="41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0057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61</a:t>
            </a:fld>
            <a:endParaRPr spc="-5" dirty="0">
              <a:solidFill>
                <a:prstClr val="black"/>
              </a:solidFill>
            </a:endParaRPr>
          </a:p>
        </p:txBody>
      </p:sp>
      <p:sp>
        <p:nvSpPr>
          <p:cNvPr id="3" name="object 3"/>
          <p:cNvSpPr txBox="1">
            <a:spLocks noGrp="1"/>
          </p:cNvSpPr>
          <p:nvPr>
            <p:ph type="title"/>
          </p:nvPr>
        </p:nvSpPr>
        <p:spPr>
          <a:xfrm>
            <a:off x="435758" y="513402"/>
            <a:ext cx="4956175" cy="548640"/>
          </a:xfrm>
          <a:prstGeom prst="rect">
            <a:avLst/>
          </a:prstGeom>
        </p:spPr>
        <p:txBody>
          <a:bodyPr vert="horz" wrap="square" lIns="0" tIns="0" rIns="0" bIns="0" rtlCol="0">
            <a:spAutoFit/>
          </a:bodyPr>
          <a:lstStyle/>
          <a:p>
            <a:pPr marL="12700">
              <a:lnSpc>
                <a:spcPct val="100000"/>
              </a:lnSpc>
            </a:pPr>
            <a:r>
              <a:rPr lang="zh-CN" altLang="en-US" spc="-5" dirty="0"/>
              <a:t>磁盘访问时间 </a:t>
            </a:r>
            <a:r>
              <a:rPr lang="en-US" altLang="zh-CN" spc="-5" dirty="0"/>
              <a:t>- </a:t>
            </a:r>
            <a:r>
              <a:rPr lang="zh-CN" altLang="en-US" spc="-5" dirty="0"/>
              <a:t>举例</a:t>
            </a:r>
            <a:endParaRPr spc="-5" dirty="0"/>
          </a:p>
        </p:txBody>
      </p:sp>
      <p:sp>
        <p:nvSpPr>
          <p:cNvPr id="4" name="object 4"/>
          <p:cNvSpPr txBox="1"/>
          <p:nvPr/>
        </p:nvSpPr>
        <p:spPr>
          <a:xfrm>
            <a:off x="475615" y="1387983"/>
            <a:ext cx="3685540" cy="1930400"/>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a:solidFill>
                  <a:prstClr val="black"/>
                </a:solidFill>
                <a:cs typeface="Calibri"/>
              </a:rPr>
              <a:t>给定条件</a:t>
            </a:r>
            <a:r>
              <a:rPr sz="2400" b="1" spc="-5" dirty="0">
                <a:solidFill>
                  <a:prstClr val="black"/>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旋转频率 </a:t>
            </a:r>
            <a:r>
              <a:rPr sz="2000" dirty="0">
                <a:solidFill>
                  <a:prstClr val="black"/>
                </a:solidFill>
                <a:cs typeface="Calibri"/>
              </a:rPr>
              <a:t>= 7,200</a:t>
            </a:r>
            <a:r>
              <a:rPr sz="2000" spc="-80" dirty="0">
                <a:solidFill>
                  <a:prstClr val="black"/>
                </a:solidFill>
                <a:cs typeface="Calibri"/>
              </a:rPr>
              <a:t> </a:t>
            </a:r>
            <a:r>
              <a:rPr lang="zh-CN" altLang="en-US" sz="2000" dirty="0">
                <a:solidFill>
                  <a:prstClr val="black"/>
                </a:solidFill>
                <a:cs typeface="Calibri"/>
              </a:rPr>
              <a:t>转</a:t>
            </a:r>
            <a:r>
              <a:rPr lang="en-US" altLang="zh-CN" sz="2000" dirty="0">
                <a:solidFill>
                  <a:prstClr val="black"/>
                </a:solidFill>
                <a:cs typeface="Calibri"/>
              </a:rPr>
              <a:t>/</a:t>
            </a:r>
            <a:r>
              <a:rPr lang="zh-CN" altLang="en-US" sz="2000" dirty="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平均寻道时间 </a:t>
            </a:r>
            <a:r>
              <a:rPr sz="2000" dirty="0">
                <a:solidFill>
                  <a:prstClr val="black"/>
                </a:solidFill>
                <a:cs typeface="Calibri"/>
              </a:rPr>
              <a:t>= </a:t>
            </a:r>
            <a:r>
              <a:rPr sz="2000" dirty="0">
                <a:solidFill>
                  <a:srgbClr val="BC1E24"/>
                </a:solidFill>
                <a:cs typeface="Calibri"/>
              </a:rPr>
              <a:t>9</a:t>
            </a:r>
            <a:r>
              <a:rPr sz="2000" spc="-10" dirty="0">
                <a:solidFill>
                  <a:srgbClr val="BC1E24"/>
                </a:solidFill>
                <a:cs typeface="Calibri"/>
              </a:rPr>
              <a:t> </a:t>
            </a:r>
            <a:r>
              <a:rPr sz="2000" spc="-5" dirty="0">
                <a:solidFill>
                  <a:srgbClr val="BC1E24"/>
                </a:solidFill>
                <a:cs typeface="Calibri"/>
              </a:rPr>
              <a:t>ms</a:t>
            </a:r>
            <a:r>
              <a:rPr sz="2000" spc="-5" dirty="0">
                <a:solidFill>
                  <a:prstClr val="black"/>
                </a:solidFill>
                <a:cs typeface="Calibri"/>
              </a:rPr>
              <a:t>.</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平均扇区数</a:t>
            </a:r>
            <a:r>
              <a:rPr sz="2000" spc="-5" dirty="0">
                <a:solidFill>
                  <a:prstClr val="black"/>
                </a:solidFill>
                <a:cs typeface="Calibri"/>
              </a:rPr>
              <a:t>/</a:t>
            </a:r>
            <a:r>
              <a:rPr lang="zh-CN" altLang="en-US" sz="2000" spc="-5" dirty="0">
                <a:solidFill>
                  <a:prstClr val="black"/>
                </a:solidFill>
                <a:cs typeface="Calibri"/>
              </a:rPr>
              <a:t>磁道</a:t>
            </a:r>
            <a:r>
              <a:rPr sz="2000" spc="-5" dirty="0">
                <a:solidFill>
                  <a:prstClr val="black"/>
                </a:solidFill>
                <a:cs typeface="Calibri"/>
              </a:rPr>
              <a:t> </a:t>
            </a:r>
            <a:r>
              <a:rPr sz="2000" dirty="0">
                <a:solidFill>
                  <a:prstClr val="black"/>
                </a:solidFill>
                <a:cs typeface="Calibri"/>
              </a:rPr>
              <a:t>=</a:t>
            </a:r>
            <a:r>
              <a:rPr sz="2000" spc="-10" dirty="0">
                <a:solidFill>
                  <a:prstClr val="black"/>
                </a:solidFill>
                <a:cs typeface="Calibri"/>
              </a:rPr>
              <a:t> </a:t>
            </a:r>
            <a:r>
              <a:rPr sz="2000" dirty="0">
                <a:solidFill>
                  <a:prstClr val="black"/>
                </a:solidFill>
                <a:cs typeface="Calibri"/>
              </a:rPr>
              <a:t>400.</a:t>
            </a:r>
          </a:p>
          <a:p>
            <a:pPr marL="355600"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计算结果</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932814" y="3354451"/>
            <a:ext cx="8134986" cy="1082348"/>
          </a:xfrm>
          <a:prstGeom prst="rect">
            <a:avLst/>
          </a:prstGeom>
        </p:spPr>
        <p:txBody>
          <a:bodyPr vert="horz" wrap="square" lIns="0" tIns="0" rIns="0" bIns="0" rtlCol="0">
            <a:spAutoFit/>
          </a:bodyPr>
          <a:lstStyle/>
          <a:p>
            <a:pPr marL="299085" indent="-286385">
              <a:buClr>
                <a:srgbClr val="8D171A"/>
              </a:buClr>
              <a:buSzPct val="110000"/>
              <a:buFont typeface="Wingdings"/>
              <a:buChar char=""/>
              <a:tabLst>
                <a:tab pos="299085" algn="l"/>
                <a:tab pos="299720" algn="l"/>
              </a:tabLst>
            </a:pPr>
            <a:r>
              <a:rPr lang="zh-CN" altLang="en-US" sz="2000" dirty="0">
                <a:solidFill>
                  <a:prstClr val="black"/>
                </a:solidFill>
                <a:cs typeface="Calibri"/>
              </a:rPr>
              <a:t>平均旋转延迟 </a:t>
            </a:r>
            <a:r>
              <a:rPr sz="2000" dirty="0">
                <a:solidFill>
                  <a:prstClr val="black"/>
                </a:solidFill>
                <a:cs typeface="Calibri"/>
              </a:rPr>
              <a:t>= 1/2 x (60 secs/7200 RPM) x 1000 </a:t>
            </a:r>
            <a:r>
              <a:rPr sz="2000" spc="-5" dirty="0">
                <a:solidFill>
                  <a:prstClr val="black"/>
                </a:solidFill>
                <a:cs typeface="Calibri"/>
              </a:rPr>
              <a:t>ms/sec </a:t>
            </a:r>
            <a:r>
              <a:rPr sz="2000" dirty="0">
                <a:solidFill>
                  <a:prstClr val="black"/>
                </a:solidFill>
                <a:cs typeface="Calibri"/>
              </a:rPr>
              <a:t>= </a:t>
            </a:r>
            <a:r>
              <a:rPr sz="2000" dirty="0">
                <a:solidFill>
                  <a:srgbClr val="BC1E24"/>
                </a:solidFill>
                <a:cs typeface="Calibri"/>
              </a:rPr>
              <a:t>4</a:t>
            </a:r>
            <a:r>
              <a:rPr sz="2000" spc="-130" dirty="0">
                <a:solidFill>
                  <a:srgbClr val="BC1E24"/>
                </a:solidFill>
                <a:cs typeface="Calibri"/>
              </a:rPr>
              <a:t> </a:t>
            </a:r>
            <a:r>
              <a:rPr sz="2000" spc="-5" dirty="0">
                <a:solidFill>
                  <a:srgbClr val="BC1E24"/>
                </a:solidFill>
                <a:cs typeface="Calibri"/>
              </a:rPr>
              <a:t>ms</a:t>
            </a:r>
            <a:r>
              <a:rPr sz="2000" spc="-5" dirty="0">
                <a:solidFill>
                  <a:prstClr val="black"/>
                </a:solidFill>
                <a:cs typeface="Calibri"/>
              </a:rPr>
              <a:t>.</a:t>
            </a:r>
            <a:endParaRPr sz="2000" dirty="0">
              <a:solidFill>
                <a:prstClr val="black"/>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dirty="0">
                <a:solidFill>
                  <a:prstClr val="black"/>
                </a:solidFill>
                <a:cs typeface="Calibri"/>
              </a:rPr>
              <a:t>数据传输时间 </a:t>
            </a:r>
            <a:r>
              <a:rPr sz="2000" dirty="0">
                <a:solidFill>
                  <a:prstClr val="black"/>
                </a:solidFill>
                <a:cs typeface="Calibri"/>
              </a:rPr>
              <a:t>= 60/7200 RPM x 1/400 </a:t>
            </a:r>
            <a:r>
              <a:rPr lang="zh-CN" altLang="en-US" sz="1600" dirty="0">
                <a:solidFill>
                  <a:prstClr val="black"/>
                </a:solidFill>
                <a:cs typeface="Calibri"/>
              </a:rPr>
              <a:t>扇区数</a:t>
            </a:r>
            <a:r>
              <a:rPr sz="1600" dirty="0">
                <a:solidFill>
                  <a:prstClr val="black"/>
                </a:solidFill>
                <a:cs typeface="Calibri"/>
              </a:rPr>
              <a:t>/</a:t>
            </a:r>
            <a:r>
              <a:rPr lang="zh-CN" altLang="en-US" sz="1600" dirty="0">
                <a:solidFill>
                  <a:prstClr val="black"/>
                </a:solidFill>
                <a:cs typeface="Calibri"/>
              </a:rPr>
              <a:t>磁道</a:t>
            </a:r>
            <a:r>
              <a:rPr sz="1600" dirty="0">
                <a:solidFill>
                  <a:prstClr val="black"/>
                </a:solidFill>
                <a:cs typeface="Calibri"/>
              </a:rPr>
              <a:t> </a:t>
            </a:r>
            <a:r>
              <a:rPr sz="2000" dirty="0">
                <a:solidFill>
                  <a:prstClr val="black"/>
                </a:solidFill>
                <a:cs typeface="Calibri"/>
              </a:rPr>
              <a:t>x 1000 </a:t>
            </a:r>
            <a:r>
              <a:rPr sz="2000" spc="-5" dirty="0">
                <a:solidFill>
                  <a:prstClr val="black"/>
                </a:solidFill>
                <a:cs typeface="Calibri"/>
              </a:rPr>
              <a:t>ms/sec </a:t>
            </a:r>
            <a:r>
              <a:rPr sz="2000" dirty="0">
                <a:solidFill>
                  <a:prstClr val="black"/>
                </a:solidFill>
                <a:cs typeface="Calibri"/>
              </a:rPr>
              <a:t>= </a:t>
            </a:r>
            <a:r>
              <a:rPr sz="2000" dirty="0">
                <a:solidFill>
                  <a:srgbClr val="BC1E24"/>
                </a:solidFill>
                <a:cs typeface="Calibri"/>
              </a:rPr>
              <a:t>0.02</a:t>
            </a:r>
            <a:r>
              <a:rPr sz="2000" spc="-100" dirty="0">
                <a:solidFill>
                  <a:srgbClr val="BC1E24"/>
                </a:solidFill>
                <a:cs typeface="Calibri"/>
              </a:rPr>
              <a:t> </a:t>
            </a:r>
            <a:r>
              <a:rPr sz="2000" spc="-5" dirty="0" err="1">
                <a:solidFill>
                  <a:srgbClr val="BC1E24"/>
                </a:solidFill>
                <a:cs typeface="Calibri"/>
              </a:rPr>
              <a:t>ms</a:t>
            </a:r>
            <a:endParaRPr lang="en-US" sz="2000" spc="-5" dirty="0">
              <a:solidFill>
                <a:srgbClr val="BC1E24"/>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spc="-5" dirty="0">
                <a:solidFill>
                  <a:prstClr val="black"/>
                </a:solidFill>
                <a:cs typeface="Calibri"/>
              </a:rPr>
              <a:t>访问时间 </a:t>
            </a:r>
            <a:r>
              <a:rPr lang="en-US" altLang="zh-CN" sz="2000" dirty="0">
                <a:solidFill>
                  <a:prstClr val="black"/>
                </a:solidFill>
                <a:cs typeface="Calibri"/>
              </a:rPr>
              <a:t>= </a:t>
            </a:r>
            <a:r>
              <a:rPr lang="en-US" altLang="zh-CN" sz="2000" dirty="0">
                <a:solidFill>
                  <a:srgbClr val="BC1E24"/>
                </a:solidFill>
                <a:cs typeface="Calibri"/>
              </a:rPr>
              <a:t>9 </a:t>
            </a:r>
            <a:r>
              <a:rPr lang="en-US" altLang="zh-CN" sz="2000" spc="-5" dirty="0" err="1">
                <a:solidFill>
                  <a:srgbClr val="BC1E24"/>
                </a:solidFill>
                <a:cs typeface="Calibri"/>
              </a:rPr>
              <a:t>ms</a:t>
            </a:r>
            <a:r>
              <a:rPr lang="en-US" altLang="zh-CN" sz="2000" spc="-5" dirty="0">
                <a:solidFill>
                  <a:srgbClr val="BC1E24"/>
                </a:solidFill>
                <a:cs typeface="Calibri"/>
              </a:rPr>
              <a:t> </a:t>
            </a:r>
            <a:r>
              <a:rPr lang="en-US" altLang="zh-CN" sz="2000" dirty="0">
                <a:solidFill>
                  <a:srgbClr val="BC1E24"/>
                </a:solidFill>
                <a:cs typeface="Calibri"/>
              </a:rPr>
              <a:t>+ 4 </a:t>
            </a:r>
            <a:r>
              <a:rPr lang="en-US" altLang="zh-CN" sz="2000" spc="-5" dirty="0" err="1">
                <a:solidFill>
                  <a:srgbClr val="BC1E24"/>
                </a:solidFill>
                <a:cs typeface="Calibri"/>
              </a:rPr>
              <a:t>ms</a:t>
            </a:r>
            <a:r>
              <a:rPr lang="en-US" altLang="zh-CN" sz="2000" spc="-5" dirty="0">
                <a:solidFill>
                  <a:srgbClr val="BC1E24"/>
                </a:solidFill>
                <a:cs typeface="Calibri"/>
              </a:rPr>
              <a:t> </a:t>
            </a:r>
            <a:r>
              <a:rPr lang="en-US" altLang="zh-CN" sz="2000" dirty="0">
                <a:solidFill>
                  <a:srgbClr val="BC1E24"/>
                </a:solidFill>
                <a:cs typeface="Calibri"/>
              </a:rPr>
              <a:t>+ 0.02</a:t>
            </a:r>
            <a:r>
              <a:rPr lang="en-US" altLang="zh-CN" sz="2000" spc="-110" dirty="0">
                <a:solidFill>
                  <a:srgbClr val="BC1E24"/>
                </a:solidFill>
                <a:cs typeface="Calibri"/>
              </a:rPr>
              <a:t> </a:t>
            </a:r>
            <a:r>
              <a:rPr lang="en-US" altLang="zh-CN" sz="2000" spc="-5" dirty="0" err="1">
                <a:solidFill>
                  <a:srgbClr val="BC1E24"/>
                </a:solidFill>
                <a:cs typeface="Calibri"/>
              </a:rPr>
              <a:t>ms</a:t>
            </a:r>
            <a:endParaRPr sz="2200" dirty="0">
              <a:solidFill>
                <a:prstClr val="black"/>
              </a:solidFill>
              <a:latin typeface="Wingdings"/>
              <a:cs typeface="Wingdings"/>
            </a:endParaRPr>
          </a:p>
        </p:txBody>
      </p:sp>
      <p:sp>
        <p:nvSpPr>
          <p:cNvPr id="8" name="object 8"/>
          <p:cNvSpPr txBox="1"/>
          <p:nvPr/>
        </p:nvSpPr>
        <p:spPr>
          <a:xfrm>
            <a:off x="475615" y="4460367"/>
            <a:ext cx="7616825" cy="1856919"/>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重点</a:t>
            </a:r>
            <a:r>
              <a:rPr sz="2400" b="1" spc="-5" dirty="0">
                <a:solidFill>
                  <a:prstClr val="black"/>
                </a:solidFill>
                <a:cs typeface="Calibri"/>
              </a:rPr>
              <a:t>:</a:t>
            </a:r>
            <a:endParaRPr sz="24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访问时间主要由寻道时间和旋转延迟时间组成。</a:t>
            </a:r>
            <a:endParaRPr lang="en-US" altLang="zh-CN" sz="2000" spc="-5"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访问扇区首位花费时间较长，其他位较快。</a:t>
            </a:r>
            <a:r>
              <a:rPr sz="2000" spc="-5" dirty="0">
                <a:solidFill>
                  <a:prstClr val="black"/>
                </a:solidFill>
                <a:cs typeface="Calibri"/>
              </a:rPr>
              <a:t> </a:t>
            </a:r>
            <a:endParaRPr lang="en-US" sz="2000" spc="-5"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sz="2000" b="1" i="1" dirty="0">
                <a:solidFill>
                  <a:srgbClr val="555555"/>
                </a:solidFill>
                <a:cs typeface="Calibri"/>
              </a:rPr>
              <a:t>SRAM </a:t>
            </a:r>
            <a:r>
              <a:rPr lang="zh-CN" altLang="en-US" sz="2000" b="1" i="1" dirty="0">
                <a:solidFill>
                  <a:srgbClr val="555555"/>
                </a:solidFill>
                <a:cs typeface="Calibri"/>
              </a:rPr>
              <a:t>访问时间大约为 </a:t>
            </a:r>
            <a:r>
              <a:rPr sz="2000" b="1" i="1" dirty="0">
                <a:solidFill>
                  <a:srgbClr val="555555"/>
                </a:solidFill>
                <a:cs typeface="Calibri"/>
              </a:rPr>
              <a:t>4 </a:t>
            </a:r>
            <a:r>
              <a:rPr sz="2000" b="1" i="1" spc="-5" dirty="0">
                <a:solidFill>
                  <a:srgbClr val="555555"/>
                </a:solidFill>
                <a:cs typeface="Calibri"/>
              </a:rPr>
              <a:t>ns/</a:t>
            </a:r>
            <a:r>
              <a:rPr lang="zh-CN" altLang="en-US" sz="2000" b="1" i="1" spc="-5" dirty="0">
                <a:solidFill>
                  <a:srgbClr val="555555"/>
                </a:solidFill>
                <a:cs typeface="Calibri"/>
              </a:rPr>
              <a:t>双字</a:t>
            </a:r>
            <a:r>
              <a:rPr sz="2000" b="1" i="1" spc="-5" dirty="0">
                <a:solidFill>
                  <a:srgbClr val="555555"/>
                </a:solidFill>
                <a:cs typeface="Calibri"/>
              </a:rPr>
              <a:t>, </a:t>
            </a:r>
            <a:r>
              <a:rPr sz="2000" b="1" i="1" dirty="0">
                <a:solidFill>
                  <a:srgbClr val="555555"/>
                </a:solidFill>
                <a:cs typeface="Calibri"/>
              </a:rPr>
              <a:t>DRAM </a:t>
            </a:r>
            <a:r>
              <a:rPr lang="zh-CN" altLang="en-US" sz="2000" b="1" i="1" spc="-5" dirty="0">
                <a:solidFill>
                  <a:srgbClr val="555555"/>
                </a:solidFill>
                <a:cs typeface="Calibri"/>
              </a:rPr>
              <a:t>大约为</a:t>
            </a:r>
            <a:r>
              <a:rPr sz="2000" b="1" i="1" spc="-5" dirty="0">
                <a:solidFill>
                  <a:srgbClr val="555555"/>
                </a:solidFill>
                <a:cs typeface="Calibri"/>
              </a:rPr>
              <a:t>  </a:t>
            </a:r>
            <a:r>
              <a:rPr sz="2000" b="1" i="1" dirty="0">
                <a:solidFill>
                  <a:srgbClr val="555555"/>
                </a:solidFill>
                <a:cs typeface="Calibri"/>
              </a:rPr>
              <a:t>60</a:t>
            </a:r>
            <a:r>
              <a:rPr sz="2000" b="1" i="1" spc="-185" dirty="0">
                <a:solidFill>
                  <a:srgbClr val="555555"/>
                </a:solidFill>
                <a:cs typeface="Calibri"/>
              </a:rPr>
              <a:t> </a:t>
            </a:r>
            <a:r>
              <a:rPr sz="2000" b="1" i="1" spc="-5" dirty="0">
                <a:solidFill>
                  <a:srgbClr val="555555"/>
                </a:solidFill>
                <a:cs typeface="Calibri"/>
              </a:rPr>
              <a:t>ns</a:t>
            </a:r>
            <a:r>
              <a:rPr lang="en-US" sz="2000" b="1" i="1" spc="-5" dirty="0">
                <a:solidFill>
                  <a:srgbClr val="555555"/>
                </a:solidFill>
                <a:cs typeface="Calibri"/>
              </a:rPr>
              <a:t>/</a:t>
            </a:r>
            <a:r>
              <a:rPr lang="zh-CN" altLang="en-US" sz="2000" b="1" i="1" spc="-5" dirty="0">
                <a:solidFill>
                  <a:srgbClr val="555555"/>
                </a:solidFill>
                <a:cs typeface="Calibri"/>
              </a:rPr>
              <a:t>双字。</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b="1" i="1" spc="-5" dirty="0">
                <a:solidFill>
                  <a:srgbClr val="555555"/>
                </a:solidFill>
                <a:cs typeface="Calibri"/>
              </a:rPr>
              <a:t>磁盘比</a:t>
            </a:r>
            <a:r>
              <a:rPr lang="en-US" altLang="zh-CN" sz="2000" b="1" i="1" spc="-140" dirty="0">
                <a:solidFill>
                  <a:srgbClr val="555555"/>
                </a:solidFill>
                <a:cs typeface="Calibri"/>
              </a:rPr>
              <a:t> </a:t>
            </a:r>
            <a:r>
              <a:rPr lang="en-US" altLang="zh-CN" sz="2000" b="1" i="1" dirty="0">
                <a:solidFill>
                  <a:srgbClr val="555555"/>
                </a:solidFill>
                <a:cs typeface="Calibri"/>
              </a:rPr>
              <a:t>SRAM</a:t>
            </a:r>
            <a:r>
              <a:rPr lang="zh-CN" altLang="en-US" sz="2000" b="1" i="1" dirty="0">
                <a:solidFill>
                  <a:srgbClr val="555555"/>
                </a:solidFill>
                <a:cs typeface="Calibri"/>
              </a:rPr>
              <a:t>慢大约 </a:t>
            </a:r>
            <a:r>
              <a:rPr sz="2000" b="1" i="1" dirty="0">
                <a:solidFill>
                  <a:srgbClr val="555555"/>
                </a:solidFill>
                <a:cs typeface="Calibri"/>
              </a:rPr>
              <a:t>40,000</a:t>
            </a:r>
            <a:r>
              <a:rPr lang="zh-CN" altLang="en-US" sz="2000" b="1" i="1" dirty="0">
                <a:solidFill>
                  <a:srgbClr val="555555"/>
                </a:solidFill>
                <a:cs typeface="Calibri"/>
              </a:rPr>
              <a:t>倍</a:t>
            </a:r>
            <a:r>
              <a:rPr sz="2000" b="1" i="1" dirty="0">
                <a:solidFill>
                  <a:srgbClr val="555555"/>
                </a:solidFill>
                <a:cs typeface="Calibri"/>
              </a:rPr>
              <a:t>,</a:t>
            </a:r>
            <a:r>
              <a:rPr lang="en-US" sz="2000" b="1" i="1" dirty="0">
                <a:solidFill>
                  <a:srgbClr val="555555"/>
                </a:solidFill>
                <a:cs typeface="Calibri"/>
              </a:rPr>
              <a:t> </a:t>
            </a:r>
            <a:r>
              <a:rPr lang="zh-CN" altLang="en-US" sz="2000" b="1" i="1" dirty="0">
                <a:solidFill>
                  <a:srgbClr val="555555"/>
                </a:solidFill>
                <a:cs typeface="Calibri"/>
              </a:rPr>
              <a:t>比</a:t>
            </a:r>
            <a:r>
              <a:rPr lang="en-US" altLang="zh-CN" sz="2000" b="1" i="1" dirty="0">
                <a:solidFill>
                  <a:srgbClr val="555555"/>
                </a:solidFill>
                <a:cs typeface="Calibri"/>
              </a:rPr>
              <a:t>DRAM</a:t>
            </a:r>
            <a:r>
              <a:rPr lang="zh-CN" altLang="en-US" sz="2000" b="1" i="1" dirty="0">
                <a:solidFill>
                  <a:srgbClr val="555555"/>
                </a:solidFill>
                <a:cs typeface="Calibri"/>
              </a:rPr>
              <a:t>慢大约 </a:t>
            </a:r>
            <a:r>
              <a:rPr lang="en-US" altLang="zh-CN" sz="2000" b="1" i="1" dirty="0">
                <a:solidFill>
                  <a:srgbClr val="555555"/>
                </a:solidFill>
                <a:cs typeface="Calibri"/>
              </a:rPr>
              <a:t>2,500</a:t>
            </a:r>
            <a:r>
              <a:rPr lang="zh-CN" altLang="en-US" sz="2000" b="1" i="1" dirty="0">
                <a:solidFill>
                  <a:srgbClr val="555555"/>
                </a:solidFill>
                <a:cs typeface="Calibri"/>
              </a:rPr>
              <a:t>倍。</a:t>
            </a:r>
            <a:endParaRPr sz="2000" dirty="0">
              <a:solidFill>
                <a:prstClr val="black"/>
              </a:solidFill>
              <a:cs typeface="Calibri"/>
            </a:endParaRPr>
          </a:p>
        </p:txBody>
      </p:sp>
    </p:spTree>
    <p:extLst>
      <p:ext uri="{BB962C8B-B14F-4D97-AF65-F5344CB8AC3E}">
        <p14:creationId xmlns:p14="http://schemas.microsoft.com/office/powerpoint/2010/main" val="3230968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62</a:t>
            </a:fld>
            <a:endParaRPr spc="-5" dirty="0">
              <a:solidFill>
                <a:prstClr val="black"/>
              </a:solidFill>
            </a:endParaRPr>
          </a:p>
        </p:txBody>
      </p:sp>
      <p:sp>
        <p:nvSpPr>
          <p:cNvPr id="3" name="object 3"/>
          <p:cNvSpPr txBox="1">
            <a:spLocks noGrp="1"/>
          </p:cNvSpPr>
          <p:nvPr>
            <p:ph type="title"/>
          </p:nvPr>
        </p:nvSpPr>
        <p:spPr>
          <a:xfrm>
            <a:off x="435758" y="513402"/>
            <a:ext cx="3544570" cy="548640"/>
          </a:xfrm>
          <a:prstGeom prst="rect">
            <a:avLst/>
          </a:prstGeom>
        </p:spPr>
        <p:txBody>
          <a:bodyPr vert="horz" wrap="square" lIns="0" tIns="0" rIns="0" bIns="0" rtlCol="0">
            <a:spAutoFit/>
          </a:bodyPr>
          <a:lstStyle/>
          <a:p>
            <a:pPr marL="12700">
              <a:lnSpc>
                <a:spcPct val="100000"/>
              </a:lnSpc>
            </a:pPr>
            <a:r>
              <a:rPr lang="zh-CN" altLang="en-US" dirty="0"/>
              <a:t>逻辑磁盘块</a:t>
            </a:r>
            <a:endParaRPr dirty="0"/>
          </a:p>
        </p:txBody>
      </p:sp>
      <p:sp>
        <p:nvSpPr>
          <p:cNvPr id="4" name="object 4"/>
          <p:cNvSpPr txBox="1"/>
          <p:nvPr/>
        </p:nvSpPr>
        <p:spPr>
          <a:xfrm>
            <a:off x="475615" y="1387983"/>
            <a:ext cx="7722234" cy="3400931"/>
          </a:xfrm>
          <a:prstGeom prst="rect">
            <a:avLst/>
          </a:prstGeom>
        </p:spPr>
        <p:txBody>
          <a:bodyPr vert="horz" wrap="square" lIns="0" tIns="0" rIns="0" bIns="0" rtlCol="0">
            <a:spAutoFit/>
          </a:bodyPr>
          <a:lstStyle/>
          <a:p>
            <a:pPr marL="355600" marR="779780" indent="-342900">
              <a:buClr>
                <a:srgbClr val="8D171A"/>
              </a:buClr>
              <a:buSzPct val="58333"/>
              <a:buFont typeface="Wingdings 2"/>
              <a:buChar char=""/>
              <a:tabLst>
                <a:tab pos="355600" algn="l"/>
              </a:tabLst>
            </a:pPr>
            <a:r>
              <a:rPr lang="zh-CN" altLang="en-US" sz="2400" b="1" spc="-5" dirty="0">
                <a:solidFill>
                  <a:prstClr val="black"/>
                </a:solidFill>
                <a:cs typeface="Calibri"/>
              </a:rPr>
              <a:t>现代磁盘以简单的抽象视图来表示复杂的磁盘构造</a:t>
            </a:r>
            <a:r>
              <a:rPr sz="2400" b="1" spc="-5" dirty="0">
                <a:solidFill>
                  <a:prstClr val="black"/>
                </a:solidFill>
                <a:cs typeface="Calibri"/>
              </a:rPr>
              <a:t>:</a:t>
            </a:r>
            <a:endParaRPr sz="2400" dirty="0">
              <a:solidFill>
                <a:prstClr val="black"/>
              </a:solidFill>
              <a:cs typeface="Calibri"/>
            </a:endParaRPr>
          </a:p>
          <a:p>
            <a:pPr marL="755650" marR="410845" lvl="1" indent="-285750">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磁盘被抽象成</a:t>
            </a:r>
            <a:r>
              <a:rPr lang="en-US" altLang="zh-CN" sz="2000" dirty="0">
                <a:solidFill>
                  <a:prstClr val="black"/>
                </a:solidFill>
                <a:cs typeface="Calibri"/>
              </a:rPr>
              <a:t>b</a:t>
            </a:r>
            <a:r>
              <a:rPr lang="zh-CN" altLang="en-US" sz="2000" dirty="0">
                <a:solidFill>
                  <a:prstClr val="black"/>
                </a:solidFill>
                <a:cs typeface="Calibri"/>
              </a:rPr>
              <a:t>个扇区大小的逻辑块</a:t>
            </a:r>
            <a:r>
              <a:rPr lang="en-US" altLang="zh-CN" sz="2000" dirty="0">
                <a:solidFill>
                  <a:prstClr val="black"/>
                </a:solidFill>
                <a:cs typeface="Calibri"/>
              </a:rPr>
              <a:t>(</a:t>
            </a:r>
            <a:r>
              <a:rPr sz="2000" spc="-5" dirty="0">
                <a:solidFill>
                  <a:srgbClr val="BC1E24"/>
                </a:solidFill>
                <a:cs typeface="Calibri"/>
              </a:rPr>
              <a:t>logical </a:t>
            </a:r>
            <a:r>
              <a:rPr sz="2000" dirty="0">
                <a:solidFill>
                  <a:srgbClr val="BC1E24"/>
                </a:solidFill>
                <a:cs typeface="Calibri"/>
              </a:rPr>
              <a:t>block</a:t>
            </a:r>
            <a:r>
              <a:rPr lang="en-US" sz="2000" dirty="0">
                <a:solidFill>
                  <a:srgbClr val="BC1E24"/>
                </a:solidFill>
                <a:cs typeface="Calibri"/>
              </a:rPr>
              <a:t>)</a:t>
            </a:r>
            <a:r>
              <a:rPr lang="zh-CN" altLang="en-US" sz="2000" dirty="0">
                <a:solidFill>
                  <a:prstClr val="black"/>
                </a:solidFill>
                <a:cs typeface="Calibri"/>
              </a:rPr>
              <a:t>序列</a:t>
            </a:r>
            <a:r>
              <a:rPr sz="2000"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编号为</a:t>
            </a:r>
            <a:r>
              <a:rPr sz="2000" dirty="0">
                <a:solidFill>
                  <a:prstClr val="black"/>
                </a:solidFill>
                <a:cs typeface="Calibri"/>
              </a:rPr>
              <a:t>0, 1, 2,</a:t>
            </a:r>
            <a:r>
              <a:rPr sz="2000" spc="-100" dirty="0">
                <a:solidFill>
                  <a:prstClr val="black"/>
                </a:solidFill>
                <a:cs typeface="Calibri"/>
              </a:rPr>
              <a:t> </a:t>
            </a:r>
            <a:r>
              <a:rPr sz="2000" spc="-5" dirty="0">
                <a:solidFill>
                  <a:prstClr val="black"/>
                </a:solidFill>
                <a:cs typeface="Calibri"/>
              </a:rPr>
              <a:t>...)</a:t>
            </a:r>
            <a:endParaRPr sz="2000" dirty="0">
              <a:solidFill>
                <a:prstClr val="black"/>
              </a:solidFill>
              <a:cs typeface="Calibri"/>
            </a:endParaRPr>
          </a:p>
          <a:p>
            <a:pPr marL="355600" marR="630555"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逻辑块与物理扇区之间的映射关系</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由磁盘控制器维护</a:t>
            </a:r>
            <a:endParaRPr sz="2000" dirty="0">
              <a:solidFill>
                <a:prstClr val="black"/>
              </a:solidFill>
              <a:cs typeface="Calibri"/>
            </a:endParaRPr>
          </a:p>
          <a:p>
            <a:pPr marL="756285" marR="58102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磁盘控制器将逻辑块号转换为一个三元组</a:t>
            </a:r>
            <a:r>
              <a:rPr lang="en-US" altLang="zh-CN" sz="2000" dirty="0">
                <a:solidFill>
                  <a:prstClr val="black"/>
                </a:solidFill>
                <a:cs typeface="Calibri"/>
              </a:rPr>
              <a:t>(</a:t>
            </a:r>
            <a:r>
              <a:rPr lang="zh-CN" altLang="en-US" sz="2000" dirty="0">
                <a:solidFill>
                  <a:prstClr val="black"/>
                </a:solidFill>
                <a:cs typeface="Calibri"/>
              </a:rPr>
              <a:t>盘面</a:t>
            </a:r>
            <a:r>
              <a:rPr lang="en-US" altLang="zh-CN" sz="2000" dirty="0">
                <a:solidFill>
                  <a:prstClr val="black"/>
                </a:solidFill>
                <a:cs typeface="Calibri"/>
              </a:rPr>
              <a:t>,</a:t>
            </a:r>
            <a:r>
              <a:rPr lang="zh-CN" altLang="en-US" sz="2000" dirty="0">
                <a:solidFill>
                  <a:prstClr val="black"/>
                </a:solidFill>
                <a:cs typeface="Calibri"/>
              </a:rPr>
              <a:t>磁道</a:t>
            </a:r>
            <a:r>
              <a:rPr lang="en-US" altLang="zh-CN" sz="2000" dirty="0">
                <a:solidFill>
                  <a:prstClr val="black"/>
                </a:solidFill>
                <a:cs typeface="Calibri"/>
              </a:rPr>
              <a:t>,</a:t>
            </a:r>
            <a:r>
              <a:rPr lang="zh-CN" altLang="en-US" sz="2000" dirty="0">
                <a:solidFill>
                  <a:prstClr val="black"/>
                </a:solidFill>
                <a:cs typeface="Calibri"/>
              </a:rPr>
              <a:t>扇区</a:t>
            </a:r>
            <a:r>
              <a:rPr lang="en-US" altLang="zh-CN" sz="2000" dirty="0">
                <a:solidFill>
                  <a:prstClr val="black"/>
                </a:solidFill>
                <a:cs typeface="Calibri"/>
              </a:rPr>
              <a:t>)</a:t>
            </a:r>
            <a:endParaRPr sz="2000" dirty="0">
              <a:solidFill>
                <a:prstClr val="black"/>
              </a:solidFill>
              <a:cs typeface="Calibri"/>
            </a:endParaRPr>
          </a:p>
          <a:p>
            <a:pPr marL="355600" marR="610235"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允许磁盘控制器为每个分区预留一组柱面作为备份</a:t>
            </a:r>
            <a:endParaRPr sz="2400" dirty="0">
              <a:solidFill>
                <a:prstClr val="black"/>
              </a:solidFill>
              <a:cs typeface="Calibri"/>
            </a:endParaRPr>
          </a:p>
          <a:p>
            <a:pPr marL="756285" marR="508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区分“格式化容量”与“最大容量”</a:t>
            </a:r>
            <a:endParaRPr sz="2000" dirty="0">
              <a:solidFill>
                <a:prstClr val="black"/>
              </a:solidFill>
              <a:cs typeface="Calibri"/>
            </a:endParaRPr>
          </a:p>
        </p:txBody>
      </p:sp>
    </p:spTree>
    <p:extLst>
      <p:ext uri="{BB962C8B-B14F-4D97-AF65-F5344CB8AC3E}">
        <p14:creationId xmlns:p14="http://schemas.microsoft.com/office/powerpoint/2010/main" val="2414983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411802"/>
            <a:ext cx="1975654" cy="553998"/>
          </a:xfrm>
          <a:prstGeom prst="rect">
            <a:avLst/>
          </a:prstGeom>
        </p:spPr>
        <p:txBody>
          <a:bodyPr vert="horz" wrap="square" lIns="0" tIns="0" rIns="0" bIns="0" rtlCol="0">
            <a:spAutoFit/>
          </a:bodyPr>
          <a:lstStyle/>
          <a:p>
            <a:pPr marL="12700">
              <a:lnSpc>
                <a:spcPct val="100000"/>
              </a:lnSpc>
            </a:pPr>
            <a:r>
              <a:rPr dirty="0"/>
              <a:t>I/O</a:t>
            </a:r>
            <a:r>
              <a:rPr spc="-85" dirty="0"/>
              <a:t> </a:t>
            </a:r>
            <a:r>
              <a:rPr lang="zh-CN" altLang="en-US" spc="-5" dirty="0"/>
              <a:t>总线</a:t>
            </a:r>
            <a:endParaRPr spc="-5" dirty="0"/>
          </a:p>
        </p:txBody>
      </p:sp>
      <p:sp>
        <p:nvSpPr>
          <p:cNvPr id="4" name="object 4"/>
          <p:cNvSpPr txBox="1"/>
          <p:nvPr/>
        </p:nvSpPr>
        <p:spPr>
          <a:xfrm>
            <a:off x="6918426" y="2910017"/>
            <a:ext cx="1196975"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5405564" y="302895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4437189" y="3159395"/>
            <a:ext cx="968375" cy="272509"/>
          </a:xfrm>
          <a:prstGeom prst="rect">
            <a:avLst/>
          </a:prstGeom>
          <a:ln w="12700">
            <a:solidFill>
              <a:srgbClr val="000000"/>
            </a:solidFill>
          </a:ln>
        </p:spPr>
        <p:txBody>
          <a:bodyPr vert="horz" wrap="square" lIns="0" tIns="26034" rIns="0" bIns="0" rtlCol="0">
            <a:spAutoFit/>
          </a:bodyPr>
          <a:lstStyle/>
          <a:p>
            <a:pPr marL="179705" marR="173990" indent="104775">
              <a:spcBef>
                <a:spcPts val="204"/>
              </a:spcBef>
            </a:pPr>
            <a:r>
              <a:rPr sz="1600" b="1" spc="-10" dirty="0">
                <a:solidFill>
                  <a:prstClr val="black"/>
                </a:solidFill>
                <a:cs typeface="Calibri"/>
              </a:rPr>
              <a:t>I/O</a:t>
            </a:r>
            <a:r>
              <a:rPr lang="zh-CN" altLang="en-US" sz="1600" b="1" spc="-10" dirty="0">
                <a:solidFill>
                  <a:prstClr val="black"/>
                </a:solidFill>
                <a:cs typeface="Calibri"/>
              </a:rPr>
              <a:t>桥</a:t>
            </a:r>
            <a:endParaRPr sz="1600" dirty="0">
              <a:solidFill>
                <a:prstClr val="black"/>
              </a:solidFill>
              <a:cs typeface="Calibri"/>
            </a:endParaRPr>
          </a:p>
        </p:txBody>
      </p:sp>
      <p:sp>
        <p:nvSpPr>
          <p:cNvPr id="7" name="object 7"/>
          <p:cNvSpPr/>
          <p:nvPr/>
        </p:nvSpPr>
        <p:spPr>
          <a:xfrm>
            <a:off x="2984500" y="302895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txBox="1"/>
          <p:nvPr/>
        </p:nvSpPr>
        <p:spPr>
          <a:xfrm>
            <a:off x="1084262" y="306070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a:solidFill>
                  <a:prstClr val="black"/>
                </a:solidFill>
                <a:cs typeface="Calibri"/>
              </a:rPr>
              <a:t>总线接口</a:t>
            </a:r>
            <a:endParaRPr sz="1600" dirty="0">
              <a:solidFill>
                <a:prstClr val="black"/>
              </a:solidFill>
              <a:cs typeface="Calibri"/>
            </a:endParaRPr>
          </a:p>
        </p:txBody>
      </p:sp>
      <p:graphicFrame>
        <p:nvGraphicFramePr>
          <p:cNvPr id="9" name="object 9"/>
          <p:cNvGraphicFramePr>
            <a:graphicFrameLocks noGrp="1"/>
          </p:cNvGraphicFramePr>
          <p:nvPr/>
        </p:nvGraphicFramePr>
        <p:xfrm>
          <a:off x="1993900" y="172720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0" name="object 10"/>
          <p:cNvSpPr/>
          <p:nvPr/>
        </p:nvSpPr>
        <p:spPr>
          <a:xfrm>
            <a:off x="2773362" y="173355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2684462" y="211455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txBox="1"/>
          <p:nvPr/>
        </p:nvSpPr>
        <p:spPr>
          <a:xfrm>
            <a:off x="3217862" y="158115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3" name="object 13"/>
          <p:cNvSpPr txBox="1"/>
          <p:nvPr/>
        </p:nvSpPr>
        <p:spPr>
          <a:xfrm>
            <a:off x="1782493" y="1446444"/>
            <a:ext cx="1175019"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14" name="object 14"/>
          <p:cNvSpPr/>
          <p:nvPr/>
        </p:nvSpPr>
        <p:spPr>
          <a:xfrm>
            <a:off x="2074862" y="257175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931862" y="135255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6" name="object 16"/>
          <p:cNvSpPr txBox="1"/>
          <p:nvPr/>
        </p:nvSpPr>
        <p:spPr>
          <a:xfrm>
            <a:off x="897889" y="1081404"/>
            <a:ext cx="884604"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7" name="object 17"/>
          <p:cNvSpPr txBox="1"/>
          <p:nvPr/>
        </p:nvSpPr>
        <p:spPr>
          <a:xfrm>
            <a:off x="3944350" y="2376809"/>
            <a:ext cx="970280" cy="246221"/>
          </a:xfrm>
          <a:prstGeom prst="rect">
            <a:avLst/>
          </a:prstGeom>
        </p:spPr>
        <p:txBody>
          <a:bodyPr vert="horz" wrap="square" lIns="0" tIns="0" rIns="0" bIns="0" rtlCol="0">
            <a:spAutoFit/>
          </a:bodyPr>
          <a:lstStyle/>
          <a:p>
            <a:pPr marL="12700"/>
            <a:r>
              <a:rPr lang="zh-CN" altLang="en-US" sz="1600" b="1" spc="-20" dirty="0">
                <a:solidFill>
                  <a:prstClr val="black"/>
                </a:solidFill>
                <a:cs typeface="Calibri"/>
              </a:rPr>
              <a:t>系统总线</a:t>
            </a:r>
            <a:endParaRPr sz="1600" dirty="0">
              <a:solidFill>
                <a:prstClr val="black"/>
              </a:solidFill>
              <a:cs typeface="Calibri"/>
            </a:endParaRPr>
          </a:p>
        </p:txBody>
      </p:sp>
      <p:sp>
        <p:nvSpPr>
          <p:cNvPr id="18" name="object 18"/>
          <p:cNvSpPr/>
          <p:nvPr/>
        </p:nvSpPr>
        <p:spPr>
          <a:xfrm>
            <a:off x="3804094" y="2647950"/>
            <a:ext cx="633095" cy="422275"/>
          </a:xfrm>
          <a:custGeom>
            <a:avLst/>
            <a:gdLst/>
            <a:ahLst/>
            <a:cxnLst/>
            <a:rect l="l" t="t" r="r" b="b"/>
            <a:pathLst>
              <a:path w="633095" h="422275">
                <a:moveTo>
                  <a:pt x="632968" y="0"/>
                </a:moveTo>
                <a:lnTo>
                  <a:pt x="0" y="421982"/>
                </a:lnTo>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3751261" y="3031178"/>
            <a:ext cx="85090" cy="74295"/>
          </a:xfrm>
          <a:custGeom>
            <a:avLst/>
            <a:gdLst/>
            <a:ahLst/>
            <a:cxnLst/>
            <a:rect l="l" t="t" r="r" b="b"/>
            <a:pathLst>
              <a:path w="85089" h="74294">
                <a:moveTo>
                  <a:pt x="42265" y="0"/>
                </a:moveTo>
                <a:lnTo>
                  <a:pt x="0" y="73964"/>
                </a:lnTo>
                <a:lnTo>
                  <a:pt x="84531" y="63398"/>
                </a:lnTo>
                <a:lnTo>
                  <a:pt x="42265" y="0"/>
                </a:lnTo>
                <a:close/>
              </a:path>
            </a:pathLst>
          </a:custGeom>
          <a:solidFill>
            <a:srgbClr val="000000"/>
          </a:solidFill>
        </p:spPr>
        <p:txBody>
          <a:bodyPr wrap="square" lIns="0" tIns="0" rIns="0" bIns="0" rtlCol="0"/>
          <a:lstStyle/>
          <a:p>
            <a:endParaRPr>
              <a:solidFill>
                <a:prstClr val="black"/>
              </a:solidFill>
            </a:endParaRPr>
          </a:p>
        </p:txBody>
      </p:sp>
      <p:sp>
        <p:nvSpPr>
          <p:cNvPr id="20" name="object 20"/>
          <p:cNvSpPr txBox="1"/>
          <p:nvPr/>
        </p:nvSpPr>
        <p:spPr>
          <a:xfrm>
            <a:off x="5465127" y="2376804"/>
            <a:ext cx="109347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存储器总线</a:t>
            </a:r>
            <a:endParaRPr sz="1600" dirty="0">
              <a:solidFill>
                <a:prstClr val="black"/>
              </a:solidFill>
              <a:cs typeface="Calibri"/>
            </a:endParaRPr>
          </a:p>
        </p:txBody>
      </p:sp>
      <p:sp>
        <p:nvSpPr>
          <p:cNvPr id="21" name="object 21"/>
          <p:cNvSpPr/>
          <p:nvPr/>
        </p:nvSpPr>
        <p:spPr>
          <a:xfrm>
            <a:off x="6037262" y="2647950"/>
            <a:ext cx="0" cy="393700"/>
          </a:xfrm>
          <a:custGeom>
            <a:avLst/>
            <a:gdLst/>
            <a:ahLst/>
            <a:cxnLst/>
            <a:rect l="l" t="t" r="r" b="b"/>
            <a:pathLst>
              <a:path h="393700">
                <a:moveTo>
                  <a:pt x="0" y="0"/>
                </a:moveTo>
                <a:lnTo>
                  <a:pt x="0" y="393700"/>
                </a:lnTo>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5999166" y="30289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23" name="object 23"/>
          <p:cNvSpPr/>
          <p:nvPr/>
        </p:nvSpPr>
        <p:spPr>
          <a:xfrm>
            <a:off x="4665662" y="371475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24" name="object 24"/>
          <p:cNvSpPr/>
          <p:nvPr/>
        </p:nvSpPr>
        <p:spPr>
          <a:xfrm>
            <a:off x="4665662" y="371475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577056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6" name="object 26"/>
          <p:cNvSpPr/>
          <p:nvPr/>
        </p:nvSpPr>
        <p:spPr>
          <a:xfrm>
            <a:off x="5770561"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5465126" y="5175250"/>
            <a:ext cx="1164273" cy="493084"/>
          </a:xfrm>
          <a:prstGeom prst="rect">
            <a:avLst/>
          </a:prstGeom>
          <a:ln w="12700">
            <a:solidFill>
              <a:srgbClr val="000000"/>
            </a:solidFill>
          </a:ln>
        </p:spPr>
        <p:txBody>
          <a:bodyPr vert="horz" wrap="square" lIns="0" tIns="5715" rIns="0" bIns="0" rtlCol="0">
            <a:spAutoFit/>
          </a:bodyPr>
          <a:lstStyle/>
          <a:p>
            <a:pPr marL="228600" marR="222885" indent="210185" algn="ctr">
              <a:lnSpc>
                <a:spcPts val="1920"/>
              </a:lnSpc>
              <a:spcBef>
                <a:spcPts val="45"/>
              </a:spcBef>
            </a:pPr>
            <a:r>
              <a:rPr lang="zh-CN" altLang="en-US" sz="1600" b="1" dirty="0">
                <a:solidFill>
                  <a:prstClr val="black"/>
                </a:solidFill>
                <a:cs typeface="Calibri"/>
              </a:rPr>
              <a:t>磁盘  控制器</a:t>
            </a:r>
            <a:endParaRPr sz="1600" b="1" dirty="0">
              <a:solidFill>
                <a:prstClr val="black"/>
              </a:solidFill>
              <a:cs typeface="Calibri"/>
            </a:endParaRPr>
          </a:p>
        </p:txBody>
      </p:sp>
      <p:sp>
        <p:nvSpPr>
          <p:cNvPr id="28" name="object 28"/>
          <p:cNvSpPr/>
          <p:nvPr/>
        </p:nvSpPr>
        <p:spPr>
          <a:xfrm>
            <a:off x="344011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9" name="object 29"/>
          <p:cNvSpPr/>
          <p:nvPr/>
        </p:nvSpPr>
        <p:spPr>
          <a:xfrm>
            <a:off x="3440112"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021012" y="517525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txBox="1"/>
          <p:nvPr/>
        </p:nvSpPr>
        <p:spPr>
          <a:xfrm>
            <a:off x="3142614" y="5295026"/>
            <a:ext cx="1098549" cy="246221"/>
          </a:xfrm>
          <a:prstGeom prst="rect">
            <a:avLst/>
          </a:prstGeom>
        </p:spPr>
        <p:txBody>
          <a:bodyPr vert="horz" wrap="square" lIns="0" tIns="0" rIns="0" bIns="0" rtlCol="0">
            <a:spAutoFit/>
          </a:bodyPr>
          <a:lstStyle/>
          <a:p>
            <a:pPr marL="48895" marR="5080" indent="-36830"/>
            <a:r>
              <a:rPr lang="zh-CN" altLang="en-US" sz="1600" b="1" spc="-5" dirty="0">
                <a:solidFill>
                  <a:prstClr val="black"/>
                </a:solidFill>
                <a:cs typeface="Calibri"/>
              </a:rPr>
              <a:t>图形适配器</a:t>
            </a:r>
            <a:endParaRPr sz="1600" dirty="0">
              <a:solidFill>
                <a:prstClr val="black"/>
              </a:solidFill>
              <a:cs typeface="Calibri"/>
            </a:endParaRPr>
          </a:p>
        </p:txBody>
      </p:sp>
      <p:sp>
        <p:nvSpPr>
          <p:cNvPr id="32" name="object 32"/>
          <p:cNvSpPr/>
          <p:nvPr/>
        </p:nvSpPr>
        <p:spPr>
          <a:xfrm>
            <a:off x="176371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33" name="object 33"/>
          <p:cNvSpPr/>
          <p:nvPr/>
        </p:nvSpPr>
        <p:spPr>
          <a:xfrm>
            <a:off x="1763712"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txBox="1"/>
          <p:nvPr/>
        </p:nvSpPr>
        <p:spPr>
          <a:xfrm>
            <a:off x="1420812" y="516255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35" name="object 35"/>
          <p:cNvSpPr/>
          <p:nvPr/>
        </p:nvSpPr>
        <p:spPr>
          <a:xfrm>
            <a:off x="1649412" y="57594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1611316"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2411412" y="57594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2373317"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txBox="1"/>
          <p:nvPr/>
        </p:nvSpPr>
        <p:spPr>
          <a:xfrm>
            <a:off x="1420812" y="6013450"/>
            <a:ext cx="151130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鼠标</a:t>
            </a:r>
            <a:r>
              <a:rPr sz="1600" b="1" spc="-5" dirty="0">
                <a:solidFill>
                  <a:prstClr val="black"/>
                </a:solidFill>
                <a:cs typeface="Calibri"/>
              </a:rPr>
              <a:t> </a:t>
            </a:r>
            <a:r>
              <a:rPr sz="1600" b="1" spc="60" dirty="0">
                <a:solidFill>
                  <a:prstClr val="black"/>
                </a:solidFill>
                <a:cs typeface="Calibri"/>
              </a:rPr>
              <a:t> </a:t>
            </a:r>
            <a:r>
              <a:rPr lang="en-US" sz="1600" b="1" spc="60" dirty="0">
                <a:solidFill>
                  <a:prstClr val="black"/>
                </a:solidFill>
                <a:cs typeface="Calibri"/>
              </a:rPr>
              <a:t>     </a:t>
            </a:r>
            <a:r>
              <a:rPr lang="zh-CN" altLang="en-US" sz="1600" b="1" spc="60" dirty="0">
                <a:solidFill>
                  <a:prstClr val="black"/>
                </a:solidFill>
                <a:cs typeface="Calibri"/>
              </a:rPr>
              <a:t>键盘</a:t>
            </a:r>
            <a:endParaRPr sz="1600" dirty="0">
              <a:solidFill>
                <a:prstClr val="black"/>
              </a:solidFill>
              <a:cs typeface="Calibri"/>
            </a:endParaRPr>
          </a:p>
        </p:txBody>
      </p:sp>
      <p:sp>
        <p:nvSpPr>
          <p:cNvPr id="40" name="object 40"/>
          <p:cNvSpPr/>
          <p:nvPr/>
        </p:nvSpPr>
        <p:spPr>
          <a:xfrm>
            <a:off x="3706812" y="56959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3668717" y="59245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42" name="object 42"/>
          <p:cNvSpPr txBox="1"/>
          <p:nvPr/>
        </p:nvSpPr>
        <p:spPr>
          <a:xfrm>
            <a:off x="3346449" y="5990359"/>
            <a:ext cx="72072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显示器</a:t>
            </a:r>
            <a:endParaRPr sz="1600" dirty="0">
              <a:solidFill>
                <a:prstClr val="black"/>
              </a:solidFill>
              <a:cs typeface="Calibri"/>
            </a:endParaRPr>
          </a:p>
        </p:txBody>
      </p:sp>
      <p:sp>
        <p:nvSpPr>
          <p:cNvPr id="43" name="object 43"/>
          <p:cNvSpPr/>
          <p:nvPr/>
        </p:nvSpPr>
        <p:spPr>
          <a:xfrm>
            <a:off x="6011862" y="575945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5973766" y="60007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5973766"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46" name="object 46"/>
          <p:cNvSpPr/>
          <p:nvPr/>
        </p:nvSpPr>
        <p:spPr>
          <a:xfrm>
            <a:off x="5707061" y="607695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5707061" y="615315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8" name="object 48"/>
          <p:cNvSpPr txBox="1"/>
          <p:nvPr/>
        </p:nvSpPr>
        <p:spPr>
          <a:xfrm>
            <a:off x="5819964" y="6285229"/>
            <a:ext cx="445897"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磁盘</a:t>
            </a:r>
            <a:endParaRPr sz="1600" dirty="0">
              <a:solidFill>
                <a:prstClr val="black"/>
              </a:solidFill>
              <a:cs typeface="Calibri"/>
            </a:endParaRPr>
          </a:p>
        </p:txBody>
      </p:sp>
      <p:sp>
        <p:nvSpPr>
          <p:cNvPr id="49" name="object 49"/>
          <p:cNvSpPr/>
          <p:nvPr/>
        </p:nvSpPr>
        <p:spPr>
          <a:xfrm>
            <a:off x="855662" y="4235450"/>
            <a:ext cx="7277100" cy="393700"/>
          </a:xfrm>
          <a:custGeom>
            <a:avLst/>
            <a:gdLst/>
            <a:ahLst/>
            <a:cxnLst/>
            <a:rect l="l" t="t" r="r" b="b"/>
            <a:pathLst>
              <a:path w="7277100" h="393700">
                <a:moveTo>
                  <a:pt x="375983" y="0"/>
                </a:moveTo>
                <a:lnTo>
                  <a:pt x="0" y="196850"/>
                </a:lnTo>
                <a:lnTo>
                  <a:pt x="375983" y="393700"/>
                </a:lnTo>
                <a:lnTo>
                  <a:pt x="375983" y="292544"/>
                </a:lnTo>
                <a:lnTo>
                  <a:pt x="7094323" y="292544"/>
                </a:lnTo>
                <a:lnTo>
                  <a:pt x="7277100" y="196850"/>
                </a:lnTo>
                <a:lnTo>
                  <a:pt x="7094323" y="101155"/>
                </a:lnTo>
                <a:lnTo>
                  <a:pt x="375983" y="101155"/>
                </a:lnTo>
                <a:lnTo>
                  <a:pt x="375983" y="0"/>
                </a:lnTo>
                <a:close/>
              </a:path>
              <a:path w="7277100" h="393700">
                <a:moveTo>
                  <a:pt x="7094323" y="292544"/>
                </a:moveTo>
                <a:lnTo>
                  <a:pt x="6901116" y="292544"/>
                </a:lnTo>
                <a:lnTo>
                  <a:pt x="6901116" y="393700"/>
                </a:lnTo>
                <a:lnTo>
                  <a:pt x="7094323" y="292544"/>
                </a:lnTo>
                <a:close/>
              </a:path>
              <a:path w="7277100" h="393700">
                <a:moveTo>
                  <a:pt x="6901116" y="0"/>
                </a:moveTo>
                <a:lnTo>
                  <a:pt x="6901116" y="101155"/>
                </a:lnTo>
                <a:lnTo>
                  <a:pt x="7094323" y="101155"/>
                </a:lnTo>
                <a:lnTo>
                  <a:pt x="6901116" y="0"/>
                </a:lnTo>
                <a:close/>
              </a:path>
            </a:pathLst>
          </a:custGeom>
          <a:solidFill>
            <a:srgbClr val="F7F5CD"/>
          </a:solidFill>
        </p:spPr>
        <p:txBody>
          <a:bodyPr wrap="square" lIns="0" tIns="0" rIns="0" bIns="0" rtlCol="0"/>
          <a:lstStyle/>
          <a:p>
            <a:endParaRPr>
              <a:solidFill>
                <a:prstClr val="black"/>
              </a:solidFill>
            </a:endParaRPr>
          </a:p>
        </p:txBody>
      </p:sp>
      <p:sp>
        <p:nvSpPr>
          <p:cNvPr id="50" name="object 50"/>
          <p:cNvSpPr/>
          <p:nvPr/>
        </p:nvSpPr>
        <p:spPr>
          <a:xfrm>
            <a:off x="855662" y="4235450"/>
            <a:ext cx="7277100" cy="393700"/>
          </a:xfrm>
          <a:custGeom>
            <a:avLst/>
            <a:gdLst/>
            <a:ahLst/>
            <a:cxnLst/>
            <a:rect l="l" t="t" r="r" b="b"/>
            <a:pathLst>
              <a:path w="7277100" h="393700">
                <a:moveTo>
                  <a:pt x="0" y="196850"/>
                </a:moveTo>
                <a:lnTo>
                  <a:pt x="375983" y="0"/>
                </a:lnTo>
                <a:lnTo>
                  <a:pt x="375983" y="101155"/>
                </a:lnTo>
                <a:lnTo>
                  <a:pt x="6901116" y="101155"/>
                </a:lnTo>
                <a:lnTo>
                  <a:pt x="6901116" y="0"/>
                </a:lnTo>
                <a:lnTo>
                  <a:pt x="7277100" y="196850"/>
                </a:lnTo>
                <a:lnTo>
                  <a:pt x="6901116" y="393700"/>
                </a:lnTo>
                <a:lnTo>
                  <a:pt x="6901116" y="292544"/>
                </a:lnTo>
                <a:lnTo>
                  <a:pt x="375983" y="292544"/>
                </a:lnTo>
                <a:lnTo>
                  <a:pt x="375983"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1931987" y="4405312"/>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2" name="object 52"/>
          <p:cNvSpPr/>
          <p:nvPr/>
        </p:nvSpPr>
        <p:spPr>
          <a:xfrm>
            <a:off x="3608387" y="4395787"/>
            <a:ext cx="167005" cy="152400"/>
          </a:xfrm>
          <a:custGeom>
            <a:avLst/>
            <a:gdLst/>
            <a:ahLst/>
            <a:cxnLst/>
            <a:rect l="l" t="t" r="r" b="b"/>
            <a:pathLst>
              <a:path w="167004" h="152400">
                <a:moveTo>
                  <a:pt x="0" y="0"/>
                </a:moveTo>
                <a:lnTo>
                  <a:pt x="166687" y="0"/>
                </a:lnTo>
                <a:lnTo>
                  <a:pt x="166687"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3" name="object 53"/>
          <p:cNvSpPr/>
          <p:nvPr/>
        </p:nvSpPr>
        <p:spPr>
          <a:xfrm>
            <a:off x="5942012" y="438626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4" name="object 54"/>
          <p:cNvSpPr txBox="1"/>
          <p:nvPr/>
        </p:nvSpPr>
        <p:spPr>
          <a:xfrm>
            <a:off x="4607877" y="4573904"/>
            <a:ext cx="743585"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55" name="object 55"/>
          <p:cNvSpPr/>
          <p:nvPr/>
        </p:nvSpPr>
        <p:spPr>
          <a:xfrm>
            <a:off x="4832350" y="432435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6" name="object 56"/>
          <p:cNvSpPr/>
          <p:nvPr/>
        </p:nvSpPr>
        <p:spPr>
          <a:xfrm>
            <a:off x="67230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67230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70278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70278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73326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73326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6787515" y="4663757"/>
            <a:ext cx="1795145" cy="738664"/>
          </a:xfrm>
          <a:prstGeom prst="rect">
            <a:avLst/>
          </a:prstGeom>
        </p:spPr>
        <p:txBody>
          <a:bodyPr vert="horz" wrap="square" lIns="0" tIns="0" rIns="0" bIns="0" rtlCol="0">
            <a:spAutoFit/>
          </a:bodyPr>
          <a:lstStyle/>
          <a:p>
            <a:pPr marL="12700" marR="5080"/>
            <a:r>
              <a:rPr lang="zh-CN" altLang="en-US" sz="1600" b="1" spc="-5" dirty="0">
                <a:solidFill>
                  <a:prstClr val="black"/>
                </a:solidFill>
                <a:cs typeface="Calibri"/>
              </a:rPr>
              <a:t>针对诸如网络适配器这样的其他设备的扩展插槽</a:t>
            </a:r>
            <a:endParaRPr sz="1600" dirty="0">
              <a:solidFill>
                <a:prstClr val="black"/>
              </a:solidFill>
              <a:cs typeface="Calibri"/>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63</a:t>
            </a:fld>
            <a:endParaRPr spc="-5" dirty="0">
              <a:solidFill>
                <a:prstClr val="black"/>
              </a:solidFill>
            </a:endParaRPr>
          </a:p>
        </p:txBody>
      </p:sp>
    </p:spTree>
    <p:extLst>
      <p:ext uri="{BB962C8B-B14F-4D97-AF65-F5344CB8AC3E}">
        <p14:creationId xmlns:p14="http://schemas.microsoft.com/office/powerpoint/2010/main" val="3908404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9" y="513402"/>
            <a:ext cx="3221842" cy="553998"/>
          </a:xfrm>
          <a:prstGeom prst="rect">
            <a:avLst/>
          </a:prstGeom>
        </p:spPr>
        <p:txBody>
          <a:bodyPr vert="horz" wrap="square" lIns="0" tIns="0" rIns="0" bIns="0" rtlCol="0">
            <a:spAutoFit/>
          </a:bodyPr>
          <a:lstStyle/>
          <a:p>
            <a:pPr marL="12700">
              <a:lnSpc>
                <a:spcPct val="100000"/>
              </a:lnSpc>
            </a:pPr>
            <a:r>
              <a:rPr lang="zh-CN" altLang="en-US" dirty="0"/>
              <a:t>读磁盘扇区</a:t>
            </a:r>
            <a:r>
              <a:rPr spc="-70" dirty="0"/>
              <a:t> </a:t>
            </a:r>
            <a:r>
              <a:rPr spc="-5" dirty="0"/>
              <a:t>(1)</a:t>
            </a:r>
          </a:p>
        </p:txBody>
      </p:sp>
      <p:sp>
        <p:nvSpPr>
          <p:cNvPr id="4" name="object 4"/>
          <p:cNvSpPr txBox="1"/>
          <p:nvPr/>
        </p:nvSpPr>
        <p:spPr>
          <a:xfrm>
            <a:off x="6291262" y="2988678"/>
            <a:ext cx="1252538"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67262"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2862"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5537"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4937"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4400"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5500"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28900" y="1693278"/>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3571" y="1558571"/>
            <a:ext cx="1124179"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13" name="object 13"/>
          <p:cNvSpPr/>
          <p:nvPr/>
        </p:nvSpPr>
        <p:spPr>
          <a:xfrm>
            <a:off x="1485900"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2900"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07340" y="1176654"/>
            <a:ext cx="886231"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6700" y="381000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4076700"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518160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 name="object 19"/>
          <p:cNvSpPr/>
          <p:nvPr/>
        </p:nvSpPr>
        <p:spPr>
          <a:xfrm>
            <a:off x="518160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4756785" y="5285957"/>
            <a:ext cx="1329372" cy="492443"/>
          </a:xfrm>
          <a:prstGeom prst="rect">
            <a:avLst/>
          </a:prstGeom>
          <a:ln w="12700">
            <a:solidFill>
              <a:srgbClr val="000000"/>
            </a:solidFill>
          </a:ln>
        </p:spPr>
        <p:txBody>
          <a:bodyPr vert="horz" wrap="square" lIns="0" tIns="5080" rIns="0" bIns="0" rtlCol="0">
            <a:spAutoFit/>
          </a:bodyPr>
          <a:lstStyle/>
          <a:p>
            <a:pPr marL="228600" marR="222885" indent="210185" algn="ctr">
              <a:lnSpc>
                <a:spcPts val="1920"/>
              </a:lnSpc>
              <a:spcBef>
                <a:spcPts val="40"/>
              </a:spcBef>
            </a:pPr>
            <a:r>
              <a:rPr lang="zh-CN" altLang="en-US" sz="1600" b="1" dirty="0">
                <a:solidFill>
                  <a:prstClr val="black"/>
                </a:solidFill>
                <a:cs typeface="Calibri"/>
              </a:rPr>
              <a:t>磁盘</a:t>
            </a:r>
            <a:endParaRPr lang="en-US" altLang="zh-CN" sz="1600" b="1" dirty="0">
              <a:solidFill>
                <a:prstClr val="black"/>
              </a:solidFill>
              <a:cs typeface="Calibri"/>
            </a:endParaRPr>
          </a:p>
          <a:p>
            <a:pPr marL="228600" marR="222885" indent="210185" algn="ctr">
              <a:lnSpc>
                <a:spcPts val="1920"/>
              </a:lnSpc>
              <a:spcBef>
                <a:spcPts val="40"/>
              </a:spcBef>
            </a:pPr>
            <a:r>
              <a:rPr lang="zh-CN" altLang="en-US" sz="1600" b="1" dirty="0">
                <a:solidFill>
                  <a:prstClr val="black"/>
                </a:solidFill>
                <a:cs typeface="Calibri"/>
              </a:rPr>
              <a:t>控制器 </a:t>
            </a:r>
            <a:endParaRPr sz="1600" b="1" dirty="0">
              <a:solidFill>
                <a:prstClr val="black"/>
              </a:solidFill>
              <a:cs typeface="Calibri"/>
            </a:endParaRPr>
          </a:p>
        </p:txBody>
      </p:sp>
      <p:sp>
        <p:nvSpPr>
          <p:cNvPr id="21" name="object 21"/>
          <p:cNvSpPr/>
          <p:nvPr/>
        </p:nvSpPr>
        <p:spPr>
          <a:xfrm>
            <a:off x="285115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2" name="object 22"/>
          <p:cNvSpPr/>
          <p:nvPr/>
        </p:nvSpPr>
        <p:spPr>
          <a:xfrm>
            <a:off x="285115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2432050" y="5287378"/>
            <a:ext cx="1295400" cy="520700"/>
          </a:xfrm>
          <a:custGeom>
            <a:avLst/>
            <a:gdLst/>
            <a:ahLst/>
            <a:cxnLst/>
            <a:rect l="l" t="t" r="r" b="b"/>
            <a:pathLst>
              <a:path w="1295400" h="520700">
                <a:moveTo>
                  <a:pt x="0" y="0"/>
                </a:moveTo>
                <a:lnTo>
                  <a:pt x="1295400" y="0"/>
                </a:lnTo>
                <a:lnTo>
                  <a:pt x="1295400" y="520699"/>
                </a:lnTo>
                <a:lnTo>
                  <a:pt x="0" y="520699"/>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2701956" y="5291187"/>
            <a:ext cx="756285" cy="492443"/>
          </a:xfrm>
          <a:prstGeom prst="rect">
            <a:avLst/>
          </a:prstGeom>
        </p:spPr>
        <p:txBody>
          <a:bodyPr vert="horz" wrap="square" lIns="0" tIns="0" rIns="0" bIns="0" rtlCol="0">
            <a:spAutoFit/>
          </a:bodyPr>
          <a:lstStyle/>
          <a:p>
            <a:pPr marL="48895" marR="5080" indent="-36830" algn="ctr"/>
            <a:r>
              <a:rPr lang="zh-CN" altLang="en-US" sz="1600" b="1" dirty="0">
                <a:solidFill>
                  <a:prstClr val="black"/>
                </a:solidFill>
                <a:cs typeface="Calibri"/>
              </a:rPr>
              <a:t>图形</a:t>
            </a:r>
            <a:endParaRPr lang="en-US" altLang="zh-CN" sz="1600" b="1" dirty="0">
              <a:solidFill>
                <a:prstClr val="black"/>
              </a:solidFill>
              <a:cs typeface="Calibri"/>
            </a:endParaRPr>
          </a:p>
          <a:p>
            <a:pPr marL="48895" marR="5080" indent="-36830" algn="ctr"/>
            <a:r>
              <a:rPr lang="zh-CN" altLang="en-US" sz="1600" b="1" dirty="0">
                <a:solidFill>
                  <a:prstClr val="black"/>
                </a:solidFill>
                <a:cs typeface="Calibri"/>
              </a:rPr>
              <a:t>适配器</a:t>
            </a:r>
            <a:endParaRPr sz="1600" b="1" dirty="0">
              <a:solidFill>
                <a:prstClr val="black"/>
              </a:solidFill>
              <a:cs typeface="Calibri"/>
            </a:endParaRPr>
          </a:p>
        </p:txBody>
      </p:sp>
      <p:sp>
        <p:nvSpPr>
          <p:cNvPr id="25" name="object 25"/>
          <p:cNvSpPr/>
          <p:nvPr/>
        </p:nvSpPr>
        <p:spPr>
          <a:xfrm>
            <a:off x="117475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6" name="object 26"/>
          <p:cNvSpPr/>
          <p:nvPr/>
        </p:nvSpPr>
        <p:spPr>
          <a:xfrm>
            <a:off x="117475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831850" y="5198478"/>
            <a:ext cx="1143000" cy="487313"/>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lang="en-US" sz="1600" b="1" spc="-5" dirty="0">
              <a:solidFill>
                <a:prstClr val="black"/>
              </a:solidFill>
              <a:cs typeface="Calibri"/>
            </a:endParaRPr>
          </a:p>
          <a:p>
            <a:pPr algn="ctr">
              <a:lnSpc>
                <a:spcPts val="1900"/>
              </a:lnSpc>
            </a:pPr>
            <a:r>
              <a:rPr lang="zh-CN" altLang="en-US" sz="1600" b="1" spc="-5" dirty="0">
                <a:solidFill>
                  <a:prstClr val="black"/>
                </a:solidFill>
                <a:cs typeface="Calibri"/>
              </a:rPr>
              <a:t>控制器</a:t>
            </a:r>
            <a:endParaRPr sz="1600" dirty="0">
              <a:solidFill>
                <a:prstClr val="black"/>
              </a:solidFill>
              <a:cs typeface="Calibri"/>
            </a:endParaRPr>
          </a:p>
        </p:txBody>
      </p:sp>
      <p:sp>
        <p:nvSpPr>
          <p:cNvPr id="28" name="object 28"/>
          <p:cNvSpPr/>
          <p:nvPr/>
        </p:nvSpPr>
        <p:spPr>
          <a:xfrm>
            <a:off x="1060450"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102235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0" name="object 30"/>
          <p:cNvSpPr/>
          <p:nvPr/>
        </p:nvSpPr>
        <p:spPr>
          <a:xfrm>
            <a:off x="1822450"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178435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txBox="1"/>
          <p:nvPr/>
        </p:nvSpPr>
        <p:spPr>
          <a:xfrm>
            <a:off x="818855" y="6090810"/>
            <a:ext cx="59118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鼠标</a:t>
            </a:r>
            <a:endParaRPr sz="1600" dirty="0">
              <a:solidFill>
                <a:prstClr val="black"/>
              </a:solidFill>
              <a:cs typeface="Calibri"/>
            </a:endParaRPr>
          </a:p>
        </p:txBody>
      </p:sp>
      <p:sp>
        <p:nvSpPr>
          <p:cNvPr id="33" name="object 33"/>
          <p:cNvSpPr txBox="1"/>
          <p:nvPr/>
        </p:nvSpPr>
        <p:spPr>
          <a:xfrm>
            <a:off x="1594060" y="6090811"/>
            <a:ext cx="532986" cy="246221"/>
          </a:xfrm>
          <a:prstGeom prst="rect">
            <a:avLst/>
          </a:prstGeom>
        </p:spPr>
        <p:txBody>
          <a:bodyPr vert="horz" wrap="square" lIns="0" tIns="0" rIns="0" bIns="0" rtlCol="0">
            <a:spAutoFit/>
          </a:bodyPr>
          <a:lstStyle/>
          <a:p>
            <a:pPr marL="12700"/>
            <a:r>
              <a:rPr lang="zh-CN" altLang="en-US" sz="1600" b="1" spc="-55" dirty="0">
                <a:solidFill>
                  <a:prstClr val="black"/>
                </a:solidFill>
                <a:cs typeface="Calibri"/>
              </a:rPr>
              <a:t>键盘</a:t>
            </a:r>
            <a:endParaRPr sz="1600" dirty="0">
              <a:solidFill>
                <a:prstClr val="black"/>
              </a:solidFill>
              <a:cs typeface="Calibri"/>
            </a:endParaRPr>
          </a:p>
        </p:txBody>
      </p:sp>
      <p:sp>
        <p:nvSpPr>
          <p:cNvPr id="34" name="object 34"/>
          <p:cNvSpPr/>
          <p:nvPr/>
        </p:nvSpPr>
        <p:spPr>
          <a:xfrm>
            <a:off x="3117850"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3079753"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6" name="object 36"/>
          <p:cNvSpPr txBox="1"/>
          <p:nvPr/>
        </p:nvSpPr>
        <p:spPr>
          <a:xfrm>
            <a:off x="2756976" y="6108700"/>
            <a:ext cx="72072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显示器</a:t>
            </a:r>
            <a:endParaRPr lang="en-US" altLang="zh-CN" sz="1600" b="1" spc="-10" dirty="0">
              <a:solidFill>
                <a:prstClr val="black"/>
              </a:solidFill>
              <a:cs typeface="Calibri"/>
            </a:endParaRPr>
          </a:p>
        </p:txBody>
      </p:sp>
      <p:sp>
        <p:nvSpPr>
          <p:cNvPr id="37" name="object 37"/>
          <p:cNvSpPr/>
          <p:nvPr/>
        </p:nvSpPr>
        <p:spPr>
          <a:xfrm>
            <a:off x="5422900" y="585470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5384803" y="60960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p:nvPr/>
        </p:nvSpPr>
        <p:spPr>
          <a:xfrm>
            <a:off x="538480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40" name="object 40"/>
          <p:cNvSpPr/>
          <p:nvPr/>
        </p:nvSpPr>
        <p:spPr>
          <a:xfrm>
            <a:off x="5124450" y="6189076"/>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5124450" y="6265276"/>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2" name="object 42"/>
          <p:cNvSpPr txBox="1"/>
          <p:nvPr/>
        </p:nvSpPr>
        <p:spPr>
          <a:xfrm>
            <a:off x="5237352" y="6397357"/>
            <a:ext cx="439547"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磁盘</a:t>
            </a:r>
            <a:endParaRPr sz="1600" dirty="0">
              <a:solidFill>
                <a:prstClr val="black"/>
              </a:solidFill>
              <a:cs typeface="Calibri"/>
            </a:endParaRPr>
          </a:p>
        </p:txBody>
      </p:sp>
      <p:sp>
        <p:nvSpPr>
          <p:cNvPr id="43" name="object 43"/>
          <p:cNvSpPr/>
          <p:nvPr/>
        </p:nvSpPr>
        <p:spPr>
          <a:xfrm>
            <a:off x="266700"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44" name="object 44"/>
          <p:cNvSpPr/>
          <p:nvPr/>
        </p:nvSpPr>
        <p:spPr>
          <a:xfrm>
            <a:off x="266700"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5" name="object 45"/>
          <p:cNvSpPr/>
          <p:nvPr/>
        </p:nvSpPr>
        <p:spPr>
          <a:xfrm>
            <a:off x="1337005" y="4458449"/>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6" name="object 46"/>
          <p:cNvSpPr/>
          <p:nvPr/>
        </p:nvSpPr>
        <p:spPr>
          <a:xfrm>
            <a:off x="3013405" y="4460963"/>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7" name="object 47"/>
          <p:cNvSpPr/>
          <p:nvPr/>
        </p:nvSpPr>
        <p:spPr>
          <a:xfrm>
            <a:off x="5353050" y="448151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8" name="object 48"/>
          <p:cNvSpPr txBox="1"/>
          <p:nvPr/>
        </p:nvSpPr>
        <p:spPr>
          <a:xfrm>
            <a:off x="5631815" y="4161154"/>
            <a:ext cx="768985"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lang="en-US" sz="1600" b="1" spc="-65" dirty="0">
                <a:solidFill>
                  <a:prstClr val="black"/>
                </a:solidFill>
                <a:cs typeface="Calibri"/>
              </a:rPr>
              <a:t> </a:t>
            </a:r>
            <a:r>
              <a:rPr lang="zh-CN" altLang="en-US" sz="1600" b="1" spc="-65" dirty="0">
                <a:solidFill>
                  <a:prstClr val="black"/>
                </a:solidFill>
                <a:cs typeface="Calibri"/>
              </a:rPr>
              <a:t>总线</a:t>
            </a:r>
            <a:endParaRPr sz="1600" dirty="0">
              <a:solidFill>
                <a:prstClr val="black"/>
              </a:solidFill>
              <a:cs typeface="Calibri"/>
            </a:endParaRPr>
          </a:p>
        </p:txBody>
      </p:sp>
      <p:sp>
        <p:nvSpPr>
          <p:cNvPr id="49" name="object 49"/>
          <p:cNvSpPr/>
          <p:nvPr/>
        </p:nvSpPr>
        <p:spPr>
          <a:xfrm>
            <a:off x="4243387" y="441960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0" name="object 50"/>
          <p:cNvSpPr/>
          <p:nvPr/>
        </p:nvSpPr>
        <p:spPr>
          <a:xfrm>
            <a:off x="2355850" y="3365500"/>
            <a:ext cx="2012950" cy="0"/>
          </a:xfrm>
          <a:custGeom>
            <a:avLst/>
            <a:gdLst/>
            <a:ahLst/>
            <a:cxnLst/>
            <a:rect l="l" t="t" r="r" b="b"/>
            <a:pathLst>
              <a:path w="2012950">
                <a:moveTo>
                  <a:pt x="0" y="0"/>
                </a:moveTo>
                <a:lnTo>
                  <a:pt x="2012950" y="0"/>
                </a:lnTo>
              </a:path>
            </a:pathLst>
          </a:custGeom>
          <a:ln w="76200">
            <a:solidFill>
              <a:srgbClr val="6BCBDC"/>
            </a:solidFill>
          </a:ln>
        </p:spPr>
        <p:txBody>
          <a:bodyPr wrap="square" lIns="0" tIns="0" rIns="0" bIns="0" rtlCol="0"/>
          <a:lstStyle/>
          <a:p>
            <a:endParaRPr>
              <a:solidFill>
                <a:prstClr val="black"/>
              </a:solidFill>
            </a:endParaRPr>
          </a:p>
        </p:txBody>
      </p:sp>
      <p:sp>
        <p:nvSpPr>
          <p:cNvPr id="51" name="object 51"/>
          <p:cNvSpPr/>
          <p:nvPr/>
        </p:nvSpPr>
        <p:spPr>
          <a:xfrm>
            <a:off x="4332287" y="3365500"/>
            <a:ext cx="0" cy="1135380"/>
          </a:xfrm>
          <a:custGeom>
            <a:avLst/>
            <a:gdLst/>
            <a:ahLst/>
            <a:cxnLst/>
            <a:rect l="l" t="t" r="r" b="b"/>
            <a:pathLst>
              <a:path h="1135379">
                <a:moveTo>
                  <a:pt x="0" y="0"/>
                </a:moveTo>
                <a:lnTo>
                  <a:pt x="0" y="1135062"/>
                </a:lnTo>
              </a:path>
            </a:pathLst>
          </a:custGeom>
          <a:ln w="76200">
            <a:solidFill>
              <a:srgbClr val="6BCBDC"/>
            </a:solidFill>
          </a:ln>
        </p:spPr>
        <p:txBody>
          <a:bodyPr wrap="square" lIns="0" tIns="0" rIns="0" bIns="0" rtlCol="0"/>
          <a:lstStyle/>
          <a:p>
            <a:endParaRPr>
              <a:solidFill>
                <a:prstClr val="black"/>
              </a:solidFill>
            </a:endParaRPr>
          </a:p>
        </p:txBody>
      </p:sp>
      <p:sp>
        <p:nvSpPr>
          <p:cNvPr id="52" name="object 52"/>
          <p:cNvSpPr/>
          <p:nvPr/>
        </p:nvSpPr>
        <p:spPr>
          <a:xfrm>
            <a:off x="4294187" y="4529137"/>
            <a:ext cx="1097280" cy="0"/>
          </a:xfrm>
          <a:custGeom>
            <a:avLst/>
            <a:gdLst/>
            <a:ahLst/>
            <a:cxnLst/>
            <a:rect l="l" t="t" r="r" b="b"/>
            <a:pathLst>
              <a:path w="1097279">
                <a:moveTo>
                  <a:pt x="0" y="0"/>
                </a:moveTo>
                <a:lnTo>
                  <a:pt x="1096962" y="0"/>
                </a:lnTo>
              </a:path>
            </a:pathLst>
          </a:custGeom>
          <a:ln w="76200">
            <a:solidFill>
              <a:srgbClr val="6BCBDC"/>
            </a:solidFill>
          </a:ln>
        </p:spPr>
        <p:txBody>
          <a:bodyPr wrap="square" lIns="0" tIns="0" rIns="0" bIns="0" rtlCol="0"/>
          <a:lstStyle/>
          <a:p>
            <a:endParaRPr>
              <a:solidFill>
                <a:prstClr val="black"/>
              </a:solidFill>
            </a:endParaRPr>
          </a:p>
        </p:txBody>
      </p:sp>
      <p:sp>
        <p:nvSpPr>
          <p:cNvPr id="53" name="object 53"/>
          <p:cNvSpPr/>
          <p:nvPr/>
        </p:nvSpPr>
        <p:spPr>
          <a:xfrm>
            <a:off x="5429250" y="4487862"/>
            <a:ext cx="0" cy="592455"/>
          </a:xfrm>
          <a:custGeom>
            <a:avLst/>
            <a:gdLst/>
            <a:ahLst/>
            <a:cxnLst/>
            <a:rect l="l" t="t" r="r" b="b"/>
            <a:pathLst>
              <a:path h="592454">
                <a:moveTo>
                  <a:pt x="0" y="0"/>
                </a:moveTo>
                <a:lnTo>
                  <a:pt x="0" y="592137"/>
                </a:lnTo>
              </a:path>
            </a:pathLst>
          </a:custGeom>
          <a:ln w="76200">
            <a:solidFill>
              <a:srgbClr val="6BCBDC"/>
            </a:solidFill>
          </a:ln>
        </p:spPr>
        <p:txBody>
          <a:bodyPr wrap="square" lIns="0" tIns="0" rIns="0" bIns="0" rtlCol="0"/>
          <a:lstStyle/>
          <a:p>
            <a:endParaRPr>
              <a:solidFill>
                <a:prstClr val="black"/>
              </a:solidFill>
            </a:endParaRPr>
          </a:p>
        </p:txBody>
      </p:sp>
      <p:sp>
        <p:nvSpPr>
          <p:cNvPr id="54" name="object 54"/>
          <p:cNvSpPr/>
          <p:nvPr/>
        </p:nvSpPr>
        <p:spPr>
          <a:xfrm>
            <a:off x="5314961" y="5041892"/>
            <a:ext cx="228600" cy="229235"/>
          </a:xfrm>
          <a:custGeom>
            <a:avLst/>
            <a:gdLst/>
            <a:ahLst/>
            <a:cxnLst/>
            <a:rect l="l" t="t" r="r" b="b"/>
            <a:pathLst>
              <a:path w="228600" h="229235">
                <a:moveTo>
                  <a:pt x="0" y="0"/>
                </a:moveTo>
                <a:lnTo>
                  <a:pt x="114287" y="228612"/>
                </a:lnTo>
                <a:lnTo>
                  <a:pt x="228600" y="12"/>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55" name="object 55"/>
          <p:cNvSpPr/>
          <p:nvPr/>
        </p:nvSpPr>
        <p:spPr>
          <a:xfrm>
            <a:off x="495300" y="3172828"/>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txBox="1"/>
          <p:nvPr/>
        </p:nvSpPr>
        <p:spPr>
          <a:xfrm>
            <a:off x="870330" y="3327132"/>
            <a:ext cx="112331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总线接口</a:t>
            </a:r>
            <a:endParaRPr sz="1600" dirty="0">
              <a:solidFill>
                <a:prstClr val="black"/>
              </a:solidFill>
              <a:cs typeface="Calibri"/>
            </a:endParaRP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64</a:t>
            </a:fld>
            <a:endParaRPr spc="-5" dirty="0">
              <a:solidFill>
                <a:prstClr val="black"/>
              </a:solidFill>
            </a:endParaRPr>
          </a:p>
        </p:txBody>
      </p:sp>
      <p:sp>
        <p:nvSpPr>
          <p:cNvPr id="57" name="object 57"/>
          <p:cNvSpPr txBox="1"/>
          <p:nvPr/>
        </p:nvSpPr>
        <p:spPr>
          <a:xfrm>
            <a:off x="4117340" y="1247611"/>
            <a:ext cx="4699635" cy="1477328"/>
          </a:xfrm>
          <a:prstGeom prst="rect">
            <a:avLst/>
          </a:prstGeom>
        </p:spPr>
        <p:txBody>
          <a:bodyPr vert="horz" wrap="square" lIns="0" tIns="0" rIns="0" bIns="0" rtlCol="0">
            <a:spAutoFit/>
          </a:bodyPr>
          <a:lstStyle/>
          <a:p>
            <a:pPr marL="12700" marR="5080"/>
            <a:r>
              <a:rPr sz="2400" b="1" spc="-5" dirty="0">
                <a:solidFill>
                  <a:prstClr val="black"/>
                </a:solidFill>
                <a:cs typeface="Calibri"/>
              </a:rPr>
              <a:t>CPU</a:t>
            </a:r>
            <a:r>
              <a:rPr lang="en-US" sz="2400" b="1" spc="-5" dirty="0">
                <a:solidFill>
                  <a:prstClr val="black"/>
                </a:solidFill>
                <a:cs typeface="Calibri"/>
              </a:rPr>
              <a:t> </a:t>
            </a:r>
            <a:r>
              <a:rPr lang="zh-CN" altLang="en-US" sz="2400" b="1" spc="-5" dirty="0">
                <a:solidFill>
                  <a:prstClr val="black"/>
                </a:solidFill>
                <a:cs typeface="Calibri"/>
              </a:rPr>
              <a:t>通过将命令、逻辑块号和目的内存地址写到与磁盘相关联的内存映射地址</a:t>
            </a:r>
            <a:r>
              <a:rPr lang="en-US" altLang="zh-CN" sz="2400" b="1" spc="-5" dirty="0">
                <a:solidFill>
                  <a:prstClr val="black"/>
                </a:solidFill>
                <a:cs typeface="Calibri"/>
              </a:rPr>
              <a:t>(</a:t>
            </a:r>
            <a:r>
              <a:rPr lang="en-US" altLang="zh-CN" sz="2400" b="1" spc="-5" dirty="0">
                <a:solidFill>
                  <a:srgbClr val="C00000"/>
                </a:solidFill>
                <a:cs typeface="Calibri"/>
              </a:rPr>
              <a:t>port</a:t>
            </a:r>
            <a:r>
              <a:rPr lang="en-US" altLang="zh-CN" sz="2400" b="1" spc="-5" dirty="0">
                <a:solidFill>
                  <a:prstClr val="black"/>
                </a:solidFill>
                <a:cs typeface="Calibri"/>
              </a:rPr>
              <a:t>)</a:t>
            </a:r>
            <a:r>
              <a:rPr lang="zh-CN" altLang="en-US" sz="2400" b="1" spc="-5" dirty="0">
                <a:solidFill>
                  <a:prstClr val="black"/>
                </a:solidFill>
                <a:cs typeface="Calibri"/>
              </a:rPr>
              <a:t>，发起一个磁盘读操作</a:t>
            </a:r>
            <a:r>
              <a:rPr lang="zh-CN" altLang="en-US" sz="2400" b="1" spc="-35" dirty="0">
                <a:solidFill>
                  <a:prstClr val="black"/>
                </a:solidFill>
                <a:cs typeface="Calibri"/>
              </a:rPr>
              <a:t>。</a:t>
            </a:r>
            <a:endParaRPr sz="2400" b="1" dirty="0">
              <a:solidFill>
                <a:prstClr val="black"/>
              </a:solidFill>
              <a:cs typeface="Calibri"/>
            </a:endParaRPr>
          </a:p>
        </p:txBody>
      </p:sp>
    </p:spTree>
    <p:extLst>
      <p:ext uri="{BB962C8B-B14F-4D97-AF65-F5344CB8AC3E}">
        <p14:creationId xmlns:p14="http://schemas.microsoft.com/office/powerpoint/2010/main" val="495093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644117" cy="553998"/>
          </a:xfrm>
          <a:prstGeom prst="rect">
            <a:avLst/>
          </a:prstGeom>
        </p:spPr>
        <p:txBody>
          <a:bodyPr vert="horz" wrap="square" lIns="0" tIns="0" rIns="0" bIns="0" rtlCol="0">
            <a:spAutoFit/>
          </a:bodyPr>
          <a:lstStyle/>
          <a:p>
            <a:pPr marL="12700">
              <a:lnSpc>
                <a:spcPct val="100000"/>
              </a:lnSpc>
            </a:pPr>
            <a:r>
              <a:rPr lang="zh-CN" altLang="en-US" dirty="0"/>
              <a:t>读磁盘扇区</a:t>
            </a:r>
            <a:r>
              <a:rPr spc="-70" dirty="0"/>
              <a:t> </a:t>
            </a:r>
            <a:r>
              <a:rPr spc="-5" dirty="0"/>
              <a:t>(2)</a:t>
            </a:r>
          </a:p>
        </p:txBody>
      </p:sp>
      <p:sp>
        <p:nvSpPr>
          <p:cNvPr id="4" name="object 4"/>
          <p:cNvSpPr txBox="1"/>
          <p:nvPr/>
        </p:nvSpPr>
        <p:spPr>
          <a:xfrm>
            <a:off x="6294437" y="2971800"/>
            <a:ext cx="1249363"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70437"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6037"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8712"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8112"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7575"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8675"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32075" y="16764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6746" y="1541694"/>
            <a:ext cx="1174979"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13" name="object 13"/>
          <p:cNvSpPr/>
          <p:nvPr/>
        </p:nvSpPr>
        <p:spPr>
          <a:xfrm>
            <a:off x="1489075"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6075"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26390" y="1176654"/>
            <a:ext cx="870356"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9875"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518477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8" name="object 18"/>
          <p:cNvSpPr/>
          <p:nvPr/>
        </p:nvSpPr>
        <p:spPr>
          <a:xfrm>
            <a:off x="518477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476567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5029200" y="5274308"/>
            <a:ext cx="701675" cy="492443"/>
          </a:xfrm>
          <a:prstGeom prst="rect">
            <a:avLst/>
          </a:prstGeom>
        </p:spPr>
        <p:txBody>
          <a:bodyPr vert="horz" wrap="square" lIns="0" tIns="0" rIns="0" bIns="0" rtlCol="0">
            <a:spAutoFit/>
          </a:bodyPr>
          <a:lstStyle/>
          <a:p>
            <a:pPr marL="12700" algn="ctr"/>
            <a:r>
              <a:rPr lang="zh-CN" altLang="en-US" sz="1600" b="1" spc="-5" dirty="0">
                <a:solidFill>
                  <a:prstClr val="black"/>
                </a:solidFill>
                <a:cs typeface="Calibri"/>
              </a:rPr>
              <a:t>磁盘</a:t>
            </a:r>
            <a:endParaRPr lang="en-US" altLang="zh-CN" sz="1600" b="1" spc="-5" dirty="0">
              <a:solidFill>
                <a:prstClr val="black"/>
              </a:solidFill>
              <a:cs typeface="Calibri"/>
            </a:endParaRPr>
          </a:p>
          <a:p>
            <a:pPr marL="12700" algn="ctr"/>
            <a:r>
              <a:rPr lang="zh-CN" altLang="en-US" sz="1600" b="1" spc="-5" dirty="0">
                <a:solidFill>
                  <a:prstClr val="black"/>
                </a:solidFill>
                <a:cs typeface="Calibri"/>
              </a:rPr>
              <a:t>控制器</a:t>
            </a:r>
            <a:endParaRPr sz="1600" dirty="0">
              <a:solidFill>
                <a:prstClr val="black"/>
              </a:solidFill>
              <a:cs typeface="Calibri"/>
            </a:endParaRPr>
          </a:p>
        </p:txBody>
      </p:sp>
      <p:sp>
        <p:nvSpPr>
          <p:cNvPr id="23" name="object 23"/>
          <p:cNvSpPr/>
          <p:nvPr/>
        </p:nvSpPr>
        <p:spPr>
          <a:xfrm>
            <a:off x="28543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4" name="object 24"/>
          <p:cNvSpPr/>
          <p:nvPr/>
        </p:nvSpPr>
        <p:spPr>
          <a:xfrm>
            <a:off x="28543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243522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txBox="1"/>
          <p:nvPr/>
        </p:nvSpPr>
        <p:spPr>
          <a:xfrm>
            <a:off x="2705131" y="5274309"/>
            <a:ext cx="756285" cy="492443"/>
          </a:xfrm>
          <a:prstGeom prst="rect">
            <a:avLst/>
          </a:prstGeom>
        </p:spPr>
        <p:txBody>
          <a:bodyPr vert="horz" wrap="square" lIns="0" tIns="0" rIns="0" bIns="0" rtlCol="0">
            <a:spAutoFit/>
          </a:bodyPr>
          <a:lstStyle/>
          <a:p>
            <a:pPr marL="48895" marR="5080" indent="-36830" algn="ctr"/>
            <a:r>
              <a:rPr lang="zh-CN" altLang="en-US" sz="1600" b="1" spc="-5" dirty="0">
                <a:solidFill>
                  <a:prstClr val="black"/>
                </a:solidFill>
                <a:cs typeface="Calibri"/>
              </a:rPr>
              <a:t>图形</a:t>
            </a:r>
            <a:endParaRPr lang="en-US" altLang="zh-CN" sz="1600" b="1" spc="-5" dirty="0">
              <a:solidFill>
                <a:prstClr val="black"/>
              </a:solidFill>
              <a:cs typeface="Calibri"/>
            </a:endParaRPr>
          </a:p>
          <a:p>
            <a:pPr marL="48895" marR="5080" indent="-36830" algn="ctr"/>
            <a:r>
              <a:rPr lang="zh-CN" altLang="en-US" sz="1600" b="1" spc="-5" dirty="0">
                <a:solidFill>
                  <a:prstClr val="black"/>
                </a:solidFill>
                <a:cs typeface="Calibri"/>
              </a:rPr>
              <a:t>适配器</a:t>
            </a:r>
            <a:endParaRPr sz="1600" dirty="0">
              <a:solidFill>
                <a:prstClr val="black"/>
              </a:solidFill>
              <a:cs typeface="Calibri"/>
            </a:endParaRPr>
          </a:p>
        </p:txBody>
      </p:sp>
      <p:sp>
        <p:nvSpPr>
          <p:cNvPr id="27" name="object 27"/>
          <p:cNvSpPr/>
          <p:nvPr/>
        </p:nvSpPr>
        <p:spPr>
          <a:xfrm>
            <a:off x="11779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8" name="object 28"/>
          <p:cNvSpPr/>
          <p:nvPr/>
        </p:nvSpPr>
        <p:spPr>
          <a:xfrm>
            <a:off x="11779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txBox="1"/>
          <p:nvPr/>
        </p:nvSpPr>
        <p:spPr>
          <a:xfrm>
            <a:off x="835025" y="525780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30" name="object 30"/>
          <p:cNvSpPr/>
          <p:nvPr/>
        </p:nvSpPr>
        <p:spPr>
          <a:xfrm>
            <a:off x="1063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1025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p:nvPr/>
        </p:nvSpPr>
        <p:spPr>
          <a:xfrm>
            <a:off x="1825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1787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4" name="object 34"/>
          <p:cNvSpPr/>
          <p:nvPr/>
        </p:nvSpPr>
        <p:spPr>
          <a:xfrm>
            <a:off x="3121025"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3082928"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6" name="object 36"/>
          <p:cNvSpPr/>
          <p:nvPr/>
        </p:nvSpPr>
        <p:spPr>
          <a:xfrm>
            <a:off x="5121275" y="617220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37" name="object 37"/>
          <p:cNvSpPr/>
          <p:nvPr/>
        </p:nvSpPr>
        <p:spPr>
          <a:xfrm>
            <a:off x="5121275" y="624840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269875"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39" name="object 39"/>
          <p:cNvSpPr/>
          <p:nvPr/>
        </p:nvSpPr>
        <p:spPr>
          <a:xfrm>
            <a:off x="269875"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1346200" y="4464468"/>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1" name="object 41"/>
          <p:cNvSpPr/>
          <p:nvPr/>
        </p:nvSpPr>
        <p:spPr>
          <a:xfrm>
            <a:off x="3022600" y="4454943"/>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2" name="object 42"/>
          <p:cNvSpPr/>
          <p:nvPr/>
        </p:nvSpPr>
        <p:spPr>
          <a:xfrm>
            <a:off x="5356225" y="4445418"/>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3" name="object 43"/>
          <p:cNvSpPr txBox="1"/>
          <p:nvPr/>
        </p:nvSpPr>
        <p:spPr>
          <a:xfrm>
            <a:off x="5634990" y="4161154"/>
            <a:ext cx="76581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44" name="object 44"/>
          <p:cNvSpPr/>
          <p:nvPr/>
        </p:nvSpPr>
        <p:spPr>
          <a:xfrm>
            <a:off x="4246562" y="441960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5" name="object 45"/>
          <p:cNvSpPr/>
          <p:nvPr/>
        </p:nvSpPr>
        <p:spPr>
          <a:xfrm>
            <a:off x="4297362" y="3365500"/>
            <a:ext cx="1774825" cy="0"/>
          </a:xfrm>
          <a:custGeom>
            <a:avLst/>
            <a:gdLst/>
            <a:ahLst/>
            <a:cxnLst/>
            <a:rect l="l" t="t" r="r" b="b"/>
            <a:pathLst>
              <a:path w="1774825">
                <a:moveTo>
                  <a:pt x="0" y="0"/>
                </a:moveTo>
                <a:lnTo>
                  <a:pt x="1774825" y="0"/>
                </a:lnTo>
              </a:path>
            </a:pathLst>
          </a:custGeom>
          <a:ln w="76200">
            <a:solidFill>
              <a:srgbClr val="6BCBDC"/>
            </a:solidFill>
          </a:ln>
        </p:spPr>
        <p:txBody>
          <a:bodyPr wrap="square" lIns="0" tIns="0" rIns="0" bIns="0" rtlCol="0"/>
          <a:lstStyle/>
          <a:p>
            <a:endParaRPr>
              <a:solidFill>
                <a:prstClr val="black"/>
              </a:solidFill>
            </a:endParaRPr>
          </a:p>
        </p:txBody>
      </p:sp>
      <p:sp>
        <p:nvSpPr>
          <p:cNvPr id="46" name="object 46"/>
          <p:cNvSpPr/>
          <p:nvPr/>
        </p:nvSpPr>
        <p:spPr>
          <a:xfrm>
            <a:off x="6034081" y="32511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47" name="object 47"/>
          <p:cNvSpPr/>
          <p:nvPr/>
        </p:nvSpPr>
        <p:spPr>
          <a:xfrm>
            <a:off x="4335462" y="3365500"/>
            <a:ext cx="0" cy="1135380"/>
          </a:xfrm>
          <a:custGeom>
            <a:avLst/>
            <a:gdLst/>
            <a:ahLst/>
            <a:cxnLst/>
            <a:rect l="l" t="t" r="r" b="b"/>
            <a:pathLst>
              <a:path h="1135379">
                <a:moveTo>
                  <a:pt x="0" y="0"/>
                </a:moveTo>
                <a:lnTo>
                  <a:pt x="0" y="1135062"/>
                </a:lnTo>
              </a:path>
            </a:pathLst>
          </a:custGeom>
          <a:ln w="76200">
            <a:solidFill>
              <a:srgbClr val="6BCBDC"/>
            </a:solidFill>
          </a:ln>
        </p:spPr>
        <p:txBody>
          <a:bodyPr wrap="square" lIns="0" tIns="0" rIns="0" bIns="0" rtlCol="0"/>
          <a:lstStyle/>
          <a:p>
            <a:endParaRPr>
              <a:solidFill>
                <a:prstClr val="black"/>
              </a:solidFill>
            </a:endParaRPr>
          </a:p>
        </p:txBody>
      </p:sp>
      <p:sp>
        <p:nvSpPr>
          <p:cNvPr id="48" name="object 48"/>
          <p:cNvSpPr/>
          <p:nvPr/>
        </p:nvSpPr>
        <p:spPr>
          <a:xfrm>
            <a:off x="4297362" y="4529137"/>
            <a:ext cx="1129030" cy="0"/>
          </a:xfrm>
          <a:custGeom>
            <a:avLst/>
            <a:gdLst/>
            <a:ahLst/>
            <a:cxnLst/>
            <a:rect l="l" t="t" r="r" b="b"/>
            <a:pathLst>
              <a:path w="1129029">
                <a:moveTo>
                  <a:pt x="0" y="0"/>
                </a:moveTo>
                <a:lnTo>
                  <a:pt x="1128712" y="0"/>
                </a:lnTo>
              </a:path>
            </a:pathLst>
          </a:custGeom>
          <a:ln w="76200">
            <a:solidFill>
              <a:srgbClr val="6BCBDC"/>
            </a:solidFill>
          </a:ln>
        </p:spPr>
        <p:txBody>
          <a:bodyPr wrap="square" lIns="0" tIns="0" rIns="0" bIns="0" rtlCol="0"/>
          <a:lstStyle/>
          <a:p>
            <a:endParaRPr>
              <a:solidFill>
                <a:prstClr val="black"/>
              </a:solidFill>
            </a:endParaRPr>
          </a:p>
        </p:txBody>
      </p:sp>
      <p:sp>
        <p:nvSpPr>
          <p:cNvPr id="49" name="object 49"/>
          <p:cNvSpPr/>
          <p:nvPr/>
        </p:nvSpPr>
        <p:spPr>
          <a:xfrm>
            <a:off x="5432425" y="4500562"/>
            <a:ext cx="0" cy="1671955"/>
          </a:xfrm>
          <a:custGeom>
            <a:avLst/>
            <a:gdLst/>
            <a:ahLst/>
            <a:cxnLst/>
            <a:rect l="l" t="t" r="r" b="b"/>
            <a:pathLst>
              <a:path h="1671954">
                <a:moveTo>
                  <a:pt x="0" y="0"/>
                </a:moveTo>
                <a:lnTo>
                  <a:pt x="0" y="1671637"/>
                </a:lnTo>
              </a:path>
            </a:pathLst>
          </a:custGeom>
          <a:ln w="76200">
            <a:solidFill>
              <a:srgbClr val="6BCBDC"/>
            </a:solidFill>
          </a:ln>
        </p:spPr>
        <p:txBody>
          <a:bodyPr wrap="square" lIns="0" tIns="0" rIns="0" bIns="0" rtlCol="0"/>
          <a:lstStyle/>
          <a:p>
            <a:endParaRPr>
              <a:solidFill>
                <a:prstClr val="black"/>
              </a:solidFill>
            </a:endParaRPr>
          </a:p>
        </p:txBody>
      </p:sp>
      <p:sp>
        <p:nvSpPr>
          <p:cNvPr id="50" name="object 50"/>
          <p:cNvSpPr txBox="1"/>
          <p:nvPr/>
        </p:nvSpPr>
        <p:spPr>
          <a:xfrm>
            <a:off x="498475" y="315595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a:solidFill>
                  <a:prstClr val="black"/>
                </a:solidFill>
                <a:cs typeface="Calibri"/>
              </a:rPr>
              <a:t>总线接口</a:t>
            </a:r>
            <a:endParaRPr lang="en-US" altLang="zh-CN" sz="1600" b="1" spc="-5" dirty="0">
              <a:solidFill>
                <a:prstClr val="black"/>
              </a:solidFill>
              <a:cs typeface="Calibri"/>
            </a:endParaRPr>
          </a:p>
        </p:txBody>
      </p:sp>
      <p:sp>
        <p:nvSpPr>
          <p:cNvPr id="52" name="object 52"/>
          <p:cNvSpPr txBox="1"/>
          <p:nvPr/>
        </p:nvSpPr>
        <p:spPr>
          <a:xfrm>
            <a:off x="826115" y="6116594"/>
            <a:ext cx="1511300" cy="208006"/>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鼠标</a:t>
            </a:r>
            <a:r>
              <a:rPr sz="1600" b="1" spc="-5" dirty="0">
                <a:solidFill>
                  <a:prstClr val="black"/>
                </a:solidFill>
                <a:cs typeface="Calibri"/>
              </a:rPr>
              <a:t> </a:t>
            </a:r>
            <a:r>
              <a:rPr sz="1600" b="1" spc="60" dirty="0">
                <a:solidFill>
                  <a:prstClr val="black"/>
                </a:solidFill>
                <a:cs typeface="Calibri"/>
              </a:rPr>
              <a:t> </a:t>
            </a:r>
            <a:r>
              <a:rPr lang="en-US" sz="1600" b="1" spc="60" dirty="0">
                <a:solidFill>
                  <a:prstClr val="black"/>
                </a:solidFill>
                <a:cs typeface="Calibri"/>
              </a:rPr>
              <a:t>     </a:t>
            </a:r>
            <a:r>
              <a:rPr lang="zh-CN" altLang="en-US" sz="1600" b="1" spc="-15" dirty="0">
                <a:solidFill>
                  <a:prstClr val="black"/>
                </a:solidFill>
                <a:cs typeface="Calibri"/>
              </a:rPr>
              <a:t>键盘</a:t>
            </a:r>
            <a:endParaRPr sz="1600" dirty="0">
              <a:solidFill>
                <a:prstClr val="black"/>
              </a:solidFill>
              <a:cs typeface="Calibri"/>
            </a:endParaRPr>
          </a:p>
        </p:txBody>
      </p:sp>
      <p:sp>
        <p:nvSpPr>
          <p:cNvPr id="53" name="object 53"/>
          <p:cNvSpPr txBox="1"/>
          <p:nvPr/>
        </p:nvSpPr>
        <p:spPr>
          <a:xfrm>
            <a:off x="2760662" y="6161140"/>
            <a:ext cx="720725" cy="208006"/>
          </a:xfrm>
          <a:prstGeom prst="rect">
            <a:avLst/>
          </a:prstGeom>
        </p:spPr>
        <p:txBody>
          <a:bodyPr vert="horz" wrap="square" lIns="0" tIns="0" rIns="0" bIns="0" rtlCol="0">
            <a:spAutoFit/>
          </a:bodyPr>
          <a:lstStyle/>
          <a:p>
            <a:pPr marL="12700">
              <a:lnSpc>
                <a:spcPts val="1614"/>
              </a:lnSpc>
            </a:pPr>
            <a:r>
              <a:rPr lang="zh-CN" altLang="en-US" sz="1600" b="1" spc="-10" dirty="0">
                <a:solidFill>
                  <a:prstClr val="black"/>
                </a:solidFill>
                <a:cs typeface="Calibri"/>
              </a:rPr>
              <a:t>显示器</a:t>
            </a:r>
            <a:endParaRPr sz="1600" dirty="0">
              <a:solidFill>
                <a:prstClr val="black"/>
              </a:solidFill>
              <a:cs typeface="Calibri"/>
            </a:endParaRPr>
          </a:p>
        </p:txBody>
      </p:sp>
      <p:sp>
        <p:nvSpPr>
          <p:cNvPr id="54" name="object 54"/>
          <p:cNvSpPr txBox="1"/>
          <p:nvPr/>
        </p:nvSpPr>
        <p:spPr>
          <a:xfrm>
            <a:off x="5234177" y="6418960"/>
            <a:ext cx="496697"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磁盘</a:t>
            </a:r>
            <a:endParaRPr sz="1600" dirty="0">
              <a:solidFill>
                <a:prstClr val="black"/>
              </a:solidFill>
              <a:cs typeface="Calibri"/>
            </a:endParaRPr>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65</a:t>
            </a:fld>
            <a:endParaRPr spc="-5" dirty="0">
              <a:solidFill>
                <a:prstClr val="black"/>
              </a:solidFill>
            </a:endParaRPr>
          </a:p>
        </p:txBody>
      </p:sp>
      <p:sp>
        <p:nvSpPr>
          <p:cNvPr id="51" name="object 51"/>
          <p:cNvSpPr txBox="1"/>
          <p:nvPr/>
        </p:nvSpPr>
        <p:spPr>
          <a:xfrm>
            <a:off x="4288790" y="1349883"/>
            <a:ext cx="3976370" cy="738664"/>
          </a:xfrm>
          <a:prstGeom prst="rect">
            <a:avLst/>
          </a:prstGeom>
        </p:spPr>
        <p:txBody>
          <a:bodyPr vert="horz" wrap="square" lIns="0" tIns="0" rIns="0" bIns="0" rtlCol="0">
            <a:spAutoFit/>
          </a:bodyPr>
          <a:lstStyle/>
          <a:p>
            <a:pPr marL="12700" marR="5080"/>
            <a:r>
              <a:rPr lang="zh-CN" altLang="en-US" sz="2400" b="1" dirty="0">
                <a:solidFill>
                  <a:prstClr val="black"/>
                </a:solidFill>
                <a:cs typeface="Calibri"/>
              </a:rPr>
              <a:t>磁盘控制器读扇区，并执行到主存的</a:t>
            </a:r>
            <a:r>
              <a:rPr lang="en-US" altLang="zh-CN" sz="2400" b="1" dirty="0">
                <a:solidFill>
                  <a:prstClr val="black"/>
                </a:solidFill>
                <a:cs typeface="Calibri"/>
              </a:rPr>
              <a:t>DMA</a:t>
            </a:r>
            <a:r>
              <a:rPr lang="zh-CN" altLang="en-US" sz="2400" b="1" dirty="0">
                <a:solidFill>
                  <a:prstClr val="black"/>
                </a:solidFill>
                <a:cs typeface="Calibri"/>
              </a:rPr>
              <a:t>传送。</a:t>
            </a:r>
            <a:endParaRPr sz="2400" b="1" dirty="0">
              <a:solidFill>
                <a:prstClr val="black"/>
              </a:solidFill>
              <a:cs typeface="Calibri"/>
            </a:endParaRPr>
          </a:p>
        </p:txBody>
      </p:sp>
    </p:spTree>
    <p:extLst>
      <p:ext uri="{BB962C8B-B14F-4D97-AF65-F5344CB8AC3E}">
        <p14:creationId xmlns:p14="http://schemas.microsoft.com/office/powerpoint/2010/main" val="480547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294867" cy="553998"/>
          </a:xfrm>
          <a:prstGeom prst="rect">
            <a:avLst/>
          </a:prstGeom>
        </p:spPr>
        <p:txBody>
          <a:bodyPr vert="horz" wrap="square" lIns="0" tIns="0" rIns="0" bIns="0" rtlCol="0">
            <a:spAutoFit/>
          </a:bodyPr>
          <a:lstStyle/>
          <a:p>
            <a:pPr marL="12700">
              <a:lnSpc>
                <a:spcPct val="100000"/>
              </a:lnSpc>
            </a:pPr>
            <a:r>
              <a:rPr lang="zh-CN" altLang="en-US" spc="-5" dirty="0"/>
              <a:t>读磁盘扇区</a:t>
            </a:r>
            <a:r>
              <a:rPr spc="-5" dirty="0"/>
              <a:t>(3)</a:t>
            </a:r>
          </a:p>
        </p:txBody>
      </p:sp>
      <p:sp>
        <p:nvSpPr>
          <p:cNvPr id="4" name="object 4"/>
          <p:cNvSpPr txBox="1"/>
          <p:nvPr/>
        </p:nvSpPr>
        <p:spPr>
          <a:xfrm>
            <a:off x="6294437" y="2971800"/>
            <a:ext cx="1249363"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70437"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6037"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8712"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8112"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7575"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8675"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32075" y="16764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6746" y="1541694"/>
            <a:ext cx="1124179"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3" name="object 13"/>
          <p:cNvSpPr/>
          <p:nvPr/>
        </p:nvSpPr>
        <p:spPr>
          <a:xfrm>
            <a:off x="1489075"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6075"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26390" y="1176654"/>
            <a:ext cx="969010"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9875" y="381000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4079875"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518477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 name="object 19"/>
          <p:cNvSpPr/>
          <p:nvPr/>
        </p:nvSpPr>
        <p:spPr>
          <a:xfrm>
            <a:off x="518477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476567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txBox="1"/>
          <p:nvPr/>
        </p:nvSpPr>
        <p:spPr>
          <a:xfrm>
            <a:off x="4854678" y="5274309"/>
            <a:ext cx="960416" cy="492443"/>
          </a:xfrm>
          <a:prstGeom prst="rect">
            <a:avLst/>
          </a:prstGeom>
        </p:spPr>
        <p:txBody>
          <a:bodyPr vert="horz" wrap="square" lIns="0" tIns="0" rIns="0" bIns="0" rtlCol="0">
            <a:spAutoFit/>
          </a:bodyPr>
          <a:lstStyle/>
          <a:p>
            <a:pPr marL="12700" marR="5080" indent="210185" algn="ctr"/>
            <a:r>
              <a:rPr lang="zh-CN" altLang="en-US" sz="1600" b="1" spc="-5" dirty="0">
                <a:solidFill>
                  <a:prstClr val="black"/>
                </a:solidFill>
                <a:cs typeface="Calibri"/>
              </a:rPr>
              <a:t>磁盘</a:t>
            </a:r>
            <a:endParaRPr lang="en-US" altLang="zh-CN" sz="1600" b="1" spc="-5" dirty="0">
              <a:solidFill>
                <a:prstClr val="black"/>
              </a:solidFill>
              <a:cs typeface="Calibri"/>
            </a:endParaRPr>
          </a:p>
          <a:p>
            <a:pPr marL="12700" marR="5080" indent="210185" algn="ctr"/>
            <a:r>
              <a:rPr lang="zh-CN" altLang="en-US" sz="1600" b="1" spc="-5" dirty="0">
                <a:solidFill>
                  <a:prstClr val="black"/>
                </a:solidFill>
                <a:cs typeface="Calibri"/>
              </a:rPr>
              <a:t>控制器</a:t>
            </a:r>
            <a:endParaRPr sz="1600" dirty="0">
              <a:solidFill>
                <a:prstClr val="black"/>
              </a:solidFill>
              <a:cs typeface="Calibri"/>
            </a:endParaRPr>
          </a:p>
        </p:txBody>
      </p:sp>
      <p:sp>
        <p:nvSpPr>
          <p:cNvPr id="22" name="object 22"/>
          <p:cNvSpPr/>
          <p:nvPr/>
        </p:nvSpPr>
        <p:spPr>
          <a:xfrm>
            <a:off x="28543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3" name="object 23"/>
          <p:cNvSpPr/>
          <p:nvPr/>
        </p:nvSpPr>
        <p:spPr>
          <a:xfrm>
            <a:off x="28543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243522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2705131" y="5274309"/>
            <a:ext cx="756285" cy="492443"/>
          </a:xfrm>
          <a:prstGeom prst="rect">
            <a:avLst/>
          </a:prstGeom>
        </p:spPr>
        <p:txBody>
          <a:bodyPr vert="horz" wrap="square" lIns="0" tIns="0" rIns="0" bIns="0" rtlCol="0">
            <a:spAutoFit/>
          </a:bodyPr>
          <a:lstStyle/>
          <a:p>
            <a:pPr marL="48895" marR="5080" indent="-36830" algn="ctr"/>
            <a:r>
              <a:rPr lang="zh-CN" altLang="en-US" sz="1600" b="1" spc="-5" dirty="0">
                <a:solidFill>
                  <a:prstClr val="black"/>
                </a:solidFill>
                <a:cs typeface="Calibri"/>
              </a:rPr>
              <a:t>图形</a:t>
            </a:r>
            <a:endParaRPr lang="en-US" altLang="zh-CN" sz="1600" b="1" spc="-5" dirty="0">
              <a:solidFill>
                <a:prstClr val="black"/>
              </a:solidFill>
              <a:cs typeface="Calibri"/>
            </a:endParaRPr>
          </a:p>
          <a:p>
            <a:pPr marL="48895" marR="5080" indent="-36830" algn="ctr"/>
            <a:r>
              <a:rPr lang="zh-CN" altLang="en-US" sz="1600" b="1" spc="-5" dirty="0">
                <a:solidFill>
                  <a:prstClr val="black"/>
                </a:solidFill>
                <a:cs typeface="Calibri"/>
              </a:rPr>
              <a:t>适配器</a:t>
            </a:r>
            <a:endParaRPr sz="1600" dirty="0">
              <a:solidFill>
                <a:prstClr val="black"/>
              </a:solidFill>
              <a:cs typeface="Calibri"/>
            </a:endParaRPr>
          </a:p>
        </p:txBody>
      </p:sp>
      <p:sp>
        <p:nvSpPr>
          <p:cNvPr id="26" name="object 26"/>
          <p:cNvSpPr/>
          <p:nvPr/>
        </p:nvSpPr>
        <p:spPr>
          <a:xfrm>
            <a:off x="11779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7" name="object 27"/>
          <p:cNvSpPr/>
          <p:nvPr/>
        </p:nvSpPr>
        <p:spPr>
          <a:xfrm>
            <a:off x="11779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txBox="1"/>
          <p:nvPr/>
        </p:nvSpPr>
        <p:spPr>
          <a:xfrm>
            <a:off x="835025" y="525780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29" name="object 29"/>
          <p:cNvSpPr/>
          <p:nvPr/>
        </p:nvSpPr>
        <p:spPr>
          <a:xfrm>
            <a:off x="1063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1025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1" name="object 31"/>
          <p:cNvSpPr/>
          <p:nvPr/>
        </p:nvSpPr>
        <p:spPr>
          <a:xfrm>
            <a:off x="1825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1787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3" name="object 33"/>
          <p:cNvSpPr/>
          <p:nvPr/>
        </p:nvSpPr>
        <p:spPr>
          <a:xfrm>
            <a:off x="3121025"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3082928"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5" name="object 35"/>
          <p:cNvSpPr/>
          <p:nvPr/>
        </p:nvSpPr>
        <p:spPr>
          <a:xfrm>
            <a:off x="5426075" y="585470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5387978" y="60960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538797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8" name="object 38"/>
          <p:cNvSpPr/>
          <p:nvPr/>
        </p:nvSpPr>
        <p:spPr>
          <a:xfrm>
            <a:off x="5121275" y="617220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39" name="object 39"/>
          <p:cNvSpPr/>
          <p:nvPr/>
        </p:nvSpPr>
        <p:spPr>
          <a:xfrm>
            <a:off x="5121275" y="624840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269875"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41" name="object 41"/>
          <p:cNvSpPr/>
          <p:nvPr/>
        </p:nvSpPr>
        <p:spPr>
          <a:xfrm>
            <a:off x="269875"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2" name="object 42"/>
          <p:cNvSpPr/>
          <p:nvPr/>
        </p:nvSpPr>
        <p:spPr>
          <a:xfrm>
            <a:off x="1346200" y="4464468"/>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3" name="object 43"/>
          <p:cNvSpPr/>
          <p:nvPr/>
        </p:nvSpPr>
        <p:spPr>
          <a:xfrm>
            <a:off x="3022600" y="4454943"/>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p:nvPr/>
        </p:nvSpPr>
        <p:spPr>
          <a:xfrm>
            <a:off x="5356225" y="4445418"/>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5" name="object 45"/>
          <p:cNvSpPr txBox="1"/>
          <p:nvPr/>
        </p:nvSpPr>
        <p:spPr>
          <a:xfrm>
            <a:off x="5634990" y="4161154"/>
            <a:ext cx="84201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46" name="object 46"/>
          <p:cNvSpPr/>
          <p:nvPr/>
        </p:nvSpPr>
        <p:spPr>
          <a:xfrm>
            <a:off x="4246562" y="4383506"/>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7" name="object 47"/>
          <p:cNvSpPr/>
          <p:nvPr/>
        </p:nvSpPr>
        <p:spPr>
          <a:xfrm>
            <a:off x="3533775" y="2679700"/>
            <a:ext cx="827405" cy="0"/>
          </a:xfrm>
          <a:custGeom>
            <a:avLst/>
            <a:gdLst/>
            <a:ahLst/>
            <a:cxnLst/>
            <a:rect l="l" t="t" r="r" b="b"/>
            <a:pathLst>
              <a:path w="827404">
                <a:moveTo>
                  <a:pt x="827087" y="0"/>
                </a:moveTo>
                <a:lnTo>
                  <a:pt x="0" y="0"/>
                </a:lnTo>
              </a:path>
            </a:pathLst>
          </a:custGeom>
          <a:ln w="76200">
            <a:solidFill>
              <a:srgbClr val="6BCBDC"/>
            </a:solidFill>
          </a:ln>
        </p:spPr>
        <p:txBody>
          <a:bodyPr wrap="square" lIns="0" tIns="0" rIns="0" bIns="0" rtlCol="0"/>
          <a:lstStyle/>
          <a:p>
            <a:endParaRPr>
              <a:solidFill>
                <a:prstClr val="black"/>
              </a:solidFill>
            </a:endParaRPr>
          </a:p>
        </p:txBody>
      </p:sp>
      <p:sp>
        <p:nvSpPr>
          <p:cNvPr id="48" name="object 48"/>
          <p:cNvSpPr/>
          <p:nvPr/>
        </p:nvSpPr>
        <p:spPr>
          <a:xfrm>
            <a:off x="3343269" y="2565389"/>
            <a:ext cx="228600" cy="228600"/>
          </a:xfrm>
          <a:custGeom>
            <a:avLst/>
            <a:gdLst/>
            <a:ahLst/>
            <a:cxnLst/>
            <a:rect l="l" t="t" r="r" b="b"/>
            <a:pathLst>
              <a:path w="228600" h="228600">
                <a:moveTo>
                  <a:pt x="228600" y="0"/>
                </a:moveTo>
                <a:lnTo>
                  <a:pt x="0" y="114312"/>
                </a:lnTo>
                <a:lnTo>
                  <a:pt x="228612" y="228600"/>
                </a:lnTo>
                <a:lnTo>
                  <a:pt x="228600" y="0"/>
                </a:lnTo>
                <a:close/>
              </a:path>
            </a:pathLst>
          </a:custGeom>
          <a:solidFill>
            <a:srgbClr val="6BCBDC"/>
          </a:solidFill>
        </p:spPr>
        <p:txBody>
          <a:bodyPr wrap="square" lIns="0" tIns="0" rIns="0" bIns="0" rtlCol="0"/>
          <a:lstStyle/>
          <a:p>
            <a:endParaRPr>
              <a:solidFill>
                <a:prstClr val="black"/>
              </a:solidFill>
            </a:endParaRPr>
          </a:p>
        </p:txBody>
      </p:sp>
      <p:sp>
        <p:nvSpPr>
          <p:cNvPr id="49" name="object 49"/>
          <p:cNvSpPr/>
          <p:nvPr/>
        </p:nvSpPr>
        <p:spPr>
          <a:xfrm>
            <a:off x="4335462" y="2667000"/>
            <a:ext cx="0" cy="1833880"/>
          </a:xfrm>
          <a:custGeom>
            <a:avLst/>
            <a:gdLst/>
            <a:ahLst/>
            <a:cxnLst/>
            <a:rect l="l" t="t" r="r" b="b"/>
            <a:pathLst>
              <a:path h="1833879">
                <a:moveTo>
                  <a:pt x="0" y="0"/>
                </a:moveTo>
                <a:lnTo>
                  <a:pt x="0" y="1833562"/>
                </a:lnTo>
              </a:path>
            </a:pathLst>
          </a:custGeom>
          <a:ln w="76200">
            <a:solidFill>
              <a:srgbClr val="6BCBDC"/>
            </a:solidFill>
          </a:ln>
        </p:spPr>
        <p:txBody>
          <a:bodyPr wrap="square" lIns="0" tIns="0" rIns="0" bIns="0" rtlCol="0"/>
          <a:lstStyle/>
          <a:p>
            <a:endParaRPr>
              <a:solidFill>
                <a:prstClr val="black"/>
              </a:solidFill>
            </a:endParaRPr>
          </a:p>
        </p:txBody>
      </p:sp>
      <p:sp>
        <p:nvSpPr>
          <p:cNvPr id="50" name="object 50"/>
          <p:cNvSpPr/>
          <p:nvPr/>
        </p:nvSpPr>
        <p:spPr>
          <a:xfrm>
            <a:off x="4297362" y="4529137"/>
            <a:ext cx="1090930" cy="0"/>
          </a:xfrm>
          <a:custGeom>
            <a:avLst/>
            <a:gdLst/>
            <a:ahLst/>
            <a:cxnLst/>
            <a:rect l="l" t="t" r="r" b="b"/>
            <a:pathLst>
              <a:path w="1090929">
                <a:moveTo>
                  <a:pt x="0" y="0"/>
                </a:moveTo>
                <a:lnTo>
                  <a:pt x="1090612" y="0"/>
                </a:lnTo>
              </a:path>
            </a:pathLst>
          </a:custGeom>
          <a:ln w="76200">
            <a:solidFill>
              <a:srgbClr val="6BCBDC"/>
            </a:solidFill>
          </a:ln>
        </p:spPr>
        <p:txBody>
          <a:bodyPr wrap="square" lIns="0" tIns="0" rIns="0" bIns="0" rtlCol="0"/>
          <a:lstStyle/>
          <a:p>
            <a:endParaRPr>
              <a:solidFill>
                <a:prstClr val="black"/>
              </a:solidFill>
            </a:endParaRPr>
          </a:p>
        </p:txBody>
      </p:sp>
      <p:sp>
        <p:nvSpPr>
          <p:cNvPr id="51" name="object 51"/>
          <p:cNvSpPr/>
          <p:nvPr/>
        </p:nvSpPr>
        <p:spPr>
          <a:xfrm>
            <a:off x="5426075" y="4500562"/>
            <a:ext cx="6350" cy="782955"/>
          </a:xfrm>
          <a:custGeom>
            <a:avLst/>
            <a:gdLst/>
            <a:ahLst/>
            <a:cxnLst/>
            <a:rect l="l" t="t" r="r" b="b"/>
            <a:pathLst>
              <a:path w="6350" h="782954">
                <a:moveTo>
                  <a:pt x="6350" y="0"/>
                </a:moveTo>
                <a:lnTo>
                  <a:pt x="0" y="782637"/>
                </a:lnTo>
              </a:path>
            </a:pathLst>
          </a:custGeom>
          <a:ln w="76200">
            <a:solidFill>
              <a:srgbClr val="6BCBDC"/>
            </a:solidFill>
          </a:ln>
        </p:spPr>
        <p:txBody>
          <a:bodyPr wrap="square" lIns="0" tIns="0" rIns="0" bIns="0" rtlCol="0"/>
          <a:lstStyle/>
          <a:p>
            <a:endParaRPr>
              <a:solidFill>
                <a:prstClr val="black"/>
              </a:solidFill>
            </a:endParaRPr>
          </a:p>
        </p:txBody>
      </p:sp>
      <p:sp>
        <p:nvSpPr>
          <p:cNvPr id="52" name="object 52"/>
          <p:cNvSpPr txBox="1"/>
          <p:nvPr/>
        </p:nvSpPr>
        <p:spPr>
          <a:xfrm>
            <a:off x="498475" y="315595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a:solidFill>
                  <a:prstClr val="black"/>
                </a:solidFill>
                <a:cs typeface="Calibri"/>
              </a:rPr>
              <a:t>总线接口</a:t>
            </a:r>
            <a:endParaRPr sz="1600" dirty="0">
              <a:solidFill>
                <a:prstClr val="black"/>
              </a:solidFill>
              <a:cs typeface="Calibri"/>
            </a:endParaRPr>
          </a:p>
        </p:txBody>
      </p:sp>
      <p:sp>
        <p:nvSpPr>
          <p:cNvPr id="54" name="object 54"/>
          <p:cNvSpPr txBox="1"/>
          <p:nvPr/>
        </p:nvSpPr>
        <p:spPr>
          <a:xfrm>
            <a:off x="829392" y="6091935"/>
            <a:ext cx="1511300"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鼠标</a:t>
            </a:r>
            <a:r>
              <a:rPr sz="1600" b="1" spc="-5" dirty="0">
                <a:solidFill>
                  <a:prstClr val="black"/>
                </a:solidFill>
                <a:cs typeface="Calibri"/>
              </a:rPr>
              <a:t> </a:t>
            </a:r>
            <a:r>
              <a:rPr sz="1600" b="1" spc="60" dirty="0">
                <a:solidFill>
                  <a:prstClr val="black"/>
                </a:solidFill>
                <a:cs typeface="Calibri"/>
              </a:rPr>
              <a:t> </a:t>
            </a:r>
            <a:r>
              <a:rPr lang="en-US" sz="1600" b="1" spc="60" dirty="0">
                <a:solidFill>
                  <a:prstClr val="black"/>
                </a:solidFill>
                <a:cs typeface="Calibri"/>
              </a:rPr>
              <a:t>    </a:t>
            </a:r>
            <a:r>
              <a:rPr lang="zh-CN" altLang="en-US" sz="1600" b="1" spc="60" dirty="0">
                <a:solidFill>
                  <a:prstClr val="black"/>
                </a:solidFill>
                <a:cs typeface="Calibri"/>
              </a:rPr>
              <a:t>键盘</a:t>
            </a:r>
            <a:endParaRPr sz="1600" dirty="0">
              <a:solidFill>
                <a:prstClr val="black"/>
              </a:solidFill>
              <a:cs typeface="Calibri"/>
            </a:endParaRPr>
          </a:p>
        </p:txBody>
      </p:sp>
      <p:sp>
        <p:nvSpPr>
          <p:cNvPr id="55" name="object 55"/>
          <p:cNvSpPr txBox="1"/>
          <p:nvPr/>
        </p:nvSpPr>
        <p:spPr>
          <a:xfrm>
            <a:off x="2764789" y="6091935"/>
            <a:ext cx="720725" cy="208006"/>
          </a:xfrm>
          <a:prstGeom prst="rect">
            <a:avLst/>
          </a:prstGeom>
        </p:spPr>
        <p:txBody>
          <a:bodyPr vert="horz" wrap="square" lIns="0" tIns="0" rIns="0" bIns="0" rtlCol="0">
            <a:spAutoFit/>
          </a:bodyPr>
          <a:lstStyle/>
          <a:p>
            <a:pPr marL="12700">
              <a:lnSpc>
                <a:spcPts val="1614"/>
              </a:lnSpc>
            </a:pPr>
            <a:r>
              <a:rPr lang="zh-CN" altLang="en-US" sz="1600" b="1" spc="-10" dirty="0">
                <a:solidFill>
                  <a:prstClr val="black"/>
                </a:solidFill>
                <a:cs typeface="Calibri"/>
              </a:rPr>
              <a:t>显示器</a:t>
            </a:r>
            <a:endParaRPr sz="1600" dirty="0">
              <a:solidFill>
                <a:prstClr val="black"/>
              </a:solidFill>
              <a:cs typeface="Calibri"/>
            </a:endParaRPr>
          </a:p>
        </p:txBody>
      </p:sp>
      <p:sp>
        <p:nvSpPr>
          <p:cNvPr id="56" name="object 56"/>
          <p:cNvSpPr txBox="1"/>
          <p:nvPr/>
        </p:nvSpPr>
        <p:spPr>
          <a:xfrm>
            <a:off x="5234177" y="6418960"/>
            <a:ext cx="445897"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磁盘</a:t>
            </a:r>
            <a:endParaRPr sz="1600" dirty="0">
              <a:solidFill>
                <a:prstClr val="black"/>
              </a:solidFill>
              <a:cs typeface="Calibri"/>
            </a:endParaRPr>
          </a:p>
        </p:txBody>
      </p:sp>
      <p:sp>
        <p:nvSpPr>
          <p:cNvPr id="57" name="object 57"/>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66</a:t>
            </a:fld>
            <a:endParaRPr spc="-5" dirty="0">
              <a:solidFill>
                <a:prstClr val="black"/>
              </a:solidFill>
            </a:endParaRPr>
          </a:p>
        </p:txBody>
      </p:sp>
      <p:sp>
        <p:nvSpPr>
          <p:cNvPr id="53" name="object 53"/>
          <p:cNvSpPr txBox="1"/>
          <p:nvPr/>
        </p:nvSpPr>
        <p:spPr>
          <a:xfrm>
            <a:off x="4412198" y="1245108"/>
            <a:ext cx="4408805" cy="1107996"/>
          </a:xfrm>
          <a:prstGeom prst="rect">
            <a:avLst/>
          </a:prstGeom>
        </p:spPr>
        <p:txBody>
          <a:bodyPr vert="horz" wrap="square" lIns="0" tIns="0" rIns="0" bIns="0" rtlCol="0">
            <a:spAutoFit/>
          </a:bodyPr>
          <a:lstStyle/>
          <a:p>
            <a:pPr marL="12700" marR="5080"/>
            <a:r>
              <a:rPr lang="zh-CN" altLang="en-US" sz="2400" b="1" dirty="0">
                <a:solidFill>
                  <a:prstClr val="black"/>
                </a:solidFill>
                <a:cs typeface="Calibri"/>
              </a:rPr>
              <a:t>当</a:t>
            </a:r>
            <a:r>
              <a:rPr lang="en-US" altLang="zh-CN" sz="2400" b="1" dirty="0">
                <a:solidFill>
                  <a:prstClr val="black"/>
                </a:solidFill>
                <a:cs typeface="Calibri"/>
              </a:rPr>
              <a:t>DMA</a:t>
            </a:r>
            <a:r>
              <a:rPr lang="zh-CN" altLang="en-US" sz="2400" b="1" dirty="0">
                <a:solidFill>
                  <a:prstClr val="black"/>
                </a:solidFill>
                <a:cs typeface="Calibri"/>
              </a:rPr>
              <a:t>传送完成后，磁盘控制器用中断的方式通知</a:t>
            </a:r>
            <a:r>
              <a:rPr lang="en-US" altLang="zh-CN" sz="2400" b="1" dirty="0">
                <a:solidFill>
                  <a:prstClr val="black"/>
                </a:solidFill>
                <a:cs typeface="Calibri"/>
              </a:rPr>
              <a:t>CPU</a:t>
            </a:r>
            <a:r>
              <a:rPr lang="zh-CN" altLang="en-US" sz="2400" b="1" dirty="0">
                <a:solidFill>
                  <a:prstClr val="black"/>
                </a:solidFill>
                <a:cs typeface="Calibri"/>
              </a:rPr>
              <a:t>（即发送信号到</a:t>
            </a:r>
            <a:r>
              <a:rPr lang="en-US" altLang="zh-CN" sz="2400" b="1" dirty="0">
                <a:solidFill>
                  <a:prstClr val="black"/>
                </a:solidFill>
                <a:cs typeface="Calibri"/>
              </a:rPr>
              <a:t>CPU</a:t>
            </a:r>
            <a:r>
              <a:rPr lang="zh-CN" altLang="en-US" sz="2400" b="1" dirty="0">
                <a:solidFill>
                  <a:prstClr val="black"/>
                </a:solidFill>
                <a:cs typeface="Calibri"/>
              </a:rPr>
              <a:t>的一个外部引脚上）。</a:t>
            </a:r>
            <a:endParaRPr sz="2400" b="1" dirty="0">
              <a:solidFill>
                <a:prstClr val="black"/>
              </a:solidFill>
              <a:cs typeface="Calibri"/>
            </a:endParaRPr>
          </a:p>
        </p:txBody>
      </p:sp>
    </p:spTree>
    <p:extLst>
      <p:ext uri="{BB962C8B-B14F-4D97-AF65-F5344CB8AC3E}">
        <p14:creationId xmlns:p14="http://schemas.microsoft.com/office/powerpoint/2010/main" val="13495454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solidFill>
            <a:srgbClr val="DEDEEF"/>
          </a:solidFill>
        </p:spPr>
        <p:txBody>
          <a:bodyPr wrap="square" lIns="0" tIns="0" rIns="0" bIns="0" rtlCol="0"/>
          <a:lstStyle/>
          <a:p>
            <a:endParaRPr>
              <a:solidFill>
                <a:prstClr val="black"/>
              </a:solidFill>
            </a:endParaRPr>
          </a:p>
        </p:txBody>
      </p:sp>
      <p:sp>
        <p:nvSpPr>
          <p:cNvPr id="4" name="object 4"/>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435758" y="513402"/>
            <a:ext cx="4430395" cy="553998"/>
          </a:xfrm>
          <a:prstGeom prst="rect">
            <a:avLst/>
          </a:prstGeom>
        </p:spPr>
        <p:txBody>
          <a:bodyPr vert="horz" wrap="square" lIns="0" tIns="0" rIns="0" bIns="0" rtlCol="0">
            <a:spAutoFit/>
          </a:bodyPr>
          <a:lstStyle/>
          <a:p>
            <a:pPr marL="12700">
              <a:lnSpc>
                <a:spcPct val="100000"/>
              </a:lnSpc>
            </a:pPr>
            <a:r>
              <a:rPr lang="zh-CN" altLang="en-US" dirty="0"/>
              <a:t>固态硬盘</a:t>
            </a:r>
            <a:r>
              <a:rPr spc="-65" dirty="0"/>
              <a:t> </a:t>
            </a:r>
            <a:r>
              <a:rPr spc="-5" dirty="0"/>
              <a:t>(SSDs)</a:t>
            </a:r>
          </a:p>
        </p:txBody>
      </p:sp>
      <p:sp>
        <p:nvSpPr>
          <p:cNvPr id="6" name="object 6"/>
          <p:cNvSpPr txBox="1"/>
          <p:nvPr/>
        </p:nvSpPr>
        <p:spPr>
          <a:xfrm>
            <a:off x="475615" y="4750307"/>
            <a:ext cx="7425055" cy="17081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页大小：</a:t>
            </a:r>
            <a:r>
              <a:rPr sz="2400" b="1" spc="-5" dirty="0">
                <a:solidFill>
                  <a:prstClr val="black"/>
                </a:solidFill>
                <a:cs typeface="Calibri"/>
              </a:rPr>
              <a:t>512B</a:t>
            </a:r>
            <a:r>
              <a:rPr lang="en-US" sz="2400" b="1" spc="-5" dirty="0">
                <a:solidFill>
                  <a:prstClr val="black"/>
                </a:solidFill>
                <a:cs typeface="Calibri"/>
              </a:rPr>
              <a:t> </a:t>
            </a:r>
            <a:r>
              <a:rPr lang="en-US" altLang="zh-CN" sz="2400" b="1" spc="-5" dirty="0">
                <a:solidFill>
                  <a:prstClr val="black"/>
                </a:solidFill>
                <a:cs typeface="Calibri"/>
              </a:rPr>
              <a:t>~</a:t>
            </a:r>
            <a:r>
              <a:rPr sz="2400" b="1" spc="-5" dirty="0">
                <a:solidFill>
                  <a:prstClr val="black"/>
                </a:solidFill>
                <a:cs typeface="Calibri"/>
              </a:rPr>
              <a:t> 4KB, </a:t>
            </a:r>
            <a:r>
              <a:rPr lang="zh-CN" altLang="en-US" sz="2400" b="1" spc="-5" dirty="0">
                <a:solidFill>
                  <a:prstClr val="black"/>
                </a:solidFill>
                <a:cs typeface="Calibri"/>
              </a:rPr>
              <a:t>块大小：</a:t>
            </a:r>
            <a:r>
              <a:rPr sz="2400" b="1" spc="-5" dirty="0">
                <a:solidFill>
                  <a:prstClr val="black"/>
                </a:solidFill>
                <a:cs typeface="Calibri"/>
              </a:rPr>
              <a:t> 32 </a:t>
            </a:r>
            <a:r>
              <a:rPr lang="en-US" altLang="zh-CN" sz="2400" b="1" spc="-5" dirty="0">
                <a:solidFill>
                  <a:prstClr val="black"/>
                </a:solidFill>
                <a:cs typeface="Calibri"/>
              </a:rPr>
              <a:t>~</a:t>
            </a:r>
            <a:r>
              <a:rPr sz="2400" b="1" spc="-5" dirty="0">
                <a:solidFill>
                  <a:prstClr val="black"/>
                </a:solidFill>
                <a:cs typeface="Calibri"/>
              </a:rPr>
              <a:t> 128</a:t>
            </a:r>
            <a:r>
              <a:rPr lang="zh-CN" altLang="en-US" sz="2400" b="1" spc="-5" dirty="0">
                <a:solidFill>
                  <a:prstClr val="black"/>
                </a:solidFill>
                <a:cs typeface="Calibri"/>
              </a:rPr>
              <a:t>页</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数据以页为单位进行读写</a:t>
            </a:r>
            <a:endParaRPr lang="en-US" sz="2400" b="1" spc="-5"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只有某页所属块整个被擦除后，才能写该页</a:t>
            </a:r>
            <a:endParaRPr sz="2400" dirty="0">
              <a:solidFill>
                <a:prstClr val="black"/>
              </a:solidFill>
              <a:cs typeface="Calibri"/>
            </a:endParaRPr>
          </a:p>
          <a:p>
            <a:pPr marL="355600" indent="-342900">
              <a:spcBef>
                <a:spcPts val="575"/>
              </a:spcBef>
              <a:buClr>
                <a:srgbClr val="8D171A"/>
              </a:buClr>
              <a:buSzPct val="60416"/>
              <a:buFont typeface="Wingdings 2"/>
              <a:buChar char=""/>
              <a:tabLst>
                <a:tab pos="355600" algn="l"/>
              </a:tabLst>
            </a:pPr>
            <a:r>
              <a:rPr lang="zh-CN" altLang="en-US" sz="2400" b="1" dirty="0">
                <a:solidFill>
                  <a:prstClr val="black"/>
                </a:solidFill>
                <a:cs typeface="Calibri"/>
              </a:rPr>
              <a:t>大约</a:t>
            </a:r>
            <a:r>
              <a:rPr sz="2400" b="1" spc="-5" dirty="0">
                <a:solidFill>
                  <a:prstClr val="black"/>
                </a:solidFill>
                <a:cs typeface="Calibri"/>
              </a:rPr>
              <a:t> 100,000 </a:t>
            </a:r>
            <a:r>
              <a:rPr lang="zh-CN" altLang="en-US" sz="2400" b="1" spc="-5" dirty="0">
                <a:solidFill>
                  <a:prstClr val="black"/>
                </a:solidFill>
                <a:cs typeface="Calibri"/>
              </a:rPr>
              <a:t>次重复写之后，块就会磨损坏。</a:t>
            </a:r>
            <a:endParaRPr sz="2400" dirty="0">
              <a:solidFill>
                <a:prstClr val="black"/>
              </a:solidFill>
              <a:cs typeface="Calibri"/>
            </a:endParaRPr>
          </a:p>
        </p:txBody>
      </p:sp>
      <p:sp>
        <p:nvSpPr>
          <p:cNvPr id="7" name="object 7"/>
          <p:cNvSpPr/>
          <p:nvPr/>
        </p:nvSpPr>
        <p:spPr>
          <a:xfrm>
            <a:off x="4305300" y="1606548"/>
            <a:ext cx="495300" cy="685800"/>
          </a:xfrm>
          <a:custGeom>
            <a:avLst/>
            <a:gdLst/>
            <a:ahLst/>
            <a:cxnLst/>
            <a:rect l="l" t="t" r="r" b="b"/>
            <a:pathLst>
              <a:path w="495300" h="685800">
                <a:moveTo>
                  <a:pt x="495300" y="463550"/>
                </a:moveTo>
                <a:lnTo>
                  <a:pt x="0" y="463550"/>
                </a:lnTo>
                <a:lnTo>
                  <a:pt x="247650" y="685800"/>
                </a:lnTo>
                <a:lnTo>
                  <a:pt x="495300" y="463550"/>
                </a:lnTo>
                <a:close/>
              </a:path>
              <a:path w="495300" h="685800">
                <a:moveTo>
                  <a:pt x="338455" y="0"/>
                </a:moveTo>
                <a:lnTo>
                  <a:pt x="156845" y="0"/>
                </a:lnTo>
                <a:lnTo>
                  <a:pt x="156845" y="463550"/>
                </a:lnTo>
                <a:lnTo>
                  <a:pt x="338455" y="463550"/>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8" name="object 8"/>
          <p:cNvSpPr/>
          <p:nvPr/>
        </p:nvSpPr>
        <p:spPr>
          <a:xfrm>
            <a:off x="4305300" y="1606548"/>
            <a:ext cx="495300" cy="685800"/>
          </a:xfrm>
          <a:custGeom>
            <a:avLst/>
            <a:gdLst/>
            <a:ahLst/>
            <a:cxnLst/>
            <a:rect l="l" t="t" r="r" b="b"/>
            <a:pathLst>
              <a:path w="495300" h="685800">
                <a:moveTo>
                  <a:pt x="0" y="463550"/>
                </a:moveTo>
                <a:lnTo>
                  <a:pt x="247650" y="685800"/>
                </a:lnTo>
                <a:lnTo>
                  <a:pt x="495300" y="463550"/>
                </a:lnTo>
                <a:lnTo>
                  <a:pt x="338455" y="463550"/>
                </a:lnTo>
                <a:lnTo>
                  <a:pt x="338455" y="0"/>
                </a:lnTo>
                <a:lnTo>
                  <a:pt x="156845" y="0"/>
                </a:lnTo>
                <a:lnTo>
                  <a:pt x="156845" y="463550"/>
                </a:lnTo>
                <a:lnTo>
                  <a:pt x="0" y="46355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txBox="1"/>
          <p:nvPr/>
        </p:nvSpPr>
        <p:spPr>
          <a:xfrm>
            <a:off x="3626170" y="2406650"/>
            <a:ext cx="1891659" cy="520700"/>
          </a:xfrm>
          <a:prstGeom prst="rect">
            <a:avLst/>
          </a:prstGeom>
          <a:solidFill>
            <a:srgbClr val="DEDEEF"/>
          </a:solidFill>
          <a:ln w="12700">
            <a:solidFill>
              <a:srgbClr val="000000"/>
            </a:solidFill>
          </a:ln>
        </p:spPr>
        <p:txBody>
          <a:bodyPr vert="horz" wrap="square" lIns="0" tIns="0" rIns="0" bIns="0" rtlCol="0">
            <a:spAutoFit/>
          </a:bodyPr>
          <a:lstStyle/>
          <a:p>
            <a:pPr marL="757555">
              <a:lnSpc>
                <a:spcPts val="1880"/>
              </a:lnSpc>
            </a:pPr>
            <a:r>
              <a:rPr lang="zh-CN" altLang="en-US" spc="-5" dirty="0">
                <a:solidFill>
                  <a:prstClr val="black"/>
                </a:solidFill>
                <a:cs typeface="Calibri"/>
              </a:rPr>
              <a:t>闪存</a:t>
            </a:r>
            <a:endParaRPr dirty="0">
              <a:solidFill>
                <a:prstClr val="black"/>
              </a:solidFill>
              <a:cs typeface="Calibri"/>
            </a:endParaRPr>
          </a:p>
          <a:p>
            <a:pPr marL="262255">
              <a:lnSpc>
                <a:spcPts val="2120"/>
              </a:lnSpc>
            </a:pPr>
            <a:r>
              <a:rPr lang="zh-CN" altLang="en-US" spc="-5" dirty="0">
                <a:solidFill>
                  <a:prstClr val="black"/>
                </a:solidFill>
                <a:cs typeface="Calibri"/>
              </a:rPr>
              <a:t>       翻译层</a:t>
            </a:r>
            <a:endParaRPr dirty="0">
              <a:solidFill>
                <a:prstClr val="black"/>
              </a:solidFill>
              <a:cs typeface="Calibri"/>
            </a:endParaRPr>
          </a:p>
        </p:txBody>
      </p:sp>
      <p:sp>
        <p:nvSpPr>
          <p:cNvPr id="10" name="object 10"/>
          <p:cNvSpPr/>
          <p:nvPr/>
        </p:nvSpPr>
        <p:spPr>
          <a:xfrm>
            <a:off x="4572000" y="3022600"/>
            <a:ext cx="0" cy="190500"/>
          </a:xfrm>
          <a:custGeom>
            <a:avLst/>
            <a:gdLst/>
            <a:ahLst/>
            <a:cxnLst/>
            <a:rect l="l" t="t" r="r" b="b"/>
            <a:pathLst>
              <a:path h="190500">
                <a:moveTo>
                  <a:pt x="0" y="0"/>
                </a:moveTo>
                <a:lnTo>
                  <a:pt x="0" y="190500"/>
                </a:lnTo>
              </a:path>
            </a:pathLst>
          </a:custGeom>
          <a:ln w="381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4514856" y="319405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12" name="object 12"/>
          <p:cNvSpPr/>
          <p:nvPr/>
        </p:nvSpPr>
        <p:spPr>
          <a:xfrm>
            <a:off x="4514855" y="2927352"/>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000000"/>
          </a:solidFill>
        </p:spPr>
        <p:txBody>
          <a:bodyPr wrap="square" lIns="0" tIns="0" rIns="0" bIns="0" rtlCol="0"/>
          <a:lstStyle/>
          <a:p>
            <a:endParaRPr>
              <a:solidFill>
                <a:prstClr val="black"/>
              </a:solidFill>
            </a:endParaRPr>
          </a:p>
        </p:txBody>
      </p:sp>
      <p:sp>
        <p:nvSpPr>
          <p:cNvPr id="13" name="object 13"/>
          <p:cNvSpPr/>
          <p:nvPr/>
        </p:nvSpPr>
        <p:spPr>
          <a:xfrm>
            <a:off x="3505200" y="1390650"/>
            <a:ext cx="2057400" cy="241300"/>
          </a:xfrm>
          <a:custGeom>
            <a:avLst/>
            <a:gdLst/>
            <a:ahLst/>
            <a:cxnLst/>
            <a:rect l="l" t="t" r="r" b="b"/>
            <a:pathLst>
              <a:path w="2057400" h="241300">
                <a:moveTo>
                  <a:pt x="0" y="241300"/>
                </a:moveTo>
                <a:lnTo>
                  <a:pt x="2057400" y="241300"/>
                </a:lnTo>
                <a:lnTo>
                  <a:pt x="2057400" y="0"/>
                </a:lnTo>
                <a:lnTo>
                  <a:pt x="0" y="0"/>
                </a:lnTo>
                <a:lnTo>
                  <a:pt x="0" y="241300"/>
                </a:lnTo>
                <a:close/>
              </a:path>
            </a:pathLst>
          </a:custGeom>
          <a:solidFill>
            <a:srgbClr val="F7F5CD"/>
          </a:solidFill>
        </p:spPr>
        <p:txBody>
          <a:bodyPr wrap="square" lIns="0" tIns="0" rIns="0" bIns="0" rtlCol="0"/>
          <a:lstStyle/>
          <a:p>
            <a:endParaRPr>
              <a:solidFill>
                <a:prstClr val="black"/>
              </a:solidFill>
            </a:endParaRPr>
          </a:p>
        </p:txBody>
      </p:sp>
      <p:sp>
        <p:nvSpPr>
          <p:cNvPr id="14" name="object 14"/>
          <p:cNvSpPr/>
          <p:nvPr/>
        </p:nvSpPr>
        <p:spPr>
          <a:xfrm>
            <a:off x="3429000" y="1390650"/>
            <a:ext cx="2209800" cy="241300"/>
          </a:xfrm>
          <a:custGeom>
            <a:avLst/>
            <a:gdLst/>
            <a:ahLst/>
            <a:cxnLst/>
            <a:rect l="l" t="t" r="r" b="b"/>
            <a:pathLst>
              <a:path w="2209800" h="241300">
                <a:moveTo>
                  <a:pt x="0" y="0"/>
                </a:moveTo>
                <a:lnTo>
                  <a:pt x="2209800" y="0"/>
                </a:lnTo>
                <a:lnTo>
                  <a:pt x="2209800" y="241300"/>
                </a:lnTo>
                <a:lnTo>
                  <a:pt x="0" y="2413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4476750" y="154146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16" name="object 16"/>
          <p:cNvSpPr/>
          <p:nvPr/>
        </p:nvSpPr>
        <p:spPr>
          <a:xfrm>
            <a:off x="5562600" y="1174750"/>
            <a:ext cx="457200" cy="533400"/>
          </a:xfrm>
          <a:custGeom>
            <a:avLst/>
            <a:gdLst/>
            <a:ahLst/>
            <a:cxnLst/>
            <a:rect l="l" t="t" r="r" b="b"/>
            <a:pathLst>
              <a:path w="457200" h="533400">
                <a:moveTo>
                  <a:pt x="0" y="0"/>
                </a:moveTo>
                <a:lnTo>
                  <a:pt x="457200" y="0"/>
                </a:lnTo>
                <a:lnTo>
                  <a:pt x="457200" y="533400"/>
                </a:lnTo>
                <a:lnTo>
                  <a:pt x="0" y="533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3465870" y="1036279"/>
            <a:ext cx="924520" cy="349250"/>
          </a:xfrm>
          <a:custGeom>
            <a:avLst/>
            <a:gdLst/>
            <a:ahLst/>
            <a:cxnLst/>
            <a:rect l="l" t="t" r="r" b="b"/>
            <a:pathLst>
              <a:path w="457200" h="457200">
                <a:moveTo>
                  <a:pt x="0" y="0"/>
                </a:moveTo>
                <a:lnTo>
                  <a:pt x="457200" y="0"/>
                </a:lnTo>
                <a:lnTo>
                  <a:pt x="457200" y="457200"/>
                </a:lnTo>
                <a:lnTo>
                  <a:pt x="0" y="457200"/>
                </a:lnTo>
                <a:lnTo>
                  <a:pt x="0" y="0"/>
                </a:lnTo>
                <a:close/>
              </a:path>
            </a:pathLst>
          </a:custGeom>
          <a:solidFill>
            <a:srgbClr val="FFFFFF"/>
          </a:solidFill>
        </p:spPr>
        <p:txBody>
          <a:bodyPr wrap="square" lIns="0" tIns="0" rIns="0" bIns="0" rtlCol="0"/>
          <a:lstStyle/>
          <a:p>
            <a:r>
              <a:rPr lang="en-US" altLang="zh-CN" dirty="0">
                <a:solidFill>
                  <a:prstClr val="black"/>
                </a:solidFill>
              </a:rPr>
              <a:t>I/O </a:t>
            </a:r>
            <a:r>
              <a:rPr lang="zh-CN" altLang="en-US" dirty="0">
                <a:solidFill>
                  <a:prstClr val="black"/>
                </a:solidFill>
              </a:rPr>
              <a:t>总线</a:t>
            </a:r>
            <a:endParaRPr dirty="0">
              <a:solidFill>
                <a:prstClr val="black"/>
              </a:solidFill>
            </a:endParaRPr>
          </a:p>
        </p:txBody>
      </p:sp>
      <p:sp>
        <p:nvSpPr>
          <p:cNvPr id="18" name="object 18"/>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a:solidFill>
                <a:prstClr val="black"/>
              </a:solidFill>
            </a:endParaRPr>
          </a:p>
        </p:txBody>
      </p:sp>
      <p:sp>
        <p:nvSpPr>
          <p:cNvPr id="19" name="object 19"/>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21" name="object 21"/>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21752"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0</a:t>
            </a:r>
          </a:p>
        </p:txBody>
      </p:sp>
      <p:sp>
        <p:nvSpPr>
          <p:cNvPr id="23" name="object 23"/>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24" name="object 24"/>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2159952"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1</a:t>
            </a:r>
          </a:p>
        </p:txBody>
      </p:sp>
      <p:sp>
        <p:nvSpPr>
          <p:cNvPr id="26" name="object 26"/>
          <p:cNvSpPr txBox="1"/>
          <p:nvPr/>
        </p:nvSpPr>
        <p:spPr>
          <a:xfrm>
            <a:off x="3363912" y="3765550"/>
            <a:ext cx="838200" cy="243015"/>
          </a:xfrm>
          <a:prstGeom prst="rect">
            <a:avLst/>
          </a:prstGeom>
          <a:solidFill>
            <a:srgbClr val="B3DBAE"/>
          </a:solidFill>
          <a:ln w="12700">
            <a:solidFill>
              <a:srgbClr val="000000"/>
            </a:solidFill>
          </a:ln>
        </p:spPr>
        <p:txBody>
          <a:bodyPr vert="horz" wrap="square" lIns="0" tIns="27305" rIns="0" bIns="0" rtlCol="0">
            <a:spAutoFit/>
          </a:bodyPr>
          <a:lstStyle/>
          <a:p>
            <a:pPr marL="84455">
              <a:spcBef>
                <a:spcPts val="215"/>
              </a:spcBef>
            </a:pPr>
            <a:r>
              <a:rPr lang="zh-CN" altLang="en-US" sz="1400" spc="-5" dirty="0">
                <a:solidFill>
                  <a:prstClr val="black"/>
                </a:solidFill>
                <a:cs typeface="Calibri"/>
              </a:rPr>
              <a:t>页</a:t>
            </a:r>
            <a:r>
              <a:rPr sz="1400" spc="-80" dirty="0">
                <a:solidFill>
                  <a:prstClr val="black"/>
                </a:solidFill>
                <a:cs typeface="Calibri"/>
              </a:rPr>
              <a:t> </a:t>
            </a:r>
            <a:r>
              <a:rPr sz="1400" dirty="0">
                <a:solidFill>
                  <a:prstClr val="black"/>
                </a:solidFill>
                <a:cs typeface="Calibri"/>
              </a:rPr>
              <a:t>P-1</a:t>
            </a:r>
          </a:p>
        </p:txBody>
      </p:sp>
      <p:sp>
        <p:nvSpPr>
          <p:cNvPr id="27" name="object 27"/>
          <p:cNvSpPr txBox="1"/>
          <p:nvPr/>
        </p:nvSpPr>
        <p:spPr>
          <a:xfrm>
            <a:off x="2998152" y="3639057"/>
            <a:ext cx="223520" cy="381000"/>
          </a:xfrm>
          <a:prstGeom prst="rect">
            <a:avLst/>
          </a:prstGeom>
        </p:spPr>
        <p:txBody>
          <a:bodyPr vert="horz" wrap="square" lIns="0" tIns="0" rIns="0" bIns="0" rtlCol="0">
            <a:spAutoFit/>
          </a:bodyPr>
          <a:lstStyle/>
          <a:p>
            <a:r>
              <a:rPr sz="2400" dirty="0">
                <a:solidFill>
                  <a:prstClr val="black"/>
                </a:solidFill>
                <a:cs typeface="Calibri"/>
              </a:rPr>
              <a:t>…</a:t>
            </a:r>
            <a:endParaRPr sz="2400">
              <a:solidFill>
                <a:prstClr val="black"/>
              </a:solidFill>
              <a:cs typeface="Calibri"/>
            </a:endParaRPr>
          </a:p>
        </p:txBody>
      </p:sp>
      <p:sp>
        <p:nvSpPr>
          <p:cNvPr id="28" name="object 28"/>
          <p:cNvSpPr txBox="1"/>
          <p:nvPr/>
        </p:nvSpPr>
        <p:spPr>
          <a:xfrm>
            <a:off x="1145539" y="3351529"/>
            <a:ext cx="690245"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块</a:t>
            </a:r>
            <a:r>
              <a:rPr spc="-95" dirty="0">
                <a:solidFill>
                  <a:prstClr val="black"/>
                </a:solidFill>
                <a:cs typeface="Calibri"/>
              </a:rPr>
              <a:t> </a:t>
            </a:r>
            <a:r>
              <a:rPr dirty="0">
                <a:solidFill>
                  <a:prstClr val="black"/>
                </a:solidFill>
                <a:cs typeface="Calibri"/>
              </a:rPr>
              <a:t>0</a:t>
            </a:r>
          </a:p>
        </p:txBody>
      </p:sp>
      <p:sp>
        <p:nvSpPr>
          <p:cNvPr id="29" name="object 29"/>
          <p:cNvSpPr txBox="1"/>
          <p:nvPr/>
        </p:nvSpPr>
        <p:spPr>
          <a:xfrm>
            <a:off x="4390390" y="3683507"/>
            <a:ext cx="236220" cy="393700"/>
          </a:xfrm>
          <a:prstGeom prst="rect">
            <a:avLst/>
          </a:prstGeom>
        </p:spPr>
        <p:txBody>
          <a:bodyPr vert="horz" wrap="square" lIns="0" tIns="0" rIns="0" bIns="0" rtlCol="0">
            <a:spAutoFit/>
          </a:bodyPr>
          <a:lstStyle/>
          <a:p>
            <a:pPr marL="12700"/>
            <a:r>
              <a:rPr sz="2400" dirty="0">
                <a:solidFill>
                  <a:prstClr val="black"/>
                </a:solidFill>
                <a:cs typeface="Calibri"/>
              </a:rPr>
              <a:t>…</a:t>
            </a:r>
            <a:endParaRPr sz="2400">
              <a:solidFill>
                <a:prstClr val="black"/>
              </a:solidFill>
              <a:cs typeface="Calibri"/>
            </a:endParaRPr>
          </a:p>
        </p:txBody>
      </p:sp>
      <p:sp>
        <p:nvSpPr>
          <p:cNvPr id="30" name="object 30"/>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a:solidFill>
                <a:prstClr val="black"/>
              </a:solidFill>
            </a:endParaRPr>
          </a:p>
        </p:txBody>
      </p:sp>
      <p:sp>
        <p:nvSpPr>
          <p:cNvPr id="31" name="object 31"/>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33" name="object 33"/>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txBox="1"/>
          <p:nvPr/>
        </p:nvSpPr>
        <p:spPr>
          <a:xfrm>
            <a:off x="5044440"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0</a:t>
            </a:r>
          </a:p>
        </p:txBody>
      </p:sp>
      <p:sp>
        <p:nvSpPr>
          <p:cNvPr id="35" name="object 35"/>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36" name="object 36"/>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7" name="object 37"/>
          <p:cNvSpPr txBox="1"/>
          <p:nvPr/>
        </p:nvSpPr>
        <p:spPr>
          <a:xfrm>
            <a:off x="5882640"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1</a:t>
            </a:r>
          </a:p>
        </p:txBody>
      </p:sp>
      <p:sp>
        <p:nvSpPr>
          <p:cNvPr id="38" name="object 38"/>
          <p:cNvSpPr txBox="1"/>
          <p:nvPr/>
        </p:nvSpPr>
        <p:spPr>
          <a:xfrm>
            <a:off x="7086600" y="3765550"/>
            <a:ext cx="838200" cy="243015"/>
          </a:xfrm>
          <a:prstGeom prst="rect">
            <a:avLst/>
          </a:prstGeom>
          <a:solidFill>
            <a:srgbClr val="B3DBAE"/>
          </a:solidFill>
          <a:ln w="12700">
            <a:solidFill>
              <a:srgbClr val="000000"/>
            </a:solidFill>
          </a:ln>
        </p:spPr>
        <p:txBody>
          <a:bodyPr vert="horz" wrap="square" lIns="0" tIns="27305" rIns="0" bIns="0" rtlCol="0">
            <a:spAutoFit/>
          </a:bodyPr>
          <a:lstStyle/>
          <a:p>
            <a:pPr marL="85090">
              <a:spcBef>
                <a:spcPts val="215"/>
              </a:spcBef>
            </a:pPr>
            <a:r>
              <a:rPr lang="zh-CN" altLang="en-US" sz="1400" spc="-5" dirty="0">
                <a:solidFill>
                  <a:prstClr val="black"/>
                </a:solidFill>
                <a:cs typeface="Calibri"/>
              </a:rPr>
              <a:t>页</a:t>
            </a:r>
            <a:r>
              <a:rPr sz="1400" spc="-80" dirty="0">
                <a:solidFill>
                  <a:prstClr val="black"/>
                </a:solidFill>
                <a:cs typeface="Calibri"/>
              </a:rPr>
              <a:t> </a:t>
            </a:r>
            <a:r>
              <a:rPr sz="1400" dirty="0">
                <a:solidFill>
                  <a:prstClr val="black"/>
                </a:solidFill>
                <a:cs typeface="Calibri"/>
              </a:rPr>
              <a:t>P-1</a:t>
            </a:r>
          </a:p>
        </p:txBody>
      </p:sp>
      <p:sp>
        <p:nvSpPr>
          <p:cNvPr id="39" name="object 39"/>
          <p:cNvSpPr txBox="1"/>
          <p:nvPr/>
        </p:nvSpPr>
        <p:spPr>
          <a:xfrm>
            <a:off x="6720840" y="3639057"/>
            <a:ext cx="223520" cy="381000"/>
          </a:xfrm>
          <a:prstGeom prst="rect">
            <a:avLst/>
          </a:prstGeom>
        </p:spPr>
        <p:txBody>
          <a:bodyPr vert="horz" wrap="square" lIns="0" tIns="0" rIns="0" bIns="0" rtlCol="0">
            <a:spAutoFit/>
          </a:bodyPr>
          <a:lstStyle/>
          <a:p>
            <a:r>
              <a:rPr sz="2400" dirty="0">
                <a:solidFill>
                  <a:prstClr val="black"/>
                </a:solidFill>
                <a:cs typeface="Calibri"/>
              </a:rPr>
              <a:t>…</a:t>
            </a:r>
            <a:endParaRPr sz="2400">
              <a:solidFill>
                <a:prstClr val="black"/>
              </a:solidFill>
              <a:cs typeface="Calibri"/>
            </a:endParaRPr>
          </a:p>
        </p:txBody>
      </p:sp>
      <p:sp>
        <p:nvSpPr>
          <p:cNvPr id="40" name="object 40"/>
          <p:cNvSpPr txBox="1"/>
          <p:nvPr/>
        </p:nvSpPr>
        <p:spPr>
          <a:xfrm>
            <a:off x="4879340" y="3351529"/>
            <a:ext cx="938530"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块</a:t>
            </a:r>
            <a:r>
              <a:rPr spc="325" dirty="0">
                <a:solidFill>
                  <a:prstClr val="black"/>
                </a:solidFill>
                <a:cs typeface="Calibri"/>
              </a:rPr>
              <a:t> </a:t>
            </a:r>
            <a:r>
              <a:rPr dirty="0">
                <a:solidFill>
                  <a:prstClr val="black"/>
                </a:solidFill>
                <a:cs typeface="Calibri"/>
              </a:rPr>
              <a:t>B-1</a:t>
            </a:r>
          </a:p>
        </p:txBody>
      </p:sp>
      <p:sp>
        <p:nvSpPr>
          <p:cNvPr id="41" name="object 41"/>
          <p:cNvSpPr txBox="1"/>
          <p:nvPr/>
        </p:nvSpPr>
        <p:spPr>
          <a:xfrm>
            <a:off x="991539" y="3046806"/>
            <a:ext cx="657873"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闪存</a:t>
            </a:r>
            <a:endParaRPr dirty="0">
              <a:solidFill>
                <a:prstClr val="black"/>
              </a:solidFill>
              <a:cs typeface="Calibri"/>
            </a:endParaRPr>
          </a:p>
        </p:txBody>
      </p:sp>
      <p:sp>
        <p:nvSpPr>
          <p:cNvPr id="42" name="object 42"/>
          <p:cNvSpPr/>
          <p:nvPr/>
        </p:nvSpPr>
        <p:spPr>
          <a:xfrm>
            <a:off x="838200" y="2317750"/>
            <a:ext cx="7467600" cy="2178050"/>
          </a:xfrm>
          <a:custGeom>
            <a:avLst/>
            <a:gdLst/>
            <a:ahLst/>
            <a:cxnLst/>
            <a:rect l="l" t="t" r="r" b="b"/>
            <a:pathLst>
              <a:path w="7467600" h="2178050">
                <a:moveTo>
                  <a:pt x="0" y="0"/>
                </a:moveTo>
                <a:lnTo>
                  <a:pt x="7467600" y="0"/>
                </a:lnTo>
                <a:lnTo>
                  <a:pt x="7467600" y="2178050"/>
                </a:lnTo>
                <a:lnTo>
                  <a:pt x="0" y="217805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43" name="object 43"/>
          <p:cNvSpPr txBox="1"/>
          <p:nvPr/>
        </p:nvSpPr>
        <p:spPr>
          <a:xfrm>
            <a:off x="824864" y="2011679"/>
            <a:ext cx="1989455" cy="276999"/>
          </a:xfrm>
          <a:prstGeom prst="rect">
            <a:avLst/>
          </a:prstGeom>
        </p:spPr>
        <p:txBody>
          <a:bodyPr vert="horz" wrap="square" lIns="0" tIns="0" rIns="0" bIns="0" rtlCol="0">
            <a:spAutoFit/>
          </a:bodyPr>
          <a:lstStyle/>
          <a:p>
            <a:pPr marL="12700"/>
            <a:r>
              <a:rPr lang="zh-CN" altLang="en-US" b="1" spc="-5" dirty="0">
                <a:solidFill>
                  <a:prstClr val="black"/>
                </a:solidFill>
                <a:cs typeface="Calibri"/>
              </a:rPr>
              <a:t>固态硬盘</a:t>
            </a:r>
            <a:r>
              <a:rPr spc="-20" dirty="0">
                <a:solidFill>
                  <a:prstClr val="black"/>
                </a:solidFill>
                <a:cs typeface="Calibri"/>
              </a:rPr>
              <a:t> </a:t>
            </a:r>
            <a:r>
              <a:rPr spc="-5" dirty="0">
                <a:solidFill>
                  <a:prstClr val="black"/>
                </a:solidFill>
                <a:cs typeface="Calibri"/>
              </a:rPr>
              <a:t>(SSD)</a:t>
            </a:r>
            <a:endParaRPr dirty="0">
              <a:solidFill>
                <a:prstClr val="black"/>
              </a:solidFill>
              <a:cs typeface="Calibri"/>
            </a:endParaRP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67</a:t>
            </a:fld>
            <a:endParaRPr spc="-5" dirty="0">
              <a:solidFill>
                <a:prstClr val="black"/>
              </a:solidFill>
            </a:endParaRPr>
          </a:p>
        </p:txBody>
      </p:sp>
      <p:sp>
        <p:nvSpPr>
          <p:cNvPr id="45" name="object 45"/>
          <p:cNvSpPr txBox="1"/>
          <p:nvPr/>
        </p:nvSpPr>
        <p:spPr>
          <a:xfrm>
            <a:off x="4803140" y="1903233"/>
            <a:ext cx="1917700" cy="215444"/>
          </a:xfrm>
          <a:prstGeom prst="rect">
            <a:avLst/>
          </a:prstGeom>
        </p:spPr>
        <p:txBody>
          <a:bodyPr vert="horz" wrap="square" lIns="0" tIns="0" rIns="0" bIns="0" rtlCol="0">
            <a:spAutoFit/>
          </a:bodyPr>
          <a:lstStyle/>
          <a:p>
            <a:pPr marL="12700"/>
            <a:r>
              <a:rPr lang="zh-CN" altLang="en-US" sz="1400" dirty="0">
                <a:solidFill>
                  <a:prstClr val="black"/>
                </a:solidFill>
                <a:cs typeface="Calibri"/>
              </a:rPr>
              <a:t>读</a:t>
            </a:r>
            <a:r>
              <a:rPr lang="en-US" altLang="zh-CN" sz="1400" dirty="0">
                <a:solidFill>
                  <a:prstClr val="black"/>
                </a:solidFill>
                <a:cs typeface="Calibri"/>
              </a:rPr>
              <a:t>/</a:t>
            </a:r>
            <a:r>
              <a:rPr lang="zh-CN" altLang="en-US" sz="1400" dirty="0">
                <a:solidFill>
                  <a:prstClr val="black"/>
                </a:solidFill>
                <a:cs typeface="Calibri"/>
              </a:rPr>
              <a:t>写逻辑磁盘块</a:t>
            </a:r>
            <a:endParaRPr sz="1400" dirty="0">
              <a:solidFill>
                <a:prstClr val="black"/>
              </a:solidFill>
              <a:cs typeface="Calibri"/>
            </a:endParaRPr>
          </a:p>
        </p:txBody>
      </p:sp>
    </p:spTree>
    <p:extLst>
      <p:ext uri="{BB962C8B-B14F-4D97-AF65-F5344CB8AC3E}">
        <p14:creationId xmlns:p14="http://schemas.microsoft.com/office/powerpoint/2010/main" val="1162223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9" y="513402"/>
            <a:ext cx="2993242" cy="553998"/>
          </a:xfrm>
          <a:prstGeom prst="rect">
            <a:avLst/>
          </a:prstGeom>
        </p:spPr>
        <p:txBody>
          <a:bodyPr vert="horz" wrap="square" lIns="0" tIns="0" rIns="0" bIns="0" rtlCol="0">
            <a:spAutoFit/>
          </a:bodyPr>
          <a:lstStyle/>
          <a:p>
            <a:pPr marL="12700">
              <a:lnSpc>
                <a:spcPct val="100000"/>
              </a:lnSpc>
            </a:pPr>
            <a:r>
              <a:rPr dirty="0"/>
              <a:t>SSD </a:t>
            </a:r>
            <a:r>
              <a:rPr lang="zh-CN" altLang="en-US" dirty="0"/>
              <a:t>性能特性</a:t>
            </a:r>
            <a:endParaRPr dirty="0"/>
          </a:p>
        </p:txBody>
      </p:sp>
      <p:sp>
        <p:nvSpPr>
          <p:cNvPr id="4" name="object 4"/>
          <p:cNvSpPr/>
          <p:nvPr/>
        </p:nvSpPr>
        <p:spPr>
          <a:xfrm>
            <a:off x="244475"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solidFill>
            <a:srgbClr val="E8E8E8"/>
          </a:solidFill>
        </p:spPr>
        <p:txBody>
          <a:bodyPr wrap="square" lIns="0" tIns="0" rIns="0" bIns="0" rtlCol="0"/>
          <a:lstStyle/>
          <a:p>
            <a:endParaRPr>
              <a:solidFill>
                <a:prstClr val="black"/>
              </a:solidFill>
            </a:endParaRPr>
          </a:p>
        </p:txBody>
      </p:sp>
      <p:sp>
        <p:nvSpPr>
          <p:cNvPr id="5" name="object 5"/>
          <p:cNvSpPr/>
          <p:nvPr/>
        </p:nvSpPr>
        <p:spPr>
          <a:xfrm>
            <a:off x="244475"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ln w="1905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35405" y="1705864"/>
            <a:ext cx="2331595" cy="923330"/>
          </a:xfrm>
          <a:prstGeom prst="rect">
            <a:avLst/>
          </a:prstGeom>
        </p:spPr>
        <p:txBody>
          <a:bodyPr vert="horz" wrap="square" lIns="0" tIns="0" rIns="0" bIns="0" rtlCol="0">
            <a:spAutoFit/>
          </a:bodyPr>
          <a:lstStyle/>
          <a:p>
            <a:pPr marR="5080"/>
            <a:r>
              <a:rPr lang="zh-CN" altLang="en-US" sz="2000" b="1" spc="-5" dirty="0">
                <a:solidFill>
                  <a:prstClr val="black"/>
                </a:solidFill>
                <a:cs typeface="Calibri"/>
              </a:rPr>
              <a:t>顺序读吞吐量</a:t>
            </a:r>
            <a:r>
              <a:rPr sz="2000" b="1" dirty="0">
                <a:solidFill>
                  <a:prstClr val="black"/>
                </a:solidFill>
                <a:cs typeface="Calibri"/>
              </a:rPr>
              <a:t>  </a:t>
            </a:r>
            <a:endParaRPr lang="en-US" sz="2000" b="1" dirty="0">
              <a:solidFill>
                <a:prstClr val="black"/>
              </a:solidFill>
              <a:cs typeface="Calibri"/>
            </a:endParaRPr>
          </a:p>
          <a:p>
            <a:pPr marR="5080"/>
            <a:r>
              <a:rPr lang="zh-CN" altLang="en-US" sz="2000" b="1" dirty="0">
                <a:solidFill>
                  <a:prstClr val="black"/>
                </a:solidFill>
                <a:cs typeface="Calibri"/>
              </a:rPr>
              <a:t>随机读吞吐量</a:t>
            </a:r>
            <a:endParaRPr lang="en-US" altLang="zh-CN" sz="2000" b="1" dirty="0">
              <a:solidFill>
                <a:prstClr val="black"/>
              </a:solidFill>
              <a:cs typeface="Calibri"/>
            </a:endParaRPr>
          </a:p>
          <a:p>
            <a:pPr marR="5080"/>
            <a:r>
              <a:rPr lang="zh-CN" altLang="en-US" sz="2000" b="1" spc="-25" dirty="0">
                <a:solidFill>
                  <a:prstClr val="black"/>
                </a:solidFill>
                <a:cs typeface="Calibri"/>
              </a:rPr>
              <a:t>平均顺序读访问时间</a:t>
            </a:r>
            <a:endParaRPr sz="2000" dirty="0">
              <a:solidFill>
                <a:prstClr val="black"/>
              </a:solidFill>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68</a:t>
            </a:fld>
            <a:endParaRPr spc="-5" dirty="0">
              <a:solidFill>
                <a:prstClr val="black"/>
              </a:solidFill>
            </a:endParaRPr>
          </a:p>
        </p:txBody>
      </p:sp>
      <p:sp>
        <p:nvSpPr>
          <p:cNvPr id="7" name="object 7"/>
          <p:cNvSpPr txBox="1"/>
          <p:nvPr/>
        </p:nvSpPr>
        <p:spPr>
          <a:xfrm>
            <a:off x="3078747" y="1705864"/>
            <a:ext cx="1027430" cy="927735"/>
          </a:xfrm>
          <a:prstGeom prst="rect">
            <a:avLst/>
          </a:prstGeom>
        </p:spPr>
        <p:txBody>
          <a:bodyPr vert="horz" wrap="square" lIns="0" tIns="0" rIns="0" bIns="0" rtlCol="0">
            <a:spAutoFit/>
          </a:bodyPr>
          <a:lstStyle/>
          <a:p>
            <a:r>
              <a:rPr sz="2000" b="1" dirty="0">
                <a:solidFill>
                  <a:prstClr val="black"/>
                </a:solidFill>
                <a:cs typeface="Calibri"/>
              </a:rPr>
              <a:t>550</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365</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50</a:t>
            </a:r>
            <a:r>
              <a:rPr sz="2000" b="1" spc="-114" dirty="0">
                <a:solidFill>
                  <a:prstClr val="black"/>
                </a:solidFill>
                <a:cs typeface="Calibri"/>
              </a:rPr>
              <a:t> </a:t>
            </a:r>
            <a:r>
              <a:rPr sz="2000" b="1" dirty="0">
                <a:solidFill>
                  <a:prstClr val="black"/>
                </a:solidFill>
                <a:cs typeface="Calibri"/>
              </a:rPr>
              <a:t>us</a:t>
            </a:r>
            <a:endParaRPr sz="2000">
              <a:solidFill>
                <a:prstClr val="black"/>
              </a:solidFill>
              <a:cs typeface="Calibri"/>
            </a:endParaRPr>
          </a:p>
        </p:txBody>
      </p:sp>
      <p:sp>
        <p:nvSpPr>
          <p:cNvPr id="8" name="object 8"/>
          <p:cNvSpPr txBox="1"/>
          <p:nvPr/>
        </p:nvSpPr>
        <p:spPr>
          <a:xfrm>
            <a:off x="4907642" y="1705864"/>
            <a:ext cx="2331358" cy="923330"/>
          </a:xfrm>
          <a:prstGeom prst="rect">
            <a:avLst/>
          </a:prstGeom>
        </p:spPr>
        <p:txBody>
          <a:bodyPr vert="horz" wrap="square" lIns="0" tIns="0" rIns="0" bIns="0" rtlCol="0">
            <a:spAutoFit/>
          </a:bodyPr>
          <a:lstStyle/>
          <a:p>
            <a:pPr marR="5080"/>
            <a:r>
              <a:rPr lang="zh-CN" altLang="en-US" sz="2000" b="1" spc="-5" dirty="0">
                <a:solidFill>
                  <a:prstClr val="black"/>
                </a:solidFill>
                <a:cs typeface="Calibri"/>
              </a:rPr>
              <a:t>顺序写吞吐量</a:t>
            </a:r>
            <a:endParaRPr lang="en-US" altLang="zh-CN" sz="2000" b="1" spc="-5" dirty="0">
              <a:solidFill>
                <a:prstClr val="black"/>
              </a:solidFill>
              <a:cs typeface="Calibri"/>
            </a:endParaRPr>
          </a:p>
          <a:p>
            <a:pPr marR="5080"/>
            <a:r>
              <a:rPr lang="zh-CN" altLang="en-US" sz="2000" b="1" spc="-5" dirty="0">
                <a:solidFill>
                  <a:prstClr val="black"/>
                </a:solidFill>
                <a:cs typeface="Calibri"/>
              </a:rPr>
              <a:t>随机写吞吐量</a:t>
            </a:r>
            <a:endParaRPr lang="en-US" altLang="zh-CN" sz="2000" b="1" spc="-5" dirty="0">
              <a:solidFill>
                <a:prstClr val="black"/>
              </a:solidFill>
              <a:cs typeface="Calibri"/>
            </a:endParaRPr>
          </a:p>
          <a:p>
            <a:pPr marR="5080"/>
            <a:r>
              <a:rPr lang="zh-CN" altLang="en-US" sz="2000" b="1" dirty="0">
                <a:solidFill>
                  <a:prstClr val="black"/>
                </a:solidFill>
                <a:cs typeface="Calibri"/>
              </a:rPr>
              <a:t>平均顺序写访问时间</a:t>
            </a:r>
            <a:endParaRPr sz="2000" b="1" dirty="0">
              <a:solidFill>
                <a:prstClr val="black"/>
              </a:solidFill>
              <a:cs typeface="Calibri"/>
            </a:endParaRPr>
          </a:p>
        </p:txBody>
      </p:sp>
      <p:sp>
        <p:nvSpPr>
          <p:cNvPr id="9" name="object 9"/>
          <p:cNvSpPr txBox="1"/>
          <p:nvPr/>
        </p:nvSpPr>
        <p:spPr>
          <a:xfrm>
            <a:off x="7650729" y="1705864"/>
            <a:ext cx="1027430" cy="927735"/>
          </a:xfrm>
          <a:prstGeom prst="rect">
            <a:avLst/>
          </a:prstGeom>
        </p:spPr>
        <p:txBody>
          <a:bodyPr vert="horz" wrap="square" lIns="0" tIns="0" rIns="0" bIns="0" rtlCol="0">
            <a:spAutoFit/>
          </a:bodyPr>
          <a:lstStyle/>
          <a:p>
            <a:r>
              <a:rPr sz="2000" b="1" dirty="0">
                <a:solidFill>
                  <a:prstClr val="black"/>
                </a:solidFill>
                <a:cs typeface="Calibri"/>
              </a:rPr>
              <a:t>470</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303</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60</a:t>
            </a:r>
            <a:r>
              <a:rPr sz="2000" b="1" spc="-114" dirty="0">
                <a:solidFill>
                  <a:prstClr val="black"/>
                </a:solidFill>
                <a:cs typeface="Calibri"/>
              </a:rPr>
              <a:t> </a:t>
            </a:r>
            <a:r>
              <a:rPr sz="2000" b="1" dirty="0">
                <a:solidFill>
                  <a:prstClr val="black"/>
                </a:solidFill>
                <a:cs typeface="Calibri"/>
              </a:rPr>
              <a:t>us</a:t>
            </a:r>
            <a:endParaRPr sz="2000">
              <a:solidFill>
                <a:prstClr val="black"/>
              </a:solidFill>
              <a:cs typeface="Calibri"/>
            </a:endParaRPr>
          </a:p>
        </p:txBody>
      </p:sp>
      <p:sp>
        <p:nvSpPr>
          <p:cNvPr id="10" name="object 10"/>
          <p:cNvSpPr txBox="1"/>
          <p:nvPr/>
        </p:nvSpPr>
        <p:spPr>
          <a:xfrm>
            <a:off x="154939" y="3226308"/>
            <a:ext cx="7596505" cy="4519186"/>
          </a:xfrm>
          <a:prstGeom prst="rect">
            <a:avLst/>
          </a:prstGeom>
        </p:spPr>
        <p:txBody>
          <a:bodyPr vert="horz" wrap="square" lIns="0" tIns="0" rIns="0" bIns="0" rtlCol="0">
            <a:spAutoFit/>
          </a:bodyPr>
          <a:lstStyle/>
          <a:p>
            <a:pPr marL="676275" indent="-342900">
              <a:buClr>
                <a:srgbClr val="8D171A"/>
              </a:buClr>
              <a:buSzPct val="60416"/>
              <a:buFont typeface="Wingdings 2"/>
              <a:buChar char=""/>
              <a:tabLst>
                <a:tab pos="676275" algn="l"/>
              </a:tabLst>
            </a:pPr>
            <a:r>
              <a:rPr lang="zh-CN" altLang="en-US" sz="2400" b="1" spc="-5" dirty="0">
                <a:solidFill>
                  <a:prstClr val="black"/>
                </a:solidFill>
                <a:cs typeface="Calibri"/>
              </a:rPr>
              <a:t>顺序访问比随机访问快</a:t>
            </a:r>
            <a:endParaRPr lang="en-US" altLang="zh-CN" sz="2400" b="1" spc="-5" dirty="0">
              <a:solidFill>
                <a:prstClr val="black"/>
              </a:solidFill>
              <a:cs typeface="Calibri"/>
            </a:endParaRPr>
          </a:p>
          <a:p>
            <a:pPr marL="1133475" lvl="2" indent="-342900">
              <a:buClr>
                <a:srgbClr val="8D171A"/>
              </a:buClr>
              <a:buSzPct val="60416"/>
              <a:buFont typeface="Wingdings 2"/>
              <a:buChar char=""/>
              <a:tabLst>
                <a:tab pos="676275" algn="l"/>
              </a:tabLst>
            </a:pPr>
            <a:r>
              <a:rPr lang="zh-CN" altLang="en-US" sz="2000" dirty="0">
                <a:solidFill>
                  <a:prstClr val="black"/>
                </a:solidFill>
                <a:cs typeface="Calibri"/>
              </a:rPr>
              <a:t>典型存储器层次结构问题</a:t>
            </a:r>
            <a:endParaRPr lang="en-US" altLang="zh-CN" sz="2000" dirty="0">
              <a:solidFill>
                <a:prstClr val="black"/>
              </a:solidFill>
              <a:cs typeface="Calibri"/>
            </a:endParaRPr>
          </a:p>
          <a:p>
            <a:pPr marL="1133475" lvl="2" indent="-342900">
              <a:buClr>
                <a:srgbClr val="8D171A"/>
              </a:buClr>
              <a:buSzPct val="60416"/>
              <a:buFont typeface="Wingdings 2"/>
              <a:buChar char=""/>
              <a:tabLst>
                <a:tab pos="676275" algn="l"/>
              </a:tabLst>
            </a:pPr>
            <a:endParaRPr lang="en-US" sz="2000" dirty="0">
              <a:solidFill>
                <a:prstClr val="black"/>
              </a:solidFill>
              <a:cs typeface="Calibri"/>
            </a:endParaRPr>
          </a:p>
          <a:p>
            <a:pPr marL="1133475" lvl="2" indent="-342900">
              <a:buClr>
                <a:srgbClr val="8D171A"/>
              </a:buClr>
              <a:buSzPct val="60416"/>
              <a:buFont typeface="Wingdings 2"/>
              <a:buChar char=""/>
              <a:tabLst>
                <a:tab pos="676275" algn="l"/>
              </a:tabLst>
            </a:pPr>
            <a:endParaRPr lang="en-US" sz="2000" dirty="0">
              <a:solidFill>
                <a:prstClr val="black"/>
              </a:solidFill>
              <a:cs typeface="Calibri"/>
            </a:endParaRPr>
          </a:p>
          <a:p>
            <a:pPr marL="676275" indent="-342900">
              <a:spcBef>
                <a:spcPts val="545"/>
              </a:spcBef>
              <a:buClr>
                <a:srgbClr val="8D171A"/>
              </a:buClr>
              <a:buSzPct val="58333"/>
              <a:buFont typeface="Wingdings 2"/>
              <a:buChar char=""/>
              <a:tabLst>
                <a:tab pos="676275" algn="l"/>
              </a:tabLst>
            </a:pPr>
            <a:r>
              <a:rPr lang="zh-CN" altLang="en-US" sz="2400" b="1" spc="-5" dirty="0">
                <a:solidFill>
                  <a:prstClr val="black"/>
                </a:solidFill>
                <a:cs typeface="Calibri"/>
              </a:rPr>
              <a:t>随机写较慢</a:t>
            </a:r>
            <a:r>
              <a:rPr sz="2400" b="1" spc="-5" dirty="0">
                <a:solidFill>
                  <a:prstClr val="black"/>
                </a:solidFill>
                <a:cs typeface="Calibri"/>
              </a:rPr>
              <a:t> </a:t>
            </a:r>
            <a:endParaRPr lang="en-US" sz="2400" b="1" spc="-5" dirty="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a:solidFill>
                  <a:prstClr val="black"/>
                </a:solidFill>
                <a:cs typeface="Calibri"/>
              </a:rPr>
              <a:t>擦除块需要较长的时间</a:t>
            </a:r>
            <a:r>
              <a:rPr lang="en-US" altLang="zh-CN" sz="2000" dirty="0">
                <a:solidFill>
                  <a:prstClr val="black"/>
                </a:solidFill>
                <a:cs typeface="Calibri"/>
              </a:rPr>
              <a:t>(~1</a:t>
            </a:r>
            <a:r>
              <a:rPr lang="en-US" altLang="zh-CN" sz="2000" spc="-5" dirty="0">
                <a:solidFill>
                  <a:prstClr val="black"/>
                </a:solidFill>
                <a:cs typeface="Calibri"/>
              </a:rPr>
              <a:t>ms)</a:t>
            </a:r>
            <a:endParaRPr lang="en-US" sz="2000" spc="-5" dirty="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a:solidFill>
                  <a:prstClr val="black"/>
                </a:solidFill>
                <a:cs typeface="Calibri"/>
              </a:rPr>
              <a:t>修改一页需要将块中所有页复制到</a:t>
            </a:r>
            <a:r>
              <a:rPr lang="zh-CN" altLang="en-US" sz="2000" b="1" dirty="0">
                <a:solidFill>
                  <a:srgbClr val="FF0000"/>
                </a:solidFill>
                <a:cs typeface="Calibri"/>
              </a:rPr>
              <a:t>新</a:t>
            </a:r>
            <a:r>
              <a:rPr lang="zh-CN" altLang="en-US" sz="2000" dirty="0">
                <a:solidFill>
                  <a:prstClr val="black"/>
                </a:solidFill>
                <a:cs typeface="Calibri"/>
              </a:rPr>
              <a:t>的块中</a:t>
            </a:r>
            <a:endParaRPr sz="2000" dirty="0">
              <a:solidFill>
                <a:prstClr val="black"/>
              </a:solidFill>
              <a:cs typeface="Calibri"/>
            </a:endParaRPr>
          </a:p>
          <a:p>
            <a:pPr marL="1076960" lvl="1" indent="-286385">
              <a:spcBef>
                <a:spcPts val="475"/>
              </a:spcBef>
              <a:buClr>
                <a:srgbClr val="8D171A"/>
              </a:buClr>
              <a:buSzPct val="110000"/>
              <a:buFont typeface="Wingdings"/>
              <a:buChar char=""/>
              <a:tabLst>
                <a:tab pos="1076960" algn="l"/>
                <a:tab pos="1077595" algn="l"/>
              </a:tabLst>
            </a:pPr>
            <a:r>
              <a:rPr lang="zh-CN" altLang="en-US" sz="2000" spc="-5" dirty="0">
                <a:solidFill>
                  <a:prstClr val="black"/>
                </a:solidFill>
                <a:cs typeface="Calibri"/>
              </a:rPr>
              <a:t>早期</a:t>
            </a:r>
            <a:r>
              <a:rPr sz="2000" dirty="0">
                <a:solidFill>
                  <a:prstClr val="black"/>
                </a:solidFill>
                <a:cs typeface="Calibri"/>
              </a:rPr>
              <a:t>SSD </a:t>
            </a:r>
            <a:r>
              <a:rPr lang="zh-CN" altLang="en-US" sz="2000" dirty="0">
                <a:solidFill>
                  <a:prstClr val="black"/>
                </a:solidFill>
                <a:cs typeface="Calibri"/>
              </a:rPr>
              <a:t>读</a:t>
            </a:r>
            <a:r>
              <a:rPr lang="en-US" altLang="zh-CN" sz="2000" dirty="0">
                <a:solidFill>
                  <a:prstClr val="black"/>
                </a:solidFill>
                <a:cs typeface="Calibri"/>
              </a:rPr>
              <a:t>/</a:t>
            </a:r>
            <a:r>
              <a:rPr lang="zh-CN" altLang="en-US" sz="2000" dirty="0">
                <a:solidFill>
                  <a:prstClr val="black"/>
                </a:solidFill>
                <a:cs typeface="Calibri"/>
              </a:rPr>
              <a:t>写速度之间的差距更大，目前差不多，因为是写到新的块中</a:t>
            </a:r>
            <a:endParaRPr sz="2000" dirty="0">
              <a:solidFill>
                <a:prstClr val="black"/>
              </a:solidFill>
              <a:cs typeface="Calibri"/>
            </a:endParaRPr>
          </a:p>
          <a:p>
            <a:pPr>
              <a:spcBef>
                <a:spcPts val="10"/>
              </a:spcBef>
            </a:pPr>
            <a:endParaRPr lang="en-US" sz="3550" dirty="0">
              <a:solidFill>
                <a:prstClr val="black"/>
              </a:solidFill>
              <a:latin typeface="Times New Roman"/>
              <a:cs typeface="Times New Roman"/>
            </a:endParaRPr>
          </a:p>
          <a:p>
            <a:pPr>
              <a:spcBef>
                <a:spcPts val="10"/>
              </a:spcBef>
            </a:pPr>
            <a:endParaRPr sz="3550" dirty="0">
              <a:solidFill>
                <a:prstClr val="black"/>
              </a:solidFill>
              <a:latin typeface="Times New Roman"/>
              <a:cs typeface="Times New Roman"/>
            </a:endParaRPr>
          </a:p>
          <a:p>
            <a:pPr marL="12700"/>
            <a:r>
              <a:rPr lang="zh-CN" altLang="en-US" b="1" spc="-5" dirty="0">
                <a:solidFill>
                  <a:prstClr val="black"/>
                </a:solidFill>
                <a:cs typeface="Calibri"/>
              </a:rPr>
              <a:t>资料来源</a:t>
            </a:r>
            <a:r>
              <a:rPr b="1" spc="-5" dirty="0">
                <a:solidFill>
                  <a:prstClr val="black"/>
                </a:solidFill>
                <a:cs typeface="Calibri"/>
              </a:rPr>
              <a:t>: </a:t>
            </a:r>
            <a:r>
              <a:rPr b="1" spc="-10" dirty="0">
                <a:solidFill>
                  <a:prstClr val="black"/>
                </a:solidFill>
                <a:cs typeface="Calibri"/>
              </a:rPr>
              <a:t>Intel </a:t>
            </a:r>
            <a:r>
              <a:rPr b="1" dirty="0">
                <a:solidFill>
                  <a:prstClr val="black"/>
                </a:solidFill>
                <a:cs typeface="Calibri"/>
              </a:rPr>
              <a:t>SSD 730 </a:t>
            </a:r>
            <a:r>
              <a:rPr lang="zh-CN" altLang="en-US" b="1" dirty="0">
                <a:solidFill>
                  <a:prstClr val="black"/>
                </a:solidFill>
                <a:cs typeface="Calibri"/>
              </a:rPr>
              <a:t>产品详细说明书</a:t>
            </a:r>
            <a:endParaRPr dirty="0">
              <a:solidFill>
                <a:prstClr val="black"/>
              </a:solidFill>
              <a:cs typeface="Calibri"/>
            </a:endParaRPr>
          </a:p>
        </p:txBody>
      </p:sp>
      <p:pic>
        <p:nvPicPr>
          <p:cNvPr id="12" name="图片 11">
            <a:extLst>
              <a:ext uri="{FF2B5EF4-FFF2-40B4-BE49-F238E27FC236}">
                <a16:creationId xmlns:a16="http://schemas.microsoft.com/office/drawing/2014/main" id="{805A057D-40A0-4941-B730-AC5F6E41A5A4}"/>
              </a:ext>
            </a:extLst>
          </p:cNvPr>
          <p:cNvPicPr>
            <a:picLocks noChangeAspect="1"/>
          </p:cNvPicPr>
          <p:nvPr/>
        </p:nvPicPr>
        <p:blipFill>
          <a:blip r:embed="rId2"/>
          <a:stretch>
            <a:fillRect/>
          </a:stretch>
        </p:blipFill>
        <p:spPr>
          <a:xfrm>
            <a:off x="5868144" y="2852936"/>
            <a:ext cx="3155016" cy="2861841"/>
          </a:xfrm>
          <a:prstGeom prst="rect">
            <a:avLst/>
          </a:prstGeom>
        </p:spPr>
      </p:pic>
      <p:sp>
        <p:nvSpPr>
          <p:cNvPr id="14" name="文本框 13">
            <a:extLst>
              <a:ext uri="{FF2B5EF4-FFF2-40B4-BE49-F238E27FC236}">
                <a16:creationId xmlns:a16="http://schemas.microsoft.com/office/drawing/2014/main" id="{2F2C49AC-4798-49B6-9AFD-958FD37E8FE0}"/>
              </a:ext>
            </a:extLst>
          </p:cNvPr>
          <p:cNvSpPr txBox="1"/>
          <p:nvPr/>
        </p:nvSpPr>
        <p:spPr>
          <a:xfrm>
            <a:off x="4716016" y="909902"/>
            <a:ext cx="3888432" cy="461665"/>
          </a:xfrm>
          <a:prstGeom prst="rect">
            <a:avLst/>
          </a:prstGeom>
          <a:noFill/>
        </p:spPr>
        <p:txBody>
          <a:bodyPr wrap="square">
            <a:spAutoFit/>
          </a:bodyPr>
          <a:lstStyle/>
          <a:p>
            <a:r>
              <a:rPr lang="zh-CN" altLang="en-US" sz="2400" b="1" dirty="0">
                <a:solidFill>
                  <a:srgbClr val="FF0000"/>
                </a:solidFill>
              </a:rPr>
              <a:t>AS SSD Benchmark测速工具</a:t>
            </a:r>
          </a:p>
        </p:txBody>
      </p:sp>
    </p:spTree>
    <p:extLst>
      <p:ext uri="{BB962C8B-B14F-4D97-AF65-F5344CB8AC3E}">
        <p14:creationId xmlns:p14="http://schemas.microsoft.com/office/powerpoint/2010/main" val="413064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00E4D2A5-F301-47D5-8D86-55AB715FFE9E}"/>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6" name="文本框 5">
            <a:extLst>
              <a:ext uri="{FF2B5EF4-FFF2-40B4-BE49-F238E27FC236}">
                <a16:creationId xmlns:a16="http://schemas.microsoft.com/office/drawing/2014/main" id="{EC00C764-45DA-4763-B877-E68F2D961AE0}"/>
              </a:ext>
            </a:extLst>
          </p:cNvPr>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很多同学的电脑</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硬盘，每个逻辑</a:t>
            </a:r>
            <a:r>
              <a:rPr lang="zh-CN" altLang="en-US"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盘都几乎快满了</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，有人说：这块硬盘</a:t>
            </a:r>
            <a:r>
              <a:rPr lang="zh-CN" altLang="en-US" sz="26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很快就到寿命了</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zh-CN" altLang="en-US" sz="2600" dirty="0">
                <a:solidFill>
                  <a:srgbClr val="00B050"/>
                </a:solidFill>
                <a:latin typeface="Microsoft Yahei" panose="020B0503020204020204" pitchFamily="34" charset="-122"/>
                <a:ea typeface="Microsoft Yahei" panose="020B0503020204020204" pitchFamily="34" charset="-122"/>
                <a:sym typeface="Microsoft Yahei" panose="020B0503020204020204" pitchFamily="34" charset="-122"/>
              </a:rPr>
              <a:t>真的吗</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为什么？</a:t>
            </a:r>
            <a:r>
              <a:rPr lang="zh-CN" altLang="en-US" sz="2600" dirty="0">
                <a:solidFill>
                  <a:srgbClr val="00B0F0"/>
                </a:solidFill>
                <a:latin typeface="Microsoft Yahei" panose="020B0503020204020204" pitchFamily="34" charset="-122"/>
                <a:ea typeface="Microsoft Yahei" panose="020B0503020204020204" pitchFamily="34" charset="-122"/>
                <a:sym typeface="Microsoft Yahei" panose="020B0503020204020204" pitchFamily="34" charset="-122"/>
              </a:rPr>
              <a:t>怎么办呢</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7" name="矩形: 圆角 6">
            <a:extLst>
              <a:ext uri="{FF2B5EF4-FFF2-40B4-BE49-F238E27FC236}">
                <a16:creationId xmlns:a16="http://schemas.microsoft.com/office/drawing/2014/main" id="{9357BAFE-25D2-47BE-82EE-1F745BF3D9DB}"/>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DD002B49-ACA3-47F4-A7E6-509C5DEEC3E4}"/>
              </a:ext>
            </a:extLst>
          </p:cNvPr>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9" name="文本框 18">
            <a:extLst>
              <a:ext uri="{FF2B5EF4-FFF2-40B4-BE49-F238E27FC236}">
                <a16:creationId xmlns:a16="http://schemas.microsoft.com/office/drawing/2014/main" id="{E1EF4AE5-03A3-46A2-904E-E81CABA595A6}"/>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0" name="文本框 19">
            <a:extLst>
              <a:ext uri="{FF2B5EF4-FFF2-40B4-BE49-F238E27FC236}">
                <a16:creationId xmlns:a16="http://schemas.microsoft.com/office/drawing/2014/main" id="{C95F9F6D-5465-48C1-AE28-1C6E1B63F85F}"/>
              </a:ext>
            </a:extLst>
          </p:cNvPr>
          <p:cNvSpPr txBox="1"/>
          <p:nvPr>
            <p:custDataLst>
              <p:tags r:id="rId7"/>
            </p:custDataLst>
          </p:nvPr>
        </p:nvSpPr>
        <p:spPr>
          <a:xfrm>
            <a:off x="9779000" y="1270000"/>
            <a:ext cx="3332480" cy="3477875"/>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是真的，因为</a:t>
            </a: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SSD</a:t>
            </a: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的擦除次数有限，剩余越少，则文件有任何改动，就大都在这些剩余块中进行擦除以及写入，所以这些剩余块被擦除次数太多，导致很快到达寿命。</a:t>
            </a:r>
            <a:endPar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扩大硬盘剩余空间</a:t>
            </a:r>
            <a:endPar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a:t>
            </a: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加大</a:t>
            </a: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OS</a:t>
            </a: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磁盘写入的</a:t>
            </a: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Cache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a:t>
            </a: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定期迁移长期不访问以及无修改的数据到其他位置</a:t>
            </a:r>
            <a:endParaRPr kumimoji="0" lang="en-US" altLang="zh-CN"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pic>
        <p:nvPicPr>
          <p:cNvPr id="21" name="图片 20">
            <a:extLst>
              <a:ext uri="{FF2B5EF4-FFF2-40B4-BE49-F238E27FC236}">
                <a16:creationId xmlns:a16="http://schemas.microsoft.com/office/drawing/2014/main" id="{68A2F6C6-BD0E-46C1-A61B-20D6950BD246}"/>
              </a:ext>
            </a:extLst>
          </p:cNvPr>
          <p:cNvPicPr>
            <a:picLocks noChangeAspect="1"/>
          </p:cNvPicPr>
          <p:nvPr/>
        </p:nvPicPr>
        <p:blipFill>
          <a:blip r:embed="rId22"/>
          <a:stretch>
            <a:fillRect/>
          </a:stretch>
        </p:blipFill>
        <p:spPr>
          <a:xfrm>
            <a:off x="2305593" y="3673812"/>
            <a:ext cx="5409657" cy="1798553"/>
          </a:xfrm>
          <a:prstGeom prst="rect">
            <a:avLst/>
          </a:prstGeom>
        </p:spPr>
      </p:pic>
      <p:grpSp>
        <p:nvGrpSpPr>
          <p:cNvPr id="18" name="组合 17">
            <a:extLst>
              <a:ext uri="{FF2B5EF4-FFF2-40B4-BE49-F238E27FC236}">
                <a16:creationId xmlns:a16="http://schemas.microsoft.com/office/drawing/2014/main" id="{4ED45821-3400-405B-B1DB-FCEDB4BEB938}"/>
              </a:ext>
            </a:extLst>
          </p:cNvPr>
          <p:cNvGrpSpPr/>
          <p:nvPr>
            <p:custDataLst>
              <p:tags r:id="rId8"/>
            </p:custDataLst>
          </p:nvPr>
        </p:nvGrpSpPr>
        <p:grpSpPr>
          <a:xfrm>
            <a:off x="9537700" y="0"/>
            <a:ext cx="3815080" cy="647700"/>
            <a:chOff x="9537700" y="0"/>
            <a:chExt cx="3815080" cy="647700"/>
          </a:xfrm>
        </p:grpSpPr>
        <p:sp>
          <p:nvSpPr>
            <p:cNvPr id="15" name="RemarkBack">
              <a:extLst>
                <a:ext uri="{FF2B5EF4-FFF2-40B4-BE49-F238E27FC236}">
                  <a16:creationId xmlns:a16="http://schemas.microsoft.com/office/drawing/2014/main" id="{7EB48EF6-C95E-498F-B43D-6F0A16D251B1}"/>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Block">
              <a:extLst>
                <a:ext uri="{FF2B5EF4-FFF2-40B4-BE49-F238E27FC236}">
                  <a16:creationId xmlns:a16="http://schemas.microsoft.com/office/drawing/2014/main" id="{3D8434DA-C9BE-4CF9-937B-CB195B9AD1A8}"/>
                </a:ext>
              </a:extLst>
            </p:cNvPr>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markTitleText">
              <a:extLst>
                <a:ext uri="{FF2B5EF4-FFF2-40B4-BE49-F238E27FC236}">
                  <a16:creationId xmlns:a16="http://schemas.microsoft.com/office/drawing/2014/main" id="{28DA6BE1-CDCF-4AFD-BB53-C63778A74FE4}"/>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2A7DB846-F855-4D4F-BC35-6E883F8AB983}"/>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B2F8A65B-825A-45B7-AEA3-0A7ACFC1795A}"/>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markTitleText">
            <a:extLst>
              <a:ext uri="{FF2B5EF4-FFF2-40B4-BE49-F238E27FC236}">
                <a16:creationId xmlns:a16="http://schemas.microsoft.com/office/drawing/2014/main" id="{A979FB96-A7CA-477E-9FF0-0C7775C79C57}"/>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2" name="组合 11">
            <a:extLst>
              <a:ext uri="{FF2B5EF4-FFF2-40B4-BE49-F238E27FC236}">
                <a16:creationId xmlns:a16="http://schemas.microsoft.com/office/drawing/2014/main" id="{64E6DEB0-BB7F-482F-98BA-FEFFC8DE184B}"/>
              </a:ext>
            </a:extLst>
          </p:cNvPr>
          <p:cNvGrpSpPr/>
          <p:nvPr>
            <p:custDataLst>
              <p:tags r:id="rId12"/>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9C277445-9D2A-49FA-ABD3-B68E5B21A545}"/>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9E3222EE-9EB6-4760-90C5-39567B2E09D6}"/>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F099B705-7299-4A4F-A303-2FECBE353EF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57580A58-9AEF-46DD-B591-BA89AB89FB6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E83849B3-8F6D-4794-99BC-00E04DB441B2}"/>
              </a:ext>
            </a:extLst>
          </p:cNvPr>
          <p:cNvPicPr>
            <a:picLocks/>
          </p:cNvPicPr>
          <p:nvPr>
            <p:custDataLst>
              <p:tags r:id="rId13"/>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5867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36550" y="377825"/>
            <a:ext cx="8807450" cy="569913"/>
          </a:xfrm>
        </p:spPr>
        <p:txBody>
          <a:bodyPr lIns="91440" tIns="45720" rIns="91440" bIns="45720" anchor="ctr"/>
          <a:lstStyle/>
          <a:p>
            <a:pPr eaLnBrk="1" hangingPunct="1"/>
            <a:r>
              <a:rPr lang="zh-CN" altLang="en-US" dirty="0"/>
              <a:t>存储器分类</a:t>
            </a:r>
          </a:p>
        </p:txBody>
      </p:sp>
      <p:sp>
        <p:nvSpPr>
          <p:cNvPr id="12291" name="Rectangle 3"/>
          <p:cNvSpPr>
            <a:spLocks noGrp="1" noChangeArrowheads="1"/>
          </p:cNvSpPr>
          <p:nvPr>
            <p:ph type="body" idx="4294967295"/>
          </p:nvPr>
        </p:nvSpPr>
        <p:spPr>
          <a:xfrm>
            <a:off x="206375" y="998538"/>
            <a:ext cx="8610600" cy="5203825"/>
          </a:xfrm>
        </p:spPr>
        <p:txBody>
          <a:bodyPr lIns="91440" tIns="45720" rIns="91440" bIns="45720"/>
          <a:lstStyle/>
          <a:p>
            <a:pPr algn="just" eaLnBrk="1" hangingPunct="1">
              <a:lnSpc>
                <a:spcPct val="110000"/>
              </a:lnSpc>
              <a:spcBef>
                <a:spcPct val="20000"/>
              </a:spcBef>
              <a:buFontTx/>
              <a:buNone/>
            </a:pPr>
            <a:r>
              <a:rPr lang="zh-CN" altLang="en-US" sz="22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按功能/容量/速度/所在位置分类</a:t>
            </a:r>
          </a:p>
          <a:p>
            <a:pPr lvl="1" algn="just" eaLnBrk="1" hangingPunct="1">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Register)</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封装在</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内，用于存放当前正在执行的指令和使用的数据</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用触发器实现，速度快，容量小（几</a:t>
            </a:r>
            <a:r>
              <a:rPr lang="en-US" altLang="zh-CN" sz="2000" b="1" dirty="0">
                <a:solidFill>
                  <a:srgbClr val="006600"/>
                </a:solidFill>
                <a:ea typeface="微软雅黑" panose="020B0503020204020204" pitchFamily="34" charset="-122"/>
                <a:cs typeface="Arial" panose="020B0604020202020204" pitchFamily="34" charset="0"/>
              </a:rPr>
              <a:t>~</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几十个）</a:t>
            </a:r>
          </a:p>
          <a:p>
            <a:pPr lvl="1" algn="just" eaLnBrk="1" hangingPunct="1">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高速缓存(</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Cache)</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内部或附近，用来存放当前要执行的局部程序段和数据</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实现，速度可与</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匹配，容量小（几</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MB</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内存储器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MM（</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主存储器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Main (Primary) Memory）</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之外，用来存放已被启动的程序及所用的数据</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实现，速度较快，容量较大（几</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GB</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外存储器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AM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辅助存储器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Auxiliary / Secondary  Storage)</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位于主机之外，用来存放暂不运行的程序、数据或存档文件</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用磁表面或光存储器实现，容量大而速度慢</a:t>
            </a:r>
          </a:p>
        </p:txBody>
      </p:sp>
      <p:sp>
        <p:nvSpPr>
          <p:cNvPr id="27652"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B481682C-0745-42E1-A494-33A84BA22245}" type="slidenum">
              <a:rPr lang="zh-CN" altLang="en-US" b="1">
                <a:ea typeface="宋体" panose="02010600030101010101" pitchFamily="2" charset="-122"/>
              </a:rPr>
              <a:pPr/>
              <a:t>7</a:t>
            </a:fld>
            <a:endParaRPr lang="zh-CN" altLang="en-US" b="1">
              <a:ea typeface="宋体" panose="02010600030101010101" pitchFamily="2" charset="-122"/>
            </a:endParaRPr>
          </a:p>
        </p:txBody>
      </p:sp>
    </p:spTree>
    <p:extLst>
      <p:ext uri="{BB962C8B-B14F-4D97-AF65-F5344CB8AC3E}">
        <p14:creationId xmlns:p14="http://schemas.microsoft.com/office/powerpoint/2010/main" val="3627776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7" dur="500"/>
                                        <p:tgtEl>
                                          <p:spTgt spid="122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0" dur="500"/>
                                        <p:tgtEl>
                                          <p:spTgt spid="1229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15" dur="500"/>
                                        <p:tgtEl>
                                          <p:spTgt spid="12291">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18" dur="500"/>
                                        <p:tgtEl>
                                          <p:spTgt spid="12291">
                                            <p:txEl>
                                              <p:pRg st="9" end="9"/>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23" dur="500"/>
                                        <p:tgtEl>
                                          <p:spTgt spid="12291">
                                            <p:txEl>
                                              <p:pRg st="11" end="1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291">
                                            <p:txEl>
                                              <p:pRg st="12" end="12"/>
                                            </p:txEl>
                                          </p:spTgt>
                                        </p:tgtEl>
                                        <p:attrNameLst>
                                          <p:attrName>style.visibility</p:attrName>
                                        </p:attrNameLst>
                                      </p:cBhvr>
                                      <p:to>
                                        <p:strVal val="visible"/>
                                      </p:to>
                                    </p:set>
                                    <p:animEffect transition="in" filter="blinds(horizontal)">
                                      <p:cBhvr>
                                        <p:cTn id="26" dur="500"/>
                                        <p:tgtEl>
                                          <p:spTgt spid="12291">
                                            <p:txEl>
                                              <p:pRg st="12" end="1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1" dur="500"/>
                                        <p:tgtEl>
                                          <p:spTgt spid="12291">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4"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A58257-7B8D-41C6-906D-95C936DDAE0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下载类软件会加速</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硬盘的损坏，下属正确的方法是：</a:t>
            </a:r>
          </a:p>
        </p:txBody>
      </p:sp>
      <p:sp>
        <p:nvSpPr>
          <p:cNvPr id="5" name="文本框 4">
            <a:extLst>
              <a:ext uri="{FF2B5EF4-FFF2-40B4-BE49-F238E27FC236}">
                <a16:creationId xmlns:a16="http://schemas.microsoft.com/office/drawing/2014/main" id="{A6647C9B-D428-4128-81BC-00E229CCA9D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下载，用正常的单线程下载</a:t>
            </a:r>
          </a:p>
        </p:txBody>
      </p:sp>
      <p:sp>
        <p:nvSpPr>
          <p:cNvPr id="6" name="文本框 5">
            <a:extLst>
              <a:ext uri="{FF2B5EF4-FFF2-40B4-BE49-F238E27FC236}">
                <a16:creationId xmlns:a16="http://schemas.microsoft.com/office/drawing/2014/main" id="{0812C706-FDC6-438D-9982-FB243B0416E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加大此类下载软件的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Cache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56A7C712-66EC-4CEE-9812-48AE1BDCE59F}"/>
              </a:ext>
            </a:extLst>
          </p:cNvPr>
          <p:cNvSpPr txBox="1"/>
          <p:nvPr>
            <p:custDataLst>
              <p:tags r:id="rId5"/>
            </p:custDataLst>
          </p:nvPr>
        </p:nvSpPr>
        <p:spPr>
          <a:xfrm>
            <a:off x="1828800" y="4500563"/>
            <a:ext cx="6847656"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大内存的计算机，可用</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RamDisk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模拟硬盘</a:t>
            </a:r>
          </a:p>
        </p:txBody>
      </p:sp>
      <p:sp>
        <p:nvSpPr>
          <p:cNvPr id="8" name="文本框 7">
            <a:extLst>
              <a:ext uri="{FF2B5EF4-FFF2-40B4-BE49-F238E27FC236}">
                <a16:creationId xmlns:a16="http://schemas.microsoft.com/office/drawing/2014/main" id="{217BA30B-AD11-4DFA-B36B-1A24BDEB433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减少连接数或线程数</a:t>
            </a:r>
          </a:p>
        </p:txBody>
      </p:sp>
      <p:sp>
        <p:nvSpPr>
          <p:cNvPr id="9" name="矩形 8">
            <a:extLst>
              <a:ext uri="{FF2B5EF4-FFF2-40B4-BE49-F238E27FC236}">
                <a16:creationId xmlns:a16="http://schemas.microsoft.com/office/drawing/2014/main" id="{DFEF62F5-7E7B-4C43-9977-8CCFCDBA6A44}"/>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9689353-2DB9-4EBF-BC29-B3D8A81B8AD8}"/>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7E661479-6560-40C5-8E66-6AB44E269646}"/>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AA6DBD3-03C0-4A92-9A40-7BB0AC91FE6E}"/>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06A62E1-F02B-404B-965E-E3CBC0407F35}"/>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 name="组合 21">
            <a:extLst>
              <a:ext uri="{FF2B5EF4-FFF2-40B4-BE49-F238E27FC236}">
                <a16:creationId xmlns:a16="http://schemas.microsoft.com/office/drawing/2014/main" id="{9BC05BD1-FB7E-4ADF-8B4E-700594C56AE0}"/>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83A853F-4029-4A97-90B6-3721563F2F9E}"/>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9E04635-AE48-4178-A357-26E5E9280FC2}"/>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8F44C027-FFF0-4175-9F1F-AFB4617D3AF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1" name="TipText">
              <a:extLst>
                <a:ext uri="{FF2B5EF4-FFF2-40B4-BE49-F238E27FC236}">
                  <a16:creationId xmlns:a16="http://schemas.microsoft.com/office/drawing/2014/main" id="{FD35620C-F16B-43C6-8E27-4B568B76B2F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A8CB022-3F17-4EA0-B06D-0E09710A24D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703484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71</a:t>
            </a:fld>
            <a:endParaRPr spc="-5" dirty="0">
              <a:solidFill>
                <a:prstClr val="black"/>
              </a:solidFill>
            </a:endParaRPr>
          </a:p>
        </p:txBody>
      </p:sp>
      <p:sp>
        <p:nvSpPr>
          <p:cNvPr id="3" name="object 3"/>
          <p:cNvSpPr txBox="1">
            <a:spLocks noGrp="1"/>
          </p:cNvSpPr>
          <p:nvPr>
            <p:ph type="title"/>
          </p:nvPr>
        </p:nvSpPr>
        <p:spPr>
          <a:xfrm>
            <a:off x="435759" y="513402"/>
            <a:ext cx="3679042" cy="548640"/>
          </a:xfrm>
          <a:prstGeom prst="rect">
            <a:avLst/>
          </a:prstGeom>
        </p:spPr>
        <p:txBody>
          <a:bodyPr vert="horz" wrap="square" lIns="0" tIns="0" rIns="0" bIns="0" rtlCol="0">
            <a:spAutoFit/>
          </a:bodyPr>
          <a:lstStyle/>
          <a:p>
            <a:pPr marL="12700">
              <a:lnSpc>
                <a:spcPct val="100000"/>
              </a:lnSpc>
            </a:pPr>
            <a:r>
              <a:rPr dirty="0"/>
              <a:t>SSD</a:t>
            </a:r>
            <a:r>
              <a:rPr lang="en-US" dirty="0"/>
              <a:t> </a:t>
            </a:r>
            <a:r>
              <a:rPr lang="en-US" altLang="zh-CN" dirty="0" err="1"/>
              <a:t>vs</a:t>
            </a:r>
            <a:r>
              <a:rPr lang="en-US" altLang="zh-CN" dirty="0"/>
              <a:t> </a:t>
            </a:r>
            <a:r>
              <a:rPr lang="zh-CN" altLang="en-US" dirty="0"/>
              <a:t>机械磁盘</a:t>
            </a:r>
            <a:endParaRPr dirty="0"/>
          </a:p>
        </p:txBody>
      </p:sp>
      <p:sp>
        <p:nvSpPr>
          <p:cNvPr id="4" name="object 4"/>
          <p:cNvSpPr txBox="1"/>
          <p:nvPr/>
        </p:nvSpPr>
        <p:spPr>
          <a:xfrm>
            <a:off x="475615" y="1387983"/>
            <a:ext cx="7736840" cy="4844916"/>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优点</a:t>
            </a:r>
            <a:endParaRPr sz="2400" dirty="0">
              <a:solidFill>
                <a:prstClr val="black"/>
              </a:solidFill>
              <a:cs typeface="Calibri"/>
            </a:endParaRPr>
          </a:p>
          <a:p>
            <a:pPr marL="756285" lvl="1" indent="-286385">
              <a:spcBef>
                <a:spcPts val="520"/>
              </a:spcBef>
              <a:buClr>
                <a:srgbClr val="8D171A"/>
              </a:buClr>
              <a:buSzPct val="110000"/>
              <a:buFont typeface="Wingdings"/>
              <a:buChar char=""/>
              <a:tabLst>
                <a:tab pos="756285" algn="l"/>
                <a:tab pos="756920" algn="l"/>
              </a:tabLst>
            </a:pPr>
            <a:r>
              <a:rPr lang="zh-CN" altLang="en-US" sz="2000" dirty="0">
                <a:solidFill>
                  <a:prstClr val="black"/>
                </a:solidFill>
                <a:cs typeface="Calibri"/>
              </a:rPr>
              <a:t>没有移动部件</a:t>
            </a:r>
            <a:r>
              <a:rPr sz="2000" dirty="0">
                <a:solidFill>
                  <a:prstClr val="black"/>
                </a:solidFill>
                <a:cs typeface="Calibri"/>
              </a:rPr>
              <a:t> </a:t>
            </a:r>
            <a:r>
              <a:rPr sz="2000" dirty="0">
                <a:solidFill>
                  <a:prstClr val="black"/>
                </a:solidFill>
                <a:latin typeface="Wingdings"/>
                <a:cs typeface="Wingdings"/>
              </a:rPr>
              <a:t></a:t>
            </a:r>
            <a:r>
              <a:rPr sz="2000" dirty="0">
                <a:solidFill>
                  <a:prstClr val="black"/>
                </a:solidFill>
                <a:latin typeface="Times New Roman"/>
                <a:cs typeface="Times New Roman"/>
              </a:rPr>
              <a:t> </a:t>
            </a:r>
            <a:r>
              <a:rPr lang="zh-CN" altLang="en-US" sz="2000" spc="-5" dirty="0">
                <a:solidFill>
                  <a:prstClr val="black"/>
                </a:solidFill>
                <a:cs typeface="Times New Roman"/>
              </a:rPr>
              <a:t>更快、能耗更低、更结实</a:t>
            </a:r>
            <a:endParaRPr lang="en-US" altLang="zh-CN" sz="2000" spc="-5" dirty="0">
              <a:solidFill>
                <a:prstClr val="black"/>
              </a:solidFill>
              <a:cs typeface="Times New Roman"/>
            </a:endParaRPr>
          </a:p>
          <a:p>
            <a:pPr marL="469900" lvl="1">
              <a:spcBef>
                <a:spcPts val="520"/>
              </a:spcBef>
              <a:buClr>
                <a:srgbClr val="8D171A"/>
              </a:buClr>
              <a:buSzPct val="110000"/>
              <a:tabLst>
                <a:tab pos="756285" algn="l"/>
                <a:tab pos="756920" algn="l"/>
              </a:tabLst>
            </a:pPr>
            <a:endParaRPr sz="295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缺点</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会磨损</a:t>
            </a:r>
            <a:endParaRPr sz="2000" dirty="0">
              <a:solidFill>
                <a:prstClr val="black"/>
              </a:solidFill>
              <a:cs typeface="Calibri"/>
            </a:endParaRPr>
          </a:p>
          <a:p>
            <a:pPr marL="1155700" lvl="2" indent="-228600">
              <a:spcBef>
                <a:spcPts val="480"/>
              </a:spcBef>
              <a:buSzPct val="80000"/>
              <a:buFont typeface="Wingdings"/>
              <a:buChar char=""/>
              <a:tabLst>
                <a:tab pos="1155700" algn="l"/>
              </a:tabLst>
            </a:pPr>
            <a:r>
              <a:rPr lang="zh-CN" altLang="en-US" sz="2000" dirty="0">
                <a:solidFill>
                  <a:prstClr val="black"/>
                </a:solidFill>
                <a:cs typeface="Calibri"/>
              </a:rPr>
              <a:t>闪存翻译层中的平均磨损逻辑试图通过将擦除平均分布在所有块上来最大化每个块的寿命</a:t>
            </a:r>
            <a:endParaRPr lang="en-US" sz="2000" dirty="0">
              <a:solidFill>
                <a:prstClr val="black"/>
              </a:solidFill>
              <a:cs typeface="Calibri"/>
            </a:endParaRPr>
          </a:p>
          <a:p>
            <a:pPr marL="1155700" lvl="2" indent="-228600">
              <a:spcBef>
                <a:spcPts val="480"/>
              </a:spcBef>
              <a:buSzPct val="80000"/>
              <a:buFont typeface="Wingdings"/>
              <a:buChar char=""/>
              <a:tabLst>
                <a:tab pos="1155700" algn="l"/>
              </a:tabLst>
            </a:pPr>
            <a:r>
              <a:rPr lang="zh-CN" altLang="en-US" sz="2000" dirty="0">
                <a:solidFill>
                  <a:prstClr val="black"/>
                </a:solidFill>
                <a:cs typeface="Calibri"/>
              </a:rPr>
              <a:t>比如，</a:t>
            </a:r>
            <a:r>
              <a:rPr sz="2000" dirty="0">
                <a:solidFill>
                  <a:prstClr val="black"/>
                </a:solidFill>
                <a:cs typeface="Calibri"/>
              </a:rPr>
              <a:t> </a:t>
            </a:r>
            <a:r>
              <a:rPr sz="2000" spc="-5" dirty="0">
                <a:solidFill>
                  <a:prstClr val="black"/>
                </a:solidFill>
                <a:cs typeface="Calibri"/>
              </a:rPr>
              <a:t>Intel </a:t>
            </a:r>
            <a:r>
              <a:rPr sz="2000" dirty="0">
                <a:solidFill>
                  <a:prstClr val="black"/>
                </a:solidFill>
                <a:cs typeface="Calibri"/>
              </a:rPr>
              <a:t>SSD 730 </a:t>
            </a:r>
            <a:r>
              <a:rPr lang="zh-CN" altLang="en-US" sz="2000" spc="-5" dirty="0">
                <a:solidFill>
                  <a:prstClr val="black"/>
                </a:solidFill>
                <a:cs typeface="Calibri"/>
              </a:rPr>
              <a:t>保证能经得起 </a:t>
            </a:r>
            <a:r>
              <a:rPr sz="2000" dirty="0">
                <a:solidFill>
                  <a:prstClr val="black"/>
                </a:solidFill>
                <a:cs typeface="Calibri"/>
              </a:rPr>
              <a:t>128</a:t>
            </a:r>
            <a:r>
              <a:rPr lang="en-US" sz="2000" dirty="0">
                <a:solidFill>
                  <a:prstClr val="black"/>
                </a:solidFill>
                <a:cs typeface="Calibri"/>
              </a:rPr>
              <a:t> </a:t>
            </a:r>
            <a:r>
              <a:rPr lang="en-US" altLang="zh-CN" sz="2000" dirty="0">
                <a:solidFill>
                  <a:prstClr val="black"/>
                </a:solidFill>
                <a:cs typeface="Calibri"/>
              </a:rPr>
              <a:t>PB</a:t>
            </a:r>
            <a:r>
              <a:rPr sz="2000" dirty="0">
                <a:solidFill>
                  <a:prstClr val="black"/>
                </a:solidFill>
                <a:cs typeface="Calibri"/>
              </a:rPr>
              <a:t> (128 x </a:t>
            </a:r>
            <a:r>
              <a:rPr sz="2000" spc="10" dirty="0">
                <a:solidFill>
                  <a:prstClr val="black"/>
                </a:solidFill>
                <a:cs typeface="Calibri"/>
              </a:rPr>
              <a:t>10</a:t>
            </a:r>
            <a:r>
              <a:rPr sz="1950" spc="15" baseline="25641" dirty="0">
                <a:solidFill>
                  <a:prstClr val="black"/>
                </a:solidFill>
                <a:cs typeface="Calibri"/>
              </a:rPr>
              <a:t>15 </a:t>
            </a:r>
            <a:r>
              <a:rPr lang="zh-CN" altLang="en-US" sz="2000" dirty="0">
                <a:solidFill>
                  <a:prstClr val="black"/>
                </a:solidFill>
                <a:cs typeface="Calibri"/>
              </a:rPr>
              <a:t>字节</a:t>
            </a:r>
            <a:r>
              <a:rPr sz="2000" dirty="0">
                <a:solidFill>
                  <a:prstClr val="black"/>
                </a:solidFill>
                <a:cs typeface="Calibri"/>
              </a:rPr>
              <a:t>) </a:t>
            </a:r>
            <a:r>
              <a:rPr lang="zh-CN" altLang="en-US" sz="2000" spc="-5" dirty="0">
                <a:solidFill>
                  <a:prstClr val="black"/>
                </a:solidFill>
                <a:cs typeface="Calibri"/>
              </a:rPr>
              <a:t>的写</a:t>
            </a:r>
            <a:endParaRPr sz="2000" dirty="0">
              <a:solidFill>
                <a:prstClr val="black"/>
              </a:solidFill>
              <a:cs typeface="Calibri"/>
            </a:endParaRPr>
          </a:p>
          <a:p>
            <a:pPr marL="756285" lvl="1" indent="-286385">
              <a:spcBef>
                <a:spcPts val="480"/>
              </a:spcBef>
              <a:buClr>
                <a:srgbClr val="8D171A"/>
              </a:buClr>
              <a:buSzPct val="110000"/>
              <a:buFont typeface="Wingdings"/>
              <a:buChar char=""/>
              <a:tabLst>
                <a:tab pos="756285" algn="l"/>
                <a:tab pos="756920" algn="l"/>
              </a:tabLst>
            </a:pPr>
            <a:r>
              <a:rPr sz="2000" dirty="0">
                <a:solidFill>
                  <a:prstClr val="black"/>
                </a:solidFill>
                <a:cs typeface="Calibri"/>
              </a:rPr>
              <a:t>2015</a:t>
            </a:r>
            <a:r>
              <a:rPr lang="zh-CN" altLang="en-US" sz="2000" dirty="0">
                <a:solidFill>
                  <a:prstClr val="black"/>
                </a:solidFill>
                <a:cs typeface="Calibri"/>
              </a:rPr>
              <a:t>年，</a:t>
            </a:r>
            <a:r>
              <a:rPr lang="en-US" altLang="zh-CN" sz="2000" dirty="0">
                <a:solidFill>
                  <a:prstClr val="black"/>
                </a:solidFill>
                <a:cs typeface="Calibri"/>
              </a:rPr>
              <a:t>SSD</a:t>
            </a:r>
            <a:r>
              <a:rPr lang="zh-CN" altLang="en-US" sz="2000" dirty="0">
                <a:solidFill>
                  <a:prstClr val="black"/>
                </a:solidFill>
                <a:cs typeface="Calibri"/>
              </a:rPr>
              <a:t>每字节比机械磁盘贵大约</a:t>
            </a:r>
            <a:r>
              <a:rPr lang="en-US" altLang="zh-CN" sz="2000" dirty="0">
                <a:solidFill>
                  <a:prstClr val="black"/>
                </a:solidFill>
                <a:cs typeface="Calibri"/>
              </a:rPr>
              <a:t>30</a:t>
            </a:r>
            <a:r>
              <a:rPr lang="zh-CN" altLang="en-US" sz="2000" dirty="0">
                <a:solidFill>
                  <a:prstClr val="black"/>
                </a:solidFill>
                <a:cs typeface="Calibri"/>
              </a:rPr>
              <a:t>倍</a:t>
            </a:r>
            <a:endParaRPr sz="295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应用</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sz="2000" dirty="0">
                <a:solidFill>
                  <a:prstClr val="black"/>
                </a:solidFill>
                <a:cs typeface="Calibri"/>
              </a:rPr>
              <a:t>MP3</a:t>
            </a:r>
            <a:r>
              <a:rPr lang="zh-CN" altLang="en-US" sz="2000" dirty="0">
                <a:solidFill>
                  <a:prstClr val="black"/>
                </a:solidFill>
                <a:cs typeface="Calibri"/>
              </a:rPr>
              <a:t>播放器、智能手机、笔记本电脑</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开始在台式机和服务器中应用</a:t>
            </a:r>
            <a:endParaRPr sz="2000" dirty="0">
              <a:solidFill>
                <a:prstClr val="black"/>
              </a:solidFill>
              <a:cs typeface="Calibri"/>
            </a:endParaRPr>
          </a:p>
        </p:txBody>
      </p:sp>
    </p:spTree>
    <p:extLst>
      <p:ext uri="{BB962C8B-B14F-4D97-AF65-F5344CB8AC3E}">
        <p14:creationId xmlns:p14="http://schemas.microsoft.com/office/powerpoint/2010/main" val="32787023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7" y="513402"/>
            <a:ext cx="4817662" cy="553998"/>
          </a:xfrm>
          <a:prstGeom prst="rect">
            <a:avLst/>
          </a:prstGeom>
        </p:spPr>
        <p:txBody>
          <a:bodyPr vert="horz" wrap="square" lIns="0" tIns="0" rIns="0" bIns="0" rtlCol="0">
            <a:spAutoFit/>
          </a:bodyPr>
          <a:lstStyle/>
          <a:p>
            <a:pPr marL="12700">
              <a:lnSpc>
                <a:spcPct val="100000"/>
              </a:lnSpc>
            </a:pPr>
            <a:r>
              <a:rPr lang="en-US" altLang="zh-CN" spc="-5" dirty="0"/>
              <a:t>CPU-</a:t>
            </a:r>
            <a:r>
              <a:rPr lang="zh-CN" altLang="en-US" spc="-5" dirty="0"/>
              <a:t>储存器 之间的差距</a:t>
            </a:r>
            <a:endParaRPr spc="-5" dirty="0"/>
          </a:p>
        </p:txBody>
      </p:sp>
      <p:sp>
        <p:nvSpPr>
          <p:cNvPr id="6" name="object 6"/>
          <p:cNvSpPr/>
          <p:nvPr/>
        </p:nvSpPr>
        <p:spPr>
          <a:xfrm>
            <a:off x="2211323" y="1071372"/>
            <a:ext cx="473951" cy="67970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246618" y="1071371"/>
            <a:ext cx="473963" cy="67970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1" name="object 11"/>
          <p:cNvSpPr txBox="1"/>
          <p:nvPr/>
        </p:nvSpPr>
        <p:spPr>
          <a:xfrm>
            <a:off x="508893" y="1150620"/>
            <a:ext cx="4923155" cy="369332"/>
          </a:xfrm>
          <a:prstGeom prst="rect">
            <a:avLst/>
          </a:prstGeom>
        </p:spPr>
        <p:txBody>
          <a:bodyPr vert="horz" wrap="square" lIns="0" tIns="0" rIns="0" bIns="0" rtlCol="0">
            <a:spAutoFit/>
          </a:bodyPr>
          <a:lstStyle/>
          <a:p>
            <a:pPr marL="12700"/>
            <a:r>
              <a:rPr sz="2400" b="1" spc="-5" dirty="0">
                <a:solidFill>
                  <a:srgbClr val="BC1E24"/>
                </a:solidFill>
                <a:cs typeface="Calibri"/>
              </a:rPr>
              <a:t>DRAM</a:t>
            </a:r>
            <a:r>
              <a:rPr lang="zh-CN" altLang="en-US" sz="2400" b="1" spc="-5" dirty="0">
                <a:solidFill>
                  <a:srgbClr val="BC1E24"/>
                </a:solidFill>
                <a:cs typeface="Calibri"/>
              </a:rPr>
              <a:t>、磁盘和</a:t>
            </a:r>
            <a:r>
              <a:rPr lang="en-US" altLang="zh-CN" sz="2400" b="1" spc="-5" dirty="0">
                <a:solidFill>
                  <a:srgbClr val="BC1E24"/>
                </a:solidFill>
                <a:cs typeface="Calibri"/>
              </a:rPr>
              <a:t>CPU</a:t>
            </a:r>
            <a:r>
              <a:rPr lang="zh-CN" altLang="en-US" sz="2400" b="1" spc="-5" dirty="0">
                <a:solidFill>
                  <a:srgbClr val="BC1E24"/>
                </a:solidFill>
                <a:cs typeface="Calibri"/>
              </a:rPr>
              <a:t>速度之间的差距</a:t>
            </a:r>
            <a:r>
              <a:rPr sz="2400" b="1" spc="5" dirty="0">
                <a:solidFill>
                  <a:srgbClr val="BC1E24"/>
                </a:solidFill>
                <a:cs typeface="Calibri"/>
              </a:rPr>
              <a:t> </a:t>
            </a:r>
            <a:endParaRPr sz="2400" dirty="0">
              <a:solidFill>
                <a:prstClr val="black"/>
              </a:solidFill>
              <a:cs typeface="Calibri"/>
            </a:endParaRPr>
          </a:p>
        </p:txBody>
      </p:sp>
      <p:sp>
        <p:nvSpPr>
          <p:cNvPr id="12" name="object 12"/>
          <p:cNvSpPr/>
          <p:nvPr/>
        </p:nvSpPr>
        <p:spPr>
          <a:xfrm>
            <a:off x="1932432" y="5875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3" name="object 13"/>
          <p:cNvSpPr/>
          <p:nvPr/>
        </p:nvSpPr>
        <p:spPr>
          <a:xfrm>
            <a:off x="1932432" y="5494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4" name="object 14"/>
          <p:cNvSpPr/>
          <p:nvPr/>
        </p:nvSpPr>
        <p:spPr>
          <a:xfrm>
            <a:off x="1932432" y="5111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5" name="object 15"/>
          <p:cNvSpPr/>
          <p:nvPr/>
        </p:nvSpPr>
        <p:spPr>
          <a:xfrm>
            <a:off x="1932432" y="4730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6" name="object 16"/>
          <p:cNvSpPr/>
          <p:nvPr/>
        </p:nvSpPr>
        <p:spPr>
          <a:xfrm>
            <a:off x="1932432" y="4349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7" name="object 17"/>
          <p:cNvSpPr/>
          <p:nvPr/>
        </p:nvSpPr>
        <p:spPr>
          <a:xfrm>
            <a:off x="1932432" y="3966971"/>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8" name="object 18"/>
          <p:cNvSpPr/>
          <p:nvPr/>
        </p:nvSpPr>
        <p:spPr>
          <a:xfrm>
            <a:off x="1932432" y="3585971"/>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9" name="object 19"/>
          <p:cNvSpPr/>
          <p:nvPr/>
        </p:nvSpPr>
        <p:spPr>
          <a:xfrm>
            <a:off x="1932432" y="3203448"/>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0" name="object 20"/>
          <p:cNvSpPr/>
          <p:nvPr/>
        </p:nvSpPr>
        <p:spPr>
          <a:xfrm>
            <a:off x="1932432" y="2822448"/>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1" name="object 21"/>
          <p:cNvSpPr/>
          <p:nvPr/>
        </p:nvSpPr>
        <p:spPr>
          <a:xfrm>
            <a:off x="1932432" y="2439923"/>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2" name="object 22"/>
          <p:cNvSpPr/>
          <p:nvPr/>
        </p:nvSpPr>
        <p:spPr>
          <a:xfrm>
            <a:off x="1932432" y="2058923"/>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3" name="object 23"/>
          <p:cNvSpPr/>
          <p:nvPr/>
        </p:nvSpPr>
        <p:spPr>
          <a:xfrm>
            <a:off x="1932432" y="2058923"/>
            <a:ext cx="0" cy="3816350"/>
          </a:xfrm>
          <a:custGeom>
            <a:avLst/>
            <a:gdLst/>
            <a:ahLst/>
            <a:cxnLst/>
            <a:rect l="l" t="t" r="r" b="b"/>
            <a:pathLst>
              <a:path h="3816350">
                <a:moveTo>
                  <a:pt x="0" y="3816096"/>
                </a:moveTo>
                <a:lnTo>
                  <a:pt x="0" y="0"/>
                </a:lnTo>
              </a:path>
            </a:pathLst>
          </a:custGeom>
          <a:ln w="9144">
            <a:solidFill>
              <a:srgbClr val="9B9B9B"/>
            </a:solidFill>
          </a:ln>
        </p:spPr>
        <p:txBody>
          <a:bodyPr wrap="square" lIns="0" tIns="0" rIns="0" bIns="0" rtlCol="0"/>
          <a:lstStyle/>
          <a:p>
            <a:endParaRPr>
              <a:solidFill>
                <a:prstClr val="black"/>
              </a:solidFill>
            </a:endParaRPr>
          </a:p>
        </p:txBody>
      </p:sp>
      <p:sp>
        <p:nvSpPr>
          <p:cNvPr id="24" name="object 24"/>
          <p:cNvSpPr/>
          <p:nvPr/>
        </p:nvSpPr>
        <p:spPr>
          <a:xfrm>
            <a:off x="1886711" y="5875020"/>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5" name="object 25"/>
          <p:cNvSpPr/>
          <p:nvPr/>
        </p:nvSpPr>
        <p:spPr>
          <a:xfrm>
            <a:off x="1886711" y="5494020"/>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6" name="object 26"/>
          <p:cNvSpPr/>
          <p:nvPr/>
        </p:nvSpPr>
        <p:spPr>
          <a:xfrm>
            <a:off x="1886711" y="5111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7" name="object 27"/>
          <p:cNvSpPr/>
          <p:nvPr/>
        </p:nvSpPr>
        <p:spPr>
          <a:xfrm>
            <a:off x="1886711" y="4730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8" name="object 28"/>
          <p:cNvSpPr/>
          <p:nvPr/>
        </p:nvSpPr>
        <p:spPr>
          <a:xfrm>
            <a:off x="1886711" y="4349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9" name="object 29"/>
          <p:cNvSpPr/>
          <p:nvPr/>
        </p:nvSpPr>
        <p:spPr>
          <a:xfrm>
            <a:off x="1886711" y="3966971"/>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0" name="object 30"/>
          <p:cNvSpPr/>
          <p:nvPr/>
        </p:nvSpPr>
        <p:spPr>
          <a:xfrm>
            <a:off x="1886711" y="3585971"/>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1" name="object 31"/>
          <p:cNvSpPr/>
          <p:nvPr/>
        </p:nvSpPr>
        <p:spPr>
          <a:xfrm>
            <a:off x="1886711" y="3203448"/>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2" name="object 32"/>
          <p:cNvSpPr/>
          <p:nvPr/>
        </p:nvSpPr>
        <p:spPr>
          <a:xfrm>
            <a:off x="1886711" y="2822448"/>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3" name="object 33"/>
          <p:cNvSpPr/>
          <p:nvPr/>
        </p:nvSpPr>
        <p:spPr>
          <a:xfrm>
            <a:off x="1886711" y="2439923"/>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4" name="object 34"/>
          <p:cNvSpPr/>
          <p:nvPr/>
        </p:nvSpPr>
        <p:spPr>
          <a:xfrm>
            <a:off x="1886711" y="2058923"/>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5" name="object 35"/>
          <p:cNvSpPr/>
          <p:nvPr/>
        </p:nvSpPr>
        <p:spPr>
          <a:xfrm>
            <a:off x="1932432" y="5875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36" name="object 36"/>
          <p:cNvSpPr/>
          <p:nvPr/>
        </p:nvSpPr>
        <p:spPr>
          <a:xfrm>
            <a:off x="1932432"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7" name="object 37"/>
          <p:cNvSpPr/>
          <p:nvPr/>
        </p:nvSpPr>
        <p:spPr>
          <a:xfrm>
            <a:off x="2471927"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8" name="object 38"/>
          <p:cNvSpPr/>
          <p:nvPr/>
        </p:nvSpPr>
        <p:spPr>
          <a:xfrm>
            <a:off x="3009900"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9" name="object 39"/>
          <p:cNvSpPr/>
          <p:nvPr/>
        </p:nvSpPr>
        <p:spPr>
          <a:xfrm>
            <a:off x="3549396"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0" name="object 40"/>
          <p:cNvSpPr/>
          <p:nvPr/>
        </p:nvSpPr>
        <p:spPr>
          <a:xfrm>
            <a:off x="4087367"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1" name="object 41"/>
          <p:cNvSpPr/>
          <p:nvPr/>
        </p:nvSpPr>
        <p:spPr>
          <a:xfrm>
            <a:off x="4626864"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2" name="object 42"/>
          <p:cNvSpPr/>
          <p:nvPr/>
        </p:nvSpPr>
        <p:spPr>
          <a:xfrm>
            <a:off x="5164835"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3" name="object 43"/>
          <p:cNvSpPr/>
          <p:nvPr/>
        </p:nvSpPr>
        <p:spPr>
          <a:xfrm>
            <a:off x="5704332"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4" name="object 44"/>
          <p:cNvSpPr/>
          <p:nvPr/>
        </p:nvSpPr>
        <p:spPr>
          <a:xfrm>
            <a:off x="6243828"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5" name="object 45"/>
          <p:cNvSpPr/>
          <p:nvPr/>
        </p:nvSpPr>
        <p:spPr>
          <a:xfrm>
            <a:off x="2110739" y="2036064"/>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6" name="object 46"/>
          <p:cNvSpPr/>
          <p:nvPr/>
        </p:nvSpPr>
        <p:spPr>
          <a:xfrm>
            <a:off x="2648711" y="2199131"/>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7" name="object 47"/>
          <p:cNvSpPr/>
          <p:nvPr/>
        </p:nvSpPr>
        <p:spPr>
          <a:xfrm>
            <a:off x="3188208" y="2369819"/>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8" name="object 48"/>
          <p:cNvSpPr/>
          <p:nvPr/>
        </p:nvSpPr>
        <p:spPr>
          <a:xfrm>
            <a:off x="3726179" y="2406396"/>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4265676" y="2453652"/>
            <a:ext cx="184403" cy="18591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0" name="object 50"/>
          <p:cNvSpPr/>
          <p:nvPr/>
        </p:nvSpPr>
        <p:spPr>
          <a:xfrm>
            <a:off x="4803647" y="2484119"/>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1" name="object 51"/>
          <p:cNvSpPr/>
          <p:nvPr/>
        </p:nvSpPr>
        <p:spPr>
          <a:xfrm>
            <a:off x="5343144" y="2569463"/>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2" name="object 52"/>
          <p:cNvSpPr/>
          <p:nvPr/>
        </p:nvSpPr>
        <p:spPr>
          <a:xfrm>
            <a:off x="5881115" y="2569463"/>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3" name="object 53"/>
          <p:cNvSpPr/>
          <p:nvPr/>
        </p:nvSpPr>
        <p:spPr>
          <a:xfrm>
            <a:off x="5881115" y="3247644"/>
            <a:ext cx="184403" cy="18592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4" name="object 54"/>
          <p:cNvSpPr/>
          <p:nvPr/>
        </p:nvSpPr>
        <p:spPr>
          <a:xfrm>
            <a:off x="2112263" y="41650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5" name="object 55"/>
          <p:cNvSpPr/>
          <p:nvPr/>
        </p:nvSpPr>
        <p:spPr>
          <a:xfrm>
            <a:off x="3189732" y="4338828"/>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6" name="object 56"/>
          <p:cNvSpPr/>
          <p:nvPr/>
        </p:nvSpPr>
        <p:spPr>
          <a:xfrm>
            <a:off x="3727703" y="4364735"/>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7" name="object 57"/>
          <p:cNvSpPr/>
          <p:nvPr/>
        </p:nvSpPr>
        <p:spPr>
          <a:xfrm>
            <a:off x="4267200" y="4378452"/>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8" name="object 58"/>
          <p:cNvSpPr/>
          <p:nvPr/>
        </p:nvSpPr>
        <p:spPr>
          <a:xfrm>
            <a:off x="4805171" y="43936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9" name="object 59"/>
          <p:cNvSpPr/>
          <p:nvPr/>
        </p:nvSpPr>
        <p:spPr>
          <a:xfrm>
            <a:off x="5344667" y="44317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60" name="object 60"/>
          <p:cNvSpPr/>
          <p:nvPr/>
        </p:nvSpPr>
        <p:spPr>
          <a:xfrm>
            <a:off x="5882639" y="45460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61" name="object 61"/>
          <p:cNvSpPr/>
          <p:nvPr/>
        </p:nvSpPr>
        <p:spPr>
          <a:xfrm>
            <a:off x="2112263" y="42123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2" name="object 62"/>
          <p:cNvSpPr/>
          <p:nvPr/>
        </p:nvSpPr>
        <p:spPr>
          <a:xfrm>
            <a:off x="2650235" y="4279391"/>
            <a:ext cx="182879" cy="35814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63" name="object 63"/>
          <p:cNvSpPr/>
          <p:nvPr/>
        </p:nvSpPr>
        <p:spPr>
          <a:xfrm>
            <a:off x="3189732" y="45933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4" name="object 64"/>
          <p:cNvSpPr/>
          <p:nvPr/>
        </p:nvSpPr>
        <p:spPr>
          <a:xfrm>
            <a:off x="3727703" y="48600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5" name="object 65"/>
          <p:cNvSpPr/>
          <p:nvPr/>
        </p:nvSpPr>
        <p:spPr>
          <a:xfrm>
            <a:off x="4267200" y="489051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6" name="object 66"/>
          <p:cNvSpPr/>
          <p:nvPr/>
        </p:nvSpPr>
        <p:spPr>
          <a:xfrm>
            <a:off x="4805171" y="492861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7" name="object 67"/>
          <p:cNvSpPr/>
          <p:nvPr/>
        </p:nvSpPr>
        <p:spPr>
          <a:xfrm>
            <a:off x="5344667" y="4975859"/>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8" name="object 68"/>
          <p:cNvSpPr/>
          <p:nvPr/>
        </p:nvSpPr>
        <p:spPr>
          <a:xfrm>
            <a:off x="5882639" y="4998719"/>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9" name="object 69"/>
          <p:cNvSpPr/>
          <p:nvPr/>
        </p:nvSpPr>
        <p:spPr>
          <a:xfrm>
            <a:off x="2107691" y="4191000"/>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0" name="object 70"/>
          <p:cNvSpPr/>
          <p:nvPr/>
        </p:nvSpPr>
        <p:spPr>
          <a:xfrm>
            <a:off x="2645663" y="4389119"/>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1" name="object 71"/>
          <p:cNvSpPr/>
          <p:nvPr/>
        </p:nvSpPr>
        <p:spPr>
          <a:xfrm>
            <a:off x="3185159" y="4741163"/>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2" name="object 72"/>
          <p:cNvSpPr/>
          <p:nvPr/>
        </p:nvSpPr>
        <p:spPr>
          <a:xfrm>
            <a:off x="3723132" y="4960619"/>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3" name="object 73"/>
          <p:cNvSpPr/>
          <p:nvPr/>
        </p:nvSpPr>
        <p:spPr>
          <a:xfrm>
            <a:off x="4800600" y="5152644"/>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4" name="object 74"/>
          <p:cNvSpPr/>
          <p:nvPr/>
        </p:nvSpPr>
        <p:spPr>
          <a:xfrm>
            <a:off x="5340095" y="5190744"/>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5" name="object 75"/>
          <p:cNvSpPr/>
          <p:nvPr/>
        </p:nvSpPr>
        <p:spPr>
          <a:xfrm>
            <a:off x="5878067" y="5222747"/>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6" name="object 76"/>
          <p:cNvSpPr/>
          <p:nvPr/>
        </p:nvSpPr>
        <p:spPr>
          <a:xfrm>
            <a:off x="4262627" y="5237988"/>
            <a:ext cx="192023" cy="193547"/>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77" name="object 77"/>
          <p:cNvSpPr/>
          <p:nvPr/>
        </p:nvSpPr>
        <p:spPr>
          <a:xfrm>
            <a:off x="4800600" y="5268467"/>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78" name="object 78"/>
          <p:cNvSpPr/>
          <p:nvPr/>
        </p:nvSpPr>
        <p:spPr>
          <a:xfrm>
            <a:off x="5340095" y="5419344"/>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79" name="object 79"/>
          <p:cNvSpPr/>
          <p:nvPr/>
        </p:nvSpPr>
        <p:spPr>
          <a:xfrm>
            <a:off x="5878067" y="5457444"/>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80" name="object 80"/>
          <p:cNvSpPr/>
          <p:nvPr/>
        </p:nvSpPr>
        <p:spPr>
          <a:xfrm>
            <a:off x="2202179" y="2106167"/>
            <a:ext cx="3771900" cy="533400"/>
          </a:xfrm>
          <a:custGeom>
            <a:avLst/>
            <a:gdLst/>
            <a:ahLst/>
            <a:cxnLst/>
            <a:rect l="l" t="t" r="r" b="b"/>
            <a:pathLst>
              <a:path w="3771900" h="533400">
                <a:moveTo>
                  <a:pt x="0" y="0"/>
                </a:moveTo>
                <a:lnTo>
                  <a:pt x="539496" y="163068"/>
                </a:lnTo>
                <a:lnTo>
                  <a:pt x="1077468" y="333756"/>
                </a:lnTo>
                <a:lnTo>
                  <a:pt x="1616964" y="370332"/>
                </a:lnTo>
                <a:lnTo>
                  <a:pt x="2154936" y="419100"/>
                </a:lnTo>
                <a:lnTo>
                  <a:pt x="2694432" y="449580"/>
                </a:lnTo>
                <a:lnTo>
                  <a:pt x="3232404" y="533400"/>
                </a:lnTo>
                <a:lnTo>
                  <a:pt x="3771900" y="533400"/>
                </a:lnTo>
              </a:path>
            </a:pathLst>
          </a:custGeom>
          <a:ln w="12192">
            <a:solidFill>
              <a:srgbClr val="000000"/>
            </a:solidFill>
          </a:ln>
        </p:spPr>
        <p:txBody>
          <a:bodyPr wrap="square" lIns="0" tIns="0" rIns="0" bIns="0" rtlCol="0"/>
          <a:lstStyle/>
          <a:p>
            <a:endParaRPr>
              <a:solidFill>
                <a:prstClr val="black"/>
              </a:solidFill>
            </a:endParaRPr>
          </a:p>
        </p:txBody>
      </p:sp>
      <p:sp>
        <p:nvSpPr>
          <p:cNvPr id="81" name="object 81"/>
          <p:cNvSpPr/>
          <p:nvPr/>
        </p:nvSpPr>
        <p:spPr>
          <a:xfrm>
            <a:off x="2150363" y="20543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2" name="object 82"/>
          <p:cNvSpPr/>
          <p:nvPr/>
        </p:nvSpPr>
        <p:spPr>
          <a:xfrm>
            <a:off x="2688335" y="2217419"/>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3" name="object 83"/>
          <p:cNvSpPr/>
          <p:nvPr/>
        </p:nvSpPr>
        <p:spPr>
          <a:xfrm>
            <a:off x="3227832" y="2388108"/>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4" name="object 84"/>
          <p:cNvSpPr/>
          <p:nvPr/>
        </p:nvSpPr>
        <p:spPr>
          <a:xfrm>
            <a:off x="3765803" y="2424683"/>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5" name="object 85"/>
          <p:cNvSpPr/>
          <p:nvPr/>
        </p:nvSpPr>
        <p:spPr>
          <a:xfrm>
            <a:off x="4305300" y="2471927"/>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6" name="object 86"/>
          <p:cNvSpPr/>
          <p:nvPr/>
        </p:nvSpPr>
        <p:spPr>
          <a:xfrm>
            <a:off x="4843271" y="2502407"/>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7" name="object 87"/>
          <p:cNvSpPr/>
          <p:nvPr/>
        </p:nvSpPr>
        <p:spPr>
          <a:xfrm>
            <a:off x="5382767" y="25877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8" name="object 88"/>
          <p:cNvSpPr/>
          <p:nvPr/>
        </p:nvSpPr>
        <p:spPr>
          <a:xfrm>
            <a:off x="5920739" y="25877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9" name="object 89"/>
          <p:cNvSpPr/>
          <p:nvPr/>
        </p:nvSpPr>
        <p:spPr>
          <a:xfrm>
            <a:off x="5920739" y="3265932"/>
            <a:ext cx="105155" cy="105155"/>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90" name="object 90"/>
          <p:cNvSpPr/>
          <p:nvPr/>
        </p:nvSpPr>
        <p:spPr>
          <a:xfrm>
            <a:off x="2202179" y="4233671"/>
            <a:ext cx="3771900" cy="382905"/>
          </a:xfrm>
          <a:custGeom>
            <a:avLst/>
            <a:gdLst/>
            <a:ahLst/>
            <a:cxnLst/>
            <a:rect l="l" t="t" r="r" b="b"/>
            <a:pathLst>
              <a:path w="3771900" h="382904">
                <a:moveTo>
                  <a:pt x="0" y="0"/>
                </a:moveTo>
                <a:lnTo>
                  <a:pt x="539496" y="115823"/>
                </a:lnTo>
                <a:lnTo>
                  <a:pt x="1077468" y="173736"/>
                </a:lnTo>
                <a:lnTo>
                  <a:pt x="1616964" y="199644"/>
                </a:lnTo>
                <a:lnTo>
                  <a:pt x="2154936" y="214884"/>
                </a:lnTo>
                <a:lnTo>
                  <a:pt x="2694432" y="230124"/>
                </a:lnTo>
                <a:lnTo>
                  <a:pt x="3232404" y="266700"/>
                </a:lnTo>
                <a:lnTo>
                  <a:pt x="3771900" y="382524"/>
                </a:lnTo>
              </a:path>
            </a:pathLst>
          </a:custGeom>
          <a:ln w="12192">
            <a:solidFill>
              <a:srgbClr val="000000"/>
            </a:solidFill>
          </a:ln>
        </p:spPr>
        <p:txBody>
          <a:bodyPr wrap="square" lIns="0" tIns="0" rIns="0" bIns="0" rtlCol="0"/>
          <a:lstStyle/>
          <a:p>
            <a:endParaRPr>
              <a:solidFill>
                <a:prstClr val="black"/>
              </a:solidFill>
            </a:endParaRPr>
          </a:p>
        </p:txBody>
      </p:sp>
      <p:sp>
        <p:nvSpPr>
          <p:cNvPr id="91" name="object 91"/>
          <p:cNvSpPr/>
          <p:nvPr/>
        </p:nvSpPr>
        <p:spPr>
          <a:xfrm>
            <a:off x="2151888" y="41833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2" name="object 92"/>
          <p:cNvSpPr/>
          <p:nvPr/>
        </p:nvSpPr>
        <p:spPr>
          <a:xfrm>
            <a:off x="2689859" y="4297679"/>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3" name="object 93"/>
          <p:cNvSpPr/>
          <p:nvPr/>
        </p:nvSpPr>
        <p:spPr>
          <a:xfrm>
            <a:off x="3229355" y="4357115"/>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4" name="object 94"/>
          <p:cNvSpPr/>
          <p:nvPr/>
        </p:nvSpPr>
        <p:spPr>
          <a:xfrm>
            <a:off x="3767328" y="4383036"/>
            <a:ext cx="103631" cy="103619"/>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5" name="object 95"/>
          <p:cNvSpPr/>
          <p:nvPr/>
        </p:nvSpPr>
        <p:spPr>
          <a:xfrm>
            <a:off x="4306823" y="4396752"/>
            <a:ext cx="103631" cy="103619"/>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6" name="object 96"/>
          <p:cNvSpPr/>
          <p:nvPr/>
        </p:nvSpPr>
        <p:spPr>
          <a:xfrm>
            <a:off x="4844796" y="44119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7" name="object 97"/>
          <p:cNvSpPr/>
          <p:nvPr/>
        </p:nvSpPr>
        <p:spPr>
          <a:xfrm>
            <a:off x="5384291" y="44500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8" name="object 98"/>
          <p:cNvSpPr/>
          <p:nvPr/>
        </p:nvSpPr>
        <p:spPr>
          <a:xfrm>
            <a:off x="5922263" y="4564379"/>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9" name="object 99"/>
          <p:cNvSpPr/>
          <p:nvPr/>
        </p:nvSpPr>
        <p:spPr>
          <a:xfrm>
            <a:off x="2202179" y="4280915"/>
            <a:ext cx="3771900" cy="788035"/>
          </a:xfrm>
          <a:custGeom>
            <a:avLst/>
            <a:gdLst/>
            <a:ahLst/>
            <a:cxnLst/>
            <a:rect l="l" t="t" r="r" b="b"/>
            <a:pathLst>
              <a:path w="3771900" h="788035">
                <a:moveTo>
                  <a:pt x="0" y="0"/>
                </a:moveTo>
                <a:lnTo>
                  <a:pt x="539496" y="242315"/>
                </a:lnTo>
                <a:lnTo>
                  <a:pt x="1077468" y="382523"/>
                </a:lnTo>
                <a:lnTo>
                  <a:pt x="1616964" y="649223"/>
                </a:lnTo>
                <a:lnTo>
                  <a:pt x="2154936" y="679703"/>
                </a:lnTo>
                <a:lnTo>
                  <a:pt x="2694432" y="716279"/>
                </a:lnTo>
                <a:lnTo>
                  <a:pt x="3232404" y="763523"/>
                </a:lnTo>
                <a:lnTo>
                  <a:pt x="3771900" y="787907"/>
                </a:lnTo>
              </a:path>
            </a:pathLst>
          </a:custGeom>
          <a:ln w="12192">
            <a:solidFill>
              <a:srgbClr val="000000"/>
            </a:solidFill>
          </a:ln>
        </p:spPr>
        <p:txBody>
          <a:bodyPr wrap="square" lIns="0" tIns="0" rIns="0" bIns="0" rtlCol="0"/>
          <a:lstStyle/>
          <a:p>
            <a:endParaRPr>
              <a:solidFill>
                <a:prstClr val="black"/>
              </a:solidFill>
            </a:endParaRPr>
          </a:p>
        </p:txBody>
      </p:sp>
      <p:sp>
        <p:nvSpPr>
          <p:cNvPr id="100" name="object 100"/>
          <p:cNvSpPr/>
          <p:nvPr/>
        </p:nvSpPr>
        <p:spPr>
          <a:xfrm>
            <a:off x="2151888" y="4230623"/>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1" name="object 101"/>
          <p:cNvSpPr/>
          <p:nvPr/>
        </p:nvSpPr>
        <p:spPr>
          <a:xfrm>
            <a:off x="2689859" y="4471415"/>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2" name="object 102"/>
          <p:cNvSpPr/>
          <p:nvPr/>
        </p:nvSpPr>
        <p:spPr>
          <a:xfrm>
            <a:off x="3229355" y="4611636"/>
            <a:ext cx="103631" cy="103619"/>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3" name="object 103"/>
          <p:cNvSpPr/>
          <p:nvPr/>
        </p:nvSpPr>
        <p:spPr>
          <a:xfrm>
            <a:off x="3767327" y="4878323"/>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4" name="object 104"/>
          <p:cNvSpPr/>
          <p:nvPr/>
        </p:nvSpPr>
        <p:spPr>
          <a:xfrm>
            <a:off x="4306823" y="4908816"/>
            <a:ext cx="103631" cy="103619"/>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5" name="object 105"/>
          <p:cNvSpPr/>
          <p:nvPr/>
        </p:nvSpPr>
        <p:spPr>
          <a:xfrm>
            <a:off x="4844796" y="4946903"/>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6" name="object 106"/>
          <p:cNvSpPr/>
          <p:nvPr/>
        </p:nvSpPr>
        <p:spPr>
          <a:xfrm>
            <a:off x="5384291" y="4994147"/>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7" name="object 107"/>
          <p:cNvSpPr/>
          <p:nvPr/>
        </p:nvSpPr>
        <p:spPr>
          <a:xfrm>
            <a:off x="5922263" y="5017007"/>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8" name="object 108"/>
          <p:cNvSpPr/>
          <p:nvPr/>
        </p:nvSpPr>
        <p:spPr>
          <a:xfrm>
            <a:off x="2202179" y="4264152"/>
            <a:ext cx="3771900" cy="1047115"/>
          </a:xfrm>
          <a:custGeom>
            <a:avLst/>
            <a:gdLst/>
            <a:ahLst/>
            <a:cxnLst/>
            <a:rect l="l" t="t" r="r" b="b"/>
            <a:pathLst>
              <a:path w="3771900" h="1047114">
                <a:moveTo>
                  <a:pt x="0" y="0"/>
                </a:moveTo>
                <a:lnTo>
                  <a:pt x="539496" y="199644"/>
                </a:lnTo>
                <a:lnTo>
                  <a:pt x="1077468" y="551688"/>
                </a:lnTo>
                <a:lnTo>
                  <a:pt x="1616964" y="769620"/>
                </a:lnTo>
                <a:lnTo>
                  <a:pt x="2154936" y="1046988"/>
                </a:lnTo>
                <a:lnTo>
                  <a:pt x="2694432" y="963168"/>
                </a:lnTo>
                <a:lnTo>
                  <a:pt x="3232404" y="999744"/>
                </a:lnTo>
                <a:lnTo>
                  <a:pt x="3771900" y="1031747"/>
                </a:lnTo>
              </a:path>
            </a:pathLst>
          </a:custGeom>
          <a:ln w="12192">
            <a:solidFill>
              <a:srgbClr val="000000"/>
            </a:solidFill>
          </a:ln>
        </p:spPr>
        <p:txBody>
          <a:bodyPr wrap="square" lIns="0" tIns="0" rIns="0" bIns="0" rtlCol="0"/>
          <a:lstStyle/>
          <a:p>
            <a:endParaRPr>
              <a:solidFill>
                <a:prstClr val="black"/>
              </a:solidFill>
            </a:endParaRPr>
          </a:p>
        </p:txBody>
      </p:sp>
      <p:sp>
        <p:nvSpPr>
          <p:cNvPr id="109" name="object 109"/>
          <p:cNvSpPr/>
          <p:nvPr/>
        </p:nvSpPr>
        <p:spPr>
          <a:xfrm>
            <a:off x="2147316" y="4207764"/>
            <a:ext cx="112763"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0" name="object 110"/>
          <p:cNvSpPr/>
          <p:nvPr/>
        </p:nvSpPr>
        <p:spPr>
          <a:xfrm>
            <a:off x="2685288" y="4405884"/>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1" name="object 111"/>
          <p:cNvSpPr/>
          <p:nvPr/>
        </p:nvSpPr>
        <p:spPr>
          <a:xfrm>
            <a:off x="3224783" y="4757927"/>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2" name="object 112"/>
          <p:cNvSpPr/>
          <p:nvPr/>
        </p:nvSpPr>
        <p:spPr>
          <a:xfrm>
            <a:off x="3762755" y="4977384"/>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3" name="object 113"/>
          <p:cNvSpPr/>
          <p:nvPr/>
        </p:nvSpPr>
        <p:spPr>
          <a:xfrm>
            <a:off x="4302251" y="5254751"/>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4" name="object 114"/>
          <p:cNvSpPr/>
          <p:nvPr/>
        </p:nvSpPr>
        <p:spPr>
          <a:xfrm>
            <a:off x="5379720" y="5207508"/>
            <a:ext cx="112763"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5" name="object 115"/>
          <p:cNvSpPr/>
          <p:nvPr/>
        </p:nvSpPr>
        <p:spPr>
          <a:xfrm>
            <a:off x="5917691" y="5239511"/>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6" name="object 116"/>
          <p:cNvSpPr/>
          <p:nvPr/>
        </p:nvSpPr>
        <p:spPr>
          <a:xfrm>
            <a:off x="4357115" y="5311140"/>
            <a:ext cx="1617345" cy="219710"/>
          </a:xfrm>
          <a:custGeom>
            <a:avLst/>
            <a:gdLst/>
            <a:ahLst/>
            <a:cxnLst/>
            <a:rect l="l" t="t" r="r" b="b"/>
            <a:pathLst>
              <a:path w="1617345" h="219710">
                <a:moveTo>
                  <a:pt x="0" y="0"/>
                </a:moveTo>
                <a:lnTo>
                  <a:pt x="539496" y="30480"/>
                </a:lnTo>
                <a:lnTo>
                  <a:pt x="1077468" y="182880"/>
                </a:lnTo>
                <a:lnTo>
                  <a:pt x="1616964" y="219456"/>
                </a:lnTo>
              </a:path>
            </a:pathLst>
          </a:custGeom>
          <a:ln w="12192">
            <a:solidFill>
              <a:srgbClr val="000000"/>
            </a:solidFill>
          </a:ln>
        </p:spPr>
        <p:txBody>
          <a:bodyPr wrap="square" lIns="0" tIns="0" rIns="0" bIns="0" rtlCol="0"/>
          <a:lstStyle/>
          <a:p>
            <a:endParaRPr>
              <a:solidFill>
                <a:prstClr val="black"/>
              </a:solidFill>
            </a:endParaRPr>
          </a:p>
        </p:txBody>
      </p:sp>
      <p:sp>
        <p:nvSpPr>
          <p:cNvPr id="117" name="object 117"/>
          <p:cNvSpPr/>
          <p:nvPr/>
        </p:nvSpPr>
        <p:spPr>
          <a:xfrm>
            <a:off x="4302251" y="5254751"/>
            <a:ext cx="112775"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18" name="object 118"/>
          <p:cNvSpPr/>
          <p:nvPr/>
        </p:nvSpPr>
        <p:spPr>
          <a:xfrm>
            <a:off x="4840223" y="5169408"/>
            <a:ext cx="112763" cy="230123"/>
          </a:xfrm>
          <a:prstGeom prst="rect">
            <a:avLst/>
          </a:prstGeom>
          <a:blipFill>
            <a:blip r:embed="rId17" cstate="print"/>
            <a:stretch>
              <a:fillRect/>
            </a:stretch>
          </a:blipFill>
        </p:spPr>
        <p:txBody>
          <a:bodyPr wrap="square" lIns="0" tIns="0" rIns="0" bIns="0" rtlCol="0"/>
          <a:lstStyle/>
          <a:p>
            <a:endParaRPr>
              <a:solidFill>
                <a:prstClr val="black"/>
              </a:solidFill>
            </a:endParaRPr>
          </a:p>
        </p:txBody>
      </p:sp>
      <p:sp>
        <p:nvSpPr>
          <p:cNvPr id="119" name="object 119"/>
          <p:cNvSpPr/>
          <p:nvPr/>
        </p:nvSpPr>
        <p:spPr>
          <a:xfrm>
            <a:off x="5379720" y="5436108"/>
            <a:ext cx="112763"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20" name="object 120"/>
          <p:cNvSpPr/>
          <p:nvPr/>
        </p:nvSpPr>
        <p:spPr>
          <a:xfrm>
            <a:off x="5917691" y="5474207"/>
            <a:ext cx="112775"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21" name="object 121"/>
          <p:cNvSpPr txBox="1"/>
          <p:nvPr/>
        </p:nvSpPr>
        <p:spPr>
          <a:xfrm>
            <a:off x="1577835" y="5772351"/>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0</a:t>
            </a:r>
            <a:r>
              <a:rPr sz="1200" spc="-10" dirty="0">
                <a:solidFill>
                  <a:prstClr val="black"/>
                </a:solidFill>
                <a:latin typeface="Arial"/>
                <a:cs typeface="Arial"/>
              </a:rPr>
              <a:t>.0</a:t>
            </a:r>
            <a:endParaRPr sz="1200">
              <a:solidFill>
                <a:prstClr val="black"/>
              </a:solidFill>
              <a:latin typeface="Arial"/>
              <a:cs typeface="Arial"/>
            </a:endParaRPr>
          </a:p>
        </p:txBody>
      </p:sp>
      <p:sp>
        <p:nvSpPr>
          <p:cNvPr id="122" name="object 122"/>
          <p:cNvSpPr txBox="1"/>
          <p:nvPr/>
        </p:nvSpPr>
        <p:spPr>
          <a:xfrm>
            <a:off x="1577835" y="5390589"/>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0</a:t>
            </a:r>
            <a:r>
              <a:rPr sz="1200" spc="-10" dirty="0">
                <a:solidFill>
                  <a:prstClr val="black"/>
                </a:solidFill>
                <a:latin typeface="Arial"/>
                <a:cs typeface="Arial"/>
              </a:rPr>
              <a:t>.1</a:t>
            </a:r>
            <a:endParaRPr sz="1200">
              <a:solidFill>
                <a:prstClr val="black"/>
              </a:solidFill>
              <a:latin typeface="Arial"/>
              <a:cs typeface="Arial"/>
            </a:endParaRPr>
          </a:p>
        </p:txBody>
      </p:sp>
      <p:sp>
        <p:nvSpPr>
          <p:cNvPr id="123" name="object 123"/>
          <p:cNvSpPr txBox="1"/>
          <p:nvPr/>
        </p:nvSpPr>
        <p:spPr>
          <a:xfrm>
            <a:off x="1577835" y="5008827"/>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endParaRPr sz="1200">
              <a:solidFill>
                <a:prstClr val="black"/>
              </a:solidFill>
              <a:latin typeface="Arial"/>
              <a:cs typeface="Arial"/>
            </a:endParaRPr>
          </a:p>
        </p:txBody>
      </p:sp>
      <p:sp>
        <p:nvSpPr>
          <p:cNvPr id="124" name="object 124"/>
          <p:cNvSpPr txBox="1"/>
          <p:nvPr/>
        </p:nvSpPr>
        <p:spPr>
          <a:xfrm>
            <a:off x="1493100" y="4627066"/>
            <a:ext cx="32258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r>
              <a:rPr sz="1200" dirty="0">
                <a:solidFill>
                  <a:prstClr val="black"/>
                </a:solidFill>
                <a:latin typeface="Arial"/>
                <a:cs typeface="Arial"/>
              </a:rPr>
              <a:t>.0</a:t>
            </a:r>
            <a:endParaRPr sz="1200">
              <a:solidFill>
                <a:prstClr val="black"/>
              </a:solidFill>
              <a:latin typeface="Arial"/>
              <a:cs typeface="Arial"/>
            </a:endParaRPr>
          </a:p>
        </p:txBody>
      </p:sp>
      <p:sp>
        <p:nvSpPr>
          <p:cNvPr id="125" name="object 125"/>
          <p:cNvSpPr txBox="1"/>
          <p:nvPr/>
        </p:nvSpPr>
        <p:spPr>
          <a:xfrm>
            <a:off x="1408366" y="4245303"/>
            <a:ext cx="40767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r>
              <a:rPr sz="1200" dirty="0">
                <a:solidFill>
                  <a:prstClr val="black"/>
                </a:solidFill>
                <a:latin typeface="Arial"/>
                <a:cs typeface="Arial"/>
              </a:rPr>
              <a:t>0.0</a:t>
            </a:r>
            <a:endParaRPr sz="1200">
              <a:solidFill>
                <a:prstClr val="black"/>
              </a:solidFill>
              <a:latin typeface="Arial"/>
              <a:cs typeface="Arial"/>
            </a:endParaRPr>
          </a:p>
        </p:txBody>
      </p:sp>
      <p:sp>
        <p:nvSpPr>
          <p:cNvPr id="126" name="object 126"/>
          <p:cNvSpPr txBox="1"/>
          <p:nvPr/>
        </p:nvSpPr>
        <p:spPr>
          <a:xfrm>
            <a:off x="1281264" y="3863541"/>
            <a:ext cx="53403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a:t>
            </a:r>
            <a:r>
              <a:rPr sz="1200" dirty="0">
                <a:solidFill>
                  <a:prstClr val="black"/>
                </a:solidFill>
                <a:latin typeface="Arial"/>
                <a:cs typeface="Arial"/>
              </a:rPr>
              <a:t>00</a:t>
            </a:r>
            <a:r>
              <a:rPr sz="1200" spc="-10" dirty="0">
                <a:solidFill>
                  <a:prstClr val="black"/>
                </a:solidFill>
                <a:latin typeface="Arial"/>
                <a:cs typeface="Arial"/>
              </a:rPr>
              <a:t>0</a:t>
            </a:r>
            <a:r>
              <a:rPr sz="1200" dirty="0">
                <a:solidFill>
                  <a:prstClr val="black"/>
                </a:solidFill>
                <a:latin typeface="Arial"/>
                <a:cs typeface="Arial"/>
              </a:rPr>
              <a:t>.0</a:t>
            </a:r>
            <a:endParaRPr sz="1200">
              <a:solidFill>
                <a:prstClr val="black"/>
              </a:solidFill>
              <a:latin typeface="Arial"/>
              <a:cs typeface="Arial"/>
            </a:endParaRPr>
          </a:p>
        </p:txBody>
      </p:sp>
      <p:sp>
        <p:nvSpPr>
          <p:cNvPr id="127" name="object 127"/>
          <p:cNvSpPr txBox="1"/>
          <p:nvPr/>
        </p:nvSpPr>
        <p:spPr>
          <a:xfrm>
            <a:off x="1196530" y="3481779"/>
            <a:ext cx="61976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a:t>
            </a:r>
            <a:endParaRPr sz="1200">
              <a:solidFill>
                <a:prstClr val="black"/>
              </a:solidFill>
              <a:latin typeface="Arial"/>
              <a:cs typeface="Arial"/>
            </a:endParaRPr>
          </a:p>
        </p:txBody>
      </p:sp>
      <p:sp>
        <p:nvSpPr>
          <p:cNvPr id="128" name="object 128"/>
          <p:cNvSpPr txBox="1"/>
          <p:nvPr/>
        </p:nvSpPr>
        <p:spPr>
          <a:xfrm>
            <a:off x="1111796" y="3100017"/>
            <a:ext cx="70358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a:t>
            </a:r>
            <a:endParaRPr sz="1200">
              <a:solidFill>
                <a:prstClr val="black"/>
              </a:solidFill>
              <a:latin typeface="Arial"/>
              <a:cs typeface="Arial"/>
            </a:endParaRPr>
          </a:p>
        </p:txBody>
      </p:sp>
      <p:sp>
        <p:nvSpPr>
          <p:cNvPr id="129" name="object 129"/>
          <p:cNvSpPr txBox="1"/>
          <p:nvPr/>
        </p:nvSpPr>
        <p:spPr>
          <a:xfrm>
            <a:off x="984694" y="2718255"/>
            <a:ext cx="831215"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a:t>
            </a:r>
            <a:endParaRPr sz="1200">
              <a:solidFill>
                <a:prstClr val="black"/>
              </a:solidFill>
              <a:latin typeface="Arial"/>
              <a:cs typeface="Arial"/>
            </a:endParaRPr>
          </a:p>
        </p:txBody>
      </p:sp>
      <p:sp>
        <p:nvSpPr>
          <p:cNvPr id="130" name="object 130"/>
          <p:cNvSpPr txBox="1"/>
          <p:nvPr/>
        </p:nvSpPr>
        <p:spPr>
          <a:xfrm>
            <a:off x="899960" y="2336493"/>
            <a:ext cx="915035"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10,000,000.0</a:t>
            </a:r>
            <a:endParaRPr sz="1200">
              <a:solidFill>
                <a:prstClr val="black"/>
              </a:solidFill>
              <a:latin typeface="Arial"/>
              <a:cs typeface="Arial"/>
            </a:endParaRPr>
          </a:p>
        </p:txBody>
      </p:sp>
      <p:sp>
        <p:nvSpPr>
          <p:cNvPr id="131" name="object 131"/>
          <p:cNvSpPr txBox="1"/>
          <p:nvPr/>
        </p:nvSpPr>
        <p:spPr>
          <a:xfrm>
            <a:off x="815225" y="1954731"/>
            <a:ext cx="100076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100,000,000.0</a:t>
            </a:r>
            <a:endParaRPr sz="1200">
              <a:solidFill>
                <a:prstClr val="black"/>
              </a:solidFill>
              <a:latin typeface="Arial"/>
              <a:cs typeface="Arial"/>
            </a:endParaRPr>
          </a:p>
        </p:txBody>
      </p:sp>
      <p:sp>
        <p:nvSpPr>
          <p:cNvPr id="132" name="object 132"/>
          <p:cNvSpPr txBox="1"/>
          <p:nvPr/>
        </p:nvSpPr>
        <p:spPr>
          <a:xfrm>
            <a:off x="2021014"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85</a:t>
            </a:r>
            <a:endParaRPr sz="1200">
              <a:solidFill>
                <a:prstClr val="black"/>
              </a:solidFill>
              <a:latin typeface="Arial"/>
              <a:cs typeface="Arial"/>
            </a:endParaRPr>
          </a:p>
        </p:txBody>
      </p:sp>
      <p:sp>
        <p:nvSpPr>
          <p:cNvPr id="133" name="object 133"/>
          <p:cNvSpPr txBox="1"/>
          <p:nvPr/>
        </p:nvSpPr>
        <p:spPr>
          <a:xfrm>
            <a:off x="2559748"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90</a:t>
            </a:r>
            <a:endParaRPr sz="1200">
              <a:solidFill>
                <a:prstClr val="black"/>
              </a:solidFill>
              <a:latin typeface="Arial"/>
              <a:cs typeface="Arial"/>
            </a:endParaRPr>
          </a:p>
        </p:txBody>
      </p:sp>
      <p:sp>
        <p:nvSpPr>
          <p:cNvPr id="134" name="object 134"/>
          <p:cNvSpPr txBox="1"/>
          <p:nvPr/>
        </p:nvSpPr>
        <p:spPr>
          <a:xfrm>
            <a:off x="3098482"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95</a:t>
            </a:r>
            <a:endParaRPr sz="1200">
              <a:solidFill>
                <a:prstClr val="black"/>
              </a:solidFill>
              <a:latin typeface="Arial"/>
              <a:cs typeface="Arial"/>
            </a:endParaRPr>
          </a:p>
        </p:txBody>
      </p:sp>
      <p:sp>
        <p:nvSpPr>
          <p:cNvPr id="135" name="object 135"/>
          <p:cNvSpPr txBox="1"/>
          <p:nvPr/>
        </p:nvSpPr>
        <p:spPr>
          <a:xfrm>
            <a:off x="3637216"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00</a:t>
            </a:r>
            <a:endParaRPr sz="1200">
              <a:solidFill>
                <a:prstClr val="black"/>
              </a:solidFill>
              <a:latin typeface="Arial"/>
              <a:cs typeface="Arial"/>
            </a:endParaRPr>
          </a:p>
        </p:txBody>
      </p:sp>
      <p:sp>
        <p:nvSpPr>
          <p:cNvPr id="136" name="object 136"/>
          <p:cNvSpPr txBox="1"/>
          <p:nvPr/>
        </p:nvSpPr>
        <p:spPr>
          <a:xfrm>
            <a:off x="4175950"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03</a:t>
            </a:r>
            <a:endParaRPr sz="1200">
              <a:solidFill>
                <a:prstClr val="black"/>
              </a:solidFill>
              <a:latin typeface="Arial"/>
              <a:cs typeface="Arial"/>
            </a:endParaRPr>
          </a:p>
        </p:txBody>
      </p:sp>
      <p:sp>
        <p:nvSpPr>
          <p:cNvPr id="137" name="object 137"/>
          <p:cNvSpPr txBox="1"/>
          <p:nvPr/>
        </p:nvSpPr>
        <p:spPr>
          <a:xfrm>
            <a:off x="4714684"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05</a:t>
            </a:r>
            <a:endParaRPr sz="1200">
              <a:solidFill>
                <a:prstClr val="black"/>
              </a:solidFill>
              <a:latin typeface="Arial"/>
              <a:cs typeface="Arial"/>
            </a:endParaRPr>
          </a:p>
        </p:txBody>
      </p:sp>
      <p:sp>
        <p:nvSpPr>
          <p:cNvPr id="138" name="object 138"/>
          <p:cNvSpPr txBox="1"/>
          <p:nvPr/>
        </p:nvSpPr>
        <p:spPr>
          <a:xfrm>
            <a:off x="5253418"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10</a:t>
            </a:r>
            <a:endParaRPr sz="1200">
              <a:solidFill>
                <a:prstClr val="black"/>
              </a:solidFill>
              <a:latin typeface="Arial"/>
              <a:cs typeface="Arial"/>
            </a:endParaRPr>
          </a:p>
        </p:txBody>
      </p:sp>
      <p:sp>
        <p:nvSpPr>
          <p:cNvPr id="139" name="object 139"/>
          <p:cNvSpPr txBox="1"/>
          <p:nvPr/>
        </p:nvSpPr>
        <p:spPr>
          <a:xfrm>
            <a:off x="5792152"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15</a:t>
            </a:r>
            <a:endParaRPr sz="1200">
              <a:solidFill>
                <a:prstClr val="black"/>
              </a:solidFill>
              <a:latin typeface="Arial"/>
              <a:cs typeface="Arial"/>
            </a:endParaRPr>
          </a:p>
        </p:txBody>
      </p:sp>
      <p:sp>
        <p:nvSpPr>
          <p:cNvPr id="140" name="object 140"/>
          <p:cNvSpPr txBox="1"/>
          <p:nvPr/>
        </p:nvSpPr>
        <p:spPr>
          <a:xfrm>
            <a:off x="606808" y="3616595"/>
            <a:ext cx="179536" cy="700405"/>
          </a:xfrm>
          <a:prstGeom prst="rect">
            <a:avLst/>
          </a:prstGeom>
        </p:spPr>
        <p:txBody>
          <a:bodyPr vert="vert270" wrap="square" lIns="0" tIns="0" rIns="0" bIns="0" rtlCol="0">
            <a:spAutoFit/>
          </a:bodyPr>
          <a:lstStyle/>
          <a:p>
            <a:pPr marL="12700">
              <a:lnSpc>
                <a:spcPts val="1425"/>
              </a:lnSpc>
            </a:pPr>
            <a:r>
              <a:rPr lang="zh-CN" altLang="en-US" sz="1200" b="1" spc="-5" dirty="0">
                <a:solidFill>
                  <a:prstClr val="black"/>
                </a:solidFill>
                <a:latin typeface="Arial"/>
                <a:cs typeface="Arial"/>
              </a:rPr>
              <a:t>时间</a:t>
            </a:r>
            <a:r>
              <a:rPr sz="1200" b="1" spc="-5" dirty="0">
                <a:solidFill>
                  <a:prstClr val="black"/>
                </a:solidFill>
                <a:latin typeface="Arial"/>
                <a:cs typeface="Arial"/>
              </a:rPr>
              <a:t> (n</a:t>
            </a:r>
            <a:r>
              <a:rPr sz="1200" b="1" dirty="0">
                <a:solidFill>
                  <a:prstClr val="black"/>
                </a:solidFill>
                <a:latin typeface="Arial"/>
                <a:cs typeface="Arial"/>
              </a:rPr>
              <a:t>s)</a:t>
            </a:r>
            <a:endParaRPr sz="1200" dirty="0">
              <a:solidFill>
                <a:prstClr val="black"/>
              </a:solidFill>
              <a:latin typeface="Arial"/>
              <a:cs typeface="Arial"/>
            </a:endParaRPr>
          </a:p>
        </p:txBody>
      </p:sp>
      <p:sp>
        <p:nvSpPr>
          <p:cNvPr id="141" name="object 141"/>
          <p:cNvSpPr txBox="1"/>
          <p:nvPr/>
        </p:nvSpPr>
        <p:spPr>
          <a:xfrm>
            <a:off x="3914165" y="6166937"/>
            <a:ext cx="349250" cy="184666"/>
          </a:xfrm>
          <a:prstGeom prst="rect">
            <a:avLst/>
          </a:prstGeom>
        </p:spPr>
        <p:txBody>
          <a:bodyPr vert="horz" wrap="square" lIns="0" tIns="0" rIns="0" bIns="0" rtlCol="0">
            <a:spAutoFit/>
          </a:bodyPr>
          <a:lstStyle/>
          <a:p>
            <a:pPr marL="12700"/>
            <a:r>
              <a:rPr lang="zh-CN" altLang="en-US" sz="1200" b="1" spc="-70" dirty="0">
                <a:solidFill>
                  <a:prstClr val="black"/>
                </a:solidFill>
                <a:latin typeface="Arial"/>
                <a:cs typeface="Arial"/>
              </a:rPr>
              <a:t>年</a:t>
            </a:r>
            <a:endParaRPr sz="1200" dirty="0">
              <a:solidFill>
                <a:prstClr val="black"/>
              </a:solidFill>
              <a:latin typeface="Arial"/>
              <a:cs typeface="Arial"/>
            </a:endParaRPr>
          </a:p>
        </p:txBody>
      </p:sp>
      <p:sp>
        <p:nvSpPr>
          <p:cNvPr id="142" name="object 142"/>
          <p:cNvSpPr/>
          <p:nvPr/>
        </p:nvSpPr>
        <p:spPr>
          <a:xfrm>
            <a:off x="6697980" y="3526535"/>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43" name="object 143"/>
          <p:cNvSpPr/>
          <p:nvPr/>
        </p:nvSpPr>
        <p:spPr>
          <a:xfrm>
            <a:off x="6775438" y="3481843"/>
            <a:ext cx="88900" cy="88900"/>
          </a:xfrm>
          <a:custGeom>
            <a:avLst/>
            <a:gdLst/>
            <a:ahLst/>
            <a:cxnLst/>
            <a:rect l="l" t="t" r="r" b="b"/>
            <a:pathLst>
              <a:path w="88900" h="88900">
                <a:moveTo>
                  <a:pt x="44450" y="0"/>
                </a:moveTo>
                <a:lnTo>
                  <a:pt x="0" y="44450"/>
                </a:lnTo>
                <a:lnTo>
                  <a:pt x="44450" y="88900"/>
                </a:lnTo>
                <a:lnTo>
                  <a:pt x="88900" y="44450"/>
                </a:lnTo>
                <a:lnTo>
                  <a:pt x="44450" y="0"/>
                </a:lnTo>
                <a:close/>
              </a:path>
            </a:pathLst>
          </a:custGeom>
          <a:solidFill>
            <a:srgbClr val="000000"/>
          </a:solidFill>
        </p:spPr>
        <p:txBody>
          <a:bodyPr wrap="square" lIns="0" tIns="0" rIns="0" bIns="0" rtlCol="0"/>
          <a:lstStyle/>
          <a:p>
            <a:endParaRPr>
              <a:solidFill>
                <a:prstClr val="black"/>
              </a:solidFill>
            </a:endParaRPr>
          </a:p>
        </p:txBody>
      </p:sp>
      <p:sp>
        <p:nvSpPr>
          <p:cNvPr id="144" name="object 144"/>
          <p:cNvSpPr/>
          <p:nvPr/>
        </p:nvSpPr>
        <p:spPr>
          <a:xfrm>
            <a:off x="6697980" y="3770376"/>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45" name="object 145"/>
          <p:cNvSpPr/>
          <p:nvPr/>
        </p:nvSpPr>
        <p:spPr>
          <a:xfrm>
            <a:off x="6775438" y="3726648"/>
            <a:ext cx="88900" cy="88900"/>
          </a:xfrm>
          <a:custGeom>
            <a:avLst/>
            <a:gdLst/>
            <a:ahLst/>
            <a:cxnLst/>
            <a:rect l="l" t="t" r="r" b="b"/>
            <a:pathLst>
              <a:path w="88900" h="88900">
                <a:moveTo>
                  <a:pt x="44450" y="0"/>
                </a:moveTo>
                <a:lnTo>
                  <a:pt x="0" y="88899"/>
                </a:lnTo>
                <a:lnTo>
                  <a:pt x="88900" y="88899"/>
                </a:lnTo>
                <a:lnTo>
                  <a:pt x="44450" y="0"/>
                </a:lnTo>
                <a:close/>
              </a:path>
            </a:pathLst>
          </a:custGeom>
          <a:solidFill>
            <a:srgbClr val="000000"/>
          </a:solidFill>
        </p:spPr>
        <p:txBody>
          <a:bodyPr wrap="square" lIns="0" tIns="0" rIns="0" bIns="0" rtlCol="0"/>
          <a:lstStyle/>
          <a:p>
            <a:endParaRPr>
              <a:solidFill>
                <a:prstClr val="black"/>
              </a:solidFill>
            </a:endParaRPr>
          </a:p>
        </p:txBody>
      </p:sp>
      <p:sp>
        <p:nvSpPr>
          <p:cNvPr id="146" name="object 146"/>
          <p:cNvSpPr/>
          <p:nvPr/>
        </p:nvSpPr>
        <p:spPr>
          <a:xfrm>
            <a:off x="6864095" y="4015740"/>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47" name="object 147"/>
          <p:cNvSpPr/>
          <p:nvPr/>
        </p:nvSpPr>
        <p:spPr>
          <a:xfrm>
            <a:off x="6697979" y="4015740"/>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48" name="object 148"/>
          <p:cNvSpPr/>
          <p:nvPr/>
        </p:nvSpPr>
        <p:spPr>
          <a:xfrm>
            <a:off x="6775704" y="3971544"/>
            <a:ext cx="88900" cy="88900"/>
          </a:xfrm>
          <a:custGeom>
            <a:avLst/>
            <a:gdLst/>
            <a:ahLst/>
            <a:cxnLst/>
            <a:rect l="l" t="t" r="r" b="b"/>
            <a:pathLst>
              <a:path w="88900" h="88900">
                <a:moveTo>
                  <a:pt x="0" y="0"/>
                </a:moveTo>
                <a:lnTo>
                  <a:pt x="88392" y="0"/>
                </a:lnTo>
                <a:lnTo>
                  <a:pt x="88392" y="88391"/>
                </a:lnTo>
                <a:lnTo>
                  <a:pt x="0" y="88391"/>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149" name="object 149"/>
          <p:cNvSpPr/>
          <p:nvPr/>
        </p:nvSpPr>
        <p:spPr>
          <a:xfrm>
            <a:off x="6697980" y="4261103"/>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50" name="object 150"/>
          <p:cNvSpPr/>
          <p:nvPr/>
        </p:nvSpPr>
        <p:spPr>
          <a:xfrm>
            <a:off x="6775704" y="4216908"/>
            <a:ext cx="88900" cy="88900"/>
          </a:xfrm>
          <a:custGeom>
            <a:avLst/>
            <a:gdLst/>
            <a:ahLst/>
            <a:cxnLst/>
            <a:rect l="l" t="t" r="r" b="b"/>
            <a:pathLst>
              <a:path w="88900" h="88900">
                <a:moveTo>
                  <a:pt x="44196" y="0"/>
                </a:moveTo>
                <a:lnTo>
                  <a:pt x="26992" y="3473"/>
                </a:lnTo>
                <a:lnTo>
                  <a:pt x="12944" y="12944"/>
                </a:lnTo>
                <a:lnTo>
                  <a:pt x="3473" y="26992"/>
                </a:lnTo>
                <a:lnTo>
                  <a:pt x="0" y="44195"/>
                </a:lnTo>
                <a:lnTo>
                  <a:pt x="3473" y="61399"/>
                </a:lnTo>
                <a:lnTo>
                  <a:pt x="12944" y="75447"/>
                </a:lnTo>
                <a:lnTo>
                  <a:pt x="26992" y="84918"/>
                </a:lnTo>
                <a:lnTo>
                  <a:pt x="44196" y="88391"/>
                </a:lnTo>
                <a:lnTo>
                  <a:pt x="61399" y="84918"/>
                </a:lnTo>
                <a:lnTo>
                  <a:pt x="75447" y="75447"/>
                </a:lnTo>
                <a:lnTo>
                  <a:pt x="84918" y="61399"/>
                </a:lnTo>
                <a:lnTo>
                  <a:pt x="88392" y="44195"/>
                </a:lnTo>
                <a:lnTo>
                  <a:pt x="84918" y="26992"/>
                </a:lnTo>
                <a:lnTo>
                  <a:pt x="75447" y="12944"/>
                </a:lnTo>
                <a:lnTo>
                  <a:pt x="61399" y="3473"/>
                </a:lnTo>
                <a:lnTo>
                  <a:pt x="44196" y="0"/>
                </a:lnTo>
                <a:close/>
              </a:path>
            </a:pathLst>
          </a:custGeom>
          <a:solidFill>
            <a:srgbClr val="000000"/>
          </a:solidFill>
        </p:spPr>
        <p:txBody>
          <a:bodyPr wrap="square" lIns="0" tIns="0" rIns="0" bIns="0" rtlCol="0"/>
          <a:lstStyle/>
          <a:p>
            <a:endParaRPr>
              <a:solidFill>
                <a:prstClr val="black"/>
              </a:solidFill>
            </a:endParaRPr>
          </a:p>
        </p:txBody>
      </p:sp>
      <p:sp>
        <p:nvSpPr>
          <p:cNvPr id="151" name="object 151"/>
          <p:cNvSpPr/>
          <p:nvPr/>
        </p:nvSpPr>
        <p:spPr>
          <a:xfrm>
            <a:off x="6864095" y="4504944"/>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52" name="object 152"/>
          <p:cNvSpPr/>
          <p:nvPr/>
        </p:nvSpPr>
        <p:spPr>
          <a:xfrm>
            <a:off x="6697979" y="4504944"/>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53" name="object 153"/>
          <p:cNvSpPr/>
          <p:nvPr/>
        </p:nvSpPr>
        <p:spPr>
          <a:xfrm>
            <a:off x="6775704" y="4460747"/>
            <a:ext cx="88900" cy="90170"/>
          </a:xfrm>
          <a:custGeom>
            <a:avLst/>
            <a:gdLst/>
            <a:ahLst/>
            <a:cxnLst/>
            <a:rect l="l" t="t" r="r" b="b"/>
            <a:pathLst>
              <a:path w="88900" h="90170">
                <a:moveTo>
                  <a:pt x="0" y="0"/>
                </a:moveTo>
                <a:lnTo>
                  <a:pt x="88392" y="0"/>
                </a:lnTo>
                <a:lnTo>
                  <a:pt x="88392" y="89916"/>
                </a:lnTo>
                <a:lnTo>
                  <a:pt x="0" y="89916"/>
                </a:lnTo>
                <a:lnTo>
                  <a:pt x="0" y="0"/>
                </a:lnTo>
                <a:close/>
              </a:path>
            </a:pathLst>
          </a:custGeom>
          <a:ln w="9144">
            <a:solidFill>
              <a:srgbClr val="000000"/>
            </a:solidFill>
          </a:ln>
        </p:spPr>
        <p:txBody>
          <a:bodyPr wrap="square" lIns="0" tIns="0" rIns="0" bIns="0" rtlCol="0"/>
          <a:lstStyle/>
          <a:p>
            <a:endParaRPr>
              <a:solidFill>
                <a:prstClr val="black"/>
              </a:solidFill>
            </a:endParaRPr>
          </a:p>
        </p:txBody>
      </p:sp>
      <p:sp>
        <p:nvSpPr>
          <p:cNvPr id="154" name="object 154"/>
          <p:cNvSpPr/>
          <p:nvPr/>
        </p:nvSpPr>
        <p:spPr>
          <a:xfrm>
            <a:off x="6697980" y="4750308"/>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55" name="object 155"/>
          <p:cNvSpPr/>
          <p:nvPr/>
        </p:nvSpPr>
        <p:spPr>
          <a:xfrm>
            <a:off x="6775704" y="4706111"/>
            <a:ext cx="88900" cy="88900"/>
          </a:xfrm>
          <a:custGeom>
            <a:avLst/>
            <a:gdLst/>
            <a:ahLst/>
            <a:cxnLst/>
            <a:rect l="l" t="t" r="r" b="b"/>
            <a:pathLst>
              <a:path w="88900" h="88900">
                <a:moveTo>
                  <a:pt x="44196" y="0"/>
                </a:moveTo>
                <a:lnTo>
                  <a:pt x="26933" y="3453"/>
                </a:lnTo>
                <a:lnTo>
                  <a:pt x="12892" y="12892"/>
                </a:lnTo>
                <a:lnTo>
                  <a:pt x="3453" y="26933"/>
                </a:lnTo>
                <a:lnTo>
                  <a:pt x="0" y="44195"/>
                </a:lnTo>
                <a:lnTo>
                  <a:pt x="3453" y="61458"/>
                </a:lnTo>
                <a:lnTo>
                  <a:pt x="12892" y="75499"/>
                </a:lnTo>
                <a:lnTo>
                  <a:pt x="26933" y="84938"/>
                </a:lnTo>
                <a:lnTo>
                  <a:pt x="44196" y="88391"/>
                </a:lnTo>
                <a:lnTo>
                  <a:pt x="61458" y="84938"/>
                </a:lnTo>
                <a:lnTo>
                  <a:pt x="75499" y="75499"/>
                </a:lnTo>
                <a:lnTo>
                  <a:pt x="84938" y="61458"/>
                </a:lnTo>
                <a:lnTo>
                  <a:pt x="88392" y="44195"/>
                </a:lnTo>
                <a:lnTo>
                  <a:pt x="84938" y="26933"/>
                </a:lnTo>
                <a:lnTo>
                  <a:pt x="75499" y="12892"/>
                </a:lnTo>
                <a:lnTo>
                  <a:pt x="61458" y="3453"/>
                </a:lnTo>
                <a:lnTo>
                  <a:pt x="44196" y="0"/>
                </a:lnTo>
                <a:close/>
              </a:path>
            </a:pathLst>
          </a:custGeom>
          <a:solidFill>
            <a:srgbClr val="FFFFFF"/>
          </a:solidFill>
        </p:spPr>
        <p:txBody>
          <a:bodyPr wrap="square" lIns="0" tIns="0" rIns="0" bIns="0" rtlCol="0"/>
          <a:lstStyle/>
          <a:p>
            <a:endParaRPr>
              <a:solidFill>
                <a:prstClr val="black"/>
              </a:solidFill>
            </a:endParaRPr>
          </a:p>
        </p:txBody>
      </p:sp>
      <p:sp>
        <p:nvSpPr>
          <p:cNvPr id="156" name="object 156"/>
          <p:cNvSpPr/>
          <p:nvPr/>
        </p:nvSpPr>
        <p:spPr>
          <a:xfrm>
            <a:off x="6775704" y="4706111"/>
            <a:ext cx="88900" cy="88900"/>
          </a:xfrm>
          <a:custGeom>
            <a:avLst/>
            <a:gdLst/>
            <a:ahLst/>
            <a:cxnLst/>
            <a:rect l="l" t="t" r="r" b="b"/>
            <a:pathLst>
              <a:path w="88900" h="88900">
                <a:moveTo>
                  <a:pt x="0" y="44195"/>
                </a:moveTo>
                <a:lnTo>
                  <a:pt x="3453" y="26933"/>
                </a:lnTo>
                <a:lnTo>
                  <a:pt x="12892" y="12892"/>
                </a:lnTo>
                <a:lnTo>
                  <a:pt x="26933" y="3453"/>
                </a:lnTo>
                <a:lnTo>
                  <a:pt x="44196" y="0"/>
                </a:lnTo>
                <a:lnTo>
                  <a:pt x="61458" y="3453"/>
                </a:lnTo>
                <a:lnTo>
                  <a:pt x="75499" y="12892"/>
                </a:lnTo>
                <a:lnTo>
                  <a:pt x="84938" y="26933"/>
                </a:lnTo>
                <a:lnTo>
                  <a:pt x="88392" y="44195"/>
                </a:lnTo>
                <a:lnTo>
                  <a:pt x="84938" y="61458"/>
                </a:lnTo>
                <a:lnTo>
                  <a:pt x="75499" y="75499"/>
                </a:lnTo>
                <a:lnTo>
                  <a:pt x="61458" y="84938"/>
                </a:lnTo>
                <a:lnTo>
                  <a:pt x="44196" y="88391"/>
                </a:lnTo>
                <a:lnTo>
                  <a:pt x="26933" y="84938"/>
                </a:lnTo>
                <a:lnTo>
                  <a:pt x="12892" y="75499"/>
                </a:lnTo>
                <a:lnTo>
                  <a:pt x="3453" y="61458"/>
                </a:lnTo>
                <a:lnTo>
                  <a:pt x="0" y="44195"/>
                </a:lnTo>
                <a:close/>
              </a:path>
            </a:pathLst>
          </a:custGeom>
          <a:ln w="9144">
            <a:solidFill>
              <a:srgbClr val="000000"/>
            </a:solidFill>
          </a:ln>
        </p:spPr>
        <p:txBody>
          <a:bodyPr wrap="square" lIns="0" tIns="0" rIns="0" bIns="0" rtlCol="0"/>
          <a:lstStyle/>
          <a:p>
            <a:endParaRPr>
              <a:solidFill>
                <a:prstClr val="black"/>
              </a:solidFill>
            </a:endParaRPr>
          </a:p>
        </p:txBody>
      </p:sp>
      <p:sp>
        <p:nvSpPr>
          <p:cNvPr id="157" name="object 157"/>
          <p:cNvSpPr txBox="1"/>
          <p:nvPr/>
        </p:nvSpPr>
        <p:spPr>
          <a:xfrm>
            <a:off x="6638543" y="3404615"/>
            <a:ext cx="2049780" cy="1436675"/>
          </a:xfrm>
          <a:prstGeom prst="rect">
            <a:avLst/>
          </a:prstGeom>
          <a:ln w="9144">
            <a:solidFill>
              <a:srgbClr val="000000"/>
            </a:solidFill>
          </a:ln>
        </p:spPr>
        <p:txBody>
          <a:bodyPr vert="horz" wrap="square" lIns="0" tIns="13335" rIns="0" bIns="0" rtlCol="0">
            <a:spAutoFit/>
          </a:bodyPr>
          <a:lstStyle/>
          <a:p>
            <a:pPr marL="324485">
              <a:spcBef>
                <a:spcPts val="105"/>
              </a:spcBef>
            </a:pPr>
            <a:r>
              <a:rPr lang="zh-CN" altLang="en-US" sz="1200" spc="-5" dirty="0">
                <a:solidFill>
                  <a:prstClr val="black"/>
                </a:solidFill>
                <a:latin typeface="Arial"/>
                <a:cs typeface="Arial"/>
              </a:rPr>
              <a:t>磁盘 寻道时间</a:t>
            </a:r>
            <a:endParaRPr sz="1200" dirty="0">
              <a:solidFill>
                <a:prstClr val="black"/>
              </a:solidFill>
              <a:latin typeface="Arial"/>
              <a:cs typeface="Arial"/>
            </a:endParaRPr>
          </a:p>
          <a:p>
            <a:pPr marL="324485" marR="411480">
              <a:lnSpc>
                <a:spcPct val="133900"/>
              </a:lnSpc>
            </a:pPr>
            <a:r>
              <a:rPr sz="1200" spc="-5" dirty="0">
                <a:solidFill>
                  <a:prstClr val="black"/>
                </a:solidFill>
                <a:latin typeface="Arial"/>
                <a:cs typeface="Arial"/>
              </a:rPr>
              <a:t>SSD </a:t>
            </a:r>
            <a:r>
              <a:rPr lang="zh-CN" altLang="en-US" sz="1200" spc="-5" dirty="0">
                <a:solidFill>
                  <a:prstClr val="black"/>
                </a:solidFill>
                <a:latin typeface="Arial"/>
                <a:cs typeface="Arial"/>
              </a:rPr>
              <a:t>访问时间</a:t>
            </a:r>
            <a:endParaRPr lang="en-US" altLang="zh-CN" sz="1200" spc="-5" dirty="0">
              <a:solidFill>
                <a:prstClr val="black"/>
              </a:solidFill>
              <a:latin typeface="Arial"/>
              <a:cs typeface="Arial"/>
            </a:endParaRPr>
          </a:p>
          <a:p>
            <a:pPr marL="324485" marR="411480">
              <a:lnSpc>
                <a:spcPct val="133900"/>
              </a:lnSpc>
            </a:pPr>
            <a:r>
              <a:rPr sz="1200" spc="-5" dirty="0">
                <a:solidFill>
                  <a:prstClr val="black"/>
                </a:solidFill>
                <a:latin typeface="Arial"/>
                <a:cs typeface="Arial"/>
              </a:rPr>
              <a:t>DRAM </a:t>
            </a:r>
            <a:r>
              <a:rPr lang="zh-CN" altLang="en-US" sz="1200" spc="-5" dirty="0">
                <a:solidFill>
                  <a:prstClr val="black"/>
                </a:solidFill>
                <a:latin typeface="Arial"/>
                <a:cs typeface="Arial"/>
              </a:rPr>
              <a:t>访问时间</a:t>
            </a:r>
            <a:r>
              <a:rPr sz="1200" dirty="0">
                <a:solidFill>
                  <a:prstClr val="black"/>
                </a:solidFill>
                <a:latin typeface="Arial"/>
                <a:cs typeface="Arial"/>
              </a:rPr>
              <a:t>  </a:t>
            </a:r>
            <a:r>
              <a:rPr sz="1200" spc="-5" dirty="0">
                <a:solidFill>
                  <a:prstClr val="black"/>
                </a:solidFill>
                <a:latin typeface="Arial"/>
                <a:cs typeface="Arial"/>
              </a:rPr>
              <a:t>SRAM </a:t>
            </a:r>
            <a:r>
              <a:rPr lang="zh-CN" altLang="en-US" sz="1200" spc="-5" dirty="0">
                <a:solidFill>
                  <a:prstClr val="black"/>
                </a:solidFill>
                <a:latin typeface="Arial"/>
                <a:cs typeface="Arial"/>
              </a:rPr>
              <a:t>访问时间</a:t>
            </a:r>
            <a:r>
              <a:rPr sz="1200" spc="-5" dirty="0">
                <a:solidFill>
                  <a:prstClr val="black"/>
                </a:solidFill>
                <a:latin typeface="Arial"/>
                <a:cs typeface="Arial"/>
              </a:rPr>
              <a:t>  CPU</a:t>
            </a:r>
            <a:r>
              <a:rPr lang="en-US" sz="1200" spc="-5" dirty="0">
                <a:solidFill>
                  <a:prstClr val="black"/>
                </a:solidFill>
                <a:latin typeface="Arial"/>
                <a:cs typeface="Arial"/>
              </a:rPr>
              <a:t> </a:t>
            </a:r>
            <a:r>
              <a:rPr lang="zh-CN" altLang="en-US" sz="1200" spc="-5" dirty="0">
                <a:solidFill>
                  <a:prstClr val="black"/>
                </a:solidFill>
                <a:latin typeface="Arial"/>
                <a:cs typeface="Arial"/>
              </a:rPr>
              <a:t>周期时间</a:t>
            </a:r>
            <a:endParaRPr sz="1200" dirty="0">
              <a:solidFill>
                <a:prstClr val="black"/>
              </a:solidFill>
              <a:latin typeface="Arial"/>
              <a:cs typeface="Arial"/>
            </a:endParaRPr>
          </a:p>
          <a:p>
            <a:pPr marL="324485">
              <a:spcBef>
                <a:spcPts val="490"/>
              </a:spcBef>
            </a:pPr>
            <a:r>
              <a:rPr lang="zh-CN" altLang="en-US" sz="1200" spc="-5" dirty="0">
                <a:solidFill>
                  <a:prstClr val="black"/>
                </a:solidFill>
                <a:latin typeface="Arial"/>
                <a:cs typeface="Arial"/>
              </a:rPr>
              <a:t>有效</a:t>
            </a:r>
            <a:r>
              <a:rPr sz="1200" spc="-5" dirty="0">
                <a:solidFill>
                  <a:prstClr val="black"/>
                </a:solidFill>
                <a:latin typeface="Arial"/>
                <a:cs typeface="Arial"/>
              </a:rPr>
              <a:t> CPU </a:t>
            </a:r>
            <a:r>
              <a:rPr lang="zh-CN" altLang="en-US" sz="1200" spc="-5" dirty="0">
                <a:solidFill>
                  <a:prstClr val="black"/>
                </a:solidFill>
                <a:latin typeface="Arial"/>
                <a:cs typeface="Arial"/>
              </a:rPr>
              <a:t>周期时间</a:t>
            </a:r>
            <a:endParaRPr sz="1200" dirty="0">
              <a:solidFill>
                <a:prstClr val="black"/>
              </a:solidFill>
              <a:latin typeface="Arial"/>
              <a:cs typeface="Arial"/>
            </a:endParaRPr>
          </a:p>
        </p:txBody>
      </p:sp>
      <p:sp>
        <p:nvSpPr>
          <p:cNvPr id="162" name="object 162"/>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72</a:t>
            </a:fld>
            <a:endParaRPr spc="-5" dirty="0">
              <a:solidFill>
                <a:prstClr val="black"/>
              </a:solidFill>
            </a:endParaRPr>
          </a:p>
        </p:txBody>
      </p:sp>
      <p:sp>
        <p:nvSpPr>
          <p:cNvPr id="158" name="object 158"/>
          <p:cNvSpPr txBox="1"/>
          <p:nvPr/>
        </p:nvSpPr>
        <p:spPr>
          <a:xfrm>
            <a:off x="5521858" y="4189957"/>
            <a:ext cx="636905" cy="298450"/>
          </a:xfrm>
          <a:prstGeom prst="rect">
            <a:avLst/>
          </a:prstGeom>
        </p:spPr>
        <p:txBody>
          <a:bodyPr vert="horz" wrap="square" lIns="0" tIns="0" rIns="0" bIns="0" rtlCol="0">
            <a:spAutoFit/>
          </a:bodyPr>
          <a:lstStyle/>
          <a:p>
            <a:pPr marL="12700"/>
            <a:r>
              <a:rPr b="1" dirty="0">
                <a:solidFill>
                  <a:srgbClr val="BC1E24"/>
                </a:solidFill>
                <a:cs typeface="Calibri"/>
              </a:rPr>
              <a:t>D</a:t>
            </a:r>
            <a:r>
              <a:rPr b="1" spc="-10" dirty="0">
                <a:solidFill>
                  <a:srgbClr val="BC1E24"/>
                </a:solidFill>
                <a:cs typeface="Calibri"/>
              </a:rPr>
              <a:t>R</a:t>
            </a:r>
            <a:r>
              <a:rPr b="1" dirty="0">
                <a:solidFill>
                  <a:srgbClr val="BC1E24"/>
                </a:solidFill>
                <a:cs typeface="Calibri"/>
              </a:rPr>
              <a:t>AM</a:t>
            </a:r>
            <a:endParaRPr dirty="0">
              <a:solidFill>
                <a:prstClr val="black"/>
              </a:solidFill>
              <a:cs typeface="Calibri"/>
            </a:endParaRPr>
          </a:p>
        </p:txBody>
      </p:sp>
      <p:sp>
        <p:nvSpPr>
          <p:cNvPr id="159" name="object 159"/>
          <p:cNvSpPr txBox="1"/>
          <p:nvPr/>
        </p:nvSpPr>
        <p:spPr>
          <a:xfrm>
            <a:off x="6094958" y="5219800"/>
            <a:ext cx="417195" cy="298450"/>
          </a:xfrm>
          <a:prstGeom prst="rect">
            <a:avLst/>
          </a:prstGeom>
        </p:spPr>
        <p:txBody>
          <a:bodyPr vert="horz" wrap="square" lIns="0" tIns="0" rIns="0" bIns="0" rtlCol="0">
            <a:spAutoFit/>
          </a:bodyPr>
          <a:lstStyle/>
          <a:p>
            <a:pPr marL="12700"/>
            <a:r>
              <a:rPr b="1" spc="-5" dirty="0">
                <a:solidFill>
                  <a:srgbClr val="BC1E24"/>
                </a:solidFill>
                <a:cs typeface="Calibri"/>
              </a:rPr>
              <a:t>C</a:t>
            </a:r>
            <a:r>
              <a:rPr b="1" dirty="0">
                <a:solidFill>
                  <a:srgbClr val="BC1E24"/>
                </a:solidFill>
                <a:cs typeface="Calibri"/>
              </a:rPr>
              <a:t>PU</a:t>
            </a:r>
            <a:endParaRPr>
              <a:solidFill>
                <a:prstClr val="black"/>
              </a:solidFill>
              <a:cs typeface="Calibri"/>
            </a:endParaRPr>
          </a:p>
        </p:txBody>
      </p:sp>
      <p:sp>
        <p:nvSpPr>
          <p:cNvPr id="160" name="object 160"/>
          <p:cNvSpPr txBox="1"/>
          <p:nvPr/>
        </p:nvSpPr>
        <p:spPr>
          <a:xfrm>
            <a:off x="5787720" y="2920998"/>
            <a:ext cx="386080" cy="298450"/>
          </a:xfrm>
          <a:prstGeom prst="rect">
            <a:avLst/>
          </a:prstGeom>
        </p:spPr>
        <p:txBody>
          <a:bodyPr vert="horz" wrap="square" lIns="0" tIns="0" rIns="0" bIns="0" rtlCol="0">
            <a:spAutoFit/>
          </a:bodyPr>
          <a:lstStyle/>
          <a:p>
            <a:pPr marL="12700"/>
            <a:r>
              <a:rPr b="1" dirty="0">
                <a:solidFill>
                  <a:srgbClr val="BC1E24"/>
                </a:solidFill>
                <a:cs typeface="Calibri"/>
              </a:rPr>
              <a:t>SSD</a:t>
            </a:r>
            <a:endParaRPr dirty="0">
              <a:solidFill>
                <a:prstClr val="black"/>
              </a:solidFill>
              <a:cs typeface="Calibri"/>
            </a:endParaRPr>
          </a:p>
        </p:txBody>
      </p:sp>
      <p:sp>
        <p:nvSpPr>
          <p:cNvPr id="161" name="object 161"/>
          <p:cNvSpPr txBox="1"/>
          <p:nvPr/>
        </p:nvSpPr>
        <p:spPr>
          <a:xfrm>
            <a:off x="5497626" y="2328238"/>
            <a:ext cx="567892" cy="276999"/>
          </a:xfrm>
          <a:prstGeom prst="rect">
            <a:avLst/>
          </a:prstGeom>
        </p:spPr>
        <p:txBody>
          <a:bodyPr vert="horz" wrap="square" lIns="0" tIns="0" rIns="0" bIns="0" rtlCol="0">
            <a:spAutoFit/>
          </a:bodyPr>
          <a:lstStyle/>
          <a:p>
            <a:pPr marL="12700"/>
            <a:r>
              <a:rPr lang="zh-CN" altLang="en-US" b="1" dirty="0">
                <a:solidFill>
                  <a:srgbClr val="BC1E24"/>
                </a:solidFill>
                <a:cs typeface="Calibri"/>
              </a:rPr>
              <a:t>磁盘</a:t>
            </a:r>
            <a:endParaRPr dirty="0">
              <a:solidFill>
                <a:prstClr val="black"/>
              </a:solidFill>
              <a:cs typeface="Calibri"/>
            </a:endParaRPr>
          </a:p>
        </p:txBody>
      </p:sp>
    </p:spTree>
    <p:extLst>
      <p:ext uri="{BB962C8B-B14F-4D97-AF65-F5344CB8AC3E}">
        <p14:creationId xmlns:p14="http://schemas.microsoft.com/office/powerpoint/2010/main" val="18515313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73</a:t>
            </a:fld>
            <a:endParaRPr spc="-5" dirty="0">
              <a:solidFill>
                <a:prstClr val="black"/>
              </a:solidFill>
            </a:endParaRPr>
          </a:p>
        </p:txBody>
      </p:sp>
      <p:sp>
        <p:nvSpPr>
          <p:cNvPr id="3" name="object 3"/>
          <p:cNvSpPr txBox="1">
            <a:spLocks noGrp="1"/>
          </p:cNvSpPr>
          <p:nvPr>
            <p:ph type="title"/>
          </p:nvPr>
        </p:nvSpPr>
        <p:spPr>
          <a:xfrm>
            <a:off x="435758" y="513402"/>
            <a:ext cx="5888842" cy="553998"/>
          </a:xfrm>
          <a:prstGeom prst="rect">
            <a:avLst/>
          </a:prstGeom>
        </p:spPr>
        <p:txBody>
          <a:bodyPr vert="horz" wrap="square" lIns="0" tIns="0" rIns="0" bIns="0" rtlCol="0">
            <a:spAutoFit/>
          </a:bodyPr>
          <a:lstStyle/>
          <a:p>
            <a:pPr marL="12700"/>
            <a:r>
              <a:rPr lang="zh-CN" altLang="en-US" dirty="0"/>
              <a:t>用局部性原理</a:t>
            </a:r>
            <a:r>
              <a:rPr lang="en-US" altLang="zh-CN" dirty="0"/>
              <a:t>(</a:t>
            </a:r>
            <a:r>
              <a:rPr lang="en-US" altLang="zh-CN" spc="-5" dirty="0">
                <a:solidFill>
                  <a:srgbClr val="BC1E24"/>
                </a:solidFill>
              </a:rPr>
              <a:t>locality</a:t>
            </a:r>
            <a:r>
              <a:rPr lang="en-US" altLang="zh-CN" dirty="0"/>
              <a:t>)</a:t>
            </a:r>
            <a:r>
              <a:rPr lang="zh-CN" altLang="en-US" dirty="0"/>
              <a:t>来解决</a:t>
            </a:r>
            <a:endParaRPr dirty="0"/>
          </a:p>
        </p:txBody>
      </p:sp>
      <p:sp>
        <p:nvSpPr>
          <p:cNvPr id="4" name="object 4"/>
          <p:cNvSpPr txBox="1"/>
          <p:nvPr/>
        </p:nvSpPr>
        <p:spPr>
          <a:xfrm>
            <a:off x="475615" y="1826895"/>
            <a:ext cx="7465059" cy="738664"/>
          </a:xfrm>
          <a:prstGeom prst="rect">
            <a:avLst/>
          </a:prstGeom>
        </p:spPr>
        <p:txBody>
          <a:bodyPr vert="horz" wrap="square" lIns="0" tIns="0" rIns="0" bIns="0" rtlCol="0">
            <a:spAutoFit/>
          </a:bodyPr>
          <a:lstStyle/>
          <a:p>
            <a:pPr marL="12700" marR="5080"/>
            <a:r>
              <a:rPr lang="zh-CN" altLang="en-US" sz="2400" b="1" spc="-5" dirty="0">
                <a:solidFill>
                  <a:prstClr val="black"/>
                </a:solidFill>
                <a:cs typeface="Calibri"/>
              </a:rPr>
              <a:t>解决</a:t>
            </a:r>
            <a:r>
              <a:rPr sz="2400" b="1" spc="-5" dirty="0">
                <a:solidFill>
                  <a:prstClr val="black"/>
                </a:solidFill>
                <a:cs typeface="Calibri"/>
              </a:rPr>
              <a:t>CPU-</a:t>
            </a:r>
            <a:r>
              <a:rPr lang="zh-CN" altLang="en-US" sz="2400" b="1" spc="-5" dirty="0">
                <a:solidFill>
                  <a:prstClr val="black"/>
                </a:solidFill>
                <a:cs typeface="Calibri"/>
              </a:rPr>
              <a:t>存储器之间速度差距的关键是</a:t>
            </a:r>
            <a:r>
              <a:rPr lang="zh-CN" altLang="en-US" sz="2400" b="1" dirty="0">
                <a:solidFill>
                  <a:prstClr val="black"/>
                </a:solidFill>
                <a:cs typeface="Calibri"/>
              </a:rPr>
              <a:t>程序中特有的局部性特点。</a:t>
            </a:r>
            <a:endParaRPr sz="2400" dirty="0">
              <a:solidFill>
                <a:prstClr val="black"/>
              </a:solidFill>
              <a:cs typeface="Calibri"/>
            </a:endParaRPr>
          </a:p>
        </p:txBody>
      </p:sp>
    </p:spTree>
    <p:extLst>
      <p:ext uri="{BB962C8B-B14F-4D97-AF65-F5344CB8AC3E}">
        <p14:creationId xmlns:p14="http://schemas.microsoft.com/office/powerpoint/2010/main" val="24219695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74</a:t>
            </a:fld>
            <a:endParaRPr spc="-5" dirty="0">
              <a:solidFill>
                <a:prstClr val="black"/>
              </a:solidFill>
            </a:endParaRPr>
          </a:p>
        </p:txBody>
      </p:sp>
      <p:sp>
        <p:nvSpPr>
          <p:cNvPr id="4" name="object 4"/>
          <p:cNvSpPr txBox="1"/>
          <p:nvPr/>
        </p:nvSpPr>
        <p:spPr>
          <a:xfrm>
            <a:off x="475615" y="1322451"/>
            <a:ext cx="4548505" cy="1107996"/>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dirty="0">
                <a:solidFill>
                  <a:srgbClr val="CCCCCC"/>
                </a:solidFill>
                <a:cs typeface="Calibri"/>
              </a:rPr>
              <a:t>存储技术与趋势</a:t>
            </a:r>
            <a:endParaRPr lang="en-US" altLang="zh-CN" sz="2400" b="1" dirty="0">
              <a:solidFill>
                <a:srgbClr val="CCCCCC"/>
              </a:solidFill>
              <a:cs typeface="Calibri"/>
            </a:endParaRPr>
          </a:p>
          <a:p>
            <a:pPr marL="355600" indent="-342900">
              <a:buClr>
                <a:srgbClr val="8D171A"/>
              </a:buClr>
              <a:buSzPct val="60416"/>
              <a:buFont typeface="Wingdings 2"/>
              <a:buChar char=""/>
              <a:tabLst>
                <a:tab pos="355600" algn="l"/>
              </a:tabLst>
            </a:pPr>
            <a:r>
              <a:rPr lang="zh-CN" altLang="en-US" sz="2400" b="1" dirty="0">
                <a:solidFill>
                  <a:prstClr val="black"/>
                </a:solidFill>
                <a:cs typeface="Calibri"/>
              </a:rPr>
              <a:t>局部性</a:t>
            </a:r>
            <a:endParaRPr sz="2400" dirty="0">
              <a:solidFill>
                <a:prstClr val="black"/>
              </a:solidFill>
              <a:cs typeface="Calibri"/>
            </a:endParaRPr>
          </a:p>
          <a:p>
            <a:pPr marL="355600" indent="-342900">
              <a:buClr>
                <a:srgbClr val="8D171A"/>
              </a:buClr>
              <a:buSzPct val="60416"/>
              <a:buFont typeface="Wingdings 2"/>
              <a:buChar char=""/>
              <a:tabLst>
                <a:tab pos="355600" algn="l"/>
              </a:tabLst>
            </a:pPr>
            <a:r>
              <a:rPr lang="zh-CN" altLang="en-US" sz="2400" b="1" spc="-5" dirty="0">
                <a:solidFill>
                  <a:srgbClr val="CCCCCC"/>
                </a:solidFill>
                <a:cs typeface="Calibri"/>
              </a:rPr>
              <a:t>存储器层次结构中的高速缓存</a:t>
            </a:r>
            <a:endParaRPr sz="2400" dirty="0">
              <a:solidFill>
                <a:prstClr val="black"/>
              </a:solidFill>
              <a:cs typeface="Calibri"/>
            </a:endParaRPr>
          </a:p>
        </p:txBody>
      </p:sp>
    </p:spTree>
    <p:extLst>
      <p:ext uri="{BB962C8B-B14F-4D97-AF65-F5344CB8AC3E}">
        <p14:creationId xmlns:p14="http://schemas.microsoft.com/office/powerpoint/2010/main" val="34591299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1483360" cy="548640"/>
          </a:xfrm>
          <a:prstGeom prst="rect">
            <a:avLst/>
          </a:prstGeom>
        </p:spPr>
        <p:txBody>
          <a:bodyPr vert="horz" wrap="square" lIns="0" tIns="0" rIns="0" bIns="0" rtlCol="0">
            <a:spAutoFit/>
          </a:bodyPr>
          <a:lstStyle/>
          <a:p>
            <a:pPr marL="12700">
              <a:lnSpc>
                <a:spcPct val="100000"/>
              </a:lnSpc>
            </a:pPr>
            <a:r>
              <a:rPr lang="zh-CN" altLang="en-US" dirty="0"/>
              <a:t>局部性</a:t>
            </a:r>
            <a:endParaRPr dirty="0"/>
          </a:p>
        </p:txBody>
      </p:sp>
      <p:sp>
        <p:nvSpPr>
          <p:cNvPr id="4" name="object 4"/>
          <p:cNvSpPr txBox="1"/>
          <p:nvPr/>
        </p:nvSpPr>
        <p:spPr>
          <a:xfrm>
            <a:off x="475615" y="1387983"/>
            <a:ext cx="7341870" cy="3721532"/>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spc="-5" dirty="0">
                <a:solidFill>
                  <a:srgbClr val="BC1E24"/>
                </a:solidFill>
                <a:cs typeface="Calibri"/>
              </a:rPr>
              <a:t>局部性原理</a:t>
            </a:r>
            <a:r>
              <a:rPr lang="en-US" altLang="zh-CN" sz="2400" b="1" spc="-5" dirty="0">
                <a:solidFill>
                  <a:srgbClr val="BC1E24"/>
                </a:solidFill>
                <a:cs typeface="Calibri"/>
              </a:rPr>
              <a:t>(</a:t>
            </a:r>
            <a:r>
              <a:rPr sz="2400" b="1" spc="-5" dirty="0">
                <a:solidFill>
                  <a:srgbClr val="BC1E24"/>
                </a:solidFill>
                <a:cs typeface="Calibri"/>
              </a:rPr>
              <a:t>Principle </a:t>
            </a:r>
            <a:r>
              <a:rPr sz="2400" b="1" dirty="0">
                <a:solidFill>
                  <a:srgbClr val="BC1E24"/>
                </a:solidFill>
                <a:cs typeface="Calibri"/>
              </a:rPr>
              <a:t>of </a:t>
            </a:r>
            <a:r>
              <a:rPr sz="2400" b="1" spc="-5" dirty="0">
                <a:solidFill>
                  <a:srgbClr val="BC1E24"/>
                </a:solidFill>
                <a:cs typeface="Calibri"/>
              </a:rPr>
              <a:t>Locality</a:t>
            </a:r>
            <a:r>
              <a:rPr lang="en-US" sz="2400" b="1" spc="-5" dirty="0">
                <a:solidFill>
                  <a:srgbClr val="BC1E24"/>
                </a:solidFill>
                <a:cs typeface="Calibri"/>
              </a:rPr>
              <a:t>)</a:t>
            </a:r>
            <a:r>
              <a:rPr sz="2400" b="1" spc="-5" dirty="0">
                <a:solidFill>
                  <a:srgbClr val="BC1E24"/>
                </a:solidFill>
                <a:cs typeface="Calibri"/>
              </a:rPr>
              <a:t>: </a:t>
            </a:r>
            <a:r>
              <a:rPr lang="zh-CN" altLang="en-US" sz="2400" b="1" spc="-5" dirty="0">
                <a:solidFill>
                  <a:prstClr val="black"/>
                </a:solidFill>
                <a:cs typeface="Calibri"/>
              </a:rPr>
              <a:t>程序倾向于使用最近一段时间，距离其较近地址的指令和数据。</a:t>
            </a:r>
            <a:endParaRPr lang="en-US" altLang="zh-CN" sz="2400" b="1" spc="-5" dirty="0">
              <a:solidFill>
                <a:prstClr val="black"/>
              </a:solidFill>
              <a:cs typeface="Calibri"/>
            </a:endParaRPr>
          </a:p>
          <a:p>
            <a:pPr marL="12700" marR="5080">
              <a:buClr>
                <a:srgbClr val="8D171A"/>
              </a:buClr>
              <a:buSzPct val="60416"/>
              <a:tabLst>
                <a:tab pos="355600" algn="l"/>
              </a:tabLst>
            </a:pPr>
            <a:endParaRPr sz="3500" dirty="0">
              <a:solidFill>
                <a:prstClr val="black"/>
              </a:solidFill>
              <a:latin typeface="Times New Roman"/>
              <a:cs typeface="Times New Roman"/>
            </a:endParaRPr>
          </a:p>
          <a:p>
            <a:pPr marL="355600" indent="-342900">
              <a:buClr>
                <a:srgbClr val="8D171A"/>
              </a:buClr>
              <a:buSzPct val="60416"/>
              <a:buFont typeface="Wingdings 2"/>
              <a:buChar char=""/>
              <a:tabLst>
                <a:tab pos="355600" algn="l"/>
              </a:tabLst>
            </a:pPr>
            <a:r>
              <a:rPr lang="zh-CN" altLang="en-US" sz="2400" b="1" spc="-5" dirty="0">
                <a:solidFill>
                  <a:srgbClr val="BC1E24"/>
                </a:solidFill>
                <a:cs typeface="Calibri"/>
              </a:rPr>
              <a:t>时间局部性</a:t>
            </a:r>
            <a:r>
              <a:rPr lang="en-US" altLang="zh-CN" sz="2400" b="1" spc="-5" dirty="0">
                <a:solidFill>
                  <a:srgbClr val="BC1E24"/>
                </a:solidFill>
                <a:cs typeface="Calibri"/>
              </a:rPr>
              <a:t>(</a:t>
            </a:r>
            <a:r>
              <a:rPr sz="2400" b="1" spc="-5" dirty="0">
                <a:solidFill>
                  <a:srgbClr val="BC1E24"/>
                </a:solidFill>
                <a:cs typeface="Calibri"/>
              </a:rPr>
              <a:t>Temporal</a:t>
            </a:r>
            <a:r>
              <a:rPr sz="2400" b="1" spc="-60" dirty="0">
                <a:solidFill>
                  <a:srgbClr val="BC1E24"/>
                </a:solidFill>
                <a:cs typeface="Calibri"/>
              </a:rPr>
              <a:t> </a:t>
            </a:r>
            <a:r>
              <a:rPr sz="2400" b="1" spc="-5" dirty="0">
                <a:solidFill>
                  <a:srgbClr val="BC1E24"/>
                </a:solidFill>
                <a:cs typeface="Calibri"/>
              </a:rPr>
              <a:t>locality</a:t>
            </a:r>
            <a:r>
              <a:rPr lang="en-US" sz="2400" b="1" spc="-5" dirty="0">
                <a:solidFill>
                  <a:srgbClr val="BC1E24"/>
                </a:solidFill>
                <a:cs typeface="Calibri"/>
              </a:rPr>
              <a:t>)</a:t>
            </a:r>
            <a:r>
              <a:rPr sz="2400" b="1" spc="-5" dirty="0">
                <a:solidFill>
                  <a:srgbClr val="BC1E24"/>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latin typeface="Times New Roman"/>
                <a:cs typeface="Times New Roman"/>
              </a:rPr>
              <a:t>当前被访问的信息近期很可能</a:t>
            </a:r>
            <a:endParaRPr lang="en-US" altLang="zh-CN" sz="2000" dirty="0">
              <a:solidFill>
                <a:prstClr val="black"/>
              </a:solidFill>
              <a:latin typeface="Times New Roman"/>
              <a:cs typeface="Times New Roman"/>
            </a:endParaRPr>
          </a:p>
          <a:p>
            <a:pPr marL="469900" lvl="1">
              <a:spcBef>
                <a:spcPts val="505"/>
              </a:spcBef>
              <a:buClr>
                <a:srgbClr val="8D171A"/>
              </a:buClr>
              <a:buSzPct val="110000"/>
              <a:tabLst>
                <a:tab pos="756285" algn="l"/>
                <a:tab pos="756920" algn="l"/>
              </a:tabLst>
            </a:pPr>
            <a:r>
              <a:rPr lang="en-US" altLang="zh-CN" sz="2000" dirty="0">
                <a:solidFill>
                  <a:prstClr val="black"/>
                </a:solidFill>
                <a:latin typeface="Times New Roman"/>
                <a:cs typeface="Times New Roman"/>
              </a:rPr>
              <a:t>	</a:t>
            </a:r>
            <a:r>
              <a:rPr lang="zh-CN" altLang="en-US" sz="2000" dirty="0">
                <a:solidFill>
                  <a:prstClr val="black"/>
                </a:solidFill>
                <a:latin typeface="Times New Roman"/>
                <a:cs typeface="Times New Roman"/>
              </a:rPr>
              <a:t>还会被再次访问</a:t>
            </a:r>
            <a:endParaRPr sz="2000" dirty="0">
              <a:solidFill>
                <a:prstClr val="black"/>
              </a:solidFill>
              <a:latin typeface="Times New Roman"/>
              <a:cs typeface="Times New Roman"/>
            </a:endParaRPr>
          </a:p>
          <a:p>
            <a:pPr marL="355600" indent="-342900">
              <a:spcBef>
                <a:spcPts val="1700"/>
              </a:spcBef>
              <a:buClr>
                <a:srgbClr val="8D171A"/>
              </a:buClr>
              <a:buSzPct val="58333"/>
              <a:buFont typeface="Wingdings 2"/>
              <a:buChar char=""/>
              <a:tabLst>
                <a:tab pos="355600" algn="l"/>
              </a:tabLst>
            </a:pPr>
            <a:r>
              <a:rPr lang="zh-CN" altLang="en-US" sz="2400" b="1" spc="-5" dirty="0">
                <a:solidFill>
                  <a:srgbClr val="BC1E24"/>
                </a:solidFill>
                <a:cs typeface="Calibri"/>
              </a:rPr>
              <a:t>空间局部性</a:t>
            </a:r>
            <a:r>
              <a:rPr lang="en-US" altLang="zh-CN" sz="2400" b="1" spc="-5" dirty="0">
                <a:solidFill>
                  <a:srgbClr val="BC1E24"/>
                </a:solidFill>
                <a:cs typeface="Calibri"/>
              </a:rPr>
              <a:t>(</a:t>
            </a:r>
            <a:r>
              <a:rPr sz="2400" b="1" spc="-5" dirty="0">
                <a:solidFill>
                  <a:srgbClr val="BC1E24"/>
                </a:solidFill>
                <a:cs typeface="Calibri"/>
              </a:rPr>
              <a:t>Spatial</a:t>
            </a:r>
            <a:r>
              <a:rPr sz="2400" b="1" spc="-50" dirty="0">
                <a:solidFill>
                  <a:srgbClr val="BC1E24"/>
                </a:solidFill>
                <a:cs typeface="Calibri"/>
              </a:rPr>
              <a:t> </a:t>
            </a:r>
            <a:r>
              <a:rPr sz="2400" b="1" spc="-5" dirty="0">
                <a:solidFill>
                  <a:srgbClr val="BC1E24"/>
                </a:solidFill>
                <a:cs typeface="Calibri"/>
              </a:rPr>
              <a:t>locality</a:t>
            </a:r>
            <a:r>
              <a:rPr lang="en-US" sz="2400" b="1" spc="-5" dirty="0">
                <a:solidFill>
                  <a:srgbClr val="BC1E24"/>
                </a:solidFill>
                <a:cs typeface="Calibri"/>
              </a:rPr>
              <a:t>)</a:t>
            </a:r>
            <a:r>
              <a:rPr sz="2400" b="1" spc="-5" dirty="0">
                <a:solidFill>
                  <a:srgbClr val="BC1E24"/>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rPr>
              <a:t>在最近的将来将用到的信息很可能与</a:t>
            </a:r>
            <a:endParaRPr lang="en-US" altLang="zh-CN" sz="2000" dirty="0">
              <a:solidFill>
                <a:prstClr val="black"/>
              </a:solidFill>
            </a:endParaRPr>
          </a:p>
          <a:p>
            <a:pPr marL="469900" lvl="1">
              <a:spcBef>
                <a:spcPts val="505"/>
              </a:spcBef>
              <a:buClr>
                <a:srgbClr val="8D171A"/>
              </a:buClr>
              <a:buSzPct val="110000"/>
              <a:tabLst>
                <a:tab pos="756285" algn="l"/>
                <a:tab pos="756920" algn="l"/>
              </a:tabLst>
            </a:pPr>
            <a:r>
              <a:rPr lang="en-US" altLang="zh-CN" sz="2000" dirty="0">
                <a:solidFill>
                  <a:prstClr val="black"/>
                </a:solidFill>
              </a:rPr>
              <a:t>	</a:t>
            </a:r>
            <a:r>
              <a:rPr lang="zh-CN" altLang="en-US" sz="2000" dirty="0">
                <a:solidFill>
                  <a:prstClr val="black"/>
                </a:solidFill>
              </a:rPr>
              <a:t>现在正在使用的信息在空间地址上是临近的</a:t>
            </a:r>
            <a:endParaRPr sz="2000" dirty="0">
              <a:solidFill>
                <a:prstClr val="black"/>
              </a:solidFill>
              <a:cs typeface="Calibri"/>
            </a:endParaRPr>
          </a:p>
        </p:txBody>
      </p:sp>
      <p:graphicFrame>
        <p:nvGraphicFramePr>
          <p:cNvPr id="5" name="object 5"/>
          <p:cNvGraphicFramePr>
            <a:graphicFrameLocks noGrp="1"/>
          </p:cNvGraphicFramePr>
          <p:nvPr/>
        </p:nvGraphicFramePr>
        <p:xfrm>
          <a:off x="6081712" y="3109912"/>
          <a:ext cx="1905000" cy="304800"/>
        </p:xfrm>
        <a:graphic>
          <a:graphicData uri="http://schemas.openxmlformats.org/drawingml/2006/table">
            <a:tbl>
              <a:tblPr firstRow="1" bandRow="1">
                <a:tableStyleId>{2D5ABB26-0587-4C30-8999-92F81FD0307C}</a:tableStyleId>
              </a:tblPr>
              <a:tblGrid>
                <a:gridCol w="3937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tblGrid>
              <a:tr h="304800">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p:nvPr/>
        </p:nvSpPr>
        <p:spPr>
          <a:xfrm>
            <a:off x="6356912" y="2634644"/>
            <a:ext cx="546735" cy="413384"/>
          </a:xfrm>
          <a:custGeom>
            <a:avLst/>
            <a:gdLst/>
            <a:ahLst/>
            <a:cxnLst/>
            <a:rect l="l" t="t" r="r" b="b"/>
            <a:pathLst>
              <a:path w="546734" h="413385">
                <a:moveTo>
                  <a:pt x="252990" y="413355"/>
                </a:moveTo>
                <a:lnTo>
                  <a:pt x="209553" y="368686"/>
                </a:lnTo>
                <a:lnTo>
                  <a:pt x="167267" y="324540"/>
                </a:lnTo>
                <a:lnTo>
                  <a:pt x="127280" y="281437"/>
                </a:lnTo>
                <a:lnTo>
                  <a:pt x="90741" y="239899"/>
                </a:lnTo>
                <a:lnTo>
                  <a:pt x="58800" y="200449"/>
                </a:lnTo>
                <a:lnTo>
                  <a:pt x="32607" y="163607"/>
                </a:lnTo>
                <a:lnTo>
                  <a:pt x="13309" y="129894"/>
                </a:lnTo>
                <a:lnTo>
                  <a:pt x="0" y="73945"/>
                </a:lnTo>
                <a:lnTo>
                  <a:pt x="8286" y="52751"/>
                </a:lnTo>
                <a:lnTo>
                  <a:pt x="65719" y="24019"/>
                </a:lnTo>
                <a:lnTo>
                  <a:pt x="113732" y="13703"/>
                </a:lnTo>
                <a:lnTo>
                  <a:pt x="170256" y="6203"/>
                </a:lnTo>
                <a:lnTo>
                  <a:pt x="232023" y="1606"/>
                </a:lnTo>
                <a:lnTo>
                  <a:pt x="295769" y="0"/>
                </a:lnTo>
                <a:lnTo>
                  <a:pt x="358229" y="1470"/>
                </a:lnTo>
                <a:lnTo>
                  <a:pt x="416136" y="6104"/>
                </a:lnTo>
                <a:lnTo>
                  <a:pt x="466226" y="13989"/>
                </a:lnTo>
                <a:lnTo>
                  <a:pt x="505231" y="25212"/>
                </a:lnTo>
                <a:lnTo>
                  <a:pt x="543468" y="62170"/>
                </a:lnTo>
                <a:lnTo>
                  <a:pt x="546723" y="90322"/>
                </a:lnTo>
                <a:lnTo>
                  <a:pt x="540879" y="123624"/>
                </a:lnTo>
                <a:lnTo>
                  <a:pt x="527165" y="161381"/>
                </a:lnTo>
                <a:lnTo>
                  <a:pt x="506808" y="202898"/>
                </a:lnTo>
                <a:lnTo>
                  <a:pt x="481033" y="247481"/>
                </a:lnTo>
                <a:lnTo>
                  <a:pt x="451070" y="294435"/>
                </a:lnTo>
                <a:lnTo>
                  <a:pt x="418143" y="343066"/>
                </a:lnTo>
                <a:lnTo>
                  <a:pt x="383482" y="392679"/>
                </a:lnTo>
              </a:path>
            </a:pathLst>
          </a:custGeom>
          <a:ln w="254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6740298" y="2939561"/>
            <a:ext cx="80645" cy="88265"/>
          </a:xfrm>
          <a:custGeom>
            <a:avLst/>
            <a:gdLst/>
            <a:ahLst/>
            <a:cxnLst/>
            <a:rect l="l" t="t" r="r" b="b"/>
            <a:pathLst>
              <a:path w="80645" h="88264">
                <a:moveTo>
                  <a:pt x="80238" y="51219"/>
                </a:moveTo>
                <a:lnTo>
                  <a:pt x="0" y="87884"/>
                </a:lnTo>
                <a:lnTo>
                  <a:pt x="7581" y="0"/>
                </a:lnTo>
              </a:path>
            </a:pathLst>
          </a:custGeom>
          <a:ln w="254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6087973" y="4602657"/>
          <a:ext cx="1904998" cy="304800"/>
        </p:xfrm>
        <a:graphic>
          <a:graphicData uri="http://schemas.openxmlformats.org/drawingml/2006/table">
            <a:tbl>
              <a:tblPr firstRow="1" bandRow="1">
                <a:tableStyleId>{2D5ABB26-0587-4C30-8999-92F81FD0307C}</a:tableStyleId>
              </a:tblPr>
              <a:tblGrid>
                <a:gridCol w="393699">
                  <a:extLst>
                    <a:ext uri="{9D8B030D-6E8A-4147-A177-3AD203B41FA5}">
                      <a16:colId xmlns:a16="http://schemas.microsoft.com/office/drawing/2014/main" val="20000"/>
                    </a:ext>
                  </a:extLst>
                </a:gridCol>
                <a:gridCol w="377869">
                  <a:extLst>
                    <a:ext uri="{9D8B030D-6E8A-4147-A177-3AD203B41FA5}">
                      <a16:colId xmlns:a16="http://schemas.microsoft.com/office/drawing/2014/main" val="20001"/>
                    </a:ext>
                  </a:extLst>
                </a:gridCol>
                <a:gridCol w="377869">
                  <a:extLst>
                    <a:ext uri="{9D8B030D-6E8A-4147-A177-3AD203B41FA5}">
                      <a16:colId xmlns:a16="http://schemas.microsoft.com/office/drawing/2014/main" val="20002"/>
                    </a:ext>
                  </a:extLst>
                </a:gridCol>
                <a:gridCol w="755561">
                  <a:extLst>
                    <a:ext uri="{9D8B030D-6E8A-4147-A177-3AD203B41FA5}">
                      <a16:colId xmlns:a16="http://schemas.microsoft.com/office/drawing/2014/main" val="20003"/>
                    </a:ext>
                  </a:extLst>
                </a:gridCol>
              </a:tblGrid>
              <a:tr h="304800">
                <a:tc>
                  <a:txBody>
                    <a:bodyPr/>
                    <a:lstStyle/>
                    <a:p>
                      <a:endParaRPr sz="2000">
                        <a:latin typeface="Calibri"/>
                        <a:cs typeface="Calibri"/>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9" name="object 9"/>
          <p:cNvSpPr/>
          <p:nvPr/>
        </p:nvSpPr>
        <p:spPr>
          <a:xfrm>
            <a:off x="6472449" y="4202252"/>
            <a:ext cx="729615" cy="337820"/>
          </a:xfrm>
          <a:custGeom>
            <a:avLst/>
            <a:gdLst/>
            <a:ahLst/>
            <a:cxnLst/>
            <a:rect l="l" t="t" r="r" b="b"/>
            <a:pathLst>
              <a:path w="729615" h="337820">
                <a:moveTo>
                  <a:pt x="144964" y="337414"/>
                </a:moveTo>
                <a:lnTo>
                  <a:pt x="107709" y="291473"/>
                </a:lnTo>
                <a:lnTo>
                  <a:pt x="72698" y="246382"/>
                </a:lnTo>
                <a:lnTo>
                  <a:pt x="42177" y="202988"/>
                </a:lnTo>
                <a:lnTo>
                  <a:pt x="18389" y="162141"/>
                </a:lnTo>
                <a:lnTo>
                  <a:pt x="3582" y="124690"/>
                </a:lnTo>
                <a:lnTo>
                  <a:pt x="0" y="91483"/>
                </a:lnTo>
                <a:lnTo>
                  <a:pt x="9887" y="63370"/>
                </a:lnTo>
                <a:lnTo>
                  <a:pt x="62959" y="30345"/>
                </a:lnTo>
                <a:lnTo>
                  <a:pt x="101881" y="21089"/>
                </a:lnTo>
                <a:lnTo>
                  <a:pt x="150179" y="13465"/>
                </a:lnTo>
                <a:lnTo>
                  <a:pt x="205778" y="7509"/>
                </a:lnTo>
                <a:lnTo>
                  <a:pt x="266603" y="3256"/>
                </a:lnTo>
                <a:lnTo>
                  <a:pt x="330580" y="741"/>
                </a:lnTo>
                <a:lnTo>
                  <a:pt x="395632" y="0"/>
                </a:lnTo>
                <a:lnTo>
                  <a:pt x="459684" y="1067"/>
                </a:lnTo>
                <a:lnTo>
                  <a:pt x="520662" y="3977"/>
                </a:lnTo>
                <a:lnTo>
                  <a:pt x="576490" y="8767"/>
                </a:lnTo>
                <a:lnTo>
                  <a:pt x="625093" y="15470"/>
                </a:lnTo>
                <a:lnTo>
                  <a:pt x="664395" y="24123"/>
                </a:lnTo>
                <a:lnTo>
                  <a:pt x="717873" y="55858"/>
                </a:lnTo>
                <a:lnTo>
                  <a:pt x="729463" y="82803"/>
                </a:lnTo>
                <a:lnTo>
                  <a:pt x="728967" y="114810"/>
                </a:lnTo>
                <a:lnTo>
                  <a:pt x="699214" y="190872"/>
                </a:lnTo>
                <a:lnTo>
                  <a:pt x="673707" y="233356"/>
                </a:lnTo>
                <a:lnTo>
                  <a:pt x="643610" y="277762"/>
                </a:lnTo>
                <a:lnTo>
                  <a:pt x="610800" y="323304"/>
                </a:lnTo>
              </a:path>
            </a:pathLst>
          </a:custGeom>
          <a:ln w="254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083043" y="4438094"/>
            <a:ext cx="81280" cy="88265"/>
          </a:xfrm>
          <a:custGeom>
            <a:avLst/>
            <a:gdLst/>
            <a:ahLst/>
            <a:cxnLst/>
            <a:rect l="l" t="t" r="r" b="b"/>
            <a:pathLst>
              <a:path w="81279" h="88264">
                <a:moveTo>
                  <a:pt x="80911" y="52577"/>
                </a:moveTo>
                <a:lnTo>
                  <a:pt x="0" y="87731"/>
                </a:lnTo>
                <a:lnTo>
                  <a:pt x="9220" y="0"/>
                </a:lnTo>
              </a:path>
            </a:pathLst>
          </a:custGeom>
          <a:ln w="25400">
            <a:solidFill>
              <a:srgbClr val="000000"/>
            </a:solidFill>
          </a:ln>
        </p:spPr>
        <p:txBody>
          <a:bodyPr wrap="square" lIns="0" tIns="0" rIns="0" bIns="0" rtlCol="0"/>
          <a:lstStyle/>
          <a:p>
            <a:endParaRPr>
              <a:solidFill>
                <a:prstClr val="black"/>
              </a:solidFil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75</a:t>
            </a:fld>
            <a:endParaRPr spc="-5" dirty="0">
              <a:solidFill>
                <a:prstClr val="black"/>
              </a:solidFill>
            </a:endParaRPr>
          </a:p>
        </p:txBody>
      </p:sp>
    </p:spTree>
    <p:extLst>
      <p:ext uri="{BB962C8B-B14F-4D97-AF65-F5344CB8AC3E}">
        <p14:creationId xmlns:p14="http://schemas.microsoft.com/office/powerpoint/2010/main" val="25581869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76</a:t>
            </a:fld>
            <a:endParaRPr spc="-5" dirty="0">
              <a:solidFill>
                <a:prstClr val="black"/>
              </a:solidFill>
            </a:endParaRPr>
          </a:p>
        </p:txBody>
      </p:sp>
      <p:sp>
        <p:nvSpPr>
          <p:cNvPr id="3" name="object 3"/>
          <p:cNvSpPr txBox="1">
            <a:spLocks noGrp="1"/>
          </p:cNvSpPr>
          <p:nvPr>
            <p:ph type="title"/>
          </p:nvPr>
        </p:nvSpPr>
        <p:spPr>
          <a:xfrm>
            <a:off x="435758" y="513402"/>
            <a:ext cx="3205480" cy="553998"/>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6" y="2972050"/>
            <a:ext cx="237871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对数据的引用</a:t>
            </a:r>
            <a:endParaRPr sz="2400" dirty="0">
              <a:solidFill>
                <a:prstClr val="black"/>
              </a:solidFill>
              <a:cs typeface="Calibri"/>
            </a:endParaRPr>
          </a:p>
        </p:txBody>
      </p:sp>
      <p:sp>
        <p:nvSpPr>
          <p:cNvPr id="5" name="object 5"/>
          <p:cNvSpPr txBox="1"/>
          <p:nvPr/>
        </p:nvSpPr>
        <p:spPr>
          <a:xfrm>
            <a:off x="932816" y="3402326"/>
            <a:ext cx="4705984" cy="974626"/>
          </a:xfrm>
          <a:prstGeom prst="rect">
            <a:avLst/>
          </a:prstGeom>
        </p:spPr>
        <p:txBody>
          <a:bodyPr vert="horz" wrap="square" lIns="0" tIns="0" rIns="0" bIns="0" rtlCol="0">
            <a:spAutoFit/>
          </a:bodyPr>
          <a:lstStyle/>
          <a:p>
            <a:pPr marL="299085" marR="5080" indent="-286385">
              <a:buClr>
                <a:srgbClr val="8D171A"/>
              </a:buClr>
              <a:buSzPct val="110000"/>
              <a:buFont typeface="Wingdings"/>
              <a:buChar char=""/>
              <a:tabLst>
                <a:tab pos="299085" algn="l"/>
                <a:tab pos="299720" algn="l"/>
              </a:tabLst>
            </a:pPr>
            <a:r>
              <a:rPr lang="zh-CN" altLang="en-US" sz="2000" spc="-5" dirty="0">
                <a:solidFill>
                  <a:prstClr val="black"/>
                </a:solidFill>
                <a:cs typeface="Calibri"/>
              </a:rPr>
              <a:t>顺序访问数组元素</a:t>
            </a:r>
            <a:endParaRPr lang="en-US" altLang="zh-CN" sz="2000" spc="-5" dirty="0">
              <a:solidFill>
                <a:prstClr val="black"/>
              </a:solidFill>
              <a:cs typeface="Calibri"/>
            </a:endParaRPr>
          </a:p>
          <a:p>
            <a:pPr marL="12700" marR="5080">
              <a:buClr>
                <a:srgbClr val="8D171A"/>
              </a:buClr>
              <a:buSzPct val="110000"/>
              <a:tabLst>
                <a:tab pos="299085" algn="l"/>
                <a:tab pos="299720" algn="l"/>
              </a:tabLst>
            </a:pPr>
            <a:r>
              <a:rPr lang="en-US" sz="2000" spc="-5" dirty="0">
                <a:solidFill>
                  <a:prstClr val="black"/>
                </a:solidFill>
                <a:cs typeface="Calibri"/>
              </a:rPr>
              <a:t>	</a:t>
            </a:r>
            <a:r>
              <a:rPr sz="2000" spc="-5" dirty="0">
                <a:solidFill>
                  <a:prstClr val="black"/>
                </a:solidFill>
                <a:cs typeface="Calibri"/>
              </a:rPr>
              <a:t>(</a:t>
            </a:r>
            <a:r>
              <a:rPr lang="zh-CN" altLang="en-US" sz="2000" spc="-5" dirty="0">
                <a:solidFill>
                  <a:prstClr val="black"/>
                </a:solidFill>
                <a:cs typeface="Calibri"/>
              </a:rPr>
              <a:t>步长为</a:t>
            </a:r>
            <a:r>
              <a:rPr lang="en-US" altLang="zh-CN" sz="2000" spc="-5" dirty="0">
                <a:solidFill>
                  <a:prstClr val="black"/>
                </a:solidFill>
                <a:cs typeface="Calibri"/>
              </a:rPr>
              <a:t>1</a:t>
            </a:r>
            <a:r>
              <a:rPr lang="zh-CN" altLang="en-US" sz="2000" spc="-5" dirty="0">
                <a:solidFill>
                  <a:prstClr val="black"/>
                </a:solidFill>
                <a:cs typeface="Calibri"/>
              </a:rPr>
              <a:t>的引用模式</a:t>
            </a:r>
            <a:r>
              <a:rPr sz="2000" dirty="0">
                <a:solidFill>
                  <a:prstClr val="black"/>
                </a:solidFill>
                <a:cs typeface="Calibri"/>
              </a:rPr>
              <a:t>)</a:t>
            </a:r>
          </a:p>
          <a:p>
            <a:pPr marL="299085" indent="-286385">
              <a:spcBef>
                <a:spcPts val="395"/>
              </a:spcBef>
              <a:buClr>
                <a:srgbClr val="8D171A"/>
              </a:buClr>
              <a:buSzPct val="110000"/>
              <a:buFont typeface="Wingdings"/>
              <a:buChar char=""/>
              <a:tabLst>
                <a:tab pos="299085" algn="l"/>
                <a:tab pos="299720" algn="l"/>
              </a:tabLst>
            </a:pPr>
            <a:r>
              <a:rPr lang="zh-CN" altLang="en-US" sz="2000" spc="-5" dirty="0">
                <a:solidFill>
                  <a:prstClr val="black"/>
                </a:solidFill>
                <a:cs typeface="Courier New"/>
              </a:rPr>
              <a:t>变量</a:t>
            </a:r>
            <a:r>
              <a:rPr sz="2000" b="1" spc="-5" dirty="0">
                <a:solidFill>
                  <a:prstClr val="black"/>
                </a:solidFill>
                <a:latin typeface="Courier New"/>
                <a:cs typeface="Courier New"/>
              </a:rPr>
              <a:t>sum</a:t>
            </a:r>
            <a:r>
              <a:rPr lang="zh-CN" altLang="en-US" sz="2000" spc="-5" dirty="0">
                <a:solidFill>
                  <a:prstClr val="black"/>
                </a:solidFill>
                <a:latin typeface="Courier New"/>
                <a:cs typeface="Courier New"/>
              </a:rPr>
              <a:t>在每次循环迭代中被引用一次</a:t>
            </a:r>
            <a:endParaRPr sz="2000" dirty="0">
              <a:solidFill>
                <a:prstClr val="black"/>
              </a:solidFill>
              <a:cs typeface="Calibri"/>
            </a:endParaRPr>
          </a:p>
        </p:txBody>
      </p:sp>
      <p:sp>
        <p:nvSpPr>
          <p:cNvPr id="6" name="object 6"/>
          <p:cNvSpPr txBox="1"/>
          <p:nvPr/>
        </p:nvSpPr>
        <p:spPr>
          <a:xfrm>
            <a:off x="475616" y="4447282"/>
            <a:ext cx="315722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对指令的引用</a:t>
            </a:r>
            <a:endParaRPr sz="2400" dirty="0">
              <a:solidFill>
                <a:prstClr val="black"/>
              </a:solidFill>
              <a:cs typeface="Calibri"/>
            </a:endParaRPr>
          </a:p>
        </p:txBody>
      </p:sp>
      <p:sp>
        <p:nvSpPr>
          <p:cNvPr id="7" name="object 7"/>
          <p:cNvSpPr txBox="1"/>
          <p:nvPr/>
        </p:nvSpPr>
        <p:spPr>
          <a:xfrm>
            <a:off x="932816" y="4877558"/>
            <a:ext cx="4001135" cy="696595"/>
          </a:xfrm>
          <a:prstGeom prst="rect">
            <a:avLst/>
          </a:prstGeom>
        </p:spPr>
        <p:txBody>
          <a:bodyPr vert="horz" wrap="square" lIns="0" tIns="0" rIns="0" bIns="0" rtlCol="0">
            <a:spAutoFit/>
          </a:bodyPr>
          <a:lstStyle/>
          <a:p>
            <a:pPr marL="299085" indent="-286385">
              <a:buClr>
                <a:srgbClr val="8D171A"/>
              </a:buClr>
              <a:buSzPct val="110000"/>
              <a:buFont typeface="Wingdings"/>
              <a:buChar char=""/>
              <a:tabLst>
                <a:tab pos="299085" algn="l"/>
                <a:tab pos="299720" algn="l"/>
              </a:tabLst>
            </a:pPr>
            <a:r>
              <a:rPr lang="zh-CN" altLang="en-US" sz="2000" spc="-5" dirty="0">
                <a:solidFill>
                  <a:prstClr val="black"/>
                </a:solidFill>
                <a:cs typeface="Calibri"/>
              </a:rPr>
              <a:t>顺序读取指令</a:t>
            </a:r>
            <a:endParaRPr sz="2000" dirty="0">
              <a:solidFill>
                <a:prstClr val="black"/>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spc="-5" dirty="0">
                <a:solidFill>
                  <a:prstClr val="black"/>
                </a:solidFill>
                <a:cs typeface="Calibri"/>
              </a:rPr>
              <a:t>重复循环执行</a:t>
            </a:r>
            <a:r>
              <a:rPr lang="en-US" altLang="zh-CN" sz="2000" spc="-5" dirty="0">
                <a:solidFill>
                  <a:prstClr val="black"/>
                </a:solidFill>
                <a:cs typeface="Calibri"/>
              </a:rPr>
              <a:t>for</a:t>
            </a:r>
            <a:r>
              <a:rPr lang="zh-CN" altLang="en-US" sz="2000" spc="-5" dirty="0">
                <a:solidFill>
                  <a:prstClr val="black"/>
                </a:solidFill>
                <a:cs typeface="Calibri"/>
              </a:rPr>
              <a:t>循环体</a:t>
            </a:r>
            <a:endParaRPr sz="2000" dirty="0">
              <a:solidFill>
                <a:prstClr val="black"/>
              </a:solidFill>
              <a:cs typeface="Calibri"/>
            </a:endParaRPr>
          </a:p>
        </p:txBody>
      </p:sp>
      <p:sp>
        <p:nvSpPr>
          <p:cNvPr id="8" name="object 8"/>
          <p:cNvSpPr txBox="1"/>
          <p:nvPr/>
        </p:nvSpPr>
        <p:spPr>
          <a:xfrm>
            <a:off x="3049587" y="1651000"/>
            <a:ext cx="3044825" cy="1092200"/>
          </a:xfrm>
          <a:prstGeom prst="rect">
            <a:avLst/>
          </a:prstGeom>
          <a:solidFill>
            <a:srgbClr val="F7F5CD"/>
          </a:solidFill>
          <a:ln w="12700">
            <a:solidFill>
              <a:srgbClr val="000000"/>
            </a:solidFill>
          </a:ln>
        </p:spPr>
        <p:txBody>
          <a:bodyPr vert="horz" wrap="square" lIns="0" tIns="14604" rIns="0" bIns="0" rtlCol="0">
            <a:spAutoFit/>
          </a:bodyPr>
          <a:lstStyle/>
          <a:p>
            <a:pPr marL="83820">
              <a:spcBef>
                <a:spcPts val="114"/>
              </a:spcBef>
            </a:pPr>
            <a:r>
              <a:rPr sz="1600" b="1" spc="-5" dirty="0">
                <a:solidFill>
                  <a:prstClr val="black"/>
                </a:solidFill>
                <a:latin typeface="Courier New"/>
                <a:cs typeface="Courier New"/>
              </a:rPr>
              <a:t>sum =</a:t>
            </a:r>
            <a:r>
              <a:rPr sz="1600" b="1" spc="-80" dirty="0">
                <a:solidFill>
                  <a:prstClr val="black"/>
                </a:solidFill>
                <a:latin typeface="Courier New"/>
                <a:cs typeface="Courier New"/>
              </a:rPr>
              <a:t> </a:t>
            </a:r>
            <a:r>
              <a:rPr sz="1600" b="1" dirty="0">
                <a:solidFill>
                  <a:prstClr val="black"/>
                </a:solidFill>
                <a:latin typeface="Courier New"/>
                <a:cs typeface="Courier New"/>
              </a:rPr>
              <a:t>0;</a:t>
            </a:r>
            <a:endParaRPr sz="1600">
              <a:solidFill>
                <a:prstClr val="black"/>
              </a:solidFill>
              <a:latin typeface="Courier New"/>
              <a:cs typeface="Courier New"/>
            </a:endParaRPr>
          </a:p>
          <a:p>
            <a:pPr marL="541655" marR="131445" indent="-457834"/>
            <a:r>
              <a:rPr sz="1600" b="1" spc="-5" dirty="0">
                <a:solidFill>
                  <a:prstClr val="black"/>
                </a:solidFill>
                <a:latin typeface="Courier New"/>
                <a:cs typeface="Courier New"/>
              </a:rPr>
              <a:t>for (i = 0; i &lt; n; i++)  sum +=</a:t>
            </a:r>
            <a:r>
              <a:rPr sz="1600" b="1" spc="-55" dirty="0">
                <a:solidFill>
                  <a:prstClr val="black"/>
                </a:solidFill>
                <a:latin typeface="Courier New"/>
                <a:cs typeface="Courier New"/>
              </a:rPr>
              <a:t> </a:t>
            </a:r>
            <a:r>
              <a:rPr sz="1600" b="1" spc="-5" dirty="0">
                <a:solidFill>
                  <a:prstClr val="black"/>
                </a:solidFill>
                <a:latin typeface="Courier New"/>
                <a:cs typeface="Courier New"/>
              </a:rPr>
              <a:t>a[i];</a:t>
            </a:r>
            <a:endParaRPr sz="1600">
              <a:solidFill>
                <a:prstClr val="black"/>
              </a:solidFill>
              <a:latin typeface="Courier New"/>
              <a:cs typeface="Courier New"/>
            </a:endParaRPr>
          </a:p>
          <a:p>
            <a:pPr marL="84455"/>
            <a:r>
              <a:rPr sz="1600" b="1" spc="-5" dirty="0">
                <a:solidFill>
                  <a:prstClr val="black"/>
                </a:solidFill>
                <a:latin typeface="Courier New"/>
                <a:cs typeface="Courier New"/>
              </a:rPr>
              <a:t>return</a:t>
            </a:r>
            <a:r>
              <a:rPr sz="1600" b="1" spc="-65" dirty="0">
                <a:solidFill>
                  <a:prstClr val="black"/>
                </a:solidFill>
                <a:latin typeface="Courier New"/>
                <a:cs typeface="Courier New"/>
              </a:rPr>
              <a:t> </a:t>
            </a:r>
            <a:r>
              <a:rPr sz="1600" b="1" spc="-5" dirty="0">
                <a:solidFill>
                  <a:prstClr val="black"/>
                </a:solidFill>
                <a:latin typeface="Courier New"/>
                <a:cs typeface="Courier New"/>
              </a:rPr>
              <a:t>sum;</a:t>
            </a:r>
            <a:endParaRPr sz="1600">
              <a:solidFill>
                <a:prstClr val="black"/>
              </a:solidFill>
              <a:latin typeface="Courier New"/>
              <a:cs typeface="Courier New"/>
            </a:endParaRPr>
          </a:p>
        </p:txBody>
      </p:sp>
      <p:sp>
        <p:nvSpPr>
          <p:cNvPr id="9" name="object 9"/>
          <p:cNvSpPr txBox="1"/>
          <p:nvPr/>
        </p:nvSpPr>
        <p:spPr>
          <a:xfrm>
            <a:off x="5793740" y="3490515"/>
            <a:ext cx="2189480" cy="930768"/>
          </a:xfrm>
          <a:prstGeom prst="rect">
            <a:avLst/>
          </a:prstGeom>
        </p:spPr>
        <p:txBody>
          <a:bodyPr vert="horz" wrap="square" lIns="0" tIns="0" rIns="0" bIns="0" rtlCol="0">
            <a:spAutoFit/>
          </a:bodyPr>
          <a:lstStyle/>
          <a:p>
            <a:pPr marL="12700" marR="5080">
              <a:lnSpc>
                <a:spcPct val="126299"/>
              </a:lnSpc>
            </a:pPr>
            <a:r>
              <a:rPr lang="zh-CN" altLang="en-US" sz="2400" b="1" spc="-5" dirty="0">
                <a:solidFill>
                  <a:srgbClr val="BC1E24"/>
                </a:solidFill>
                <a:cs typeface="Calibri"/>
              </a:rPr>
              <a:t>空间局部性</a:t>
            </a:r>
            <a:r>
              <a:rPr sz="2400" b="1" spc="-5" dirty="0">
                <a:solidFill>
                  <a:srgbClr val="BC1E24"/>
                </a:solidFill>
                <a:cs typeface="Calibri"/>
              </a:rPr>
              <a:t>  </a:t>
            </a:r>
            <a:endParaRPr lang="en-US" sz="2400" b="1" spc="-35" dirty="0">
              <a:solidFill>
                <a:srgbClr val="BC1E24"/>
              </a:solidFill>
              <a:cs typeface="Calibri"/>
            </a:endParaRPr>
          </a:p>
          <a:p>
            <a:pPr marL="12700" marR="5080">
              <a:lnSpc>
                <a:spcPct val="126299"/>
              </a:lnSpc>
            </a:pPr>
            <a:r>
              <a:rPr lang="zh-CN" altLang="en-US" sz="2400" b="1" spc="-35" dirty="0">
                <a:solidFill>
                  <a:srgbClr val="BC1E24"/>
                </a:solidFill>
                <a:cs typeface="Calibri"/>
              </a:rPr>
              <a:t>时间局部性</a:t>
            </a:r>
            <a:endParaRPr sz="2400" dirty="0">
              <a:solidFill>
                <a:prstClr val="black"/>
              </a:solidFill>
              <a:cs typeface="Calibri"/>
            </a:endParaRPr>
          </a:p>
        </p:txBody>
      </p:sp>
      <p:sp>
        <p:nvSpPr>
          <p:cNvPr id="10" name="object 10"/>
          <p:cNvSpPr txBox="1"/>
          <p:nvPr/>
        </p:nvSpPr>
        <p:spPr>
          <a:xfrm>
            <a:off x="5793740" y="4795180"/>
            <a:ext cx="2189480" cy="805092"/>
          </a:xfrm>
          <a:prstGeom prst="rect">
            <a:avLst/>
          </a:prstGeom>
        </p:spPr>
        <p:txBody>
          <a:bodyPr vert="horz" wrap="square" lIns="0" tIns="0" rIns="0" bIns="0" rtlCol="0">
            <a:spAutoFit/>
          </a:bodyPr>
          <a:lstStyle/>
          <a:p>
            <a:pPr marL="12700" marR="5080">
              <a:lnSpc>
                <a:spcPct val="108600"/>
              </a:lnSpc>
            </a:pPr>
            <a:r>
              <a:rPr lang="zh-CN" altLang="en-US" sz="2400" b="1" spc="-5" dirty="0">
                <a:solidFill>
                  <a:srgbClr val="BC1E24"/>
                </a:solidFill>
                <a:cs typeface="Calibri"/>
              </a:rPr>
              <a:t>空间局部性</a:t>
            </a:r>
            <a:r>
              <a:rPr sz="2400" b="1" spc="-5" dirty="0">
                <a:solidFill>
                  <a:srgbClr val="BC1E24"/>
                </a:solidFill>
                <a:cs typeface="Calibri"/>
              </a:rPr>
              <a:t>  </a:t>
            </a:r>
            <a:endParaRPr lang="en-US" sz="2400" b="1" spc="-5" dirty="0">
              <a:solidFill>
                <a:srgbClr val="BC1E24"/>
              </a:solidFill>
              <a:cs typeface="Calibri"/>
            </a:endParaRPr>
          </a:p>
          <a:p>
            <a:pPr marL="12700" marR="5080">
              <a:lnSpc>
                <a:spcPct val="108600"/>
              </a:lnSpc>
            </a:pPr>
            <a:r>
              <a:rPr lang="zh-CN" altLang="en-US" sz="2400" b="1" spc="-35" dirty="0">
                <a:solidFill>
                  <a:srgbClr val="BC1E24"/>
                </a:solidFill>
                <a:cs typeface="Calibri"/>
              </a:rPr>
              <a:t>时间局部性</a:t>
            </a:r>
            <a:endParaRPr sz="2400" dirty="0">
              <a:solidFill>
                <a:prstClr val="black"/>
              </a:solidFill>
              <a:cs typeface="Calibri"/>
            </a:endParaRPr>
          </a:p>
        </p:txBody>
      </p:sp>
    </p:spTree>
    <p:extLst>
      <p:ext uri="{BB962C8B-B14F-4D97-AF65-F5344CB8AC3E}">
        <p14:creationId xmlns:p14="http://schemas.microsoft.com/office/powerpoint/2010/main" val="25363532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77</a:t>
            </a:fld>
            <a:endParaRPr spc="-5" dirty="0">
              <a:solidFill>
                <a:prstClr val="black"/>
              </a:solidFill>
            </a:endParaRPr>
          </a:p>
        </p:txBody>
      </p:sp>
      <p:sp>
        <p:nvSpPr>
          <p:cNvPr id="3" name="object 3"/>
          <p:cNvSpPr txBox="1">
            <a:spLocks noGrp="1"/>
          </p:cNvSpPr>
          <p:nvPr>
            <p:ph type="title"/>
          </p:nvPr>
        </p:nvSpPr>
        <p:spPr>
          <a:xfrm>
            <a:off x="435758" y="513402"/>
            <a:ext cx="6141720" cy="548640"/>
          </a:xfrm>
          <a:prstGeom prst="rect">
            <a:avLst/>
          </a:prstGeom>
        </p:spPr>
        <p:txBody>
          <a:bodyPr vert="horz" wrap="square" lIns="0" tIns="0" rIns="0" bIns="0" rtlCol="0">
            <a:spAutoFit/>
          </a:bodyPr>
          <a:lstStyle/>
          <a:p>
            <a:pPr marL="12700">
              <a:lnSpc>
                <a:spcPct val="100000"/>
              </a:lnSpc>
            </a:pPr>
            <a:r>
              <a:rPr lang="zh-CN" altLang="en-US" dirty="0"/>
              <a:t>对局部性的定性评价</a:t>
            </a:r>
            <a:endParaRPr dirty="0"/>
          </a:p>
        </p:txBody>
      </p:sp>
      <p:sp>
        <p:nvSpPr>
          <p:cNvPr id="4" name="object 4"/>
          <p:cNvSpPr txBox="1"/>
          <p:nvPr/>
        </p:nvSpPr>
        <p:spPr>
          <a:xfrm>
            <a:off x="475615" y="1387983"/>
            <a:ext cx="7172959" cy="2005677"/>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srgbClr val="BC1E24"/>
                </a:solidFill>
                <a:cs typeface="Calibri"/>
              </a:rPr>
              <a:t>声明</a:t>
            </a:r>
            <a:r>
              <a:rPr sz="2400" b="1" spc="-5" dirty="0">
                <a:solidFill>
                  <a:srgbClr val="BC1E24"/>
                </a:solidFill>
                <a:cs typeface="Calibri"/>
              </a:rPr>
              <a:t>: </a:t>
            </a:r>
            <a:r>
              <a:rPr lang="zh-CN" altLang="en-US" sz="2400" b="1" spc="-5" dirty="0">
                <a:solidFill>
                  <a:prstClr val="black"/>
                </a:solidFill>
                <a:cs typeface="Calibri"/>
              </a:rPr>
              <a:t>能够查看程序代码并对程序局部性有定性的认识，是专业程序员的一项关键技能。</a:t>
            </a:r>
            <a:endParaRPr sz="2400" dirty="0">
              <a:solidFill>
                <a:prstClr val="black"/>
              </a:solidFill>
              <a:cs typeface="Calibri"/>
            </a:endParaRPr>
          </a:p>
          <a:p>
            <a:pPr>
              <a:buClr>
                <a:srgbClr val="8D171A"/>
              </a:buClr>
              <a:buFont typeface="Wingdings 2"/>
              <a:buChar char=""/>
            </a:pPr>
            <a:endParaRPr sz="2400" dirty="0">
              <a:solidFill>
                <a:prstClr val="black"/>
              </a:solidFill>
              <a:latin typeface="Times New Roman"/>
              <a:cs typeface="Times New Roman"/>
            </a:endParaRPr>
          </a:p>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a:solidFill>
                  <a:srgbClr val="BC1E24"/>
                </a:solidFill>
                <a:cs typeface="Calibri"/>
              </a:rPr>
              <a:t>: </a:t>
            </a:r>
            <a:r>
              <a:rPr lang="zh-CN" altLang="en-US" sz="2400" b="1" spc="-5" dirty="0">
                <a:solidFill>
                  <a:prstClr val="black"/>
                </a:solidFill>
                <a:cs typeface="Calibri"/>
              </a:rPr>
              <a:t>关于数组 </a:t>
            </a:r>
            <a:r>
              <a:rPr lang="en-US" altLang="zh-CN" sz="2400" b="1" spc="-5" dirty="0">
                <a:solidFill>
                  <a:prstClr val="black"/>
                </a:solidFill>
                <a:cs typeface="Calibri"/>
              </a:rPr>
              <a:t>a</a:t>
            </a:r>
            <a:r>
              <a:rPr lang="zh-CN" altLang="en-US" sz="2400" b="1" spc="-5" dirty="0">
                <a:solidFill>
                  <a:prstClr val="black"/>
                </a:solidFill>
                <a:cs typeface="Calibri"/>
              </a:rPr>
              <a:t>，</a:t>
            </a:r>
            <a:r>
              <a:rPr lang="zh-CN" altLang="en-US" sz="2400" b="1" dirty="0">
                <a:solidFill>
                  <a:prstClr val="black"/>
                </a:solidFill>
                <a:cs typeface="Calibri"/>
              </a:rPr>
              <a:t>函数</a:t>
            </a:r>
            <a:r>
              <a:rPr lang="en-US" altLang="zh-CN" sz="2400" b="1" spc="-10" dirty="0" err="1">
                <a:solidFill>
                  <a:prstClr val="black"/>
                </a:solidFill>
                <a:latin typeface="Courier New"/>
                <a:cs typeface="Courier New"/>
              </a:rPr>
              <a:t>sum_array_rows</a:t>
            </a:r>
            <a:r>
              <a:rPr lang="zh-CN" altLang="en-US" sz="2400" b="1" spc="-10" dirty="0">
                <a:solidFill>
                  <a:prstClr val="black"/>
                </a:solidFill>
                <a:latin typeface="Courier New"/>
                <a:cs typeface="Courier New"/>
              </a:rPr>
              <a:t>具有良好的局部性吗？</a:t>
            </a:r>
            <a:endParaRPr sz="2400" dirty="0">
              <a:solidFill>
                <a:prstClr val="black"/>
              </a:solidFill>
              <a:cs typeface="Calibri"/>
            </a:endParaRPr>
          </a:p>
        </p:txBody>
      </p:sp>
      <p:sp>
        <p:nvSpPr>
          <p:cNvPr id="5" name="object 5"/>
          <p:cNvSpPr txBox="1"/>
          <p:nvPr/>
        </p:nvSpPr>
        <p:spPr>
          <a:xfrm>
            <a:off x="2133600" y="4040187"/>
            <a:ext cx="4441825" cy="2589530"/>
          </a:xfrm>
          <a:prstGeom prst="rect">
            <a:avLst/>
          </a:prstGeom>
          <a:solidFill>
            <a:srgbClr val="F6F4BD"/>
          </a:solidFill>
          <a:ln w="25400">
            <a:solidFill>
              <a:srgbClr val="000000"/>
            </a:solidFill>
          </a:ln>
        </p:spPr>
        <p:txBody>
          <a:bodyPr vert="horz" wrap="square" lIns="0" tIns="5080" rIns="0" bIns="0" rtlCol="0">
            <a:spAutoFit/>
          </a:bodyPr>
          <a:lstStyle/>
          <a:p>
            <a:pPr marL="78105">
              <a:spcBef>
                <a:spcPts val="40"/>
              </a:spcBef>
            </a:pPr>
            <a:r>
              <a:rPr b="1" spc="-5" dirty="0">
                <a:solidFill>
                  <a:prstClr val="black"/>
                </a:solidFill>
                <a:latin typeface="Courier New"/>
                <a:cs typeface="Courier New"/>
              </a:rPr>
              <a:t>int </a:t>
            </a:r>
            <a:r>
              <a:rPr b="1" spc="-10" dirty="0">
                <a:solidFill>
                  <a:prstClr val="black"/>
                </a:solidFill>
                <a:latin typeface="Courier New"/>
                <a:cs typeface="Courier New"/>
              </a:rPr>
              <a:t>sum_array_rows(int</a:t>
            </a:r>
            <a:r>
              <a:rPr b="1" spc="-100" dirty="0">
                <a:solidFill>
                  <a:prstClr val="black"/>
                </a:solidFill>
                <a:latin typeface="Courier New"/>
                <a:cs typeface="Courier New"/>
              </a:rPr>
              <a:t> </a:t>
            </a:r>
            <a:r>
              <a:rPr b="1" spc="-10" dirty="0">
                <a:solidFill>
                  <a:prstClr val="black"/>
                </a:solidFill>
                <a:latin typeface="Courier New"/>
                <a:cs typeface="Courier New"/>
              </a:rPr>
              <a:t>a[M][N])</a:t>
            </a:r>
            <a:endParaRPr dirty="0">
              <a:solidFill>
                <a:prstClr val="black"/>
              </a:solidFill>
              <a:latin typeface="Courier New"/>
              <a:cs typeface="Courier New"/>
            </a:endParaRPr>
          </a:p>
          <a:p>
            <a:pPr marL="78740"/>
            <a:r>
              <a:rPr b="1" dirty="0">
                <a:solidFill>
                  <a:prstClr val="black"/>
                </a:solidFill>
                <a:latin typeface="Courier New"/>
                <a:cs typeface="Courier New"/>
              </a:rPr>
              <a:t>{</a:t>
            </a:r>
            <a:endParaRPr dirty="0">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a:t>
            </a:r>
            <a:r>
              <a:rPr b="1" spc="-10" dirty="0">
                <a:solidFill>
                  <a:prstClr val="black"/>
                </a:solidFill>
                <a:latin typeface="Courier New"/>
                <a:cs typeface="Courier New"/>
              </a:rPr>
              <a:t>sum </a:t>
            </a:r>
            <a:r>
              <a:rPr b="1" dirty="0">
                <a:solidFill>
                  <a:prstClr val="black"/>
                </a:solidFill>
                <a:latin typeface="Courier New"/>
                <a:cs typeface="Courier New"/>
              </a:rPr>
              <a:t>=</a:t>
            </a:r>
            <a:r>
              <a:rPr b="1" spc="-114" dirty="0">
                <a:solidFill>
                  <a:prstClr val="black"/>
                </a:solidFill>
                <a:latin typeface="Courier New"/>
                <a:cs typeface="Courier New"/>
              </a:rPr>
              <a:t> </a:t>
            </a:r>
            <a:r>
              <a:rPr b="1" spc="-15" dirty="0">
                <a:solidFill>
                  <a:prstClr val="black"/>
                </a:solidFill>
                <a:latin typeface="Courier New"/>
                <a:cs typeface="Courier New"/>
              </a:rPr>
              <a:t>0;</a:t>
            </a:r>
            <a:endParaRPr dirty="0">
              <a:solidFill>
                <a:prstClr val="black"/>
              </a:solidFill>
              <a:latin typeface="Courier New"/>
              <a:cs typeface="Courier New"/>
            </a:endParaRPr>
          </a:p>
          <a:p>
            <a:pPr>
              <a:spcBef>
                <a:spcPts val="25"/>
              </a:spcBef>
            </a:pPr>
            <a:endParaRPr sz="1850" dirty="0">
              <a:solidFill>
                <a:prstClr val="black"/>
              </a:solidFill>
              <a:latin typeface="Times New Roman"/>
              <a:cs typeface="Times New Roman"/>
            </a:endParaRPr>
          </a:p>
          <a:p>
            <a:pPr marL="1170940" marR="99060" indent="-546100"/>
            <a:r>
              <a:rPr b="1" spc="-10" dirty="0">
                <a:solidFill>
                  <a:prstClr val="black"/>
                </a:solidFill>
                <a:latin typeface="Courier New"/>
                <a:cs typeface="Courier New"/>
              </a:rPr>
              <a:t>for </a:t>
            </a:r>
            <a:r>
              <a:rPr b="1" spc="-5" dirty="0">
                <a:solidFill>
                  <a:prstClr val="black"/>
                </a:solidFill>
                <a:latin typeface="Courier New"/>
                <a:cs typeface="Courier New"/>
              </a:rPr>
              <a:t>(i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M; i++)  for </a:t>
            </a:r>
            <a:r>
              <a:rPr b="1" dirty="0">
                <a:solidFill>
                  <a:prstClr val="black"/>
                </a:solidFill>
                <a:latin typeface="Courier New"/>
                <a:cs typeface="Courier New"/>
              </a:rPr>
              <a:t>(j = </a:t>
            </a:r>
            <a:r>
              <a:rPr b="1" spc="-5"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a:t>
            </a:r>
            <a:r>
              <a:rPr b="1" spc="-170" dirty="0">
                <a:solidFill>
                  <a:prstClr val="black"/>
                </a:solidFill>
                <a:latin typeface="Courier New"/>
                <a:cs typeface="Courier New"/>
              </a:rPr>
              <a:t> </a:t>
            </a:r>
            <a:r>
              <a:rPr b="1" spc="-10" dirty="0">
                <a:solidFill>
                  <a:prstClr val="black"/>
                </a:solidFill>
                <a:latin typeface="Courier New"/>
                <a:cs typeface="Courier New"/>
              </a:rPr>
              <a:t>j++)</a:t>
            </a:r>
            <a:endParaRPr dirty="0">
              <a:solidFill>
                <a:prstClr val="black"/>
              </a:solidFill>
              <a:latin typeface="Courier New"/>
              <a:cs typeface="Courier New"/>
            </a:endParaRPr>
          </a:p>
          <a:p>
            <a:pPr marL="625475" marR="643255" indent="1090295"/>
            <a:r>
              <a:rPr b="1" spc="-10" dirty="0">
                <a:solidFill>
                  <a:prstClr val="black"/>
                </a:solidFill>
                <a:latin typeface="Courier New"/>
                <a:cs typeface="Courier New"/>
              </a:rPr>
              <a:t>sum </a:t>
            </a:r>
            <a:r>
              <a:rPr b="1" spc="-5" dirty="0">
                <a:solidFill>
                  <a:prstClr val="black"/>
                </a:solidFill>
                <a:latin typeface="Courier New"/>
                <a:cs typeface="Courier New"/>
              </a:rPr>
              <a:t>+= </a:t>
            </a:r>
            <a:r>
              <a:rPr b="1" spc="-10" dirty="0">
                <a:solidFill>
                  <a:prstClr val="black"/>
                </a:solidFill>
                <a:latin typeface="Courier New"/>
                <a:cs typeface="Courier New"/>
              </a:rPr>
              <a:t>a[i][j];  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dirty="0">
              <a:solidFill>
                <a:prstClr val="black"/>
              </a:solidFill>
              <a:latin typeface="Courier New"/>
              <a:cs typeface="Courier New"/>
            </a:endParaRPr>
          </a:p>
          <a:p>
            <a:pPr marL="78105"/>
            <a:r>
              <a:rPr b="1" dirty="0">
                <a:solidFill>
                  <a:prstClr val="black"/>
                </a:solidFill>
                <a:latin typeface="Courier New"/>
                <a:cs typeface="Courier New"/>
              </a:rPr>
              <a:t>}</a:t>
            </a:r>
            <a:endParaRPr dirty="0">
              <a:solidFill>
                <a:prstClr val="black"/>
              </a:solidFill>
              <a:latin typeface="Courier New"/>
              <a:cs typeface="Courier New"/>
            </a:endParaRPr>
          </a:p>
        </p:txBody>
      </p:sp>
    </p:spTree>
    <p:extLst>
      <p:ext uri="{BB962C8B-B14F-4D97-AF65-F5344CB8AC3E}">
        <p14:creationId xmlns:p14="http://schemas.microsoft.com/office/powerpoint/2010/main" val="34713761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78</a:t>
            </a:fld>
            <a:endParaRPr spc="-5" dirty="0">
              <a:solidFill>
                <a:prstClr val="black"/>
              </a:solidFill>
            </a:endParaRPr>
          </a:p>
        </p:txBody>
      </p:sp>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5" y="1410335"/>
            <a:ext cx="6979920" cy="718145"/>
          </a:xfrm>
          <a:prstGeom prst="rect">
            <a:avLst/>
          </a:prstGeom>
        </p:spPr>
        <p:txBody>
          <a:bodyPr vert="horz" wrap="square" lIns="0" tIns="0" rIns="0" bIns="0" rtlCol="0">
            <a:spAutoFit/>
          </a:bodyPr>
          <a:lstStyle/>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a:solidFill>
                  <a:srgbClr val="BC1E24"/>
                </a:solidFill>
                <a:cs typeface="Calibri"/>
              </a:rPr>
              <a:t>:</a:t>
            </a:r>
            <a:r>
              <a:rPr lang="zh-CN" altLang="en-US" sz="2400" b="1" spc="-5" dirty="0">
                <a:solidFill>
                  <a:prstClr val="black"/>
                </a:solidFill>
                <a:cs typeface="Calibri"/>
              </a:rPr>
              <a:t>关于数组 </a:t>
            </a:r>
            <a:r>
              <a:rPr lang="en-US" altLang="zh-CN" sz="2400" b="1" spc="-5" dirty="0">
                <a:solidFill>
                  <a:prstClr val="black"/>
                </a:solidFill>
                <a:cs typeface="Calibri"/>
              </a:rPr>
              <a:t>a</a:t>
            </a:r>
            <a:r>
              <a:rPr lang="zh-CN" altLang="en-US" sz="2400" b="1" spc="-5" dirty="0">
                <a:solidFill>
                  <a:prstClr val="black"/>
                </a:solidFill>
                <a:cs typeface="Calibri"/>
              </a:rPr>
              <a:t>，</a:t>
            </a:r>
            <a:r>
              <a:rPr lang="zh-CN" altLang="en-US" sz="2400" b="1" dirty="0">
                <a:solidFill>
                  <a:prstClr val="black"/>
                </a:solidFill>
                <a:cs typeface="Calibri"/>
              </a:rPr>
              <a:t>函数</a:t>
            </a:r>
            <a:r>
              <a:rPr lang="en-US" altLang="zh-CN" sz="2400" b="1" spc="-10" dirty="0" err="1">
                <a:solidFill>
                  <a:prstClr val="black"/>
                </a:solidFill>
                <a:latin typeface="Courier New"/>
                <a:cs typeface="Courier New"/>
              </a:rPr>
              <a:t>sum_array_cols</a:t>
            </a:r>
            <a:r>
              <a:rPr lang="zh-CN" altLang="en-US" sz="2400" b="1" spc="-10" dirty="0">
                <a:solidFill>
                  <a:prstClr val="black"/>
                </a:solidFill>
                <a:latin typeface="Courier New"/>
                <a:cs typeface="Courier New"/>
              </a:rPr>
              <a:t>具有良好的局部性吗？</a:t>
            </a:r>
            <a:endParaRPr lang="zh-CN" altLang="en-US" sz="2400" dirty="0">
              <a:solidFill>
                <a:prstClr val="black"/>
              </a:solidFill>
              <a:cs typeface="Calibri"/>
            </a:endParaRPr>
          </a:p>
        </p:txBody>
      </p:sp>
      <p:sp>
        <p:nvSpPr>
          <p:cNvPr id="5" name="object 5"/>
          <p:cNvSpPr txBox="1"/>
          <p:nvPr/>
        </p:nvSpPr>
        <p:spPr>
          <a:xfrm>
            <a:off x="1817687" y="2484437"/>
            <a:ext cx="4441825" cy="2589530"/>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b="1" spc="-5" dirty="0">
                <a:solidFill>
                  <a:prstClr val="black"/>
                </a:solidFill>
                <a:latin typeface="Courier New"/>
                <a:cs typeface="Courier New"/>
              </a:rPr>
              <a:t>int </a:t>
            </a:r>
            <a:r>
              <a:rPr b="1" spc="-10" dirty="0">
                <a:solidFill>
                  <a:prstClr val="black"/>
                </a:solidFill>
                <a:latin typeface="Courier New"/>
                <a:cs typeface="Courier New"/>
              </a:rPr>
              <a:t>sum_array_cols(int</a:t>
            </a:r>
            <a:r>
              <a:rPr b="1" spc="-100" dirty="0">
                <a:solidFill>
                  <a:prstClr val="black"/>
                </a:solidFill>
                <a:latin typeface="Courier New"/>
                <a:cs typeface="Courier New"/>
              </a:rPr>
              <a:t> </a:t>
            </a:r>
            <a:r>
              <a:rPr b="1" spc="-10" dirty="0">
                <a:solidFill>
                  <a:prstClr val="black"/>
                </a:solidFill>
                <a:latin typeface="Courier New"/>
                <a:cs typeface="Courier New"/>
              </a:rPr>
              <a:t>a[M][N])</a:t>
            </a:r>
            <a:endParaRPr>
              <a:solidFill>
                <a:prstClr val="black"/>
              </a:solidFill>
              <a:latin typeface="Courier New"/>
              <a:cs typeface="Courier New"/>
            </a:endParaRPr>
          </a:p>
          <a:p>
            <a:pPr marL="78740"/>
            <a:r>
              <a:rPr b="1" dirty="0">
                <a:solidFill>
                  <a:prstClr val="black"/>
                </a:solidFill>
                <a:latin typeface="Courier New"/>
                <a:cs typeface="Courier New"/>
              </a:rPr>
              <a:t>{</a:t>
            </a:r>
            <a:endParaRPr>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a:t>
            </a:r>
            <a:r>
              <a:rPr b="1" spc="-10" dirty="0">
                <a:solidFill>
                  <a:prstClr val="black"/>
                </a:solidFill>
                <a:latin typeface="Courier New"/>
                <a:cs typeface="Courier New"/>
              </a:rPr>
              <a:t>sum </a:t>
            </a:r>
            <a:r>
              <a:rPr b="1" dirty="0">
                <a:solidFill>
                  <a:prstClr val="black"/>
                </a:solidFill>
                <a:latin typeface="Courier New"/>
                <a:cs typeface="Courier New"/>
              </a:rPr>
              <a:t>=</a:t>
            </a:r>
            <a:r>
              <a:rPr b="1" spc="-114" dirty="0">
                <a:solidFill>
                  <a:prstClr val="black"/>
                </a:solidFill>
                <a:latin typeface="Courier New"/>
                <a:cs typeface="Courier New"/>
              </a:rPr>
              <a:t> </a:t>
            </a:r>
            <a:r>
              <a:rPr b="1" spc="-15" dirty="0">
                <a:solidFill>
                  <a:prstClr val="black"/>
                </a:solidFill>
                <a:latin typeface="Courier New"/>
                <a:cs typeface="Courier New"/>
              </a:rPr>
              <a:t>0;</a:t>
            </a:r>
            <a:endParaRPr>
              <a:solidFill>
                <a:prstClr val="black"/>
              </a:solidFill>
              <a:latin typeface="Courier New"/>
              <a:cs typeface="Courier New"/>
            </a:endParaRPr>
          </a:p>
          <a:p>
            <a:pPr>
              <a:spcBef>
                <a:spcPts val="30"/>
              </a:spcBef>
            </a:pPr>
            <a:endParaRPr sz="1850">
              <a:solidFill>
                <a:prstClr val="black"/>
              </a:solidFill>
              <a:latin typeface="Times New Roman"/>
              <a:cs typeface="Times New Roman"/>
            </a:endParaRPr>
          </a:p>
          <a:p>
            <a:pPr marL="1170940" marR="99060" indent="-546100"/>
            <a:r>
              <a:rPr b="1" spc="-10" dirty="0">
                <a:solidFill>
                  <a:prstClr val="black"/>
                </a:solidFill>
                <a:latin typeface="Courier New"/>
                <a:cs typeface="Courier New"/>
              </a:rPr>
              <a:t>for </a:t>
            </a:r>
            <a:r>
              <a:rPr b="1" spc="-5" dirty="0">
                <a:solidFill>
                  <a:prstClr val="black"/>
                </a:solidFill>
                <a:latin typeface="Courier New"/>
                <a:cs typeface="Courier New"/>
              </a:rPr>
              <a:t>(j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 j++)  for </a:t>
            </a:r>
            <a:r>
              <a:rPr b="1" dirty="0">
                <a:solidFill>
                  <a:prstClr val="black"/>
                </a:solidFill>
                <a:latin typeface="Courier New"/>
                <a:cs typeface="Courier New"/>
              </a:rPr>
              <a:t>(i = </a:t>
            </a:r>
            <a:r>
              <a:rPr b="1" spc="-5"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M;</a:t>
            </a:r>
            <a:r>
              <a:rPr b="1" spc="-170" dirty="0">
                <a:solidFill>
                  <a:prstClr val="black"/>
                </a:solidFill>
                <a:latin typeface="Courier New"/>
                <a:cs typeface="Courier New"/>
              </a:rPr>
              <a:t> </a:t>
            </a:r>
            <a:r>
              <a:rPr b="1" spc="-10" dirty="0">
                <a:solidFill>
                  <a:prstClr val="black"/>
                </a:solidFill>
                <a:latin typeface="Courier New"/>
                <a:cs typeface="Courier New"/>
              </a:rPr>
              <a:t>i++)</a:t>
            </a:r>
            <a:endParaRPr>
              <a:solidFill>
                <a:prstClr val="black"/>
              </a:solidFill>
              <a:latin typeface="Courier New"/>
              <a:cs typeface="Courier New"/>
            </a:endParaRPr>
          </a:p>
          <a:p>
            <a:pPr marL="625475" marR="643255" indent="1090295"/>
            <a:r>
              <a:rPr b="1" spc="-10" dirty="0">
                <a:solidFill>
                  <a:prstClr val="black"/>
                </a:solidFill>
                <a:latin typeface="Courier New"/>
                <a:cs typeface="Courier New"/>
              </a:rPr>
              <a:t>sum </a:t>
            </a:r>
            <a:r>
              <a:rPr b="1" spc="-5" dirty="0">
                <a:solidFill>
                  <a:prstClr val="black"/>
                </a:solidFill>
                <a:latin typeface="Courier New"/>
                <a:cs typeface="Courier New"/>
              </a:rPr>
              <a:t>+= </a:t>
            </a:r>
            <a:r>
              <a:rPr b="1" spc="-10" dirty="0">
                <a:solidFill>
                  <a:prstClr val="black"/>
                </a:solidFill>
                <a:latin typeface="Courier New"/>
                <a:cs typeface="Courier New"/>
              </a:rPr>
              <a:t>a[i][j];  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p:txBody>
      </p:sp>
    </p:spTree>
    <p:extLst>
      <p:ext uri="{BB962C8B-B14F-4D97-AF65-F5344CB8AC3E}">
        <p14:creationId xmlns:p14="http://schemas.microsoft.com/office/powerpoint/2010/main" val="8501315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50</a:t>
            </a:r>
            <a:endParaRPr sz="1000">
              <a:solidFill>
                <a:prstClr val="black"/>
              </a:solidFill>
              <a:cs typeface="Calibri"/>
            </a:endParaRPr>
          </a:p>
        </p:txBody>
      </p:sp>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5" y="1387983"/>
            <a:ext cx="7675245" cy="1107996"/>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a:solidFill>
                  <a:prstClr val="black"/>
                </a:solidFill>
                <a:cs typeface="Calibri"/>
              </a:rPr>
              <a:t>: </a:t>
            </a:r>
            <a:r>
              <a:rPr lang="zh-CN" altLang="en-US" sz="2400" b="1" dirty="0">
                <a:solidFill>
                  <a:prstClr val="black"/>
                </a:solidFill>
                <a:cs typeface="Calibri"/>
              </a:rPr>
              <a:t>你能改变下面函数中循环的顺序，使得它以步长为 </a:t>
            </a:r>
            <a:r>
              <a:rPr lang="en-US" altLang="zh-CN" sz="2400" b="1" dirty="0">
                <a:solidFill>
                  <a:prstClr val="black"/>
                </a:solidFill>
                <a:cs typeface="Calibri"/>
              </a:rPr>
              <a:t>1 </a:t>
            </a:r>
            <a:r>
              <a:rPr lang="zh-CN" altLang="en-US" sz="2400" b="1" dirty="0">
                <a:solidFill>
                  <a:prstClr val="black"/>
                </a:solidFill>
                <a:cs typeface="Calibri"/>
              </a:rPr>
              <a:t>的引用模式扫描三维数组 </a:t>
            </a:r>
            <a:r>
              <a:rPr lang="en-US" altLang="zh-CN" sz="2400" b="1" dirty="0">
                <a:solidFill>
                  <a:prstClr val="black"/>
                </a:solidFill>
                <a:cs typeface="Calibri"/>
              </a:rPr>
              <a:t>a </a:t>
            </a:r>
            <a:r>
              <a:rPr sz="2400" b="1" spc="-5" dirty="0">
                <a:solidFill>
                  <a:prstClr val="black"/>
                </a:solidFill>
                <a:cs typeface="Calibri"/>
              </a:rPr>
              <a:t>(</a:t>
            </a:r>
            <a:r>
              <a:rPr lang="zh-CN" altLang="en-US" sz="2400" b="1" spc="-5" dirty="0">
                <a:solidFill>
                  <a:prstClr val="black"/>
                </a:solidFill>
                <a:cs typeface="Calibri"/>
              </a:rPr>
              <a:t>从而函数具有良好的局部性</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1941512" y="3033712"/>
            <a:ext cx="4987925" cy="2863850"/>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b="1" spc="-5" dirty="0">
                <a:solidFill>
                  <a:prstClr val="black"/>
                </a:solidFill>
                <a:latin typeface="Courier New"/>
                <a:cs typeface="Courier New"/>
              </a:rPr>
              <a:t>int </a:t>
            </a:r>
            <a:r>
              <a:rPr b="1" spc="-10" dirty="0">
                <a:solidFill>
                  <a:prstClr val="black"/>
                </a:solidFill>
                <a:latin typeface="Courier New"/>
                <a:cs typeface="Courier New"/>
              </a:rPr>
              <a:t>sum_array_3d(int</a:t>
            </a:r>
            <a:r>
              <a:rPr b="1" spc="-85" dirty="0">
                <a:solidFill>
                  <a:prstClr val="black"/>
                </a:solidFill>
                <a:latin typeface="Courier New"/>
                <a:cs typeface="Courier New"/>
              </a:rPr>
              <a:t> </a:t>
            </a:r>
            <a:r>
              <a:rPr b="1" spc="-10" dirty="0">
                <a:solidFill>
                  <a:prstClr val="black"/>
                </a:solidFill>
                <a:latin typeface="Courier New"/>
                <a:cs typeface="Courier New"/>
              </a:rPr>
              <a:t>a[M][N][N])</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k, </a:t>
            </a:r>
            <a:r>
              <a:rPr b="1" spc="-10" dirty="0">
                <a:solidFill>
                  <a:prstClr val="black"/>
                </a:solidFill>
                <a:latin typeface="Courier New"/>
                <a:cs typeface="Courier New"/>
              </a:rPr>
              <a:t>sum </a:t>
            </a:r>
            <a:r>
              <a:rPr b="1" dirty="0">
                <a:solidFill>
                  <a:prstClr val="black"/>
                </a:solidFill>
                <a:latin typeface="Courier New"/>
                <a:cs typeface="Courier New"/>
              </a:rPr>
              <a:t>=</a:t>
            </a:r>
            <a:r>
              <a:rPr b="1" spc="-125" dirty="0">
                <a:solidFill>
                  <a:prstClr val="black"/>
                </a:solidFill>
                <a:latin typeface="Courier New"/>
                <a:cs typeface="Courier New"/>
              </a:rPr>
              <a:t> </a:t>
            </a:r>
            <a:r>
              <a:rPr b="1" spc="-5" dirty="0">
                <a:solidFill>
                  <a:prstClr val="black"/>
                </a:solidFill>
                <a:latin typeface="Courier New"/>
                <a:cs typeface="Courier New"/>
              </a:rPr>
              <a:t>0;</a:t>
            </a:r>
            <a:endParaRPr>
              <a:solidFill>
                <a:prstClr val="black"/>
              </a:solidFill>
              <a:latin typeface="Courier New"/>
              <a:cs typeface="Courier New"/>
            </a:endParaRPr>
          </a:p>
          <a:p>
            <a:pPr>
              <a:spcBef>
                <a:spcPts val="30"/>
              </a:spcBef>
            </a:pPr>
            <a:endParaRPr sz="1850">
              <a:solidFill>
                <a:prstClr val="black"/>
              </a:solidFill>
              <a:latin typeface="Times New Roman"/>
              <a:cs typeface="Times New Roman"/>
            </a:endParaRPr>
          </a:p>
          <a:p>
            <a:pPr marL="1170940" marR="645795" indent="-546100"/>
            <a:r>
              <a:rPr b="1" spc="-10" dirty="0">
                <a:solidFill>
                  <a:prstClr val="black"/>
                </a:solidFill>
                <a:latin typeface="Courier New"/>
                <a:cs typeface="Courier New"/>
              </a:rPr>
              <a:t>for </a:t>
            </a:r>
            <a:r>
              <a:rPr b="1" spc="-5" dirty="0">
                <a:solidFill>
                  <a:prstClr val="black"/>
                </a:solidFill>
                <a:latin typeface="Courier New"/>
                <a:cs typeface="Courier New"/>
              </a:rPr>
              <a:t>(i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N; i++)  for </a:t>
            </a:r>
            <a:r>
              <a:rPr b="1" dirty="0">
                <a:solidFill>
                  <a:prstClr val="black"/>
                </a:solidFill>
                <a:latin typeface="Courier New"/>
                <a:cs typeface="Courier New"/>
              </a:rPr>
              <a:t>(j = </a:t>
            </a:r>
            <a:r>
              <a:rPr b="1" spc="-5"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a:t>
            </a:r>
            <a:r>
              <a:rPr b="1" spc="-170" dirty="0">
                <a:solidFill>
                  <a:prstClr val="black"/>
                </a:solidFill>
                <a:latin typeface="Courier New"/>
                <a:cs typeface="Courier New"/>
              </a:rPr>
              <a:t> </a:t>
            </a:r>
            <a:r>
              <a:rPr b="1" spc="-10" dirty="0">
                <a:solidFill>
                  <a:prstClr val="black"/>
                </a:solidFill>
                <a:latin typeface="Courier New"/>
                <a:cs typeface="Courier New"/>
              </a:rPr>
              <a:t>j++)</a:t>
            </a:r>
            <a:endParaRPr>
              <a:solidFill>
                <a:prstClr val="black"/>
              </a:solidFill>
              <a:latin typeface="Courier New"/>
              <a:cs typeface="Courier New"/>
            </a:endParaRPr>
          </a:p>
          <a:p>
            <a:pPr marL="2261870" marR="98425" indent="-546100"/>
            <a:r>
              <a:rPr b="1" spc="-10" dirty="0">
                <a:solidFill>
                  <a:prstClr val="black"/>
                </a:solidFill>
                <a:latin typeface="Courier New"/>
                <a:cs typeface="Courier New"/>
              </a:rPr>
              <a:t>for </a:t>
            </a:r>
            <a:r>
              <a:rPr b="1" spc="-5" dirty="0">
                <a:solidFill>
                  <a:prstClr val="black"/>
                </a:solidFill>
                <a:latin typeface="Courier New"/>
                <a:cs typeface="Courier New"/>
              </a:rPr>
              <a:t>(k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k &lt; </a:t>
            </a:r>
            <a:r>
              <a:rPr b="1" spc="-5" dirty="0">
                <a:solidFill>
                  <a:prstClr val="black"/>
                </a:solidFill>
                <a:latin typeface="Courier New"/>
                <a:cs typeface="Courier New"/>
              </a:rPr>
              <a:t>M; </a:t>
            </a:r>
            <a:r>
              <a:rPr b="1" spc="-10" dirty="0">
                <a:solidFill>
                  <a:prstClr val="black"/>
                </a:solidFill>
                <a:latin typeface="Courier New"/>
                <a:cs typeface="Courier New"/>
              </a:rPr>
              <a:t>k++)  </a:t>
            </a:r>
            <a:r>
              <a:rPr b="1" spc="-5" dirty="0">
                <a:solidFill>
                  <a:prstClr val="black"/>
                </a:solidFill>
                <a:latin typeface="Courier New"/>
                <a:cs typeface="Courier New"/>
              </a:rPr>
              <a:t>sum </a:t>
            </a:r>
            <a:r>
              <a:rPr b="1" spc="-10" dirty="0">
                <a:solidFill>
                  <a:prstClr val="black"/>
                </a:solidFill>
                <a:latin typeface="Courier New"/>
                <a:cs typeface="Courier New"/>
              </a:rPr>
              <a:t>+=</a:t>
            </a:r>
            <a:r>
              <a:rPr b="1" spc="-114" dirty="0">
                <a:solidFill>
                  <a:prstClr val="black"/>
                </a:solidFill>
                <a:latin typeface="Courier New"/>
                <a:cs typeface="Courier New"/>
              </a:rPr>
              <a:t> </a:t>
            </a:r>
            <a:r>
              <a:rPr b="1" spc="-10" dirty="0">
                <a:solidFill>
                  <a:prstClr val="black"/>
                </a:solidFill>
                <a:latin typeface="Courier New"/>
                <a:cs typeface="Courier New"/>
              </a:rPr>
              <a:t>a[k][i][j];</a:t>
            </a:r>
            <a:endParaRPr>
              <a:solidFill>
                <a:prstClr val="black"/>
              </a:solidFill>
              <a:latin typeface="Courier New"/>
              <a:cs typeface="Courier New"/>
            </a:endParaRPr>
          </a:p>
          <a:p>
            <a:pPr marL="624840"/>
            <a:r>
              <a:rPr b="1" spc="-10" dirty="0">
                <a:solidFill>
                  <a:prstClr val="black"/>
                </a:solidFill>
                <a:latin typeface="Courier New"/>
                <a:cs typeface="Courier New"/>
              </a:rPr>
              <a:t>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p:txBody>
      </p:sp>
    </p:spTree>
    <p:extLst>
      <p:ext uri="{BB962C8B-B14F-4D97-AF65-F5344CB8AC3E}">
        <p14:creationId xmlns:p14="http://schemas.microsoft.com/office/powerpoint/2010/main" val="229914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内存与外存的关系及比较</a:t>
            </a:r>
          </a:p>
        </p:txBody>
      </p:sp>
      <p:sp>
        <p:nvSpPr>
          <p:cNvPr id="558083" name="Rectangle 3"/>
          <p:cNvSpPr>
            <a:spLocks noGrp="1" noChangeArrowheads="1"/>
          </p:cNvSpPr>
          <p:nvPr>
            <p:ph type="body" idx="4294967295"/>
          </p:nvPr>
        </p:nvSpPr>
        <p:spPr>
          <a:xfrm>
            <a:off x="4749800" y="3568700"/>
            <a:ext cx="4265613" cy="2959100"/>
          </a:xfrm>
          <a:noFill/>
          <a:ln w="12700">
            <a:solidFill>
              <a:srgbClr val="0033CC"/>
            </a:solidFill>
            <a:miter lim="800000"/>
            <a:headEnd/>
            <a:tailEnd/>
          </a:ln>
        </p:spPr>
        <p:txBody>
          <a:bodyPr lIns="91440" tIns="45720" rIns="91440" bIns="45720"/>
          <a:lstStyle/>
          <a:p>
            <a:pPr marL="268288" indent="-268288" defTabSz="717550" eaLnBrk="1" hangingPunct="1">
              <a:buFont typeface="Wingdings" panose="05000000000000000000" pitchFamily="2" charset="2"/>
              <a:buChar char="ü"/>
            </a:pPr>
            <a:r>
              <a:rPr lang="zh-CN" altLang="en-US" sz="2000">
                <a:solidFill>
                  <a:srgbClr val="0033CC"/>
                </a:solidFill>
                <a:latin typeface="微软雅黑" panose="020B0503020204020204" pitchFamily="34" charset="-122"/>
                <a:ea typeface="微软雅黑" panose="020B0503020204020204" pitchFamily="34" charset="-122"/>
              </a:rPr>
              <a:t>内存储器（简称内存或主存）</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存取速度快</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成本高、容量相对较小</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直接与</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连接，</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对内存中可直接进行读、写操作</a:t>
            </a:r>
            <a:endParaRPr lang="en-US" altLang="zh-CN" sz="2000">
              <a:solidFill>
                <a:srgbClr val="006600"/>
              </a:solidFill>
              <a:latin typeface="微软雅黑" panose="020B0503020204020204" pitchFamily="34" charset="-122"/>
              <a:ea typeface="微软雅黑" panose="020B0503020204020204" pitchFamily="34" charset="-122"/>
            </a:endParaRP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属于</a:t>
            </a:r>
            <a:r>
              <a:rPr lang="zh-CN" altLang="en-US" sz="2000">
                <a:solidFill>
                  <a:schemeClr val="accent1"/>
                </a:solidFill>
                <a:latin typeface="微软雅黑" panose="020B0503020204020204" pitchFamily="34" charset="-122"/>
                <a:ea typeface="微软雅黑" panose="020B0503020204020204" pitchFamily="34" charset="-122"/>
              </a:rPr>
              <a:t>易失性</a:t>
            </a:r>
            <a:r>
              <a:rPr lang="zh-CN" altLang="en-US" sz="2000">
                <a:solidFill>
                  <a:srgbClr val="006600"/>
                </a:solidFill>
                <a:latin typeface="微软雅黑" panose="020B0503020204020204" pitchFamily="34" charset="-122"/>
                <a:ea typeface="微软雅黑" panose="020B0503020204020204" pitchFamily="34" charset="-122"/>
              </a:rPr>
              <a:t>存储器(</a:t>
            </a:r>
            <a:r>
              <a:rPr lang="en-US" altLang="zh-CN" sz="2000">
                <a:solidFill>
                  <a:srgbClr val="006600"/>
                </a:solidFill>
                <a:latin typeface="微软雅黑" panose="020B0503020204020204" pitchFamily="34" charset="-122"/>
                <a:ea typeface="微软雅黑" panose="020B0503020204020204" pitchFamily="34" charset="-122"/>
              </a:rPr>
              <a:t>volatile</a:t>
            </a:r>
            <a:r>
              <a:rPr lang="zh-CN" altLang="en-US" sz="2000">
                <a:solidFill>
                  <a:srgbClr val="006600"/>
                </a:solidFill>
                <a:latin typeface="微软雅黑" panose="020B0503020204020204" pitchFamily="34" charset="-122"/>
                <a:ea typeface="微软雅黑" panose="020B0503020204020204" pitchFamily="34" charset="-122"/>
              </a:rPr>
              <a:t>)，用于临时存放正在运行的程序和数据</a:t>
            </a:r>
          </a:p>
        </p:txBody>
      </p:sp>
      <p:grpSp>
        <p:nvGrpSpPr>
          <p:cNvPr id="28676" name="Group 4"/>
          <p:cNvGrpSpPr>
            <a:grpSpLocks/>
          </p:cNvGrpSpPr>
          <p:nvPr/>
        </p:nvGrpSpPr>
        <p:grpSpPr bwMode="auto">
          <a:xfrm>
            <a:off x="3544888" y="868363"/>
            <a:ext cx="1784350" cy="2509837"/>
            <a:chOff x="2419" y="1680"/>
            <a:chExt cx="1045" cy="1360"/>
          </a:xfrm>
        </p:grpSpPr>
        <p:sp>
          <p:nvSpPr>
            <p:cNvPr id="28711" name="Rectangle 5"/>
            <p:cNvSpPr>
              <a:spLocks noChangeArrowheads="1"/>
            </p:cNvSpPr>
            <p:nvPr/>
          </p:nvSpPr>
          <p:spPr bwMode="auto">
            <a:xfrm>
              <a:off x="2419" y="1680"/>
              <a:ext cx="1014" cy="1360"/>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12" name="Text Box 6"/>
            <p:cNvSpPr txBox="1">
              <a:spLocks noChangeArrowheads="1"/>
            </p:cNvSpPr>
            <p:nvPr/>
          </p:nvSpPr>
          <p:spPr bwMode="auto">
            <a:xfrm>
              <a:off x="3068" y="2015"/>
              <a:ext cx="39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0000FF"/>
                  </a:solidFill>
                  <a:latin typeface="Times New Roman" panose="02020603050405020304" pitchFamily="18" charset="0"/>
                  <a:ea typeface="微软雅黑" panose="020B0503020204020204" pitchFamily="34" charset="-122"/>
                </a:rPr>
                <a:t>内存储器</a:t>
              </a:r>
            </a:p>
          </p:txBody>
        </p:sp>
      </p:grpSp>
      <p:grpSp>
        <p:nvGrpSpPr>
          <p:cNvPr id="28677" name="Group 7"/>
          <p:cNvGrpSpPr>
            <a:grpSpLocks/>
          </p:cNvGrpSpPr>
          <p:nvPr/>
        </p:nvGrpSpPr>
        <p:grpSpPr bwMode="auto">
          <a:xfrm>
            <a:off x="234950" y="1666875"/>
            <a:ext cx="1287463" cy="866775"/>
            <a:chOff x="480" y="2112"/>
            <a:chExt cx="754" cy="470"/>
          </a:xfrm>
        </p:grpSpPr>
        <p:sp>
          <p:nvSpPr>
            <p:cNvPr id="28709" name="AutoShape 8"/>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10" name="Text Box 9"/>
            <p:cNvSpPr txBox="1">
              <a:spLocks noChangeArrowheads="1"/>
            </p:cNvSpPr>
            <p:nvPr/>
          </p:nvSpPr>
          <p:spPr bwMode="auto">
            <a:xfrm>
              <a:off x="480" y="2243"/>
              <a:ext cx="7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solidFill>
                    <a:srgbClr val="0000FF"/>
                  </a:solidFill>
                  <a:latin typeface="Times New Roman" panose="02020603050405020304" pitchFamily="18" charset="0"/>
                  <a:ea typeface="黑体" panose="02010609060101010101" pitchFamily="49" charset="-122"/>
                </a:rPr>
                <a:t>外存储器</a:t>
              </a:r>
            </a:p>
          </p:txBody>
        </p:sp>
      </p:grpSp>
      <p:sp>
        <p:nvSpPr>
          <p:cNvPr id="28678" name="Rectangle 10"/>
          <p:cNvSpPr>
            <a:spLocks noChangeArrowheads="1"/>
          </p:cNvSpPr>
          <p:nvPr/>
        </p:nvSpPr>
        <p:spPr bwMode="auto">
          <a:xfrm>
            <a:off x="7354888" y="868363"/>
            <a:ext cx="1352550" cy="2509837"/>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679" name="Text Box 11"/>
          <p:cNvSpPr txBox="1">
            <a:spLocks noChangeArrowheads="1"/>
          </p:cNvSpPr>
          <p:nvPr/>
        </p:nvSpPr>
        <p:spPr bwMode="auto">
          <a:xfrm>
            <a:off x="7356475" y="963613"/>
            <a:ext cx="12874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rgbClr val="0033CC"/>
                </a:solidFill>
                <a:latin typeface="Times New Roman" panose="02020603050405020304" pitchFamily="18" charset="0"/>
                <a:ea typeface="宋体" panose="02010600030101010101" pitchFamily="2" charset="-122"/>
              </a:rPr>
              <a:t>CPU</a:t>
            </a:r>
          </a:p>
        </p:txBody>
      </p:sp>
      <p:grpSp>
        <p:nvGrpSpPr>
          <p:cNvPr id="4" name="Group 12"/>
          <p:cNvGrpSpPr>
            <a:grpSpLocks/>
          </p:cNvGrpSpPr>
          <p:nvPr/>
        </p:nvGrpSpPr>
        <p:grpSpPr bwMode="auto">
          <a:xfrm>
            <a:off x="1465263" y="982663"/>
            <a:ext cx="3340100" cy="2476500"/>
            <a:chOff x="1201" y="1742"/>
            <a:chExt cx="2016" cy="1341"/>
          </a:xfrm>
        </p:grpSpPr>
        <p:grpSp>
          <p:nvGrpSpPr>
            <p:cNvPr id="28692" name="Group 13"/>
            <p:cNvGrpSpPr>
              <a:grpSpLocks/>
            </p:cNvGrpSpPr>
            <p:nvPr/>
          </p:nvGrpSpPr>
          <p:grpSpPr bwMode="auto">
            <a:xfrm>
              <a:off x="2474" y="1742"/>
              <a:ext cx="743" cy="1341"/>
              <a:chOff x="2474" y="1742"/>
              <a:chExt cx="743" cy="1341"/>
            </a:xfrm>
          </p:grpSpPr>
          <p:sp>
            <p:nvSpPr>
              <p:cNvPr id="28695" name="Text Box 14"/>
              <p:cNvSpPr txBox="1">
                <a:spLocks noChangeArrowheads="1"/>
              </p:cNvSpPr>
              <p:nvPr/>
            </p:nvSpPr>
            <p:spPr bwMode="auto">
              <a:xfrm>
                <a:off x="2474" y="1782"/>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指令1</a:t>
                </a:r>
              </a:p>
            </p:txBody>
          </p:sp>
          <p:sp>
            <p:nvSpPr>
              <p:cNvPr id="28696" name="Text Box 15"/>
              <p:cNvSpPr txBox="1">
                <a:spLocks noChangeArrowheads="1"/>
              </p:cNvSpPr>
              <p:nvPr/>
            </p:nvSpPr>
            <p:spPr bwMode="auto">
              <a:xfrm>
                <a:off x="2474" y="1911"/>
                <a:ext cx="55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指令2</a:t>
                </a:r>
              </a:p>
            </p:txBody>
          </p:sp>
          <p:sp>
            <p:nvSpPr>
              <p:cNvPr id="28697" name="Text Box 16"/>
              <p:cNvSpPr txBox="1">
                <a:spLocks noChangeArrowheads="1"/>
              </p:cNvSpPr>
              <p:nvPr/>
            </p:nvSpPr>
            <p:spPr bwMode="auto">
              <a:xfrm>
                <a:off x="2474" y="2117"/>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k</a:t>
                </a:r>
              </a:p>
              <a:p>
                <a:pPr algn="just"/>
                <a:endParaRPr lang="en-US" altLang="zh-CN" sz="1200" b="1">
                  <a:latin typeface="Times New Roman" panose="02020603050405020304" pitchFamily="18" charset="0"/>
                  <a:ea typeface="宋体" panose="02010600030101010101" pitchFamily="2" charset="-122"/>
                </a:endParaRPr>
              </a:p>
            </p:txBody>
          </p:sp>
          <p:sp>
            <p:nvSpPr>
              <p:cNvPr id="28698" name="Text Box 17"/>
              <p:cNvSpPr txBox="1">
                <a:spLocks noChangeArrowheads="1"/>
              </p:cNvSpPr>
              <p:nvPr/>
            </p:nvSpPr>
            <p:spPr bwMode="auto">
              <a:xfrm>
                <a:off x="2474" y="2298"/>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n</a:t>
                </a:r>
              </a:p>
              <a:p>
                <a:pPr algn="just"/>
                <a:endParaRPr lang="en-US" altLang="zh-CN" sz="1200" b="1">
                  <a:latin typeface="Times New Roman" panose="02020603050405020304" pitchFamily="18" charset="0"/>
                  <a:ea typeface="宋体" panose="02010600030101010101" pitchFamily="2" charset="-122"/>
                </a:endParaRPr>
              </a:p>
            </p:txBody>
          </p:sp>
          <p:sp>
            <p:nvSpPr>
              <p:cNvPr id="28699" name="Line 18"/>
              <p:cNvSpPr>
                <a:spLocks noChangeShapeType="1"/>
              </p:cNvSpPr>
              <p:nvPr/>
            </p:nvSpPr>
            <p:spPr bwMode="auto">
              <a:xfrm>
                <a:off x="2660" y="2075"/>
                <a:ext cx="136"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19"/>
              <p:cNvSpPr>
                <a:spLocks noChangeShapeType="1"/>
              </p:cNvSpPr>
              <p:nvPr/>
            </p:nvSpPr>
            <p:spPr bwMode="auto">
              <a:xfrm>
                <a:off x="2654" y="2266"/>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Rectangle 20"/>
              <p:cNvSpPr>
                <a:spLocks noChangeArrowheads="1"/>
              </p:cNvSpPr>
              <p:nvPr/>
            </p:nvSpPr>
            <p:spPr bwMode="auto">
              <a:xfrm>
                <a:off x="2524" y="1742"/>
                <a:ext cx="470" cy="69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02" name="Text Box 21"/>
              <p:cNvSpPr txBox="1">
                <a:spLocks noChangeArrowheads="1"/>
              </p:cNvSpPr>
              <p:nvPr/>
            </p:nvSpPr>
            <p:spPr bwMode="auto">
              <a:xfrm>
                <a:off x="2809" y="1742"/>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微软雅黑" panose="020B0503020204020204" pitchFamily="34" charset="-122"/>
                  </a:rPr>
                  <a:t>程序</a:t>
                </a:r>
              </a:p>
            </p:txBody>
          </p:sp>
          <p:sp>
            <p:nvSpPr>
              <p:cNvPr id="28703" name="Text Box 22"/>
              <p:cNvSpPr txBox="1">
                <a:spLocks noChangeArrowheads="1"/>
              </p:cNvSpPr>
              <p:nvPr/>
            </p:nvSpPr>
            <p:spPr bwMode="auto">
              <a:xfrm>
                <a:off x="2474" y="2504"/>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数据1</a:t>
                </a:r>
              </a:p>
            </p:txBody>
          </p:sp>
          <p:sp>
            <p:nvSpPr>
              <p:cNvPr id="28704" name="Text Box 23"/>
              <p:cNvSpPr txBox="1">
                <a:spLocks noChangeArrowheads="1"/>
              </p:cNvSpPr>
              <p:nvPr/>
            </p:nvSpPr>
            <p:spPr bwMode="auto">
              <a:xfrm>
                <a:off x="2474" y="2648"/>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数据2</a:t>
                </a:r>
              </a:p>
            </p:txBody>
          </p:sp>
          <p:sp>
            <p:nvSpPr>
              <p:cNvPr id="28705" name="Text Box 24"/>
              <p:cNvSpPr txBox="1">
                <a:spLocks noChangeArrowheads="1"/>
              </p:cNvSpPr>
              <p:nvPr/>
            </p:nvSpPr>
            <p:spPr bwMode="auto">
              <a:xfrm>
                <a:off x="2478" y="279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a:t>
                </a:r>
                <a:r>
                  <a:rPr lang="en-US" altLang="zh-CN" sz="1200" b="1">
                    <a:latin typeface="Times New Roman" panose="02020603050405020304" pitchFamily="18" charset="0"/>
                    <a:ea typeface="宋体" panose="02010600030101010101" pitchFamily="2" charset="-122"/>
                  </a:rPr>
                  <a:t>m</a:t>
                </a:r>
              </a:p>
            </p:txBody>
          </p:sp>
          <p:sp>
            <p:nvSpPr>
              <p:cNvPr id="28706" name="Line 25"/>
              <p:cNvSpPr>
                <a:spLocks noChangeShapeType="1"/>
              </p:cNvSpPr>
              <p:nvPr/>
            </p:nvSpPr>
            <p:spPr bwMode="auto">
              <a:xfrm>
                <a:off x="2636" y="2799"/>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7" name="Rectangle 26"/>
              <p:cNvSpPr>
                <a:spLocks noChangeArrowheads="1"/>
              </p:cNvSpPr>
              <p:nvPr/>
            </p:nvSpPr>
            <p:spPr bwMode="auto">
              <a:xfrm>
                <a:off x="2524" y="2514"/>
                <a:ext cx="470" cy="44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08" name="Text Box 27"/>
              <p:cNvSpPr txBox="1">
                <a:spLocks noChangeArrowheads="1"/>
              </p:cNvSpPr>
              <p:nvPr/>
            </p:nvSpPr>
            <p:spPr bwMode="auto">
              <a:xfrm>
                <a:off x="2809" y="2488"/>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黑体" panose="02010609060101010101" pitchFamily="49" charset="-122"/>
                  </a:rPr>
                  <a:t>数据</a:t>
                </a:r>
              </a:p>
            </p:txBody>
          </p:sp>
        </p:grpSp>
        <p:sp>
          <p:nvSpPr>
            <p:cNvPr id="28693" name="Line 28"/>
            <p:cNvSpPr>
              <a:spLocks noChangeShapeType="1"/>
            </p:cNvSpPr>
            <p:nvPr/>
          </p:nvSpPr>
          <p:spPr bwMode="auto">
            <a:xfrm>
              <a:off x="1205" y="2273"/>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4" name="Text Box 29"/>
            <p:cNvSpPr txBox="1">
              <a:spLocks noChangeArrowheads="1"/>
            </p:cNvSpPr>
            <p:nvPr/>
          </p:nvSpPr>
          <p:spPr bwMode="auto">
            <a:xfrm>
              <a:off x="1201" y="1823"/>
              <a:ext cx="122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①程序和数据从外存成批传送到内存</a:t>
              </a:r>
            </a:p>
          </p:txBody>
        </p:sp>
      </p:grpSp>
      <p:sp>
        <p:nvSpPr>
          <p:cNvPr id="28681" name="Line 31"/>
          <p:cNvSpPr>
            <a:spLocks noChangeShapeType="1"/>
          </p:cNvSpPr>
          <p:nvPr/>
        </p:nvSpPr>
        <p:spPr bwMode="auto">
          <a:xfrm>
            <a:off x="5284788" y="1912938"/>
            <a:ext cx="204628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8112" name="Text Box 32"/>
          <p:cNvSpPr txBox="1">
            <a:spLocks noChangeArrowheads="1"/>
          </p:cNvSpPr>
          <p:nvPr/>
        </p:nvSpPr>
        <p:spPr bwMode="auto">
          <a:xfrm>
            <a:off x="5324475" y="942975"/>
            <a:ext cx="20764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②</a:t>
            </a:r>
            <a:r>
              <a:rPr lang="en-US" altLang="zh-CN" sz="1800" b="1">
                <a:solidFill>
                  <a:srgbClr val="CC0000"/>
                </a:solidFill>
                <a:latin typeface="微软雅黑" panose="020B0503020204020204" pitchFamily="34" charset="-122"/>
                <a:ea typeface="微软雅黑" panose="020B0503020204020204" pitchFamily="34" charset="-122"/>
              </a:rPr>
              <a:t>CPU</a:t>
            </a:r>
            <a:r>
              <a:rPr lang="zh-CN" altLang="en-US" sz="1800" b="1">
                <a:solidFill>
                  <a:srgbClr val="CC0000"/>
                </a:solidFill>
                <a:latin typeface="微软雅黑" panose="020B0503020204020204" pitchFamily="34" charset="-122"/>
                <a:ea typeface="微软雅黑" panose="020B0503020204020204" pitchFamily="34" charset="-122"/>
              </a:rPr>
              <a:t>从内存中逐条读取指令及相关数据</a:t>
            </a:r>
          </a:p>
        </p:txBody>
      </p:sp>
      <p:grpSp>
        <p:nvGrpSpPr>
          <p:cNvPr id="6" name="Group 33"/>
          <p:cNvGrpSpPr>
            <a:grpSpLocks/>
          </p:cNvGrpSpPr>
          <p:nvPr/>
        </p:nvGrpSpPr>
        <p:grpSpPr bwMode="auto">
          <a:xfrm>
            <a:off x="5284788" y="2244725"/>
            <a:ext cx="2065337" cy="1036638"/>
            <a:chOff x="3439" y="2425"/>
            <a:chExt cx="1211" cy="562"/>
          </a:xfrm>
        </p:grpSpPr>
        <p:sp>
          <p:nvSpPr>
            <p:cNvPr id="28690" name="Line 34"/>
            <p:cNvSpPr>
              <a:spLocks noChangeShapeType="1"/>
            </p:cNvSpPr>
            <p:nvPr/>
          </p:nvSpPr>
          <p:spPr bwMode="auto">
            <a:xfrm flipH="1">
              <a:off x="3439" y="2425"/>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1" name="Text Box 35"/>
            <p:cNvSpPr txBox="1">
              <a:spLocks noChangeArrowheads="1"/>
            </p:cNvSpPr>
            <p:nvPr/>
          </p:nvSpPr>
          <p:spPr bwMode="auto">
            <a:xfrm>
              <a:off x="3457" y="2448"/>
              <a:ext cx="119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④将指令处理结果送回内存保存</a:t>
              </a:r>
            </a:p>
          </p:txBody>
        </p:sp>
      </p:grpSp>
      <p:grpSp>
        <p:nvGrpSpPr>
          <p:cNvPr id="7" name="Group 36"/>
          <p:cNvGrpSpPr>
            <a:grpSpLocks/>
          </p:cNvGrpSpPr>
          <p:nvPr/>
        </p:nvGrpSpPr>
        <p:grpSpPr bwMode="auto">
          <a:xfrm>
            <a:off x="1465263" y="2286000"/>
            <a:ext cx="2103437" cy="981075"/>
            <a:chOff x="1201" y="2447"/>
            <a:chExt cx="1232" cy="533"/>
          </a:xfrm>
        </p:grpSpPr>
        <p:sp>
          <p:nvSpPr>
            <p:cNvPr id="28688" name="Line 37"/>
            <p:cNvSpPr>
              <a:spLocks noChangeShapeType="1"/>
            </p:cNvSpPr>
            <p:nvPr/>
          </p:nvSpPr>
          <p:spPr bwMode="auto">
            <a:xfrm flipH="1">
              <a:off x="1205" y="2451"/>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89" name="Text Box 38"/>
            <p:cNvSpPr txBox="1">
              <a:spLocks noChangeArrowheads="1"/>
            </p:cNvSpPr>
            <p:nvPr/>
          </p:nvSpPr>
          <p:spPr bwMode="auto">
            <a:xfrm>
              <a:off x="1201" y="2447"/>
              <a:ext cx="12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⑤将处理结果成批传送到外存以长久保存</a:t>
              </a:r>
            </a:p>
          </p:txBody>
        </p:sp>
      </p:grpSp>
      <p:sp>
        <p:nvSpPr>
          <p:cNvPr id="558119" name="Text Box 39"/>
          <p:cNvSpPr txBox="1">
            <a:spLocks noChangeArrowheads="1"/>
          </p:cNvSpPr>
          <p:nvPr/>
        </p:nvSpPr>
        <p:spPr bwMode="auto">
          <a:xfrm>
            <a:off x="7446963" y="1476375"/>
            <a:ext cx="13096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dirty="0">
                <a:solidFill>
                  <a:srgbClr val="CC0000"/>
                </a:solidFill>
                <a:latin typeface="微软雅黑" panose="020B0503020204020204" pitchFamily="34" charset="-122"/>
                <a:ea typeface="微软雅黑" panose="020B0503020204020204" pitchFamily="34" charset="-122"/>
              </a:rPr>
              <a:t>③逐条执行指令，按指令要求完成对数据的运算和处理</a:t>
            </a:r>
          </a:p>
        </p:txBody>
      </p:sp>
      <p:sp>
        <p:nvSpPr>
          <p:cNvPr id="558120" name="Rectangle 40"/>
          <p:cNvSpPr>
            <a:spLocks noChangeArrowheads="1"/>
          </p:cNvSpPr>
          <p:nvPr/>
        </p:nvSpPr>
        <p:spPr bwMode="auto">
          <a:xfrm>
            <a:off x="303213" y="3567113"/>
            <a:ext cx="4267200" cy="29559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950" tIns="44480" rIns="88950" bIns="44480"/>
          <a:lstStyle>
            <a:lvl1pPr marL="90488" indent="-90488" defTabSz="717550">
              <a:defRPr sz="1600">
                <a:solidFill>
                  <a:schemeClr val="tx1"/>
                </a:solidFill>
                <a:latin typeface="Arial" panose="020B0604020202020204" pitchFamily="34" charset="0"/>
              </a:defRPr>
            </a:lvl1pPr>
            <a:lvl2pPr marL="355600" indent="-841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2"/>
              </a:buClr>
              <a:buFont typeface="Wingdings" panose="05000000000000000000" pitchFamily="2" charset="2"/>
              <a:buChar char="ü"/>
            </a:pPr>
            <a:r>
              <a:rPr kumimoji="1" lang="zh-CN" altLang="en-US" b="1">
                <a:solidFill>
                  <a:schemeClr val="hlink"/>
                </a:solidFill>
                <a:ea typeface="宋体" panose="02010600030101010101" pitchFamily="2" charset="-122"/>
              </a:rPr>
              <a:t> </a:t>
            </a:r>
            <a:r>
              <a:rPr lang="zh-CN" altLang="en-US" sz="2000" b="1">
                <a:solidFill>
                  <a:srgbClr val="0033CC"/>
                </a:solidFill>
                <a:latin typeface="微软雅黑" panose="020B0503020204020204" pitchFamily="34" charset="-122"/>
                <a:ea typeface="微软雅黑" panose="020B0503020204020204" pitchFamily="34" charset="-122"/>
              </a:rPr>
              <a:t>外存储器（简称</a:t>
            </a:r>
            <a:r>
              <a:rPr lang="zh-CN" altLang="pt-BR" sz="2000" b="1">
                <a:solidFill>
                  <a:srgbClr val="0033CC"/>
                </a:solidFill>
                <a:latin typeface="微软雅黑" panose="020B0503020204020204" pitchFamily="34" charset="-122"/>
                <a:ea typeface="微软雅黑" panose="020B0503020204020204" pitchFamily="34" charset="-122"/>
              </a:rPr>
              <a:t>外存</a:t>
            </a:r>
            <a:r>
              <a:rPr lang="zh-CN" altLang="en-US" sz="2000" b="1">
                <a:solidFill>
                  <a:srgbClr val="0033CC"/>
                </a:solidFill>
                <a:latin typeface="微软雅黑" panose="020B0503020204020204" pitchFamily="34" charset="-122"/>
                <a:ea typeface="微软雅黑" panose="020B0503020204020204" pitchFamily="34" charset="-122"/>
              </a:rPr>
              <a:t>或辅存）</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存取速度慢</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成本低、容量很大</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不与</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直接连接，先传送到内存，然后才能被</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使用。</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属于</a:t>
            </a:r>
            <a:r>
              <a:rPr kumimoji="1" lang="zh-CN" altLang="en-US" sz="2000" b="1">
                <a:solidFill>
                  <a:schemeClr val="accent1"/>
                </a:solidFill>
                <a:latin typeface="微软雅黑" panose="020B0503020204020204" pitchFamily="34" charset="-122"/>
                <a:ea typeface="微软雅黑" panose="020B0503020204020204" pitchFamily="34" charset="-122"/>
              </a:rPr>
              <a:t>非易失性</a:t>
            </a:r>
            <a:r>
              <a:rPr kumimoji="1" lang="zh-CN" altLang="en-US" sz="2000" b="1">
                <a:solidFill>
                  <a:srgbClr val="006600"/>
                </a:solidFill>
                <a:latin typeface="微软雅黑" panose="020B0503020204020204" pitchFamily="34" charset="-122"/>
                <a:ea typeface="微软雅黑" panose="020B0503020204020204" pitchFamily="34" charset="-122"/>
              </a:rPr>
              <a:t>存储器，用于长久存放系统中几乎所有的信息</a:t>
            </a:r>
          </a:p>
        </p:txBody>
      </p:sp>
      <p:sp>
        <p:nvSpPr>
          <p:cNvPr id="28687" name="TextBox 3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8C7F974-87D4-40E1-BE98-70F88FB2DCC4}" type="slidenum">
              <a:rPr lang="zh-CN" altLang="en-US" b="1">
                <a:ea typeface="宋体" panose="02010600030101010101" pitchFamily="2" charset="-122"/>
              </a:rPr>
              <a:pPr/>
              <a:t>8</a:t>
            </a:fld>
            <a:endParaRPr lang="zh-CN" altLang="en-US" b="1">
              <a:ea typeface="宋体" panose="02010600030101010101" pitchFamily="2" charset="-122"/>
            </a:endParaRPr>
          </a:p>
        </p:txBody>
      </p:sp>
    </p:spTree>
    <p:extLst>
      <p:ext uri="{BB962C8B-B14F-4D97-AF65-F5344CB8AC3E}">
        <p14:creationId xmlns:p14="http://schemas.microsoft.com/office/powerpoint/2010/main" val="777523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112"/>
                                        </p:tgtEl>
                                        <p:attrNameLst>
                                          <p:attrName>style.visibility</p:attrName>
                                        </p:attrNameLst>
                                      </p:cBhvr>
                                      <p:to>
                                        <p:strVal val="visible"/>
                                      </p:to>
                                    </p:set>
                                    <p:animEffect transition="in" filter="blinds(horizontal)">
                                      <p:cBhvr>
                                        <p:cTn id="12" dur="500"/>
                                        <p:tgtEl>
                                          <p:spTgt spid="558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119"/>
                                        </p:tgtEl>
                                        <p:attrNameLst>
                                          <p:attrName>style.visibility</p:attrName>
                                        </p:attrNameLst>
                                      </p:cBhvr>
                                      <p:to>
                                        <p:strVal val="visible"/>
                                      </p:to>
                                    </p:set>
                                    <p:animEffect transition="in" filter="blinds(horizontal)">
                                      <p:cBhvr>
                                        <p:cTn id="17" dur="500"/>
                                        <p:tgtEl>
                                          <p:spTgt spid="558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120">
                                            <p:bg/>
                                          </p:spTgt>
                                        </p:tgtEl>
                                        <p:attrNameLst>
                                          <p:attrName>style.visibility</p:attrName>
                                        </p:attrNameLst>
                                      </p:cBhvr>
                                      <p:to>
                                        <p:strVal val="visible"/>
                                      </p:to>
                                    </p:set>
                                    <p:animEffect transition="in" filter="blinds(horizontal)">
                                      <p:cBhvr>
                                        <p:cTn id="32" dur="500"/>
                                        <p:tgtEl>
                                          <p:spTgt spid="558120">
                                            <p:bg/>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58120">
                                            <p:txEl>
                                              <p:pRg st="0" end="0"/>
                                            </p:txEl>
                                          </p:spTgt>
                                        </p:tgtEl>
                                        <p:attrNameLst>
                                          <p:attrName>style.visibility</p:attrName>
                                        </p:attrNameLst>
                                      </p:cBhvr>
                                      <p:to>
                                        <p:strVal val="visible"/>
                                      </p:to>
                                    </p:set>
                                    <p:animEffect transition="in" filter="blinds(horizontal)">
                                      <p:cBhvr>
                                        <p:cTn id="35" dur="500"/>
                                        <p:tgtEl>
                                          <p:spTgt spid="558120">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58120">
                                            <p:txEl>
                                              <p:pRg st="1" end="1"/>
                                            </p:txEl>
                                          </p:spTgt>
                                        </p:tgtEl>
                                        <p:attrNameLst>
                                          <p:attrName>style.visibility</p:attrName>
                                        </p:attrNameLst>
                                      </p:cBhvr>
                                      <p:to>
                                        <p:strVal val="visible"/>
                                      </p:to>
                                    </p:set>
                                    <p:animEffect transition="in" filter="blinds(horizontal)">
                                      <p:cBhvr>
                                        <p:cTn id="40" dur="500"/>
                                        <p:tgtEl>
                                          <p:spTgt spid="558120">
                                            <p:txEl>
                                              <p:pRg st="1" end="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58120">
                                            <p:txEl>
                                              <p:pRg st="2" end="2"/>
                                            </p:txEl>
                                          </p:spTgt>
                                        </p:tgtEl>
                                        <p:attrNameLst>
                                          <p:attrName>style.visibility</p:attrName>
                                        </p:attrNameLst>
                                      </p:cBhvr>
                                      <p:to>
                                        <p:strVal val="visible"/>
                                      </p:to>
                                    </p:set>
                                    <p:animEffect transition="in" filter="blinds(horizontal)">
                                      <p:cBhvr>
                                        <p:cTn id="45" dur="500"/>
                                        <p:tgtEl>
                                          <p:spTgt spid="558120">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58120">
                                            <p:txEl>
                                              <p:pRg st="3" end="3"/>
                                            </p:txEl>
                                          </p:spTgt>
                                        </p:tgtEl>
                                        <p:attrNameLst>
                                          <p:attrName>style.visibility</p:attrName>
                                        </p:attrNameLst>
                                      </p:cBhvr>
                                      <p:to>
                                        <p:strVal val="visible"/>
                                      </p:to>
                                    </p:set>
                                    <p:animEffect transition="in" filter="blinds(horizontal)">
                                      <p:cBhvr>
                                        <p:cTn id="50" dur="500"/>
                                        <p:tgtEl>
                                          <p:spTgt spid="558120">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58120">
                                            <p:txEl>
                                              <p:pRg st="4" end="4"/>
                                            </p:txEl>
                                          </p:spTgt>
                                        </p:tgtEl>
                                        <p:attrNameLst>
                                          <p:attrName>style.visibility</p:attrName>
                                        </p:attrNameLst>
                                      </p:cBhvr>
                                      <p:to>
                                        <p:strVal val="visible"/>
                                      </p:to>
                                    </p:set>
                                    <p:animEffect transition="in" filter="blinds(horizontal)">
                                      <p:cBhvr>
                                        <p:cTn id="55" dur="500"/>
                                        <p:tgtEl>
                                          <p:spTgt spid="558120">
                                            <p:txEl>
                                              <p:pRg st="4" end="4"/>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1" nodeType="clickEffect">
                                  <p:stCondLst>
                                    <p:cond delay="0"/>
                                  </p:stCondLst>
                                  <p:childTnLst>
                                    <p:set>
                                      <p:cBhvr>
                                        <p:cTn id="59" dur="1" fill="hold">
                                          <p:stCondLst>
                                            <p:cond delay="0"/>
                                          </p:stCondLst>
                                        </p:cTn>
                                        <p:tgtEl>
                                          <p:spTgt spid="558083">
                                            <p:bg/>
                                          </p:spTgt>
                                        </p:tgtEl>
                                        <p:attrNameLst>
                                          <p:attrName>style.visibility</p:attrName>
                                        </p:attrNameLst>
                                      </p:cBhvr>
                                      <p:to>
                                        <p:strVal val="visible"/>
                                      </p:to>
                                    </p:set>
                                    <p:animEffect transition="in" filter="blinds(horizontal)">
                                      <p:cBhvr>
                                        <p:cTn id="60" dur="500"/>
                                        <p:tgtEl>
                                          <p:spTgt spid="558083">
                                            <p:bg/>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63" dur="500"/>
                                        <p:tgtEl>
                                          <p:spTgt spid="558083">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68" dur="500"/>
                                        <p:tgtEl>
                                          <p:spTgt spid="558083">
                                            <p:txEl>
                                              <p:pRg st="1" end="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73" dur="500"/>
                                        <p:tgtEl>
                                          <p:spTgt spid="558083">
                                            <p:txEl>
                                              <p:pRg st="2" end="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78" dur="500"/>
                                        <p:tgtEl>
                                          <p:spTgt spid="558083">
                                            <p:txEl>
                                              <p:pRg st="3" end="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83"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bldLvl="2" autoUpdateAnimBg="0"/>
      <p:bldP spid="558083" grpId="1" build="p" animBg="1"/>
      <p:bldP spid="558112" grpId="0"/>
      <p:bldP spid="558119" grpId="0"/>
      <p:bldP spid="558120" grpId="0" build="p" bldLvl="2"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80</a:t>
            </a:fld>
            <a:endParaRPr spc="-5" dirty="0">
              <a:solidFill>
                <a:prstClr val="black"/>
              </a:solidFill>
            </a:endParaRPr>
          </a:p>
        </p:txBody>
      </p:sp>
      <p:sp>
        <p:nvSpPr>
          <p:cNvPr id="3" name="object 3"/>
          <p:cNvSpPr txBox="1">
            <a:spLocks noGrp="1"/>
          </p:cNvSpPr>
          <p:nvPr>
            <p:ph type="title"/>
          </p:nvPr>
        </p:nvSpPr>
        <p:spPr>
          <a:xfrm>
            <a:off x="435758" y="513402"/>
            <a:ext cx="3898900" cy="548640"/>
          </a:xfrm>
          <a:prstGeom prst="rect">
            <a:avLst/>
          </a:prstGeom>
        </p:spPr>
        <p:txBody>
          <a:bodyPr vert="horz" wrap="square" lIns="0" tIns="0" rIns="0" bIns="0" rtlCol="0">
            <a:spAutoFit/>
          </a:bodyPr>
          <a:lstStyle/>
          <a:p>
            <a:pPr marL="12700">
              <a:lnSpc>
                <a:spcPct val="100000"/>
              </a:lnSpc>
            </a:pPr>
            <a:r>
              <a:rPr lang="zh-CN" altLang="en-US" spc="-5" dirty="0"/>
              <a:t>存储器层次结构</a:t>
            </a:r>
            <a:endParaRPr dirty="0"/>
          </a:p>
        </p:txBody>
      </p:sp>
      <p:sp>
        <p:nvSpPr>
          <p:cNvPr id="4" name="object 4"/>
          <p:cNvSpPr txBox="1"/>
          <p:nvPr/>
        </p:nvSpPr>
        <p:spPr>
          <a:xfrm>
            <a:off x="475615" y="1387983"/>
            <a:ext cx="7538720" cy="3585597"/>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dirty="0">
                <a:solidFill>
                  <a:prstClr val="black"/>
                </a:solidFill>
                <a:cs typeface="Calibri"/>
              </a:rPr>
              <a:t>软硬件的基本稳定特性</a:t>
            </a:r>
            <a:r>
              <a:rPr sz="2400" b="1" spc="-5" dirty="0">
                <a:solidFill>
                  <a:prstClr val="black"/>
                </a:solidFill>
                <a:cs typeface="Calibri"/>
              </a:rPr>
              <a:t>:</a:t>
            </a:r>
            <a:endParaRPr sz="2400" dirty="0">
              <a:solidFill>
                <a:prstClr val="black"/>
              </a:solidFill>
              <a:cs typeface="Calibri"/>
            </a:endParaRPr>
          </a:p>
          <a:p>
            <a:pPr marL="756285" marR="9017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高速存储器技术成本高</a:t>
            </a:r>
            <a:r>
              <a:rPr sz="2000" dirty="0">
                <a:solidFill>
                  <a:prstClr val="black"/>
                </a:solidFill>
                <a:cs typeface="Calibri"/>
              </a:rPr>
              <a:t>, </a:t>
            </a:r>
            <a:r>
              <a:rPr lang="zh-CN" altLang="en-US" sz="2000" dirty="0">
                <a:solidFill>
                  <a:prstClr val="black"/>
                </a:solidFill>
                <a:cs typeface="Calibri"/>
              </a:rPr>
              <a:t>容量小</a:t>
            </a:r>
            <a:r>
              <a:rPr sz="2000" dirty="0">
                <a:solidFill>
                  <a:prstClr val="black"/>
                </a:solidFill>
                <a:cs typeface="Calibri"/>
              </a:rPr>
              <a:t>,  </a:t>
            </a:r>
            <a:r>
              <a:rPr lang="zh-CN" altLang="en-US" sz="2000" dirty="0">
                <a:solidFill>
                  <a:prstClr val="black"/>
                </a:solidFill>
                <a:cs typeface="Calibri"/>
              </a:rPr>
              <a:t>且耗电大，易发热</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en-US" altLang="zh-CN" sz="2000" dirty="0">
                <a:solidFill>
                  <a:prstClr val="black"/>
                </a:solidFill>
                <a:cs typeface="Calibri"/>
              </a:rPr>
              <a:t>CPU</a:t>
            </a:r>
            <a:r>
              <a:rPr lang="zh-CN" altLang="en-US" sz="2000" dirty="0">
                <a:solidFill>
                  <a:prstClr val="black"/>
                </a:solidFill>
                <a:cs typeface="Calibri"/>
              </a:rPr>
              <a:t>与存储器之间的速度差距越来越大</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编写良好的程序往往表现出良好的局部性</a:t>
            </a:r>
            <a:endParaRPr sz="2000" dirty="0">
              <a:solidFill>
                <a:prstClr val="black"/>
              </a:solidFill>
              <a:cs typeface="Calibri"/>
            </a:endParaRPr>
          </a:p>
          <a:p>
            <a:pPr lvl="1">
              <a:spcBef>
                <a:spcPts val="30"/>
              </a:spcBef>
              <a:buClr>
                <a:srgbClr val="8D171A"/>
              </a:buClr>
              <a:buFont typeface="Wingdings"/>
              <a:buChar char=""/>
            </a:pPr>
            <a:endParaRPr sz="2950" dirty="0">
              <a:solidFill>
                <a:prstClr val="black"/>
              </a:solidFill>
              <a:latin typeface="Times New Roman"/>
              <a:cs typeface="Times New Roman"/>
            </a:endParaRPr>
          </a:p>
          <a:p>
            <a:pPr marL="355600" marR="243204" indent="-342900">
              <a:buClr>
                <a:srgbClr val="8D171A"/>
              </a:buClr>
              <a:buSzPct val="60416"/>
              <a:buFont typeface="Wingdings 2"/>
              <a:buChar char=""/>
              <a:tabLst>
                <a:tab pos="355600" algn="l"/>
              </a:tabLst>
            </a:pPr>
            <a:r>
              <a:rPr lang="zh-CN" altLang="en-US" sz="2400" b="1" spc="-5" dirty="0">
                <a:solidFill>
                  <a:prstClr val="black"/>
                </a:solidFill>
                <a:cs typeface="Calibri"/>
              </a:rPr>
              <a:t>这些基本特性相互补充</a:t>
            </a:r>
            <a:endParaRPr sz="2400" dirty="0">
              <a:solidFill>
                <a:prstClr val="black"/>
              </a:solidFill>
              <a:cs typeface="Calibri"/>
            </a:endParaRPr>
          </a:p>
          <a:p>
            <a:pPr>
              <a:spcBef>
                <a:spcPts val="5"/>
              </a:spcBef>
              <a:buFontTx/>
              <a:buChar char=""/>
            </a:pPr>
            <a:endParaRPr sz="3500" dirty="0">
              <a:solidFill>
                <a:prstClr val="black"/>
              </a:solidFill>
              <a:latin typeface="Times New Roman"/>
              <a:cs typeface="Times New Roman"/>
            </a:endParaRPr>
          </a:p>
          <a:p>
            <a:pPr marL="355600" marR="403225" indent="-342900">
              <a:buClr>
                <a:srgbClr val="8D171A"/>
              </a:buClr>
              <a:buSzPct val="58333"/>
              <a:buFont typeface="Wingdings 2"/>
              <a:buChar char=""/>
              <a:tabLst>
                <a:tab pos="355600" algn="l"/>
              </a:tabLst>
            </a:pPr>
            <a:r>
              <a:rPr lang="zh-CN" altLang="en-US" sz="2400" b="1" spc="-5" dirty="0">
                <a:solidFill>
                  <a:prstClr val="black"/>
                </a:solidFill>
                <a:cs typeface="Calibri"/>
              </a:rPr>
              <a:t>以上特性给出一条组织存储器系统的途径 </a:t>
            </a:r>
            <a:r>
              <a:rPr lang="en-US" altLang="zh-CN" sz="2400" b="1" spc="-5" dirty="0">
                <a:solidFill>
                  <a:prstClr val="black"/>
                </a:solidFill>
                <a:cs typeface="Calibri"/>
              </a:rPr>
              <a:t>— </a:t>
            </a:r>
            <a:r>
              <a:rPr lang="zh-CN" altLang="en-US" sz="2400" b="1" spc="-5" dirty="0">
                <a:solidFill>
                  <a:srgbClr val="C00000"/>
                </a:solidFill>
                <a:cs typeface="Calibri"/>
              </a:rPr>
              <a:t>存储器层次结构</a:t>
            </a:r>
            <a:r>
              <a:rPr lang="en-US" altLang="zh-CN" sz="2400" b="1" spc="-5" dirty="0">
                <a:solidFill>
                  <a:srgbClr val="C00000"/>
                </a:solidFill>
                <a:cs typeface="Calibri"/>
              </a:rPr>
              <a:t>(</a:t>
            </a:r>
            <a:r>
              <a:rPr sz="2400" b="1" dirty="0">
                <a:solidFill>
                  <a:srgbClr val="BC1E24"/>
                </a:solidFill>
                <a:cs typeface="Calibri"/>
              </a:rPr>
              <a:t>memory</a:t>
            </a:r>
            <a:r>
              <a:rPr sz="2400" b="1" spc="-35" dirty="0">
                <a:solidFill>
                  <a:srgbClr val="BC1E24"/>
                </a:solidFill>
                <a:cs typeface="Calibri"/>
              </a:rPr>
              <a:t> </a:t>
            </a:r>
            <a:r>
              <a:rPr sz="2400" b="1" spc="-5" dirty="0">
                <a:solidFill>
                  <a:srgbClr val="BC1E24"/>
                </a:solidFill>
                <a:cs typeface="Calibri"/>
              </a:rPr>
              <a:t>hierarchy</a:t>
            </a:r>
            <a:r>
              <a:rPr lang="en-US" sz="2400" b="1" spc="-5" dirty="0">
                <a:solidFill>
                  <a:srgbClr val="BC1E24"/>
                </a:solidFill>
                <a:cs typeface="Calibri"/>
              </a:rPr>
              <a:t>)</a:t>
            </a:r>
            <a:r>
              <a:rPr sz="2400" b="1" spc="-5" dirty="0">
                <a:solidFill>
                  <a:prstClr val="black"/>
                </a:solidFill>
                <a:cs typeface="Calibri"/>
              </a:rPr>
              <a:t>.</a:t>
            </a:r>
            <a:endParaRPr sz="2400" dirty="0">
              <a:solidFill>
                <a:prstClr val="black"/>
              </a:solidFill>
              <a:cs typeface="Calibri"/>
            </a:endParaRPr>
          </a:p>
        </p:txBody>
      </p:sp>
    </p:spTree>
    <p:extLst>
      <p:ext uri="{BB962C8B-B14F-4D97-AF65-F5344CB8AC3E}">
        <p14:creationId xmlns:p14="http://schemas.microsoft.com/office/powerpoint/2010/main" val="4751543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652" y="125888"/>
            <a:ext cx="3003550" cy="492443"/>
          </a:xfrm>
          <a:prstGeom prst="rect">
            <a:avLst/>
          </a:prstGeom>
        </p:spPr>
        <p:txBody>
          <a:bodyPr vert="horz" wrap="square" lIns="0" tIns="0" rIns="0" bIns="0" rtlCol="0">
            <a:spAutoFit/>
          </a:bodyPr>
          <a:lstStyle/>
          <a:p>
            <a:pPr marL="591185" marR="5080" indent="-579120">
              <a:lnSpc>
                <a:spcPct val="100000"/>
              </a:lnSpc>
            </a:pPr>
            <a:r>
              <a:rPr lang="zh-CN" altLang="en-US" sz="3200" dirty="0"/>
              <a:t>存储器层次结构</a:t>
            </a:r>
            <a:endParaRPr sz="3200" dirty="0"/>
          </a:p>
        </p:txBody>
      </p:sp>
      <p:sp>
        <p:nvSpPr>
          <p:cNvPr id="4" name="object 4"/>
          <p:cNvSpPr/>
          <p:nvPr/>
        </p:nvSpPr>
        <p:spPr>
          <a:xfrm>
            <a:off x="552450" y="342900"/>
            <a:ext cx="6902450" cy="6456362"/>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552450" y="342901"/>
            <a:ext cx="6902450" cy="6456680"/>
          </a:xfrm>
          <a:custGeom>
            <a:avLst/>
            <a:gdLst/>
            <a:ahLst/>
            <a:cxnLst/>
            <a:rect l="l" t="t" r="r" b="b"/>
            <a:pathLst>
              <a:path w="6902450" h="6456680">
                <a:moveTo>
                  <a:pt x="0" y="6456362"/>
                </a:moveTo>
                <a:lnTo>
                  <a:pt x="3451225" y="0"/>
                </a:lnTo>
                <a:lnTo>
                  <a:pt x="6902450" y="6456362"/>
                </a:lnTo>
                <a:lnTo>
                  <a:pt x="0" y="6456362"/>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721989" y="1010071"/>
            <a:ext cx="545211" cy="215444"/>
          </a:xfrm>
          <a:prstGeom prst="rect">
            <a:avLst/>
          </a:prstGeom>
        </p:spPr>
        <p:txBody>
          <a:bodyPr vert="horz" wrap="square" lIns="0" tIns="0" rIns="0" bIns="0" rtlCol="0">
            <a:spAutoFit/>
          </a:bodyPr>
          <a:lstStyle/>
          <a:p>
            <a:pPr marL="12700"/>
            <a:r>
              <a:rPr lang="zh-CN" altLang="en-US" sz="1400" spc="-10" dirty="0">
                <a:solidFill>
                  <a:prstClr val="black"/>
                </a:solidFill>
                <a:cs typeface="Calibri"/>
              </a:rPr>
              <a:t>寄存器</a:t>
            </a:r>
            <a:endParaRPr sz="1400" dirty="0">
              <a:solidFill>
                <a:prstClr val="black"/>
              </a:solidFill>
              <a:cs typeface="Calibri"/>
            </a:endParaRPr>
          </a:p>
        </p:txBody>
      </p:sp>
      <p:sp>
        <p:nvSpPr>
          <p:cNvPr id="7" name="object 7"/>
          <p:cNvSpPr txBox="1"/>
          <p:nvPr/>
        </p:nvSpPr>
        <p:spPr>
          <a:xfrm>
            <a:off x="3530952" y="1385849"/>
            <a:ext cx="963259" cy="430887"/>
          </a:xfrm>
          <a:prstGeom prst="rect">
            <a:avLst/>
          </a:prstGeom>
        </p:spPr>
        <p:txBody>
          <a:bodyPr vert="horz" wrap="square" lIns="0" tIns="0" rIns="0" bIns="0" rtlCol="0">
            <a:spAutoFit/>
          </a:bodyPr>
          <a:lstStyle/>
          <a:p>
            <a:pPr marL="93345" marR="5080" indent="-81280" algn="ctr"/>
            <a:r>
              <a:rPr sz="1400" spc="-5" dirty="0">
                <a:solidFill>
                  <a:prstClr val="black"/>
                </a:solidFill>
                <a:cs typeface="Calibri"/>
              </a:rPr>
              <a:t>L1</a:t>
            </a:r>
            <a:r>
              <a:rPr lang="en-US" sz="1400" spc="-5" dirty="0">
                <a:solidFill>
                  <a:prstClr val="black"/>
                </a:solidFill>
                <a:cs typeface="Calibri"/>
              </a:rPr>
              <a:t> </a:t>
            </a:r>
            <a:r>
              <a:rPr lang="zh-CN" altLang="en-US" sz="1400" spc="-5" dirty="0">
                <a:solidFill>
                  <a:prstClr val="black"/>
                </a:solidFill>
                <a:cs typeface="Calibri"/>
              </a:rPr>
              <a:t>高速缓存</a:t>
            </a:r>
            <a:r>
              <a:rPr sz="1400" spc="-5" dirty="0">
                <a:solidFill>
                  <a:prstClr val="black"/>
                </a:solidFill>
                <a:cs typeface="Calibri"/>
              </a:rPr>
              <a:t>  (SRAM)</a:t>
            </a:r>
            <a:endParaRPr sz="1400" dirty="0">
              <a:solidFill>
                <a:prstClr val="black"/>
              </a:solidFill>
              <a:cs typeface="Calibri"/>
            </a:endParaRPr>
          </a:p>
        </p:txBody>
      </p:sp>
      <p:sp>
        <p:nvSpPr>
          <p:cNvPr id="8" name="object 8"/>
          <p:cNvSpPr txBox="1"/>
          <p:nvPr/>
        </p:nvSpPr>
        <p:spPr>
          <a:xfrm>
            <a:off x="3386044" y="3855262"/>
            <a:ext cx="1339215" cy="553998"/>
          </a:xfrm>
          <a:prstGeom prst="rect">
            <a:avLst/>
          </a:prstGeom>
        </p:spPr>
        <p:txBody>
          <a:bodyPr vert="horz" wrap="square" lIns="0" tIns="0" rIns="0" bIns="0" rtlCol="0">
            <a:spAutoFit/>
          </a:bodyPr>
          <a:lstStyle/>
          <a:p>
            <a:pPr marL="304800" marR="5080" indent="-292735" algn="ctr"/>
            <a:r>
              <a:rPr lang="zh-CN" altLang="en-US" spc="-5" dirty="0">
                <a:solidFill>
                  <a:prstClr val="black"/>
                </a:solidFill>
                <a:cs typeface="Calibri"/>
              </a:rPr>
              <a:t>主存</a:t>
            </a:r>
            <a:endParaRPr lang="en-US" altLang="zh-CN" spc="-5" dirty="0">
              <a:solidFill>
                <a:prstClr val="black"/>
              </a:solidFill>
              <a:cs typeface="Calibri"/>
            </a:endParaRPr>
          </a:p>
          <a:p>
            <a:pPr marL="304800" marR="5080" indent="-292735" algn="ctr"/>
            <a:r>
              <a:rPr spc="-5" dirty="0">
                <a:solidFill>
                  <a:prstClr val="black"/>
                </a:solidFill>
                <a:cs typeface="Calibri"/>
              </a:rPr>
              <a:t>(DRAM)</a:t>
            </a:r>
            <a:endParaRPr dirty="0">
              <a:solidFill>
                <a:prstClr val="black"/>
              </a:solidFill>
              <a:cs typeface="Calibri"/>
            </a:endParaRPr>
          </a:p>
        </p:txBody>
      </p:sp>
      <p:sp>
        <p:nvSpPr>
          <p:cNvPr id="9" name="object 9"/>
          <p:cNvSpPr txBox="1"/>
          <p:nvPr/>
        </p:nvSpPr>
        <p:spPr>
          <a:xfrm>
            <a:off x="2927015" y="4880762"/>
            <a:ext cx="2258060" cy="553998"/>
          </a:xfrm>
          <a:prstGeom prst="rect">
            <a:avLst/>
          </a:prstGeom>
        </p:spPr>
        <p:txBody>
          <a:bodyPr vert="horz" wrap="square" lIns="0" tIns="0" rIns="0" bIns="0" rtlCol="0">
            <a:spAutoFit/>
          </a:bodyPr>
          <a:lstStyle/>
          <a:p>
            <a:pPr marL="588645" marR="5080" indent="-576580" algn="ctr"/>
            <a:r>
              <a:rPr lang="zh-CN" altLang="en-US" spc="-5" dirty="0">
                <a:solidFill>
                  <a:prstClr val="black"/>
                </a:solidFill>
                <a:cs typeface="Calibri"/>
              </a:rPr>
              <a:t>本地二级存储</a:t>
            </a:r>
            <a:endParaRPr lang="en-US" altLang="zh-CN" spc="-5" dirty="0">
              <a:solidFill>
                <a:prstClr val="black"/>
              </a:solidFill>
              <a:cs typeface="Calibri"/>
            </a:endParaRPr>
          </a:p>
          <a:p>
            <a:pPr marL="588645" marR="5080" indent="-576580" algn="ctr"/>
            <a:r>
              <a:rPr spc="-5" dirty="0">
                <a:solidFill>
                  <a:prstClr val="black"/>
                </a:solidFill>
                <a:cs typeface="Calibri"/>
              </a:rPr>
              <a:t>  (</a:t>
            </a:r>
            <a:r>
              <a:rPr lang="zh-CN" altLang="en-US" spc="-5" dirty="0">
                <a:solidFill>
                  <a:prstClr val="black"/>
                </a:solidFill>
                <a:cs typeface="Calibri"/>
              </a:rPr>
              <a:t>本地磁盘</a:t>
            </a:r>
            <a:r>
              <a:rPr spc="-5" dirty="0">
                <a:solidFill>
                  <a:prstClr val="black"/>
                </a:solidFill>
                <a:cs typeface="Calibri"/>
              </a:rPr>
              <a:t>)</a:t>
            </a:r>
            <a:endParaRPr dirty="0">
              <a:solidFill>
                <a:prstClr val="black"/>
              </a:solidFill>
              <a:cs typeface="Calibri"/>
            </a:endParaRPr>
          </a:p>
        </p:txBody>
      </p:sp>
      <p:sp>
        <p:nvSpPr>
          <p:cNvPr id="10" name="object 10"/>
          <p:cNvSpPr/>
          <p:nvPr/>
        </p:nvSpPr>
        <p:spPr>
          <a:xfrm>
            <a:off x="3513137" y="1265237"/>
            <a:ext cx="981075" cy="0"/>
          </a:xfrm>
          <a:custGeom>
            <a:avLst/>
            <a:gdLst/>
            <a:ahLst/>
            <a:cxnLst/>
            <a:rect l="l" t="t" r="r" b="b"/>
            <a:pathLst>
              <a:path w="981075">
                <a:moveTo>
                  <a:pt x="0" y="0"/>
                </a:moveTo>
                <a:lnTo>
                  <a:pt x="981075" y="0"/>
                </a:lnTo>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3167697" y="1903412"/>
            <a:ext cx="1671955" cy="0"/>
          </a:xfrm>
          <a:custGeom>
            <a:avLst/>
            <a:gdLst/>
            <a:ahLst/>
            <a:cxnLst/>
            <a:rect l="l" t="t" r="r" b="b"/>
            <a:pathLst>
              <a:path w="1671954">
                <a:moveTo>
                  <a:pt x="0" y="0"/>
                </a:moveTo>
                <a:lnTo>
                  <a:pt x="1671637" y="0"/>
                </a:lnTo>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76200" y="3473450"/>
            <a:ext cx="0" cy="2249805"/>
          </a:xfrm>
          <a:custGeom>
            <a:avLst/>
            <a:gdLst/>
            <a:ahLst/>
            <a:cxnLst/>
            <a:rect l="l" t="t" r="r" b="b"/>
            <a:pathLst>
              <a:path h="2249804">
                <a:moveTo>
                  <a:pt x="0" y="0"/>
                </a:moveTo>
                <a:lnTo>
                  <a:pt x="0" y="2249487"/>
                </a:lnTo>
              </a:path>
            </a:pathLst>
          </a:custGeom>
          <a:ln w="38100">
            <a:solidFill>
              <a:srgbClr val="272A76"/>
            </a:solidFill>
          </a:ln>
        </p:spPr>
        <p:txBody>
          <a:bodyPr wrap="square" lIns="0" tIns="0" rIns="0" bIns="0" rtlCol="0"/>
          <a:lstStyle/>
          <a:p>
            <a:endParaRPr>
              <a:solidFill>
                <a:prstClr val="black"/>
              </a:solidFill>
            </a:endParaRPr>
          </a:p>
        </p:txBody>
      </p:sp>
      <p:sp>
        <p:nvSpPr>
          <p:cNvPr id="13" name="object 13"/>
          <p:cNvSpPr/>
          <p:nvPr/>
        </p:nvSpPr>
        <p:spPr>
          <a:xfrm>
            <a:off x="19056" y="570389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272A76"/>
          </a:solidFill>
        </p:spPr>
        <p:txBody>
          <a:bodyPr wrap="square" lIns="0" tIns="0" rIns="0" bIns="0" rtlCol="0"/>
          <a:lstStyle/>
          <a:p>
            <a:endParaRPr>
              <a:solidFill>
                <a:prstClr val="black"/>
              </a:solidFill>
            </a:endParaRPr>
          </a:p>
        </p:txBody>
      </p:sp>
      <p:sp>
        <p:nvSpPr>
          <p:cNvPr id="14" name="object 14"/>
          <p:cNvSpPr txBox="1"/>
          <p:nvPr/>
        </p:nvSpPr>
        <p:spPr>
          <a:xfrm>
            <a:off x="1695450" y="4398481"/>
            <a:ext cx="4602480" cy="266700"/>
          </a:xfrm>
          <a:prstGeom prst="rect">
            <a:avLst/>
          </a:prstGeom>
        </p:spPr>
        <p:txBody>
          <a:bodyPr vert="horz" wrap="square" lIns="0" tIns="0" rIns="0" bIns="0" rtlCol="0">
            <a:spAutoFit/>
          </a:bodyPr>
          <a:lstStyle/>
          <a:p>
            <a:pPr marL="12700">
              <a:tabLst>
                <a:tab pos="4589145" algn="l"/>
              </a:tabLst>
            </a:pPr>
            <a:r>
              <a:rPr sz="1600" u="sng" spc="-5" dirty="0">
                <a:solidFill>
                  <a:prstClr val="black"/>
                </a:solidFill>
                <a:cs typeface="Calibri"/>
              </a:rPr>
              <a:t> 	</a:t>
            </a:r>
            <a:endParaRPr sz="1600">
              <a:solidFill>
                <a:prstClr val="black"/>
              </a:solidFill>
              <a:cs typeface="Calibri"/>
            </a:endParaRPr>
          </a:p>
        </p:txBody>
      </p:sp>
      <p:sp>
        <p:nvSpPr>
          <p:cNvPr id="15" name="object 15"/>
          <p:cNvSpPr txBox="1"/>
          <p:nvPr/>
        </p:nvSpPr>
        <p:spPr>
          <a:xfrm>
            <a:off x="202564" y="3666966"/>
            <a:ext cx="841375" cy="1477328"/>
          </a:xfrm>
          <a:prstGeom prst="rect">
            <a:avLst/>
          </a:prstGeom>
        </p:spPr>
        <p:txBody>
          <a:bodyPr vert="horz" wrap="square" lIns="0" tIns="0" rIns="0" bIns="0" rtlCol="0">
            <a:spAutoFit/>
          </a:bodyPr>
          <a:lstStyle/>
          <a:p>
            <a:pPr marL="12700" marR="5080"/>
            <a:r>
              <a:rPr lang="zh-CN" altLang="en-US" sz="1600" spc="-5" dirty="0">
                <a:solidFill>
                  <a:prstClr val="black"/>
                </a:solidFill>
                <a:cs typeface="Calibri"/>
              </a:rPr>
              <a:t>更大、</a:t>
            </a:r>
            <a:endParaRPr lang="en-US" altLang="zh-CN" sz="1600" spc="-5" dirty="0">
              <a:solidFill>
                <a:prstClr val="black"/>
              </a:solidFill>
              <a:cs typeface="Calibri"/>
            </a:endParaRPr>
          </a:p>
          <a:p>
            <a:pPr marL="12700" marR="5080"/>
            <a:r>
              <a:rPr lang="zh-CN" altLang="en-US" sz="1600" spc="-5" dirty="0">
                <a:solidFill>
                  <a:prstClr val="black"/>
                </a:solidFill>
                <a:cs typeface="Calibri"/>
              </a:rPr>
              <a:t>更慢、</a:t>
            </a:r>
            <a:endParaRPr lang="en-US" altLang="zh-CN" sz="1600" spc="-5" dirty="0">
              <a:solidFill>
                <a:prstClr val="black"/>
              </a:solidFill>
              <a:cs typeface="Calibri"/>
            </a:endParaRPr>
          </a:p>
          <a:p>
            <a:pPr marL="12700" marR="5080"/>
            <a:r>
              <a:rPr lang="zh-CN" altLang="en-US" sz="1600" spc="-5" dirty="0">
                <a:solidFill>
                  <a:prstClr val="black"/>
                </a:solidFill>
                <a:cs typeface="Calibri"/>
              </a:rPr>
              <a:t>更廉价</a:t>
            </a:r>
            <a:endParaRPr lang="en-US" altLang="zh-CN" sz="1600" spc="-5" dirty="0">
              <a:solidFill>
                <a:prstClr val="black"/>
              </a:solidFill>
              <a:cs typeface="Calibri"/>
            </a:endParaRPr>
          </a:p>
          <a:p>
            <a:pPr marL="12700" marR="5080"/>
            <a:r>
              <a:rPr sz="1600" spc="-5" dirty="0">
                <a:solidFill>
                  <a:prstClr val="black"/>
                </a:solidFill>
                <a:cs typeface="Calibri"/>
              </a:rPr>
              <a:t>(</a:t>
            </a:r>
            <a:r>
              <a:rPr lang="zh-CN" altLang="en-US" sz="1600" spc="-5" dirty="0">
                <a:solidFill>
                  <a:prstClr val="black"/>
                </a:solidFill>
                <a:cs typeface="Calibri"/>
              </a:rPr>
              <a:t>每字节</a:t>
            </a:r>
            <a:r>
              <a:rPr sz="1600" spc="-5" dirty="0">
                <a:solidFill>
                  <a:prstClr val="black"/>
                </a:solidFill>
                <a:cs typeface="Calibri"/>
              </a:rPr>
              <a:t>)</a:t>
            </a:r>
            <a:r>
              <a:rPr lang="zh-CN" altLang="en-US" sz="1600" spc="-5" dirty="0">
                <a:solidFill>
                  <a:prstClr val="black"/>
                </a:solidFill>
                <a:cs typeface="Calibri"/>
              </a:rPr>
              <a:t>的存储设备</a:t>
            </a:r>
            <a:endParaRPr sz="1600" dirty="0">
              <a:solidFill>
                <a:prstClr val="black"/>
              </a:solidFill>
              <a:cs typeface="Calibri"/>
            </a:endParaRPr>
          </a:p>
        </p:txBody>
      </p:sp>
      <p:sp>
        <p:nvSpPr>
          <p:cNvPr id="17" name="object 17"/>
          <p:cNvSpPr/>
          <p:nvPr/>
        </p:nvSpPr>
        <p:spPr>
          <a:xfrm>
            <a:off x="2255837" y="3586162"/>
            <a:ext cx="3475354" cy="0"/>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2362201" y="5981065"/>
            <a:ext cx="3526790" cy="553998"/>
          </a:xfrm>
          <a:prstGeom prst="rect">
            <a:avLst/>
          </a:prstGeom>
        </p:spPr>
        <p:txBody>
          <a:bodyPr vert="horz" wrap="square" lIns="0" tIns="0" rIns="0" bIns="0" rtlCol="0">
            <a:spAutoFit/>
          </a:bodyPr>
          <a:lstStyle/>
          <a:p>
            <a:pPr marL="384175" marR="5080" indent="-372110" algn="ctr"/>
            <a:r>
              <a:rPr lang="zh-CN" altLang="en-US" spc="-5" dirty="0">
                <a:solidFill>
                  <a:prstClr val="black"/>
                </a:solidFill>
                <a:cs typeface="Calibri"/>
              </a:rPr>
              <a:t>远程二级存储</a:t>
            </a:r>
            <a:endParaRPr lang="en-US" altLang="zh-CN" spc="-5" dirty="0">
              <a:solidFill>
                <a:prstClr val="black"/>
              </a:solidFill>
              <a:cs typeface="Calibri"/>
            </a:endParaRPr>
          </a:p>
          <a:p>
            <a:pPr marL="384175" marR="5080" indent="-372110" algn="ctr"/>
            <a:r>
              <a:rPr spc="-5" dirty="0">
                <a:solidFill>
                  <a:prstClr val="black"/>
                </a:solidFill>
                <a:cs typeface="Calibri"/>
              </a:rPr>
              <a:t>  (</a:t>
            </a:r>
            <a:r>
              <a:rPr lang="zh-CN" altLang="en-US" spc="-5" dirty="0">
                <a:solidFill>
                  <a:prstClr val="black"/>
                </a:solidFill>
                <a:cs typeface="Calibri"/>
              </a:rPr>
              <a:t>分布式文件系统、</a:t>
            </a:r>
            <a:r>
              <a:rPr lang="en-US" altLang="zh-CN" spc="-5" dirty="0">
                <a:solidFill>
                  <a:prstClr val="black"/>
                </a:solidFill>
                <a:cs typeface="Calibri"/>
              </a:rPr>
              <a:t>Web </a:t>
            </a:r>
            <a:r>
              <a:rPr lang="zh-CN" altLang="en-US" spc="-5" dirty="0">
                <a:solidFill>
                  <a:prstClr val="black"/>
                </a:solidFill>
                <a:cs typeface="Calibri"/>
              </a:rPr>
              <a:t>服务器</a:t>
            </a:r>
            <a:r>
              <a:rPr spc="-5" dirty="0">
                <a:solidFill>
                  <a:prstClr val="black"/>
                </a:solidFill>
                <a:cs typeface="Calibri"/>
              </a:rPr>
              <a:t>)</a:t>
            </a:r>
            <a:endParaRPr dirty="0">
              <a:solidFill>
                <a:prstClr val="black"/>
              </a:solidFill>
              <a:cs typeface="Calibri"/>
            </a:endParaRPr>
          </a:p>
        </p:txBody>
      </p:sp>
      <p:sp>
        <p:nvSpPr>
          <p:cNvPr id="19" name="object 19"/>
          <p:cNvSpPr txBox="1"/>
          <p:nvPr/>
        </p:nvSpPr>
        <p:spPr>
          <a:xfrm>
            <a:off x="7152045" y="5412657"/>
            <a:ext cx="1524635" cy="646331"/>
          </a:xfrm>
          <a:prstGeom prst="rect">
            <a:avLst/>
          </a:prstGeom>
        </p:spPr>
        <p:txBody>
          <a:bodyPr vert="horz" wrap="square" lIns="0" tIns="0" rIns="0" bIns="0" rtlCol="0">
            <a:spAutoFit/>
          </a:bodyPr>
          <a:lstStyle/>
          <a:p>
            <a:pPr marL="12700" marR="5080" algn="just"/>
            <a:r>
              <a:rPr lang="zh-CN" altLang="en-US" sz="1400" b="1" spc="-5" dirty="0">
                <a:solidFill>
                  <a:srgbClr val="BC1E24"/>
                </a:solidFill>
                <a:cs typeface="Calibri"/>
              </a:rPr>
              <a:t>本地磁盘保存着从远程服务器磁盘上取出的文件</a:t>
            </a:r>
            <a:endParaRPr sz="1400" dirty="0">
              <a:solidFill>
                <a:prstClr val="black"/>
              </a:solidFill>
              <a:cs typeface="Calibri"/>
            </a:endParaRPr>
          </a:p>
        </p:txBody>
      </p:sp>
      <p:sp>
        <p:nvSpPr>
          <p:cNvPr id="20" name="object 20"/>
          <p:cNvSpPr txBox="1"/>
          <p:nvPr/>
        </p:nvSpPr>
        <p:spPr>
          <a:xfrm>
            <a:off x="3526613" y="2078989"/>
            <a:ext cx="1058863" cy="492443"/>
          </a:xfrm>
          <a:prstGeom prst="rect">
            <a:avLst/>
          </a:prstGeom>
        </p:spPr>
        <p:txBody>
          <a:bodyPr vert="horz" wrap="square" lIns="0" tIns="0" rIns="0" bIns="0" rtlCol="0">
            <a:spAutoFit/>
          </a:bodyPr>
          <a:lstStyle/>
          <a:p>
            <a:pPr marL="12700" algn="ctr"/>
            <a:r>
              <a:rPr sz="1600" spc="-5" dirty="0">
                <a:solidFill>
                  <a:prstClr val="black"/>
                </a:solidFill>
                <a:cs typeface="Calibri"/>
              </a:rPr>
              <a:t>L2</a:t>
            </a:r>
            <a:r>
              <a:rPr lang="en-US" sz="1600" spc="-5" dirty="0">
                <a:solidFill>
                  <a:prstClr val="black"/>
                </a:solidFill>
                <a:cs typeface="Calibri"/>
              </a:rPr>
              <a:t> </a:t>
            </a:r>
            <a:r>
              <a:rPr lang="zh-CN" altLang="en-US" sz="1600" spc="-5" dirty="0">
                <a:solidFill>
                  <a:prstClr val="black"/>
                </a:solidFill>
                <a:cs typeface="Calibri"/>
              </a:rPr>
              <a:t>高速缓存</a:t>
            </a:r>
            <a:endParaRPr lang="en-US" altLang="zh-CN" sz="1600" spc="-5" dirty="0">
              <a:solidFill>
                <a:prstClr val="black"/>
              </a:solidFill>
              <a:cs typeface="Calibri"/>
            </a:endParaRPr>
          </a:p>
          <a:p>
            <a:pPr marL="12700" algn="ctr"/>
            <a:r>
              <a:rPr lang="en-US" altLang="zh-CN" sz="1600" spc="-5" dirty="0">
                <a:solidFill>
                  <a:prstClr val="black"/>
                </a:solidFill>
                <a:cs typeface="Calibri"/>
              </a:rPr>
              <a:t>(SRAM)</a:t>
            </a:r>
            <a:endParaRPr lang="en-US" altLang="zh-CN" sz="1600" dirty="0">
              <a:solidFill>
                <a:prstClr val="black"/>
              </a:solidFill>
              <a:cs typeface="Calibri"/>
            </a:endParaRPr>
          </a:p>
        </p:txBody>
      </p:sp>
      <p:sp>
        <p:nvSpPr>
          <p:cNvPr id="22" name="object 22"/>
          <p:cNvSpPr txBox="1"/>
          <p:nvPr/>
        </p:nvSpPr>
        <p:spPr>
          <a:xfrm>
            <a:off x="5041266" y="1678369"/>
            <a:ext cx="2660015" cy="430887"/>
          </a:xfrm>
          <a:prstGeom prst="rect">
            <a:avLst/>
          </a:prstGeom>
        </p:spPr>
        <p:txBody>
          <a:bodyPr vert="horz" wrap="square" lIns="0" tIns="0" rIns="0" bIns="0" rtlCol="0">
            <a:spAutoFit/>
          </a:bodyPr>
          <a:lstStyle/>
          <a:p>
            <a:pPr marL="12700" marR="5080"/>
            <a:r>
              <a:rPr sz="1400" b="1" spc="-5" dirty="0">
                <a:solidFill>
                  <a:srgbClr val="BC1E24"/>
                </a:solidFill>
                <a:cs typeface="Calibri"/>
              </a:rPr>
              <a:t>L1 </a:t>
            </a:r>
            <a:r>
              <a:rPr lang="zh-CN" altLang="en-US" sz="1400" b="1" dirty="0">
                <a:solidFill>
                  <a:srgbClr val="BC1E24"/>
                </a:solidFill>
                <a:cs typeface="Calibri"/>
              </a:rPr>
              <a:t>高速缓存保存着从</a:t>
            </a:r>
            <a:r>
              <a:rPr lang="en-US" altLang="zh-CN" sz="1400" b="1" dirty="0">
                <a:solidFill>
                  <a:srgbClr val="BC1E24"/>
                </a:solidFill>
                <a:cs typeface="Calibri"/>
              </a:rPr>
              <a:t>L2</a:t>
            </a:r>
            <a:r>
              <a:rPr lang="zh-CN" altLang="en-US" sz="1400" b="1" dirty="0">
                <a:solidFill>
                  <a:srgbClr val="BC1E24"/>
                </a:solidFill>
                <a:cs typeface="Calibri"/>
              </a:rPr>
              <a:t>高速缓存取出的缓存行</a:t>
            </a:r>
            <a:endParaRPr sz="1400" dirty="0">
              <a:solidFill>
                <a:prstClr val="black"/>
              </a:solidFill>
              <a:cs typeface="Calibri"/>
            </a:endParaRPr>
          </a:p>
        </p:txBody>
      </p:sp>
      <p:sp>
        <p:nvSpPr>
          <p:cNvPr id="23" name="object 23"/>
          <p:cNvSpPr txBox="1"/>
          <p:nvPr/>
        </p:nvSpPr>
        <p:spPr>
          <a:xfrm>
            <a:off x="4652376" y="1010071"/>
            <a:ext cx="2599055" cy="430887"/>
          </a:xfrm>
          <a:prstGeom prst="rect">
            <a:avLst/>
          </a:prstGeom>
        </p:spPr>
        <p:txBody>
          <a:bodyPr vert="horz" wrap="square" lIns="0" tIns="0" rIns="0" bIns="0" rtlCol="0">
            <a:spAutoFit/>
          </a:bodyPr>
          <a:lstStyle/>
          <a:p>
            <a:pPr marL="12700" marR="5080"/>
            <a:r>
              <a:rPr sz="1400" b="1" dirty="0">
                <a:solidFill>
                  <a:srgbClr val="BC1E24"/>
                </a:solidFill>
                <a:cs typeface="Calibri"/>
              </a:rPr>
              <a:t>CPU </a:t>
            </a:r>
            <a:r>
              <a:rPr lang="zh-CN" altLang="en-US" sz="1400" b="1" dirty="0">
                <a:solidFill>
                  <a:srgbClr val="BC1E24"/>
                </a:solidFill>
                <a:cs typeface="Calibri"/>
              </a:rPr>
              <a:t>寄存器保存着从</a:t>
            </a:r>
            <a:r>
              <a:rPr lang="en-US" altLang="zh-CN" sz="1400" b="1" dirty="0">
                <a:solidFill>
                  <a:srgbClr val="BC1E24"/>
                </a:solidFill>
                <a:cs typeface="Calibri"/>
              </a:rPr>
              <a:t>L1</a:t>
            </a:r>
            <a:r>
              <a:rPr lang="zh-CN" altLang="en-US" sz="1400" b="1" dirty="0">
                <a:solidFill>
                  <a:srgbClr val="BC1E24"/>
                </a:solidFill>
                <a:cs typeface="Calibri"/>
              </a:rPr>
              <a:t>高速缓存取出的字</a:t>
            </a:r>
            <a:endParaRPr sz="1400" dirty="0">
              <a:solidFill>
                <a:prstClr val="black"/>
              </a:solidFill>
              <a:cs typeface="Calibri"/>
            </a:endParaRPr>
          </a:p>
        </p:txBody>
      </p:sp>
      <p:sp>
        <p:nvSpPr>
          <p:cNvPr id="24" name="object 24"/>
          <p:cNvSpPr txBox="1"/>
          <p:nvPr/>
        </p:nvSpPr>
        <p:spPr>
          <a:xfrm>
            <a:off x="5410200" y="2447432"/>
            <a:ext cx="2601378" cy="430887"/>
          </a:xfrm>
          <a:prstGeom prst="rect">
            <a:avLst/>
          </a:prstGeom>
        </p:spPr>
        <p:txBody>
          <a:bodyPr vert="horz" wrap="square" lIns="0" tIns="0" rIns="0" bIns="0" rtlCol="0">
            <a:spAutoFit/>
          </a:bodyPr>
          <a:lstStyle/>
          <a:p>
            <a:pPr marL="12700">
              <a:tabLst>
                <a:tab pos="2459990" algn="l"/>
                <a:tab pos="2689860" algn="l"/>
              </a:tabLst>
            </a:pPr>
            <a:r>
              <a:rPr sz="1400" b="1" spc="-5" dirty="0">
                <a:solidFill>
                  <a:srgbClr val="BC1E24"/>
                </a:solidFill>
                <a:cs typeface="Calibri"/>
              </a:rPr>
              <a:t>L2</a:t>
            </a:r>
            <a:r>
              <a:rPr lang="en-US" sz="1400" b="1" spc="-5" dirty="0">
                <a:solidFill>
                  <a:srgbClr val="BC1E24"/>
                </a:solidFill>
                <a:cs typeface="Calibri"/>
              </a:rPr>
              <a:t> </a:t>
            </a:r>
            <a:r>
              <a:rPr lang="zh-CN" altLang="en-US" sz="1400" b="1" spc="-5" dirty="0">
                <a:solidFill>
                  <a:srgbClr val="BC1E24"/>
                </a:solidFill>
                <a:cs typeface="Calibri"/>
              </a:rPr>
              <a:t>高速缓存保存着从</a:t>
            </a:r>
            <a:r>
              <a:rPr lang="en-US" altLang="zh-CN" sz="1400" b="1" spc="-5" dirty="0">
                <a:solidFill>
                  <a:srgbClr val="BC1E24"/>
                </a:solidFill>
                <a:cs typeface="Calibri"/>
              </a:rPr>
              <a:t>L3</a:t>
            </a:r>
            <a:r>
              <a:rPr lang="zh-CN" altLang="en-US" sz="1400" b="1" spc="-5" dirty="0">
                <a:solidFill>
                  <a:srgbClr val="BC1E24"/>
                </a:solidFill>
                <a:cs typeface="Calibri"/>
              </a:rPr>
              <a:t>高速缓存取出的缓存行</a:t>
            </a:r>
            <a:endParaRPr sz="1400" dirty="0">
              <a:solidFill>
                <a:prstClr val="black"/>
              </a:solidFill>
              <a:cs typeface="Calibri"/>
            </a:endParaRPr>
          </a:p>
        </p:txBody>
      </p:sp>
      <p:sp>
        <p:nvSpPr>
          <p:cNvPr id="25" name="object 25"/>
          <p:cNvSpPr txBox="1"/>
          <p:nvPr/>
        </p:nvSpPr>
        <p:spPr>
          <a:xfrm>
            <a:off x="3314065" y="676275"/>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0:</a:t>
            </a:r>
            <a:endParaRPr>
              <a:solidFill>
                <a:prstClr val="black"/>
              </a:solidFill>
              <a:cs typeface="Calibri"/>
            </a:endParaRPr>
          </a:p>
        </p:txBody>
      </p:sp>
      <p:sp>
        <p:nvSpPr>
          <p:cNvPr id="26" name="object 26"/>
          <p:cNvSpPr txBox="1"/>
          <p:nvPr/>
        </p:nvSpPr>
        <p:spPr>
          <a:xfrm>
            <a:off x="2945790" y="13858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1:</a:t>
            </a:r>
            <a:endParaRPr>
              <a:solidFill>
                <a:prstClr val="black"/>
              </a:solidFill>
              <a:cs typeface="Calibri"/>
            </a:endParaRPr>
          </a:p>
        </p:txBody>
      </p:sp>
      <p:sp>
        <p:nvSpPr>
          <p:cNvPr id="27" name="object 27"/>
          <p:cNvSpPr txBox="1"/>
          <p:nvPr/>
        </p:nvSpPr>
        <p:spPr>
          <a:xfrm>
            <a:off x="2564714" y="20732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2:</a:t>
            </a:r>
            <a:endParaRPr>
              <a:solidFill>
                <a:prstClr val="black"/>
              </a:solidFill>
              <a:cs typeface="Calibri"/>
            </a:endParaRPr>
          </a:p>
        </p:txBody>
      </p:sp>
      <p:sp>
        <p:nvSpPr>
          <p:cNvPr id="28" name="object 28"/>
          <p:cNvSpPr txBox="1"/>
          <p:nvPr/>
        </p:nvSpPr>
        <p:spPr>
          <a:xfrm>
            <a:off x="2158263" y="282900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3:</a:t>
            </a:r>
            <a:endParaRPr>
              <a:solidFill>
                <a:prstClr val="black"/>
              </a:solidFill>
              <a:cs typeface="Calibri"/>
            </a:endParaRPr>
          </a:p>
        </p:txBody>
      </p:sp>
      <p:sp>
        <p:nvSpPr>
          <p:cNvPr id="29" name="object 29"/>
          <p:cNvSpPr txBox="1"/>
          <p:nvPr/>
        </p:nvSpPr>
        <p:spPr>
          <a:xfrm>
            <a:off x="1632711" y="3827526"/>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4:</a:t>
            </a:r>
            <a:endParaRPr>
              <a:solidFill>
                <a:prstClr val="black"/>
              </a:solidFill>
              <a:cs typeface="Calibri"/>
            </a:endParaRPr>
          </a:p>
        </p:txBody>
      </p:sp>
      <p:sp>
        <p:nvSpPr>
          <p:cNvPr id="30" name="object 30"/>
          <p:cNvSpPr txBox="1"/>
          <p:nvPr/>
        </p:nvSpPr>
        <p:spPr>
          <a:xfrm>
            <a:off x="1012063" y="494515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5:</a:t>
            </a:r>
            <a:endParaRPr>
              <a:solidFill>
                <a:prstClr val="black"/>
              </a:solidFill>
              <a:cs typeface="Calibri"/>
            </a:endParaRPr>
          </a:p>
        </p:txBody>
      </p:sp>
      <p:sp>
        <p:nvSpPr>
          <p:cNvPr id="32" name="object 32"/>
          <p:cNvSpPr txBox="1"/>
          <p:nvPr/>
        </p:nvSpPr>
        <p:spPr>
          <a:xfrm>
            <a:off x="208915" y="1423192"/>
            <a:ext cx="908685" cy="1477328"/>
          </a:xfrm>
          <a:prstGeom prst="rect">
            <a:avLst/>
          </a:prstGeom>
        </p:spPr>
        <p:txBody>
          <a:bodyPr vert="horz" wrap="square" lIns="0" tIns="0" rIns="0" bIns="0" rtlCol="0">
            <a:spAutoFit/>
          </a:bodyPr>
          <a:lstStyle/>
          <a:p>
            <a:pPr marL="12700" marR="5080"/>
            <a:r>
              <a:rPr lang="zh-CN" altLang="en-US" sz="1600" spc="-10" dirty="0">
                <a:solidFill>
                  <a:prstClr val="black"/>
                </a:solidFill>
                <a:cs typeface="Calibri"/>
              </a:rPr>
              <a:t>更小、</a:t>
            </a:r>
            <a:endParaRPr lang="zh-CN" altLang="en-US" sz="1600" dirty="0">
              <a:solidFill>
                <a:prstClr val="black"/>
              </a:solidFill>
              <a:cs typeface="Calibri"/>
            </a:endParaRPr>
          </a:p>
          <a:p>
            <a:pPr marL="12700" marR="5080"/>
            <a:r>
              <a:rPr lang="zh-CN" altLang="en-US" sz="1600" spc="-5" dirty="0">
                <a:solidFill>
                  <a:prstClr val="black"/>
                </a:solidFill>
                <a:cs typeface="Calibri"/>
              </a:rPr>
              <a:t>更快、</a:t>
            </a:r>
            <a:endParaRPr lang="en-US" altLang="zh-CN" sz="1600" spc="-5" dirty="0">
              <a:solidFill>
                <a:prstClr val="black"/>
              </a:solidFill>
              <a:cs typeface="Calibri"/>
            </a:endParaRPr>
          </a:p>
          <a:p>
            <a:pPr marL="12700" marR="5080"/>
            <a:r>
              <a:rPr lang="zh-CN" altLang="en-US" sz="1600" spc="-5" dirty="0">
                <a:solidFill>
                  <a:prstClr val="black"/>
                </a:solidFill>
                <a:cs typeface="Calibri"/>
              </a:rPr>
              <a:t>更贵</a:t>
            </a:r>
            <a:endParaRPr lang="en-US" altLang="zh-CN" sz="1600" spc="-5" dirty="0">
              <a:solidFill>
                <a:prstClr val="black"/>
              </a:solidFill>
              <a:cs typeface="Calibri"/>
            </a:endParaRPr>
          </a:p>
          <a:p>
            <a:pPr marL="12700" marR="5080"/>
            <a:r>
              <a:rPr sz="1600" spc="-5" dirty="0">
                <a:solidFill>
                  <a:prstClr val="black"/>
                </a:solidFill>
                <a:cs typeface="Calibri"/>
              </a:rPr>
              <a:t>(</a:t>
            </a:r>
            <a:r>
              <a:rPr lang="zh-CN" altLang="en-US" sz="1600" spc="-5" dirty="0">
                <a:solidFill>
                  <a:prstClr val="black"/>
                </a:solidFill>
                <a:cs typeface="Calibri"/>
              </a:rPr>
              <a:t>每字节</a:t>
            </a:r>
            <a:r>
              <a:rPr sz="1600" spc="-5" dirty="0">
                <a:solidFill>
                  <a:prstClr val="black"/>
                </a:solidFill>
                <a:cs typeface="Calibri"/>
              </a:rPr>
              <a:t>) </a:t>
            </a:r>
            <a:r>
              <a:rPr lang="zh-CN" altLang="en-US" sz="1600" spc="-5" dirty="0">
                <a:solidFill>
                  <a:prstClr val="black"/>
                </a:solidFill>
                <a:cs typeface="Calibri"/>
              </a:rPr>
              <a:t>的存储设备</a:t>
            </a:r>
            <a:endParaRPr sz="1600" dirty="0">
              <a:solidFill>
                <a:prstClr val="black"/>
              </a:solidFill>
              <a:cs typeface="Calibri"/>
            </a:endParaRPr>
          </a:p>
        </p:txBody>
      </p:sp>
      <p:sp>
        <p:nvSpPr>
          <p:cNvPr id="33" name="object 33"/>
          <p:cNvSpPr/>
          <p:nvPr/>
        </p:nvSpPr>
        <p:spPr>
          <a:xfrm>
            <a:off x="90487" y="1049337"/>
            <a:ext cx="0" cy="2059305"/>
          </a:xfrm>
          <a:custGeom>
            <a:avLst/>
            <a:gdLst/>
            <a:ahLst/>
            <a:cxnLst/>
            <a:rect l="l" t="t" r="r" b="b"/>
            <a:pathLst>
              <a:path h="2059305">
                <a:moveTo>
                  <a:pt x="0" y="2058987"/>
                </a:moveTo>
                <a:lnTo>
                  <a:pt x="0" y="0"/>
                </a:lnTo>
              </a:path>
            </a:pathLst>
          </a:custGeom>
          <a:ln w="38100">
            <a:solidFill>
              <a:srgbClr val="272A76"/>
            </a:solidFill>
          </a:ln>
        </p:spPr>
        <p:txBody>
          <a:bodyPr wrap="square" lIns="0" tIns="0" rIns="0" bIns="0" rtlCol="0"/>
          <a:lstStyle/>
          <a:p>
            <a:endParaRPr>
              <a:solidFill>
                <a:prstClr val="black"/>
              </a:solidFill>
            </a:endParaRPr>
          </a:p>
        </p:txBody>
      </p:sp>
      <p:sp>
        <p:nvSpPr>
          <p:cNvPr id="34" name="object 34"/>
          <p:cNvSpPr/>
          <p:nvPr/>
        </p:nvSpPr>
        <p:spPr>
          <a:xfrm>
            <a:off x="33331" y="954084"/>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272A76"/>
          </a:solidFill>
        </p:spPr>
        <p:txBody>
          <a:bodyPr wrap="square" lIns="0" tIns="0" rIns="0" bIns="0" rtlCol="0"/>
          <a:lstStyle/>
          <a:p>
            <a:endParaRPr>
              <a:solidFill>
                <a:prstClr val="black"/>
              </a:solidFill>
            </a:endParaRPr>
          </a:p>
        </p:txBody>
      </p:sp>
      <p:sp>
        <p:nvSpPr>
          <p:cNvPr id="35" name="object 35"/>
          <p:cNvSpPr/>
          <p:nvPr/>
        </p:nvSpPr>
        <p:spPr>
          <a:xfrm>
            <a:off x="1117600" y="5743575"/>
            <a:ext cx="5765800" cy="0"/>
          </a:xfrm>
          <a:custGeom>
            <a:avLst/>
            <a:gdLst/>
            <a:ahLst/>
            <a:cxnLst/>
            <a:rect l="l" t="t" r="r" b="b"/>
            <a:pathLst>
              <a:path w="5765800">
                <a:moveTo>
                  <a:pt x="0" y="0"/>
                </a:moveTo>
                <a:lnTo>
                  <a:pt x="5765800" y="0"/>
                </a:lnTo>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81</a:t>
            </a:fld>
            <a:endParaRPr spc="-5" dirty="0">
              <a:solidFill>
                <a:prstClr val="black"/>
              </a:solidFill>
            </a:endParaRPr>
          </a:p>
        </p:txBody>
      </p:sp>
      <p:sp>
        <p:nvSpPr>
          <p:cNvPr id="37" name="object 37"/>
          <p:cNvSpPr txBox="1"/>
          <p:nvPr/>
        </p:nvSpPr>
        <p:spPr>
          <a:xfrm>
            <a:off x="5888990" y="3342067"/>
            <a:ext cx="2264410" cy="430887"/>
          </a:xfrm>
          <a:prstGeom prst="rect">
            <a:avLst/>
          </a:prstGeom>
        </p:spPr>
        <p:txBody>
          <a:bodyPr vert="horz" wrap="square" lIns="0" tIns="0" rIns="0" bIns="0" rtlCol="0">
            <a:spAutoFit/>
          </a:bodyPr>
          <a:lstStyle/>
          <a:p>
            <a:pPr marL="52069" marR="5080" indent="-40005"/>
            <a:r>
              <a:rPr sz="1400" b="1" spc="-5" dirty="0">
                <a:solidFill>
                  <a:srgbClr val="BC1E24"/>
                </a:solidFill>
                <a:cs typeface="Calibri"/>
              </a:rPr>
              <a:t>L3 </a:t>
            </a:r>
            <a:r>
              <a:rPr lang="zh-CN" altLang="en-US" sz="1400" b="1" dirty="0">
                <a:solidFill>
                  <a:srgbClr val="BC1E24"/>
                </a:solidFill>
                <a:cs typeface="Calibri"/>
              </a:rPr>
              <a:t>高速缓存保存着从主存取出的缓存行</a:t>
            </a:r>
            <a:endParaRPr sz="1400" dirty="0">
              <a:solidFill>
                <a:prstClr val="black"/>
              </a:solidFill>
              <a:cs typeface="Calibri"/>
            </a:endParaRPr>
          </a:p>
        </p:txBody>
      </p:sp>
      <p:sp>
        <p:nvSpPr>
          <p:cNvPr id="38" name="object 38"/>
          <p:cNvSpPr txBox="1"/>
          <p:nvPr/>
        </p:nvSpPr>
        <p:spPr>
          <a:xfrm>
            <a:off x="466090" y="5995987"/>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6:</a:t>
            </a:r>
            <a:endParaRPr>
              <a:solidFill>
                <a:prstClr val="black"/>
              </a:solidFill>
              <a:cs typeface="Calibri"/>
            </a:endParaRPr>
          </a:p>
        </p:txBody>
      </p:sp>
      <p:sp>
        <p:nvSpPr>
          <p:cNvPr id="39" name="object 39"/>
          <p:cNvSpPr txBox="1"/>
          <p:nvPr/>
        </p:nvSpPr>
        <p:spPr>
          <a:xfrm>
            <a:off x="6478430" y="4276007"/>
            <a:ext cx="1997710" cy="430887"/>
          </a:xfrm>
          <a:prstGeom prst="rect">
            <a:avLst/>
          </a:prstGeom>
        </p:spPr>
        <p:txBody>
          <a:bodyPr vert="horz" wrap="square" lIns="0" tIns="0" rIns="0" bIns="0" rtlCol="0">
            <a:spAutoFit/>
          </a:bodyPr>
          <a:lstStyle/>
          <a:p>
            <a:pPr marL="12700" marR="5080"/>
            <a:r>
              <a:rPr lang="zh-CN" altLang="en-US" sz="1400" b="1" dirty="0">
                <a:solidFill>
                  <a:srgbClr val="BC1E24"/>
                </a:solidFill>
                <a:cs typeface="Calibri"/>
              </a:rPr>
              <a:t>主存保存着从磁盘取出的磁盘块</a:t>
            </a:r>
            <a:endParaRPr sz="1400" dirty="0">
              <a:solidFill>
                <a:prstClr val="black"/>
              </a:solidFill>
              <a:cs typeface="Calibri"/>
            </a:endParaRPr>
          </a:p>
        </p:txBody>
      </p:sp>
      <p:sp>
        <p:nvSpPr>
          <p:cNvPr id="42" name="object 20"/>
          <p:cNvSpPr txBox="1"/>
          <p:nvPr/>
        </p:nvSpPr>
        <p:spPr>
          <a:xfrm>
            <a:off x="3530952" y="2881229"/>
            <a:ext cx="1121424" cy="492443"/>
          </a:xfrm>
          <a:prstGeom prst="rect">
            <a:avLst/>
          </a:prstGeom>
        </p:spPr>
        <p:txBody>
          <a:bodyPr vert="horz" wrap="square" lIns="0" tIns="0" rIns="0" bIns="0" rtlCol="0">
            <a:spAutoFit/>
          </a:bodyPr>
          <a:lstStyle/>
          <a:p>
            <a:pPr marL="12700" algn="ctr"/>
            <a:r>
              <a:rPr sz="1600" spc="-5" dirty="0">
                <a:solidFill>
                  <a:prstClr val="black"/>
                </a:solidFill>
                <a:cs typeface="Calibri"/>
              </a:rPr>
              <a:t>L</a:t>
            </a:r>
            <a:r>
              <a:rPr lang="en-US" sz="1600" spc="-5" dirty="0">
                <a:solidFill>
                  <a:prstClr val="black"/>
                </a:solidFill>
                <a:cs typeface="Calibri"/>
              </a:rPr>
              <a:t>3 </a:t>
            </a:r>
            <a:r>
              <a:rPr lang="zh-CN" altLang="en-US" sz="1600" spc="-5" dirty="0">
                <a:solidFill>
                  <a:prstClr val="black"/>
                </a:solidFill>
                <a:cs typeface="Calibri"/>
              </a:rPr>
              <a:t>高速缓存</a:t>
            </a:r>
            <a:endParaRPr lang="en-US" altLang="zh-CN" sz="1600" spc="-5" dirty="0">
              <a:solidFill>
                <a:prstClr val="black"/>
              </a:solidFill>
              <a:cs typeface="Calibri"/>
            </a:endParaRPr>
          </a:p>
          <a:p>
            <a:pPr marL="12700" algn="ctr"/>
            <a:r>
              <a:rPr lang="en-US" altLang="zh-CN" sz="1600" spc="-5" dirty="0">
                <a:solidFill>
                  <a:prstClr val="black"/>
                </a:solidFill>
                <a:cs typeface="Calibri"/>
              </a:rPr>
              <a:t>(SRAM)</a:t>
            </a:r>
            <a:endParaRPr lang="en-US" altLang="zh-CN" sz="1600" dirty="0">
              <a:solidFill>
                <a:prstClr val="black"/>
              </a:solidFill>
              <a:cs typeface="Calibri"/>
            </a:endParaRPr>
          </a:p>
        </p:txBody>
      </p:sp>
      <p:sp>
        <p:nvSpPr>
          <p:cNvPr id="46" name="object 17"/>
          <p:cNvSpPr/>
          <p:nvPr/>
        </p:nvSpPr>
        <p:spPr>
          <a:xfrm flipV="1">
            <a:off x="2757399" y="2649785"/>
            <a:ext cx="2500402" cy="45719"/>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923222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82</a:t>
            </a:fld>
            <a:endParaRPr spc="-5" dirty="0">
              <a:solidFill>
                <a:prstClr val="black"/>
              </a:solidFill>
            </a:endParaRPr>
          </a:p>
        </p:txBody>
      </p:sp>
      <p:sp>
        <p:nvSpPr>
          <p:cNvPr id="3" name="object 3"/>
          <p:cNvSpPr txBox="1">
            <a:spLocks noGrp="1"/>
          </p:cNvSpPr>
          <p:nvPr>
            <p:ph type="title"/>
          </p:nvPr>
        </p:nvSpPr>
        <p:spPr>
          <a:xfrm>
            <a:off x="435758" y="513402"/>
            <a:ext cx="8271509" cy="553998"/>
          </a:xfrm>
          <a:prstGeom prst="rect">
            <a:avLst/>
          </a:prstGeom>
        </p:spPr>
        <p:txBody>
          <a:bodyPr vert="horz" wrap="square" lIns="0" tIns="0" rIns="0" bIns="0" rtlCol="0">
            <a:spAutoFit/>
          </a:bodyPr>
          <a:lstStyle/>
          <a:p>
            <a:pPr marL="12700">
              <a:lnSpc>
                <a:spcPct val="100000"/>
              </a:lnSpc>
            </a:pPr>
            <a:r>
              <a:rPr lang="zh-CN" altLang="en-US" spc="-5" dirty="0"/>
              <a:t>存储器层次结构中的缓存</a:t>
            </a:r>
            <a:endParaRPr dirty="0"/>
          </a:p>
        </p:txBody>
      </p:sp>
      <p:graphicFrame>
        <p:nvGraphicFramePr>
          <p:cNvPr id="4" name="object 4"/>
          <p:cNvGraphicFramePr>
            <a:graphicFrameLocks noGrp="1"/>
          </p:cNvGraphicFramePr>
          <p:nvPr>
            <p:extLst>
              <p:ext uri="{D42A27DB-BD31-4B8C-83A1-F6EECF244321}">
                <p14:modId xmlns:p14="http://schemas.microsoft.com/office/powerpoint/2010/main" val="1821582661"/>
              </p:ext>
            </p:extLst>
          </p:nvPr>
        </p:nvGraphicFramePr>
        <p:xfrm>
          <a:off x="109537" y="1433512"/>
          <a:ext cx="8990806" cy="5072058"/>
        </p:xfrm>
        <a:graphic>
          <a:graphicData uri="http://schemas.openxmlformats.org/drawingml/2006/table">
            <a:tbl>
              <a:tblPr firstRow="1" bandRow="1">
                <a:tableStyleId>{2D5ABB26-0587-4C30-8999-92F81FD0307C}</a:tableStyleId>
              </a:tblPr>
              <a:tblGrid>
                <a:gridCol w="182800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639762">
                <a:tc>
                  <a:txBody>
                    <a:bodyPr/>
                    <a:lstStyle/>
                    <a:p>
                      <a:pPr marL="83185">
                        <a:lnSpc>
                          <a:spcPct val="100000"/>
                        </a:lnSpc>
                        <a:spcBef>
                          <a:spcPts val="1265"/>
                        </a:spcBef>
                      </a:pPr>
                      <a:r>
                        <a:rPr lang="zh-CN" altLang="en-US" sz="1800" b="1" spc="-5" dirty="0">
                          <a:latin typeface="Calibri"/>
                          <a:cs typeface="Calibri"/>
                        </a:rPr>
                        <a:t>缓存类型</a:t>
                      </a:r>
                      <a:endParaRPr sz="1800" dirty="0">
                        <a:latin typeface="Calibri"/>
                        <a:cs typeface="Calibri"/>
                      </a:endParaRPr>
                    </a:p>
                  </a:txBody>
                  <a:tcPr marL="0" marR="0" marT="160655" marB="0">
                    <a:lnL w="11112">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spc="-5" dirty="0">
                          <a:latin typeface="Calibri"/>
                          <a:cs typeface="Calibri"/>
                        </a:rPr>
                        <a:t>缓存什么</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spc="-5" dirty="0">
                          <a:latin typeface="Calibri"/>
                          <a:cs typeface="Calibri"/>
                        </a:rPr>
                        <a:t>被缓存在何处</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dirty="0">
                          <a:latin typeface="Calibri"/>
                          <a:cs typeface="Calibri"/>
                        </a:rPr>
                        <a:t>延迟</a:t>
                      </a:r>
                      <a:r>
                        <a:rPr lang="en-US" altLang="zh-CN" sz="1800" b="1" dirty="0">
                          <a:latin typeface="Calibri"/>
                          <a:cs typeface="Calibri"/>
                        </a:rPr>
                        <a:t>(</a:t>
                      </a:r>
                      <a:r>
                        <a:rPr lang="zh-CN" altLang="en-US" sz="1800" b="1" dirty="0">
                          <a:latin typeface="Calibri"/>
                          <a:cs typeface="Calibri"/>
                        </a:rPr>
                        <a:t>周期数</a:t>
                      </a:r>
                      <a:r>
                        <a:rPr lang="en-US" altLang="zh-CN" sz="1800" b="1" dirty="0">
                          <a:latin typeface="Calibri"/>
                          <a:cs typeface="Calibri"/>
                        </a:rPr>
                        <a:t>)</a:t>
                      </a:r>
                      <a:endParaRPr sz="1800" b="1"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1E1E1"/>
                    </a:solidFill>
                  </a:tcPr>
                </a:tc>
                <a:tc>
                  <a:txBody>
                    <a:bodyPr/>
                    <a:lstStyle/>
                    <a:p>
                      <a:pPr marL="85090">
                        <a:lnSpc>
                          <a:spcPct val="100000"/>
                        </a:lnSpc>
                        <a:spcBef>
                          <a:spcPts val="1265"/>
                        </a:spcBef>
                      </a:pPr>
                      <a:r>
                        <a:rPr lang="zh-CN" altLang="en-US" sz="1800" b="1" spc="-5" dirty="0">
                          <a:latin typeface="Calibri"/>
                          <a:cs typeface="Calibri"/>
                        </a:rPr>
                        <a:t>由谁管理</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extLst>
                  <a:ext uri="{0D108BD9-81ED-4DB2-BD59-A6C34878D82A}">
                    <a16:rowId xmlns:a16="http://schemas.microsoft.com/office/drawing/2014/main" val="10000"/>
                  </a:ext>
                </a:extLst>
              </a:tr>
              <a:tr h="350837">
                <a:tc>
                  <a:txBody>
                    <a:bodyPr/>
                    <a:lstStyle/>
                    <a:p>
                      <a:pPr marL="83820">
                        <a:lnSpc>
                          <a:spcPct val="100000"/>
                        </a:lnSpc>
                        <a:spcBef>
                          <a:spcPts val="195"/>
                        </a:spcBef>
                      </a:pPr>
                      <a:r>
                        <a:rPr lang="zh-CN" altLang="en-US" sz="1600" b="1" spc="-15" dirty="0">
                          <a:solidFill>
                            <a:srgbClr val="06123D"/>
                          </a:solidFill>
                          <a:latin typeface="Calibri"/>
                          <a:cs typeface="Calibri"/>
                        </a:rPr>
                        <a:t>寄存器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4-8 </a:t>
                      </a:r>
                      <a:r>
                        <a:rPr lang="zh-CN" altLang="en-US" sz="1600" b="1" spc="-10" dirty="0">
                          <a:solidFill>
                            <a:srgbClr val="06123D"/>
                          </a:solidFill>
                          <a:latin typeface="Calibri"/>
                          <a:cs typeface="Calibri"/>
                        </a:rPr>
                        <a:t>字节字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130810">
                        <a:lnSpc>
                          <a:spcPct val="100000"/>
                        </a:lnSpc>
                        <a:spcBef>
                          <a:spcPts val="195"/>
                        </a:spcBef>
                      </a:pPr>
                      <a:r>
                        <a:rPr sz="1600" b="1" spc="-10" dirty="0">
                          <a:solidFill>
                            <a:srgbClr val="06123D"/>
                          </a:solidFill>
                          <a:latin typeface="Calibri"/>
                          <a:cs typeface="Calibri"/>
                        </a:rPr>
                        <a:t>CPU</a:t>
                      </a:r>
                      <a:r>
                        <a:rPr sz="1600" b="1" spc="-60" dirty="0">
                          <a:solidFill>
                            <a:srgbClr val="06123D"/>
                          </a:solidFill>
                          <a:latin typeface="Calibri"/>
                          <a:cs typeface="Calibri"/>
                        </a:rPr>
                        <a:t> </a:t>
                      </a:r>
                      <a:r>
                        <a:rPr lang="zh-CN" altLang="en-US" sz="1600" b="1" spc="-10" dirty="0">
                          <a:solidFill>
                            <a:srgbClr val="06123D"/>
                          </a:solidFill>
                          <a:latin typeface="Calibri"/>
                          <a:cs typeface="Calibri"/>
                        </a:rPr>
                        <a:t>核心</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0</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编译器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1"/>
                  </a:ext>
                </a:extLst>
              </a:tr>
              <a:tr h="585787">
                <a:tc>
                  <a:txBody>
                    <a:bodyPr/>
                    <a:lstStyle/>
                    <a:p>
                      <a:pPr marL="83820">
                        <a:lnSpc>
                          <a:spcPct val="100000"/>
                        </a:lnSpc>
                        <a:spcBef>
                          <a:spcPts val="195"/>
                        </a:spcBef>
                      </a:pPr>
                      <a:r>
                        <a:rPr sz="1600" b="1" spc="-10" dirty="0">
                          <a:solidFill>
                            <a:srgbClr val="06123D"/>
                          </a:solidFill>
                          <a:latin typeface="Calibri"/>
                          <a:cs typeface="Calibri"/>
                        </a:rPr>
                        <a:t>TLB</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0" dirty="0">
                          <a:solidFill>
                            <a:srgbClr val="06123D"/>
                          </a:solidFill>
                          <a:latin typeface="Calibri"/>
                          <a:cs typeface="Calibri"/>
                        </a:rPr>
                        <a:t>地址译码</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片上</a:t>
                      </a:r>
                      <a:r>
                        <a:rPr sz="1600" b="1" spc="-65" dirty="0">
                          <a:solidFill>
                            <a:srgbClr val="06123D"/>
                          </a:solidFill>
                          <a:latin typeface="Calibri"/>
                          <a:cs typeface="Calibri"/>
                        </a:rPr>
                        <a:t> </a:t>
                      </a:r>
                      <a:r>
                        <a:rPr sz="1600" b="1" spc="-5" dirty="0">
                          <a:solidFill>
                            <a:srgbClr val="06123D"/>
                          </a:solidFill>
                          <a:latin typeface="Calibri"/>
                          <a:cs typeface="Calibri"/>
                        </a:rPr>
                        <a:t>TLB</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517525">
                        <a:lnSpc>
                          <a:spcPts val="1870"/>
                        </a:lnSpc>
                        <a:spcBef>
                          <a:spcPts val="300"/>
                        </a:spcBef>
                      </a:pPr>
                      <a:r>
                        <a:rPr lang="zh-CN" altLang="en-US" sz="1600" b="1" dirty="0">
                          <a:solidFill>
                            <a:srgbClr val="272A76"/>
                          </a:solidFill>
                          <a:latin typeface="Calibri"/>
                          <a:cs typeface="Calibri"/>
                        </a:rPr>
                        <a:t>硬件</a:t>
                      </a:r>
                      <a:r>
                        <a:rPr lang="en-US" altLang="zh-CN" sz="1600" b="1" dirty="0">
                          <a:solidFill>
                            <a:srgbClr val="272A76"/>
                          </a:solidFill>
                          <a:latin typeface="Calibri"/>
                          <a:cs typeface="Calibri"/>
                        </a:rPr>
                        <a:t>MMU</a:t>
                      </a:r>
                      <a:endParaRPr sz="16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2"/>
                  </a:ext>
                </a:extLst>
              </a:tr>
              <a:tr h="338137">
                <a:tc>
                  <a:txBody>
                    <a:bodyPr/>
                    <a:lstStyle/>
                    <a:p>
                      <a:pPr marL="83820">
                        <a:lnSpc>
                          <a:spcPct val="100000"/>
                        </a:lnSpc>
                        <a:spcBef>
                          <a:spcPts val="195"/>
                        </a:spcBef>
                      </a:pPr>
                      <a:r>
                        <a:rPr sz="1600" b="1" spc="-5" dirty="0">
                          <a:solidFill>
                            <a:srgbClr val="06123D"/>
                          </a:solidFill>
                          <a:latin typeface="Calibri"/>
                          <a:cs typeface="Calibri"/>
                        </a:rPr>
                        <a:t>L1</a:t>
                      </a:r>
                      <a:r>
                        <a:rPr sz="1600" b="1" spc="-75" dirty="0">
                          <a:solidFill>
                            <a:srgbClr val="06123D"/>
                          </a:solidFill>
                          <a:latin typeface="Calibri"/>
                          <a:cs typeface="Calibri"/>
                        </a:rPr>
                        <a:t> </a:t>
                      </a:r>
                      <a:r>
                        <a:rPr lang="zh-CN" altLang="en-US" sz="1600" b="1" spc="-75" dirty="0">
                          <a:solidFill>
                            <a:srgbClr val="06123D"/>
                          </a:solidFill>
                          <a:latin typeface="Calibri"/>
                          <a:cs typeface="Calibri"/>
                        </a:rPr>
                        <a:t>高速</a:t>
                      </a:r>
                      <a:r>
                        <a:rPr lang="zh-CN" altLang="en-US" sz="1600" b="1" spc="-10" dirty="0">
                          <a:solidFill>
                            <a:srgbClr val="06123D"/>
                          </a:solidFill>
                          <a:latin typeface="Calibri"/>
                          <a:cs typeface="Calibri"/>
                        </a:rPr>
                        <a:t>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a:solidFill>
                            <a:srgbClr val="06123D"/>
                          </a:solidFill>
                          <a:latin typeface="Calibri"/>
                          <a:cs typeface="Calibri"/>
                        </a:rPr>
                        <a:t>64</a:t>
                      </a:r>
                      <a:r>
                        <a:rPr lang="zh-CN" altLang="en-US" sz="1600" b="1" spc="-10" dirty="0">
                          <a:solidFill>
                            <a:srgbClr val="06123D"/>
                          </a:solidFill>
                          <a:latin typeface="Calibri"/>
                          <a:cs typeface="Calibri"/>
                        </a:rPr>
                        <a:t>字节块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片上</a:t>
                      </a:r>
                      <a:r>
                        <a:rPr sz="1600" b="1" spc="-70" dirty="0">
                          <a:solidFill>
                            <a:srgbClr val="06123D"/>
                          </a:solidFill>
                          <a:latin typeface="Calibri"/>
                          <a:cs typeface="Calibri"/>
                        </a:rPr>
                        <a:t> </a:t>
                      </a:r>
                      <a:r>
                        <a:rPr sz="1600" b="1" spc="-5" dirty="0">
                          <a:solidFill>
                            <a:srgbClr val="06123D"/>
                          </a:solidFill>
                          <a:latin typeface="Calibri"/>
                          <a:cs typeface="Calibri"/>
                        </a:rPr>
                        <a:t>L1</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4</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硬件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3"/>
                  </a:ext>
                </a:extLst>
              </a:tr>
              <a:tr h="338137">
                <a:tc>
                  <a:txBody>
                    <a:bodyPr/>
                    <a:lstStyle/>
                    <a:p>
                      <a:pPr marL="83820">
                        <a:lnSpc>
                          <a:spcPct val="100000"/>
                        </a:lnSpc>
                        <a:spcBef>
                          <a:spcPts val="195"/>
                        </a:spcBef>
                      </a:pPr>
                      <a:r>
                        <a:rPr sz="1600" b="1" spc="-5" dirty="0">
                          <a:solidFill>
                            <a:srgbClr val="06123D"/>
                          </a:solidFill>
                          <a:latin typeface="Calibri"/>
                          <a:cs typeface="Calibri"/>
                        </a:rPr>
                        <a:t>L2</a:t>
                      </a:r>
                      <a:r>
                        <a:rPr sz="1600" b="1" spc="-75" dirty="0">
                          <a:solidFill>
                            <a:srgbClr val="06123D"/>
                          </a:solidFill>
                          <a:latin typeface="Calibri"/>
                          <a:cs typeface="Calibri"/>
                        </a:rPr>
                        <a:t> </a:t>
                      </a:r>
                      <a:r>
                        <a:rPr lang="zh-CN" altLang="en-US" sz="1600" b="1" spc="-10" dirty="0">
                          <a:solidFill>
                            <a:srgbClr val="06123D"/>
                          </a:solidFill>
                          <a:latin typeface="Calibri"/>
                          <a:cs typeface="Calibri"/>
                        </a:rPr>
                        <a:t>高速缓存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a:solidFill>
                            <a:srgbClr val="06123D"/>
                          </a:solidFill>
                          <a:latin typeface="Calibri"/>
                          <a:cs typeface="Calibri"/>
                        </a:rPr>
                        <a:t>64</a:t>
                      </a:r>
                      <a:r>
                        <a:rPr lang="zh-CN" altLang="en-US" sz="1600" b="1" spc="-10" dirty="0">
                          <a:solidFill>
                            <a:srgbClr val="06123D"/>
                          </a:solidFill>
                          <a:latin typeface="Calibri"/>
                          <a:cs typeface="Calibri"/>
                        </a:rPr>
                        <a:t>字节块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片上</a:t>
                      </a:r>
                      <a:r>
                        <a:rPr sz="1600" b="1" spc="-70" dirty="0">
                          <a:solidFill>
                            <a:srgbClr val="06123D"/>
                          </a:solidFill>
                          <a:latin typeface="Calibri"/>
                          <a:cs typeface="Calibri"/>
                        </a:rPr>
                        <a:t> </a:t>
                      </a:r>
                      <a:r>
                        <a:rPr sz="1600" b="1" spc="-5" dirty="0">
                          <a:solidFill>
                            <a:srgbClr val="06123D"/>
                          </a:solidFill>
                          <a:latin typeface="Calibri"/>
                          <a:cs typeface="Calibri"/>
                        </a:rPr>
                        <a:t>L2</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硬件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4"/>
                  </a:ext>
                </a:extLst>
              </a:tr>
              <a:tr h="338137">
                <a:tc>
                  <a:txBody>
                    <a:bodyPr/>
                    <a:lstStyle/>
                    <a:p>
                      <a:pPr marL="83820">
                        <a:lnSpc>
                          <a:spcPct val="100000"/>
                        </a:lnSpc>
                        <a:spcBef>
                          <a:spcPts val="195"/>
                        </a:spcBef>
                      </a:pPr>
                      <a:r>
                        <a:rPr lang="zh-CN" altLang="en-US" sz="1600" b="1" spc="-5" dirty="0">
                          <a:solidFill>
                            <a:srgbClr val="06123D"/>
                          </a:solidFill>
                          <a:latin typeface="Calibri"/>
                          <a:cs typeface="Calibri"/>
                        </a:rPr>
                        <a:t>虚拟内存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4KB</a:t>
                      </a:r>
                      <a:r>
                        <a:rPr sz="1600" b="1" spc="-75" dirty="0">
                          <a:solidFill>
                            <a:srgbClr val="06123D"/>
                          </a:solidFill>
                          <a:latin typeface="Calibri"/>
                          <a:cs typeface="Calibri"/>
                        </a:rPr>
                        <a:t> </a:t>
                      </a:r>
                      <a:r>
                        <a:rPr lang="zh-CN" altLang="en-US" sz="1600" b="1" spc="-10" dirty="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主存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硬件</a:t>
                      </a:r>
                      <a:r>
                        <a:rPr sz="1600" b="1" spc="-15" dirty="0">
                          <a:solidFill>
                            <a:srgbClr val="06123D"/>
                          </a:solidFill>
                          <a:latin typeface="Calibri"/>
                          <a:cs typeface="Calibri"/>
                        </a:rPr>
                        <a:t> </a:t>
                      </a:r>
                      <a:r>
                        <a:rPr sz="1600" b="1" spc="-5" dirty="0">
                          <a:solidFill>
                            <a:srgbClr val="06123D"/>
                          </a:solidFill>
                          <a:latin typeface="Calibri"/>
                          <a:cs typeface="Calibri"/>
                        </a:rPr>
                        <a:t>+</a:t>
                      </a:r>
                      <a:r>
                        <a:rPr sz="1600" b="1" spc="-30" dirty="0">
                          <a:solidFill>
                            <a:srgbClr val="06123D"/>
                          </a:solidFill>
                          <a:latin typeface="Calibri"/>
                          <a:cs typeface="Calibri"/>
                        </a:rPr>
                        <a:t> </a:t>
                      </a:r>
                      <a:r>
                        <a:rPr sz="1600" b="1" spc="-5" dirty="0">
                          <a:solidFill>
                            <a:srgbClr val="06123D"/>
                          </a:solidFill>
                          <a:latin typeface="Calibri"/>
                          <a:cs typeface="Calibri"/>
                        </a:rPr>
                        <a:t>OS</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5"/>
                  </a:ext>
                </a:extLst>
              </a:tr>
              <a:tr h="361950">
                <a:tc>
                  <a:txBody>
                    <a:bodyPr/>
                    <a:lstStyle/>
                    <a:p>
                      <a:pPr marL="83820">
                        <a:lnSpc>
                          <a:spcPct val="100000"/>
                        </a:lnSpc>
                        <a:spcBef>
                          <a:spcPts val="195"/>
                        </a:spcBef>
                      </a:pPr>
                      <a:r>
                        <a:rPr lang="zh-CN" altLang="en-US" sz="1600" b="1" spc="-10" dirty="0">
                          <a:solidFill>
                            <a:srgbClr val="06123D"/>
                          </a:solidFill>
                          <a:latin typeface="Calibri"/>
                          <a:cs typeface="Calibri"/>
                        </a:rPr>
                        <a:t>缓冲区缓存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部分文件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主存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OS</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6"/>
                  </a:ext>
                </a:extLst>
              </a:tr>
              <a:tr h="361950">
                <a:tc>
                  <a:txBody>
                    <a:bodyPr/>
                    <a:lstStyle/>
                    <a:p>
                      <a:pPr marL="83820">
                        <a:lnSpc>
                          <a:spcPct val="100000"/>
                        </a:lnSpc>
                        <a:spcBef>
                          <a:spcPts val="195"/>
                        </a:spcBef>
                      </a:pPr>
                      <a:r>
                        <a:rPr lang="zh-CN" altLang="en-US" sz="1600" b="1" spc="-5" dirty="0">
                          <a:solidFill>
                            <a:srgbClr val="06123D"/>
                          </a:solidFill>
                          <a:latin typeface="Calibri"/>
                          <a:cs typeface="Calibri"/>
                        </a:rPr>
                        <a:t>磁盘缓存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磁盘扇区</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磁盘控制器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磁盘固件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7"/>
                  </a:ext>
                </a:extLst>
              </a:tr>
              <a:tr h="585787">
                <a:tc>
                  <a:txBody>
                    <a:bodyPr/>
                    <a:lstStyle/>
                    <a:p>
                      <a:pPr marL="83820" marR="433070">
                        <a:lnSpc>
                          <a:spcPts val="1870"/>
                        </a:lnSpc>
                        <a:spcBef>
                          <a:spcPts val="295"/>
                        </a:spcBef>
                      </a:pPr>
                      <a:r>
                        <a:rPr lang="zh-CN" altLang="en-US" sz="1600" b="1" spc="-10" dirty="0">
                          <a:solidFill>
                            <a:srgbClr val="06123D"/>
                          </a:solidFill>
                          <a:latin typeface="Calibri"/>
                          <a:cs typeface="Calibri"/>
                        </a:rPr>
                        <a:t>网络缓冲区缓存</a:t>
                      </a:r>
                      <a:endParaRPr sz="1600" dirty="0">
                        <a:latin typeface="Calibri"/>
                        <a:cs typeface="Calibri"/>
                      </a:endParaRPr>
                    </a:p>
                  </a:txBody>
                  <a:tcPr marL="0" marR="0" marT="374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部分文件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本地磁盘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a:solidFill>
                            <a:srgbClr val="06123D"/>
                          </a:solidFill>
                          <a:latin typeface="Calibri"/>
                          <a:cs typeface="Calibri"/>
                        </a:rPr>
                        <a:t>NFS</a:t>
                      </a:r>
                      <a:r>
                        <a:rPr sz="1600" b="1" spc="-90" dirty="0">
                          <a:solidFill>
                            <a:srgbClr val="06123D"/>
                          </a:solidFill>
                          <a:latin typeface="Calibri"/>
                          <a:cs typeface="Calibri"/>
                        </a:rPr>
                        <a:t> </a:t>
                      </a:r>
                      <a:r>
                        <a:rPr lang="zh-CN" altLang="en-US" sz="1600" b="1" spc="-5" dirty="0">
                          <a:solidFill>
                            <a:srgbClr val="06123D"/>
                          </a:solidFill>
                          <a:latin typeface="Calibri"/>
                          <a:cs typeface="Calibri"/>
                        </a:rPr>
                        <a:t>客户</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8"/>
                  </a:ext>
                </a:extLst>
              </a:tr>
              <a:tr h="585787">
                <a:tc>
                  <a:txBody>
                    <a:bodyPr/>
                    <a:lstStyle/>
                    <a:p>
                      <a:pPr marL="83820">
                        <a:lnSpc>
                          <a:spcPct val="100000"/>
                        </a:lnSpc>
                        <a:spcBef>
                          <a:spcPts val="195"/>
                        </a:spcBef>
                      </a:pPr>
                      <a:r>
                        <a:rPr lang="zh-CN" altLang="en-US" sz="1600" b="1" spc="-10" dirty="0">
                          <a:solidFill>
                            <a:srgbClr val="06123D"/>
                          </a:solidFill>
                          <a:latin typeface="Calibri"/>
                          <a:cs typeface="Calibri"/>
                        </a:rPr>
                        <a:t>浏览器缓存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600" b="1" spc="-25" dirty="0">
                          <a:solidFill>
                            <a:srgbClr val="06123D"/>
                          </a:solidFill>
                          <a:latin typeface="Calibri"/>
                          <a:cs typeface="Calibri"/>
                        </a:rPr>
                        <a:t>Web</a:t>
                      </a:r>
                      <a:r>
                        <a:rPr lang="zh-CN" altLang="en-US" sz="1600" b="1" spc="-25" dirty="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本地磁盘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600" b="1" spc="-25" dirty="0">
                          <a:solidFill>
                            <a:srgbClr val="06123D"/>
                          </a:solidFill>
                          <a:latin typeface="Calibri"/>
                          <a:cs typeface="Calibri"/>
                        </a:rPr>
                        <a:t>Web</a:t>
                      </a:r>
                      <a:r>
                        <a:rPr lang="zh-CN" altLang="en-US" sz="1600" b="1" spc="-25" dirty="0">
                          <a:solidFill>
                            <a:srgbClr val="06123D"/>
                          </a:solidFill>
                          <a:latin typeface="Calibri"/>
                          <a:cs typeface="Calibri"/>
                        </a:rPr>
                        <a:t>浏览器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9"/>
                  </a:ext>
                </a:extLst>
              </a:tr>
              <a:tr h="585787">
                <a:tc>
                  <a:txBody>
                    <a:bodyPr/>
                    <a:lstStyle/>
                    <a:p>
                      <a:pPr marL="83820">
                        <a:lnSpc>
                          <a:spcPct val="100000"/>
                        </a:lnSpc>
                        <a:spcBef>
                          <a:spcPts val="195"/>
                        </a:spcBef>
                      </a:pPr>
                      <a:r>
                        <a:rPr lang="en-US" altLang="zh-CN" sz="1600" b="1" spc="-25" dirty="0">
                          <a:solidFill>
                            <a:srgbClr val="06123D"/>
                          </a:solidFill>
                          <a:latin typeface="Calibri"/>
                          <a:cs typeface="Calibri"/>
                        </a:rPr>
                        <a:t>Web</a:t>
                      </a:r>
                      <a:r>
                        <a:rPr lang="zh-CN" altLang="en-US" sz="1600" b="1" spc="-25" dirty="0">
                          <a:solidFill>
                            <a:srgbClr val="06123D"/>
                          </a:solidFill>
                          <a:latin typeface="Calibri"/>
                          <a:cs typeface="Calibri"/>
                        </a:rPr>
                        <a:t>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25" dirty="0">
                          <a:solidFill>
                            <a:srgbClr val="06123D"/>
                          </a:solidFill>
                          <a:latin typeface="Calibri"/>
                          <a:cs typeface="Calibri"/>
                        </a:rPr>
                        <a:t>Web</a:t>
                      </a:r>
                      <a:r>
                        <a:rPr sz="1600" b="1" spc="-65" dirty="0">
                          <a:solidFill>
                            <a:srgbClr val="06123D"/>
                          </a:solidFill>
                          <a:latin typeface="Calibri"/>
                          <a:cs typeface="Calibri"/>
                        </a:rPr>
                        <a:t> </a:t>
                      </a:r>
                      <a:r>
                        <a:rPr lang="zh-CN" altLang="en-US" sz="1600" b="1" spc="-10" dirty="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远程服务器磁盘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7470"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a:t>
                      </a:r>
                      <a:r>
                        <a:rPr sz="1600" b="1" spc="5" dirty="0">
                          <a:solidFill>
                            <a:srgbClr val="06123D"/>
                          </a:solidFill>
                          <a:latin typeface="Calibri"/>
                          <a:cs typeface="Calibri"/>
                        </a:rPr>
                        <a:t>,</a:t>
                      </a:r>
                      <a:r>
                        <a:rPr sz="1600" b="1" spc="-5" dirty="0">
                          <a:solidFill>
                            <a:srgbClr val="06123D"/>
                          </a:solidFill>
                          <a:latin typeface="Calibri"/>
                          <a:cs typeface="Calibri"/>
                        </a:rPr>
                        <a:t>0</a:t>
                      </a:r>
                      <a:r>
                        <a:rPr sz="1600" b="1" spc="5" dirty="0">
                          <a:solidFill>
                            <a:srgbClr val="06123D"/>
                          </a:solidFill>
                          <a:latin typeface="Calibri"/>
                          <a:cs typeface="Calibri"/>
                        </a:rPr>
                        <a:t>0</a:t>
                      </a:r>
                      <a:r>
                        <a:rPr sz="1600" b="1" dirty="0">
                          <a:solidFill>
                            <a:srgbClr val="06123D"/>
                          </a:solidFill>
                          <a:latin typeface="Calibri"/>
                          <a:cs typeface="Calibri"/>
                        </a:rPr>
                        <a:t>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440055">
                        <a:lnSpc>
                          <a:spcPts val="1870"/>
                        </a:lnSpc>
                        <a:spcBef>
                          <a:spcPts val="300"/>
                        </a:spcBef>
                      </a:pPr>
                      <a:r>
                        <a:rPr sz="1600" b="1" spc="-25" dirty="0">
                          <a:solidFill>
                            <a:srgbClr val="06123D"/>
                          </a:solidFill>
                          <a:latin typeface="Calibri"/>
                          <a:cs typeface="Calibri"/>
                        </a:rPr>
                        <a:t>Web</a:t>
                      </a:r>
                      <a:r>
                        <a:rPr lang="en-US" sz="1600" b="1" spc="-60" baseline="0" dirty="0">
                          <a:solidFill>
                            <a:srgbClr val="06123D"/>
                          </a:solidFill>
                          <a:latin typeface="Calibri"/>
                          <a:cs typeface="Calibri"/>
                        </a:rPr>
                        <a:t> </a:t>
                      </a:r>
                      <a:r>
                        <a:rPr lang="zh-CN" altLang="en-US" sz="1600" b="1" spc="-60" baseline="0" dirty="0">
                          <a:solidFill>
                            <a:srgbClr val="06123D"/>
                          </a:solidFill>
                          <a:latin typeface="Calibri"/>
                          <a:cs typeface="Calibri"/>
                        </a:rPr>
                        <a:t>代理服务器</a:t>
                      </a:r>
                      <a:endParaRPr sz="16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640757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60</a:t>
            </a:r>
            <a:endParaRPr sz="1000">
              <a:solidFill>
                <a:prstClr val="black"/>
              </a:solidFill>
              <a:cs typeface="Calibri"/>
            </a:endParaRPr>
          </a:p>
        </p:txBody>
      </p:sp>
      <p:sp>
        <p:nvSpPr>
          <p:cNvPr id="3" name="object 3"/>
          <p:cNvSpPr txBox="1">
            <a:spLocks noGrp="1"/>
          </p:cNvSpPr>
          <p:nvPr>
            <p:ph type="title"/>
          </p:nvPr>
        </p:nvSpPr>
        <p:spPr>
          <a:xfrm>
            <a:off x="3419872" y="404664"/>
            <a:ext cx="1835785" cy="738664"/>
          </a:xfrm>
          <a:prstGeom prst="rect">
            <a:avLst/>
          </a:prstGeom>
        </p:spPr>
        <p:txBody>
          <a:bodyPr vert="horz" wrap="square" lIns="0" tIns="0" rIns="0" bIns="0" rtlCol="0">
            <a:spAutoFit/>
          </a:bodyPr>
          <a:lstStyle/>
          <a:p>
            <a:pPr marL="12700" algn="ctr">
              <a:lnSpc>
                <a:spcPct val="100000"/>
              </a:lnSpc>
            </a:pPr>
            <a:r>
              <a:rPr lang="zh-CN" altLang="en-US" sz="4800" spc="-5" dirty="0"/>
              <a:t>总结</a:t>
            </a:r>
            <a:endParaRPr sz="4800" spc="-5" dirty="0"/>
          </a:p>
        </p:txBody>
      </p:sp>
      <p:sp>
        <p:nvSpPr>
          <p:cNvPr id="4" name="object 4"/>
          <p:cNvSpPr txBox="1"/>
          <p:nvPr/>
        </p:nvSpPr>
        <p:spPr>
          <a:xfrm>
            <a:off x="475614" y="1387983"/>
            <a:ext cx="8128834" cy="4124206"/>
          </a:xfrm>
          <a:prstGeom prst="rect">
            <a:avLst/>
          </a:prstGeom>
        </p:spPr>
        <p:txBody>
          <a:bodyPr vert="horz" wrap="square" lIns="0" tIns="0" rIns="0" bIns="0" rtlCol="0">
            <a:spAutoFit/>
          </a:bodyPr>
          <a:lstStyle/>
          <a:p>
            <a:pPr marL="355600" marR="28575" indent="-342900">
              <a:buClr>
                <a:srgbClr val="8D171A"/>
              </a:buClr>
              <a:buSzPct val="60416"/>
              <a:buFont typeface="Wingdings 2"/>
              <a:buChar char=""/>
              <a:tabLst>
                <a:tab pos="355600" algn="l"/>
              </a:tabLst>
            </a:pPr>
            <a:r>
              <a:rPr lang="en-US" altLang="zh-CN" sz="3600" b="1" spc="-5" dirty="0">
                <a:solidFill>
                  <a:prstClr val="black"/>
                </a:solidFill>
                <a:cs typeface="Calibri"/>
              </a:rPr>
              <a:t>CPU</a:t>
            </a:r>
            <a:r>
              <a:rPr lang="zh-CN" altLang="en-US" sz="3600" b="1" spc="-5" dirty="0">
                <a:solidFill>
                  <a:prstClr val="black"/>
                </a:solidFill>
                <a:cs typeface="Calibri"/>
              </a:rPr>
              <a:t>、主存、大容量存储设备之间的速度差距持续扩大</a:t>
            </a:r>
            <a:endParaRPr sz="3600" dirty="0">
              <a:solidFill>
                <a:prstClr val="black"/>
              </a:solidFill>
              <a:cs typeface="Calibri"/>
            </a:endParaRPr>
          </a:p>
          <a:p>
            <a:pPr>
              <a:spcBef>
                <a:spcPts val="5"/>
              </a:spcBef>
              <a:buFontTx/>
              <a:buChar char=""/>
            </a:pPr>
            <a:endParaRPr sz="440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3600" b="1" spc="-5" dirty="0">
                <a:solidFill>
                  <a:prstClr val="black"/>
                </a:solidFill>
                <a:cs typeface="Calibri"/>
              </a:rPr>
              <a:t>编写良好的程序表现出良好的局部性</a:t>
            </a:r>
            <a:endParaRPr sz="3600" dirty="0">
              <a:solidFill>
                <a:prstClr val="black"/>
              </a:solidFill>
              <a:cs typeface="Calibri"/>
            </a:endParaRPr>
          </a:p>
          <a:p>
            <a:pPr>
              <a:spcBef>
                <a:spcPts val="5"/>
              </a:spcBef>
              <a:buFontTx/>
              <a:buChar char=""/>
            </a:pPr>
            <a:endParaRPr sz="4400" dirty="0">
              <a:solidFill>
                <a:prstClr val="black"/>
              </a:solidFill>
              <a:latin typeface="Times New Roman"/>
              <a:cs typeface="Times New Roman"/>
            </a:endParaRPr>
          </a:p>
          <a:p>
            <a:pPr marL="355600" marR="208915" indent="-342900">
              <a:buClr>
                <a:srgbClr val="8D171A"/>
              </a:buClr>
              <a:buSzPct val="60416"/>
              <a:buFont typeface="Wingdings 2"/>
              <a:buChar char=""/>
              <a:tabLst>
                <a:tab pos="355600" algn="l"/>
              </a:tabLst>
            </a:pPr>
            <a:r>
              <a:rPr lang="zh-CN" altLang="en-US" sz="3600" b="1" dirty="0">
                <a:solidFill>
                  <a:prstClr val="black"/>
                </a:solidFill>
                <a:cs typeface="Calibri"/>
              </a:rPr>
              <a:t>利用局部性特点，基于高速缓存的存储器层次结构有利于缩小速度差距</a:t>
            </a:r>
            <a:endParaRPr sz="3600" dirty="0">
              <a:solidFill>
                <a:prstClr val="black"/>
              </a:solidFill>
              <a:cs typeface="Calibri"/>
            </a:endParaRPr>
          </a:p>
        </p:txBody>
      </p:sp>
    </p:spTree>
    <p:extLst>
      <p:ext uri="{BB962C8B-B14F-4D97-AF65-F5344CB8AC3E}">
        <p14:creationId xmlns:p14="http://schemas.microsoft.com/office/powerpoint/2010/main" val="24449627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6"/>
          <p:cNvSpPr>
            <a:spLocks noChangeArrowheads="1"/>
          </p:cNvSpPr>
          <p:nvPr/>
        </p:nvSpPr>
        <p:spPr bwMode="auto">
          <a:xfrm>
            <a:off x="2681288" y="2493963"/>
            <a:ext cx="6300787" cy="3409950"/>
          </a:xfrm>
          <a:prstGeom prst="rect">
            <a:avLst/>
          </a:prstGeom>
          <a:solidFill>
            <a:schemeClr val="accent1">
              <a:alpha val="20000"/>
            </a:schemeClr>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699" name="Rectangle 97"/>
          <p:cNvSpPr>
            <a:spLocks noChangeArrowheads="1"/>
          </p:cNvSpPr>
          <p:nvPr/>
        </p:nvSpPr>
        <p:spPr bwMode="auto">
          <a:xfrm>
            <a:off x="160338" y="2438400"/>
            <a:ext cx="1755775" cy="3419475"/>
          </a:xfrm>
          <a:prstGeom prst="rect">
            <a:avLst/>
          </a:prstGeom>
          <a:solidFill>
            <a:srgbClr val="99CC00">
              <a:alpha val="20000"/>
            </a:srgbClr>
          </a:solidFill>
          <a:ln w="9525">
            <a:solidFill>
              <a:schemeClr val="tx1"/>
            </a:solidFill>
            <a:prstDash val="dash"/>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00" name="Text Box 98"/>
          <p:cNvSpPr txBox="1">
            <a:spLocks noChangeArrowheads="1"/>
          </p:cNvSpPr>
          <p:nvPr/>
        </p:nvSpPr>
        <p:spPr bwMode="auto">
          <a:xfrm>
            <a:off x="2771775" y="3530600"/>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地址寄存器</a:t>
            </a:r>
          </a:p>
        </p:txBody>
      </p:sp>
      <p:sp>
        <p:nvSpPr>
          <p:cNvPr id="29701" name="Text Box 99"/>
          <p:cNvSpPr txBox="1">
            <a:spLocks noChangeArrowheads="1"/>
          </p:cNvSpPr>
          <p:nvPr/>
        </p:nvSpPr>
        <p:spPr bwMode="auto">
          <a:xfrm>
            <a:off x="3338513" y="3532188"/>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solidFill>
                  <a:srgbClr val="000000"/>
                </a:solidFill>
                <a:latin typeface="黑体" panose="02010609060101010101" pitchFamily="49" charset="-122"/>
                <a:ea typeface="黑体" panose="02010609060101010101" pitchFamily="49" charset="-122"/>
              </a:rPr>
              <a:t>地址译码器</a:t>
            </a:r>
            <a:endParaRPr kumimoji="1" lang="zh-CN" altLang="en-US" sz="1800">
              <a:latin typeface="黑体" panose="02010609060101010101" pitchFamily="49" charset="-122"/>
              <a:ea typeface="黑体" panose="02010609060101010101" pitchFamily="49" charset="-122"/>
            </a:endParaRPr>
          </a:p>
        </p:txBody>
      </p:sp>
      <p:sp>
        <p:nvSpPr>
          <p:cNvPr id="561252" name="Line 100"/>
          <p:cNvSpPr>
            <a:spLocks noChangeShapeType="1"/>
          </p:cNvSpPr>
          <p:nvPr/>
        </p:nvSpPr>
        <p:spPr bwMode="auto">
          <a:xfrm flipV="1">
            <a:off x="3705225" y="3394075"/>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3" name="Line 101"/>
          <p:cNvSpPr>
            <a:spLocks noChangeShapeType="1"/>
          </p:cNvSpPr>
          <p:nvPr/>
        </p:nvSpPr>
        <p:spPr bwMode="auto">
          <a:xfrm flipV="1">
            <a:off x="3702050" y="3492500"/>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4" name="Line 102"/>
          <p:cNvSpPr>
            <a:spLocks noChangeShapeType="1"/>
          </p:cNvSpPr>
          <p:nvPr/>
        </p:nvSpPr>
        <p:spPr bwMode="auto">
          <a:xfrm flipV="1">
            <a:off x="3705225" y="359251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5" name="Line 103"/>
          <p:cNvSpPr>
            <a:spLocks noChangeShapeType="1"/>
          </p:cNvSpPr>
          <p:nvPr/>
        </p:nvSpPr>
        <p:spPr bwMode="auto">
          <a:xfrm flipV="1">
            <a:off x="3705225" y="3690938"/>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6" name="Line 104"/>
          <p:cNvSpPr>
            <a:spLocks noChangeShapeType="1"/>
          </p:cNvSpPr>
          <p:nvPr/>
        </p:nvSpPr>
        <p:spPr bwMode="auto">
          <a:xfrm>
            <a:off x="3705225" y="4651375"/>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7" name="Line 105"/>
          <p:cNvSpPr>
            <a:spLocks noChangeShapeType="1"/>
          </p:cNvSpPr>
          <p:nvPr/>
        </p:nvSpPr>
        <p:spPr bwMode="auto">
          <a:xfrm>
            <a:off x="3705225" y="4716463"/>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nvGrpSpPr>
          <p:cNvPr id="2" name="Group 106"/>
          <p:cNvGrpSpPr>
            <a:grpSpLocks/>
          </p:cNvGrpSpPr>
          <p:nvPr/>
        </p:nvGrpSpPr>
        <p:grpSpPr bwMode="auto">
          <a:xfrm>
            <a:off x="3781425" y="4908550"/>
            <a:ext cx="1555750" cy="587375"/>
            <a:chOff x="2249" y="1828"/>
            <a:chExt cx="980" cy="370"/>
          </a:xfrm>
        </p:grpSpPr>
        <p:sp>
          <p:nvSpPr>
            <p:cNvPr id="29795"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读写控制电路</a:t>
              </a:r>
            </a:p>
          </p:txBody>
        </p:sp>
        <p:sp>
          <p:nvSpPr>
            <p:cNvPr id="561260"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561261" name="Line 109"/>
          <p:cNvSpPr>
            <a:spLocks noChangeShapeType="1"/>
          </p:cNvSpPr>
          <p:nvPr/>
        </p:nvSpPr>
        <p:spPr bwMode="auto">
          <a:xfrm flipV="1">
            <a:off x="1827213" y="5268913"/>
            <a:ext cx="1884362" cy="4762"/>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29710" name="Text Box 110"/>
          <p:cNvSpPr txBox="1">
            <a:spLocks noChangeArrowheads="1"/>
          </p:cNvSpPr>
          <p:nvPr/>
        </p:nvSpPr>
        <p:spPr bwMode="auto">
          <a:xfrm>
            <a:off x="1711325" y="4811713"/>
            <a:ext cx="12398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latin typeface="黑体" panose="02010609060101010101" pitchFamily="49" charset="-122"/>
                <a:ea typeface="黑体" panose="02010609060101010101" pitchFamily="49" charset="-122"/>
              </a:rPr>
              <a:t>控制线</a:t>
            </a:r>
            <a:endParaRPr kumimoji="1" lang="zh-CN" altLang="en-US" sz="1800">
              <a:ea typeface="黑体" panose="02010609060101010101" pitchFamily="49" charset="-122"/>
            </a:endParaRPr>
          </a:p>
        </p:txBody>
      </p:sp>
      <p:sp>
        <p:nvSpPr>
          <p:cNvPr id="29711" name="Text Box 111"/>
          <p:cNvSpPr txBox="1">
            <a:spLocks noChangeArrowheads="1"/>
          </p:cNvSpPr>
          <p:nvPr/>
        </p:nvSpPr>
        <p:spPr bwMode="auto">
          <a:xfrm>
            <a:off x="206375" y="4930775"/>
            <a:ext cx="1846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5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写控制信号</a:t>
            </a:r>
          </a:p>
        </p:txBody>
      </p:sp>
      <p:grpSp>
        <p:nvGrpSpPr>
          <p:cNvPr id="3" name="Group 112"/>
          <p:cNvGrpSpPr>
            <a:grpSpLocks/>
          </p:cNvGrpSpPr>
          <p:nvPr/>
        </p:nvGrpSpPr>
        <p:grpSpPr bwMode="auto">
          <a:xfrm>
            <a:off x="4110038" y="3340100"/>
            <a:ext cx="1609725" cy="1558925"/>
            <a:chOff x="2589" y="854"/>
            <a:chExt cx="1014" cy="982"/>
          </a:xfrm>
        </p:grpSpPr>
        <p:sp>
          <p:nvSpPr>
            <p:cNvPr id="29766" name="Text Box 113"/>
            <p:cNvSpPr txBox="1">
              <a:spLocks noChangeArrowheads="1"/>
            </p:cNvSpPr>
            <p:nvPr/>
          </p:nvSpPr>
          <p:spPr bwMode="auto">
            <a:xfrm>
              <a:off x="3177" y="992"/>
              <a:ext cx="42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记忆单元</a:t>
              </a:r>
            </a:p>
          </p:txBody>
        </p:sp>
        <p:sp>
          <p:nvSpPr>
            <p:cNvPr id="29767"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68"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69"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561269"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2300">
                <a:ea typeface="宋体" pitchFamily="2" charset="-122"/>
              </a:endParaRPr>
            </a:p>
          </p:txBody>
        </p:sp>
        <p:grpSp>
          <p:nvGrpSpPr>
            <p:cNvPr id="29771" name="Group 118"/>
            <p:cNvGrpSpPr>
              <a:grpSpLocks/>
            </p:cNvGrpSpPr>
            <p:nvPr/>
          </p:nvGrpSpPr>
          <p:grpSpPr bwMode="auto">
            <a:xfrm>
              <a:off x="2589" y="854"/>
              <a:ext cx="622" cy="443"/>
              <a:chOff x="5628" y="10821"/>
              <a:chExt cx="936" cy="609"/>
            </a:xfrm>
          </p:grpSpPr>
          <p:sp>
            <p:nvSpPr>
              <p:cNvPr id="29781"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2"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3"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4"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5"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6"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7"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8" name="Line 126"/>
              <p:cNvSpPr>
                <a:spLocks noChangeShapeType="1"/>
              </p:cNvSpPr>
              <p:nvPr/>
            </p:nvSpPr>
            <p:spPr bwMode="auto">
              <a:xfrm>
                <a:off x="6102"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9" name="Line 127"/>
              <p:cNvSpPr>
                <a:spLocks noChangeShapeType="1"/>
              </p:cNvSpPr>
              <p:nvPr/>
            </p:nvSpPr>
            <p:spPr bwMode="auto">
              <a:xfrm>
                <a:off x="6210"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0" name="Line 128"/>
              <p:cNvSpPr>
                <a:spLocks noChangeShapeType="1"/>
              </p:cNvSpPr>
              <p:nvPr/>
            </p:nvSpPr>
            <p:spPr bwMode="auto">
              <a:xfrm>
                <a:off x="6336"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1" name="Line 129"/>
              <p:cNvSpPr>
                <a:spLocks noChangeShapeType="1"/>
              </p:cNvSpPr>
              <p:nvPr/>
            </p:nvSpPr>
            <p:spPr bwMode="auto">
              <a:xfrm>
                <a:off x="644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2" name="Line 130"/>
              <p:cNvSpPr>
                <a:spLocks noChangeShapeType="1"/>
              </p:cNvSpPr>
              <p:nvPr/>
            </p:nvSpPr>
            <p:spPr bwMode="auto">
              <a:xfrm>
                <a:off x="575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3" name="Line 131"/>
              <p:cNvSpPr>
                <a:spLocks noChangeShapeType="1"/>
              </p:cNvSpPr>
              <p:nvPr/>
            </p:nvSpPr>
            <p:spPr bwMode="auto">
              <a:xfrm>
                <a:off x="5882" y="10839"/>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4" name="Line 132"/>
              <p:cNvSpPr>
                <a:spLocks noChangeShapeType="1"/>
              </p:cNvSpPr>
              <p:nvPr/>
            </p:nvSpPr>
            <p:spPr bwMode="auto">
              <a:xfrm>
                <a:off x="5994" y="10821"/>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72" name="Group 133"/>
            <p:cNvGrpSpPr>
              <a:grpSpLocks/>
            </p:cNvGrpSpPr>
            <p:nvPr/>
          </p:nvGrpSpPr>
          <p:grpSpPr bwMode="auto">
            <a:xfrm>
              <a:off x="2666" y="1720"/>
              <a:ext cx="458" cy="103"/>
              <a:chOff x="7470" y="11487"/>
              <a:chExt cx="690" cy="609"/>
            </a:xfrm>
          </p:grpSpPr>
          <p:sp>
            <p:nvSpPr>
              <p:cNvPr id="29774" name="Line 134"/>
              <p:cNvSpPr>
                <a:spLocks noChangeShapeType="1"/>
              </p:cNvSpPr>
              <p:nvPr/>
            </p:nvSpPr>
            <p:spPr bwMode="auto">
              <a:xfrm>
                <a:off x="7818"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5" name="Line 135"/>
              <p:cNvSpPr>
                <a:spLocks noChangeShapeType="1"/>
              </p:cNvSpPr>
              <p:nvPr/>
            </p:nvSpPr>
            <p:spPr bwMode="auto">
              <a:xfrm>
                <a:off x="7926"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6" name="Line 136"/>
              <p:cNvSpPr>
                <a:spLocks noChangeShapeType="1"/>
              </p:cNvSpPr>
              <p:nvPr/>
            </p:nvSpPr>
            <p:spPr bwMode="auto">
              <a:xfrm>
                <a:off x="8052"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7" name="Line 137"/>
              <p:cNvSpPr>
                <a:spLocks noChangeShapeType="1"/>
              </p:cNvSpPr>
              <p:nvPr/>
            </p:nvSpPr>
            <p:spPr bwMode="auto">
              <a:xfrm>
                <a:off x="816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8" name="Line 138"/>
              <p:cNvSpPr>
                <a:spLocks noChangeShapeType="1"/>
              </p:cNvSpPr>
              <p:nvPr/>
            </p:nvSpPr>
            <p:spPr bwMode="auto">
              <a:xfrm>
                <a:off x="747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9" name="Line 139"/>
              <p:cNvSpPr>
                <a:spLocks noChangeShapeType="1"/>
              </p:cNvSpPr>
              <p:nvPr/>
            </p:nvSpPr>
            <p:spPr bwMode="auto">
              <a:xfrm>
                <a:off x="7598" y="11505"/>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0" name="Line 140"/>
              <p:cNvSpPr>
                <a:spLocks noChangeShapeType="1"/>
              </p:cNvSpPr>
              <p:nvPr/>
            </p:nvSpPr>
            <p:spPr bwMode="auto">
              <a:xfrm>
                <a:off x="7710" y="1148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1293"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29713" name="Text Box 142"/>
          <p:cNvSpPr txBox="1">
            <a:spLocks noChangeArrowheads="1"/>
          </p:cNvSpPr>
          <p:nvPr/>
        </p:nvSpPr>
        <p:spPr bwMode="auto">
          <a:xfrm>
            <a:off x="1689100" y="2643188"/>
            <a:ext cx="12176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数据线</a:t>
            </a:r>
          </a:p>
        </p:txBody>
      </p:sp>
      <p:sp>
        <p:nvSpPr>
          <p:cNvPr id="561295" name="Freeform 143"/>
          <p:cNvSpPr>
            <a:spLocks/>
          </p:cNvSpPr>
          <p:nvPr/>
        </p:nvSpPr>
        <p:spPr bwMode="auto">
          <a:xfrm>
            <a:off x="1871663" y="3087688"/>
            <a:ext cx="2654300" cy="250825"/>
          </a:xfrm>
          <a:custGeom>
            <a:avLst/>
            <a:gdLst/>
            <a:ahLst/>
            <a:cxnLst>
              <a:cxn ang="0">
                <a:pos x="2688" y="144"/>
              </a:cxn>
              <a:cxn ang="0">
                <a:pos x="2688" y="0"/>
              </a:cxn>
              <a:cxn ang="0">
                <a:pos x="0" y="0"/>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p:spPr>
        <p:txBody>
          <a:bodyP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29715" name="Text Box 144"/>
          <p:cNvSpPr txBox="1">
            <a:spLocks noChangeArrowheads="1"/>
          </p:cNvSpPr>
          <p:nvPr/>
        </p:nvSpPr>
        <p:spPr bwMode="auto">
          <a:xfrm>
            <a:off x="393700" y="2484438"/>
            <a:ext cx="1520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写的数据</a:t>
            </a:r>
          </a:p>
        </p:txBody>
      </p:sp>
      <p:sp>
        <p:nvSpPr>
          <p:cNvPr id="29716" name="Text Box 145"/>
          <p:cNvSpPr txBox="1">
            <a:spLocks noChangeArrowheads="1"/>
          </p:cNvSpPr>
          <p:nvPr/>
        </p:nvSpPr>
        <p:spPr bwMode="auto">
          <a:xfrm>
            <a:off x="1827213" y="3036888"/>
            <a:ext cx="9636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(64</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sp>
        <p:nvSpPr>
          <p:cNvPr id="29717" name="Text Box 146"/>
          <p:cNvSpPr txBox="1">
            <a:spLocks noChangeArrowheads="1"/>
          </p:cNvSpPr>
          <p:nvPr/>
        </p:nvSpPr>
        <p:spPr bwMode="auto">
          <a:xfrm>
            <a:off x="611188" y="3613150"/>
            <a:ext cx="1366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pPr>
            <a:r>
              <a:rPr kumimoji="1" lang="zh-CN" altLang="en-US" sz="1800">
                <a:ea typeface="黑体" panose="02010609060101010101" pitchFamily="49" charset="-122"/>
              </a:rPr>
              <a:t>主存地址</a:t>
            </a:r>
          </a:p>
        </p:txBody>
      </p:sp>
      <p:sp>
        <p:nvSpPr>
          <p:cNvPr id="29718" name="Text Box 147"/>
          <p:cNvSpPr txBox="1">
            <a:spLocks noChangeArrowheads="1"/>
          </p:cNvSpPr>
          <p:nvPr/>
        </p:nvSpPr>
        <p:spPr bwMode="auto">
          <a:xfrm>
            <a:off x="1827213" y="3792538"/>
            <a:ext cx="944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地址线</a:t>
            </a:r>
          </a:p>
        </p:txBody>
      </p:sp>
      <p:sp>
        <p:nvSpPr>
          <p:cNvPr id="29719" name="Text Box 148"/>
          <p:cNvSpPr txBox="1">
            <a:spLocks noChangeArrowheads="1"/>
          </p:cNvSpPr>
          <p:nvPr/>
        </p:nvSpPr>
        <p:spPr bwMode="auto">
          <a:xfrm>
            <a:off x="1724347" y="4162349"/>
            <a:ext cx="1121770" cy="3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ea typeface="宋体" panose="02010600030101010101" pitchFamily="2" charset="-122"/>
              </a:rPr>
              <a:t>(36/48</a:t>
            </a:r>
            <a:r>
              <a:rPr kumimoji="1" lang="zh-CN" altLang="en-US" sz="1800" b="1" dirty="0">
                <a:ea typeface="宋体" panose="02010600030101010101" pitchFamily="2" charset="-122"/>
              </a:rPr>
              <a:t>位</a:t>
            </a:r>
            <a:r>
              <a:rPr kumimoji="1" lang="en-US" altLang="zh-CN" sz="1800" b="1" dirty="0">
                <a:ea typeface="宋体" panose="02010600030101010101" pitchFamily="2" charset="-122"/>
              </a:rPr>
              <a:t>)</a:t>
            </a:r>
          </a:p>
        </p:txBody>
      </p:sp>
      <p:grpSp>
        <p:nvGrpSpPr>
          <p:cNvPr id="9" name="Group 149"/>
          <p:cNvGrpSpPr>
            <a:grpSpLocks/>
          </p:cNvGrpSpPr>
          <p:nvPr/>
        </p:nvGrpSpPr>
        <p:grpSpPr bwMode="auto">
          <a:xfrm>
            <a:off x="5630863" y="2908300"/>
            <a:ext cx="3216275" cy="2936875"/>
            <a:chOff x="3603" y="582"/>
            <a:chExt cx="2026" cy="1850"/>
          </a:xfrm>
        </p:grpSpPr>
        <p:grpSp>
          <p:nvGrpSpPr>
            <p:cNvPr id="29734" name="Group 150"/>
            <p:cNvGrpSpPr>
              <a:grpSpLocks/>
            </p:cNvGrpSpPr>
            <p:nvPr/>
          </p:nvGrpSpPr>
          <p:grpSpPr bwMode="auto">
            <a:xfrm>
              <a:off x="3603" y="731"/>
              <a:ext cx="1836" cy="1601"/>
              <a:chOff x="2666" y="1073"/>
              <a:chExt cx="1439" cy="1256"/>
            </a:xfrm>
          </p:grpSpPr>
          <p:grpSp>
            <p:nvGrpSpPr>
              <p:cNvPr id="29736" name="Group 151"/>
              <p:cNvGrpSpPr>
                <a:grpSpLocks/>
              </p:cNvGrpSpPr>
              <p:nvPr/>
            </p:nvGrpSpPr>
            <p:grpSpPr bwMode="auto">
              <a:xfrm>
                <a:off x="3273" y="1076"/>
                <a:ext cx="595" cy="1192"/>
                <a:chOff x="4598" y="40"/>
                <a:chExt cx="829" cy="1508"/>
              </a:xfrm>
            </p:grpSpPr>
            <p:sp>
              <p:nvSpPr>
                <p:cNvPr id="29753" name="Rectangle 152"/>
                <p:cNvSpPr>
                  <a:spLocks noChangeArrowheads="1"/>
                </p:cNvSpPr>
                <p:nvPr/>
              </p:nvSpPr>
              <p:spPr bwMode="auto">
                <a:xfrm>
                  <a:off x="4600" y="40"/>
                  <a:ext cx="827" cy="1508"/>
                </a:xfrm>
                <a:prstGeom prst="rect">
                  <a:avLst/>
                </a:prstGeom>
                <a:noFill/>
                <a:ln w="1270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54" name="Line 153"/>
                <p:cNvSpPr>
                  <a:spLocks noChangeShapeType="1"/>
                </p:cNvSpPr>
                <p:nvPr/>
              </p:nvSpPr>
              <p:spPr bwMode="auto">
                <a:xfrm>
                  <a:off x="4600" y="79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5" name="Line 154"/>
                <p:cNvSpPr>
                  <a:spLocks noChangeShapeType="1"/>
                </p:cNvSpPr>
                <p:nvPr/>
              </p:nvSpPr>
              <p:spPr bwMode="auto">
                <a:xfrm>
                  <a:off x="4608" y="40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6" name="Line 155"/>
                <p:cNvSpPr>
                  <a:spLocks noChangeShapeType="1"/>
                </p:cNvSpPr>
                <p:nvPr/>
              </p:nvSpPr>
              <p:spPr bwMode="auto">
                <a:xfrm>
                  <a:off x="4599" y="60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7" name="Line 156"/>
                <p:cNvSpPr>
                  <a:spLocks noChangeShapeType="1"/>
                </p:cNvSpPr>
                <p:nvPr/>
              </p:nvSpPr>
              <p:spPr bwMode="auto">
                <a:xfrm>
                  <a:off x="4599" y="22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Line 157"/>
                <p:cNvSpPr>
                  <a:spLocks noChangeShapeType="1"/>
                </p:cNvSpPr>
                <p:nvPr/>
              </p:nvSpPr>
              <p:spPr bwMode="auto">
                <a:xfrm>
                  <a:off x="4607" y="69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Line 158"/>
                <p:cNvSpPr>
                  <a:spLocks noChangeShapeType="1"/>
                </p:cNvSpPr>
                <p:nvPr/>
              </p:nvSpPr>
              <p:spPr bwMode="auto">
                <a:xfrm>
                  <a:off x="4599" y="311"/>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0" name="Line 159"/>
                <p:cNvSpPr>
                  <a:spLocks noChangeShapeType="1"/>
                </p:cNvSpPr>
                <p:nvPr/>
              </p:nvSpPr>
              <p:spPr bwMode="auto">
                <a:xfrm>
                  <a:off x="4606" y="50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1" name="Line 160"/>
                <p:cNvSpPr>
                  <a:spLocks noChangeShapeType="1"/>
                </p:cNvSpPr>
                <p:nvPr/>
              </p:nvSpPr>
              <p:spPr bwMode="auto">
                <a:xfrm>
                  <a:off x="4606" y="12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2" name="Line 161"/>
                <p:cNvSpPr>
                  <a:spLocks noChangeShapeType="1"/>
                </p:cNvSpPr>
                <p:nvPr/>
              </p:nvSpPr>
              <p:spPr bwMode="auto">
                <a:xfrm>
                  <a:off x="4608" y="1433"/>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3" name="Line 162"/>
                <p:cNvSpPr>
                  <a:spLocks noChangeShapeType="1"/>
                </p:cNvSpPr>
                <p:nvPr/>
              </p:nvSpPr>
              <p:spPr bwMode="auto">
                <a:xfrm>
                  <a:off x="4600" y="88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4" name="Line 163"/>
                <p:cNvSpPr>
                  <a:spLocks noChangeShapeType="1"/>
                </p:cNvSpPr>
                <p:nvPr/>
              </p:nvSpPr>
              <p:spPr bwMode="auto">
                <a:xfrm>
                  <a:off x="4607" y="1335"/>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5" name="Line 164"/>
                <p:cNvSpPr>
                  <a:spLocks noChangeShapeType="1"/>
                </p:cNvSpPr>
                <p:nvPr/>
              </p:nvSpPr>
              <p:spPr bwMode="auto">
                <a:xfrm>
                  <a:off x="4598" y="98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37"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ea typeface="宋体" panose="02010600030101010101" pitchFamily="2" charset="-122"/>
                  </a:rPr>
                  <a:t>·····		</a:t>
                </a:r>
                <a:endParaRPr kumimoji="1" lang="en-US" altLang="zh-CN" sz="2600">
                  <a:ea typeface="宋体" panose="02010600030101010101" pitchFamily="2" charset="-122"/>
                </a:endParaRPr>
              </a:p>
            </p:txBody>
          </p:sp>
          <p:sp>
            <p:nvSpPr>
              <p:cNvPr id="29738"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01101001</a:t>
                </a:r>
                <a:endParaRPr kumimoji="1" lang="en-US" altLang="zh-CN" sz="2600">
                  <a:ea typeface="宋体" panose="02010600030101010101" pitchFamily="2" charset="-122"/>
                </a:endParaRPr>
              </a:p>
            </p:txBody>
          </p:sp>
          <p:sp>
            <p:nvSpPr>
              <p:cNvPr id="29739"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10101010</a:t>
                </a:r>
                <a:endParaRPr kumimoji="1" lang="en-US" altLang="zh-CN" sz="2600">
                  <a:ea typeface="宋体" panose="02010600030101010101" pitchFamily="2" charset="-122"/>
                </a:endParaRPr>
              </a:p>
            </p:txBody>
          </p:sp>
          <p:sp>
            <p:nvSpPr>
              <p:cNvPr id="29740"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29741" name="Line 169"/>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742" name="Group 170"/>
              <p:cNvGrpSpPr>
                <a:grpSpLocks/>
              </p:cNvGrpSpPr>
              <p:nvPr/>
            </p:nvGrpSpPr>
            <p:grpSpPr bwMode="auto">
              <a:xfrm>
                <a:off x="2666" y="1073"/>
                <a:ext cx="839" cy="1256"/>
                <a:chOff x="2666" y="1073"/>
                <a:chExt cx="839" cy="1256"/>
              </a:xfrm>
            </p:grpSpPr>
            <p:sp>
              <p:nvSpPr>
                <p:cNvPr id="29743"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00001</a:t>
                  </a:r>
                  <a:endParaRPr kumimoji="1" lang="en-US" altLang="zh-CN" sz="2600">
                    <a:ea typeface="宋体" panose="02010600030101010101" pitchFamily="2" charset="-122"/>
                  </a:endParaRPr>
                </a:p>
              </p:txBody>
            </p:sp>
            <p:sp>
              <p:nvSpPr>
                <p:cNvPr id="29744"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00000</a:t>
                  </a:r>
                  <a:endParaRPr kumimoji="1" lang="en-US" altLang="zh-CN" sz="2600">
                    <a:ea typeface="宋体" panose="02010600030101010101" pitchFamily="2" charset="-122"/>
                  </a:endParaRPr>
                </a:p>
              </p:txBody>
            </p:sp>
            <p:sp>
              <p:nvSpPr>
                <p:cNvPr id="29745"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00010</a:t>
                  </a:r>
                  <a:endParaRPr kumimoji="1" lang="en-US" altLang="zh-CN" sz="2600">
                    <a:ea typeface="宋体" panose="02010600030101010101" pitchFamily="2" charset="-122"/>
                  </a:endParaRPr>
                </a:p>
              </p:txBody>
            </p:sp>
            <p:sp>
              <p:nvSpPr>
                <p:cNvPr id="29746"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00011</a:t>
                  </a:r>
                  <a:endParaRPr kumimoji="1" lang="en-US" altLang="zh-CN" sz="2600">
                    <a:ea typeface="宋体" panose="02010600030101010101" pitchFamily="2" charset="-122"/>
                  </a:endParaRPr>
                </a:p>
              </p:txBody>
            </p:sp>
            <p:sp>
              <p:nvSpPr>
                <p:cNvPr id="29747"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00100</a:t>
                  </a:r>
                  <a:endParaRPr kumimoji="1" lang="en-US" altLang="zh-CN" sz="2600">
                    <a:ea typeface="宋体" panose="02010600030101010101" pitchFamily="2" charset="-122"/>
                  </a:endParaRPr>
                </a:p>
              </p:txBody>
            </p:sp>
            <p:sp>
              <p:nvSpPr>
                <p:cNvPr id="29748"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11110</a:t>
                  </a:r>
                  <a:endParaRPr kumimoji="1" lang="en-US" altLang="zh-CN" sz="2600">
                    <a:ea typeface="宋体" panose="02010600030101010101" pitchFamily="2" charset="-122"/>
                  </a:endParaRPr>
                </a:p>
              </p:txBody>
            </p:sp>
            <p:sp>
              <p:nvSpPr>
                <p:cNvPr id="29749"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11111</a:t>
                  </a:r>
                  <a:endParaRPr kumimoji="1" lang="en-US" altLang="zh-CN" sz="2600">
                    <a:ea typeface="宋体" panose="02010600030101010101" pitchFamily="2" charset="-122"/>
                  </a:endParaRPr>
                </a:p>
              </p:txBody>
            </p:sp>
            <p:sp>
              <p:nvSpPr>
                <p:cNvPr id="29750"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a:t>
                  </a:r>
                  <a:endParaRPr kumimoji="1" lang="en-US" altLang="zh-CN" sz="2600">
                    <a:ea typeface="宋体" panose="02010600030101010101" pitchFamily="2" charset="-122"/>
                  </a:endParaRPr>
                </a:p>
              </p:txBody>
            </p:sp>
            <p:sp>
              <p:nvSpPr>
                <p:cNvPr id="29751"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29752" name="AutoShape 180"/>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ea typeface="宋体" panose="02010600030101010101" pitchFamily="2" charset="-122"/>
                  </a:endParaRPr>
                </a:p>
              </p:txBody>
            </p:sp>
          </p:grpSp>
        </p:grpSp>
        <p:sp>
          <p:nvSpPr>
            <p:cNvPr id="29735" name="Oval 181"/>
            <p:cNvSpPr>
              <a:spLocks noChangeArrowheads="1"/>
            </p:cNvSpPr>
            <p:nvPr/>
          </p:nvSpPr>
          <p:spPr bwMode="auto">
            <a:xfrm>
              <a:off x="3603" y="582"/>
              <a:ext cx="2026" cy="1850"/>
            </a:xfrm>
            <a:prstGeom prst="ellipse">
              <a:avLst/>
            </a:prstGeom>
            <a:noFill/>
            <a:ln w="19050">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29721" name="Text Box 182"/>
          <p:cNvSpPr txBox="1">
            <a:spLocks noChangeArrowheads="1"/>
          </p:cNvSpPr>
          <p:nvPr/>
        </p:nvSpPr>
        <p:spPr bwMode="auto">
          <a:xfrm>
            <a:off x="611188" y="2892425"/>
            <a:ext cx="1223962" cy="3857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MDR</a:t>
            </a:r>
          </a:p>
        </p:txBody>
      </p:sp>
      <p:sp>
        <p:nvSpPr>
          <p:cNvPr id="29722" name="Text Box 183"/>
          <p:cNvSpPr txBox="1">
            <a:spLocks noChangeArrowheads="1"/>
          </p:cNvSpPr>
          <p:nvPr/>
        </p:nvSpPr>
        <p:spPr bwMode="auto">
          <a:xfrm>
            <a:off x="603250" y="3992563"/>
            <a:ext cx="1223963" cy="3857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MAR</a:t>
            </a:r>
          </a:p>
        </p:txBody>
      </p:sp>
      <p:sp>
        <p:nvSpPr>
          <p:cNvPr id="29723" name="Line 184"/>
          <p:cNvSpPr>
            <a:spLocks noChangeShapeType="1"/>
          </p:cNvSpPr>
          <p:nvPr/>
        </p:nvSpPr>
        <p:spPr bwMode="auto">
          <a:xfrm>
            <a:off x="3130550" y="4198938"/>
            <a:ext cx="225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4" name="Text Box 185"/>
          <p:cNvSpPr txBox="1">
            <a:spLocks noChangeArrowheads="1"/>
          </p:cNvSpPr>
          <p:nvPr/>
        </p:nvSpPr>
        <p:spPr bwMode="auto">
          <a:xfrm>
            <a:off x="250825" y="4648200"/>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CPU</a:t>
            </a:r>
          </a:p>
        </p:txBody>
      </p:sp>
      <p:sp>
        <p:nvSpPr>
          <p:cNvPr id="29725" name="Text Box 186"/>
          <p:cNvSpPr txBox="1">
            <a:spLocks noChangeArrowheads="1"/>
          </p:cNvSpPr>
          <p:nvPr/>
        </p:nvSpPr>
        <p:spPr bwMode="auto">
          <a:xfrm>
            <a:off x="5157788" y="2578100"/>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MM</a:t>
            </a:r>
          </a:p>
        </p:txBody>
      </p:sp>
      <p:sp>
        <p:nvSpPr>
          <p:cNvPr id="29726" name="Line 187"/>
          <p:cNvSpPr>
            <a:spLocks noChangeShapeType="1"/>
          </p:cNvSpPr>
          <p:nvPr/>
        </p:nvSpPr>
        <p:spPr bwMode="auto">
          <a:xfrm>
            <a:off x="1827213" y="4194175"/>
            <a:ext cx="944562" cy="47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7" name="Rectangle 192"/>
          <p:cNvSpPr>
            <a:spLocks noGrp="1" noChangeArrowheads="1"/>
          </p:cNvSpPr>
          <p:nvPr>
            <p:ph type="title" idx="4294967295"/>
          </p:nvPr>
        </p:nvSpPr>
        <p:spPr>
          <a:xfrm>
            <a:off x="441267" y="183355"/>
            <a:ext cx="8639175" cy="569913"/>
          </a:xfrm>
          <a:noFill/>
        </p:spPr>
        <p:txBody>
          <a:bodyPr lIns="91440" tIns="45720" rIns="91440" bIns="45720" anchor="ctr"/>
          <a:lstStyle/>
          <a:p>
            <a:pPr defTabSz="717550" eaLnBrk="1" hangingPunct="1"/>
            <a:r>
              <a:rPr lang="zh-CN" altLang="en-US" dirty="0"/>
              <a:t>主存的结构</a:t>
            </a:r>
          </a:p>
        </p:txBody>
      </p:sp>
      <p:sp>
        <p:nvSpPr>
          <p:cNvPr id="561345" name="Text Box 193"/>
          <p:cNvSpPr txBox="1">
            <a:spLocks noChangeArrowheads="1"/>
          </p:cNvSpPr>
          <p:nvPr/>
        </p:nvSpPr>
        <p:spPr bwMode="auto">
          <a:xfrm>
            <a:off x="476250" y="728663"/>
            <a:ext cx="78755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latin typeface="微软雅黑" panose="020B0503020204020204" pitchFamily="34" charset="-122"/>
                <a:ea typeface="微软雅黑" panose="020B0503020204020204" pitchFamily="34" charset="-122"/>
              </a:rPr>
              <a:t>问题：主存中存放的是什么信息？</a:t>
            </a:r>
            <a:r>
              <a:rPr kumimoji="1" lang="en-US" altLang="zh-CN" sz="2100" b="1">
                <a:latin typeface="微软雅黑" panose="020B0503020204020204" pitchFamily="34" charset="-122"/>
                <a:ea typeface="微软雅黑" panose="020B0503020204020204" pitchFamily="34" charset="-122"/>
              </a:rPr>
              <a:t>CPU</a:t>
            </a:r>
            <a:r>
              <a:rPr kumimoji="1" lang="zh-CN" altLang="en-US" sz="2100" b="1">
                <a:latin typeface="微软雅黑" panose="020B0503020204020204" pitchFamily="34" charset="-122"/>
                <a:ea typeface="微软雅黑" panose="020B0503020204020204" pitchFamily="34" charset="-122"/>
              </a:rPr>
              <a:t>何时会访问主存？</a:t>
            </a:r>
          </a:p>
        </p:txBody>
      </p:sp>
      <p:sp>
        <p:nvSpPr>
          <p:cNvPr id="561346" name="Text Box 194"/>
          <p:cNvSpPr txBox="1">
            <a:spLocks noChangeArrowheads="1"/>
          </p:cNvSpPr>
          <p:nvPr/>
        </p:nvSpPr>
        <p:spPr bwMode="auto">
          <a:xfrm>
            <a:off x="476250" y="1042988"/>
            <a:ext cx="8099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指令及其数据！</a:t>
            </a:r>
            <a:r>
              <a:rPr kumimoji="1" lang="en-US" altLang="zh-CN" sz="2100" b="1">
                <a:solidFill>
                  <a:srgbClr val="0000FF"/>
                </a:solidFill>
                <a:latin typeface="微软雅黑" panose="020B0503020204020204" pitchFamily="34" charset="-122"/>
                <a:ea typeface="微软雅黑" panose="020B0503020204020204" pitchFamily="34" charset="-122"/>
              </a:rPr>
              <a:t>CPU</a:t>
            </a:r>
            <a:r>
              <a:rPr kumimoji="1" lang="zh-CN" altLang="en-US" sz="2100" b="1">
                <a:solidFill>
                  <a:srgbClr val="0000FF"/>
                </a:solidFill>
                <a:latin typeface="微软雅黑" panose="020B0503020204020204" pitchFamily="34" charset="-122"/>
                <a:ea typeface="微软雅黑" panose="020B0503020204020204" pitchFamily="34" charset="-122"/>
              </a:rPr>
              <a:t>执行指令时需要取指令、取数据、存数据！</a:t>
            </a:r>
          </a:p>
        </p:txBody>
      </p:sp>
      <p:sp>
        <p:nvSpPr>
          <p:cNvPr id="4" name="Text Box 194"/>
          <p:cNvSpPr txBox="1">
            <a:spLocks noChangeArrowheads="1"/>
          </p:cNvSpPr>
          <p:nvPr/>
        </p:nvSpPr>
        <p:spPr bwMode="auto">
          <a:xfrm>
            <a:off x="476250" y="1393825"/>
            <a:ext cx="83264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ea typeface="微软雅黑" panose="020B0503020204020204" pitchFamily="34" charset="-122"/>
              </a:rPr>
              <a:t>问题：地址译码器的输入是什么？输出是什么？可寻址范围多少？</a:t>
            </a:r>
            <a:endParaRPr kumimoji="1" lang="en-US" altLang="zh-CN" sz="2100" b="1">
              <a:ea typeface="微软雅黑" panose="020B0503020204020204" pitchFamily="34" charset="-122"/>
            </a:endParaRPr>
          </a:p>
        </p:txBody>
      </p:sp>
      <p:sp>
        <p:nvSpPr>
          <p:cNvPr id="5" name="Text Box 194"/>
          <p:cNvSpPr txBox="1">
            <a:spLocks noChangeArrowheads="1"/>
          </p:cNvSpPr>
          <p:nvPr/>
        </p:nvSpPr>
        <p:spPr bwMode="auto">
          <a:xfrm>
            <a:off x="431800" y="1708150"/>
            <a:ext cx="8326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输入是地址，输出是地址驱动信号（只有一根地址驱动线被选中）。</a:t>
            </a:r>
          </a:p>
          <a:p>
            <a:pPr eaLnBrk="1" hangingPunct="1"/>
            <a:r>
              <a:rPr kumimoji="1" lang="zh-CN" altLang="en-US" sz="2100" b="1">
                <a:solidFill>
                  <a:srgbClr val="0000FF"/>
                </a:solidFill>
                <a:latin typeface="微软雅黑" panose="020B0503020204020204" pitchFamily="34" charset="-122"/>
                <a:ea typeface="微软雅黑" panose="020B0503020204020204" pitchFamily="34" charset="-122"/>
              </a:rPr>
              <a:t>可寻址范围为</a:t>
            </a:r>
            <a:r>
              <a:rPr kumimoji="1" lang="en-US" altLang="zh-CN" sz="2100" b="1">
                <a:solidFill>
                  <a:srgbClr val="0000FF"/>
                </a:solidFill>
                <a:latin typeface="微软雅黑" panose="020B0503020204020204" pitchFamily="34" charset="-122"/>
                <a:ea typeface="微软雅黑" panose="020B0503020204020204" pitchFamily="34" charset="-122"/>
              </a:rPr>
              <a:t>0</a:t>
            </a:r>
            <a:r>
              <a:rPr kumimoji="1" lang="en-US" altLang="zh-CN" sz="21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100" b="1">
                <a:solidFill>
                  <a:srgbClr val="0000FF"/>
                </a:solidFill>
                <a:latin typeface="微软雅黑" panose="020B0503020204020204" pitchFamily="34" charset="-122"/>
                <a:ea typeface="微软雅黑" panose="020B0503020204020204" pitchFamily="34" charset="-122"/>
              </a:rPr>
              <a:t>2</a:t>
            </a:r>
            <a:r>
              <a:rPr kumimoji="1" lang="en-US" altLang="zh-CN" sz="2100" b="1" baseline="30000">
                <a:solidFill>
                  <a:srgbClr val="0000FF"/>
                </a:solidFill>
                <a:latin typeface="微软雅黑" panose="020B0503020204020204" pitchFamily="34" charset="-122"/>
                <a:ea typeface="微软雅黑" panose="020B0503020204020204" pitchFamily="34" charset="-122"/>
              </a:rPr>
              <a:t>36</a:t>
            </a:r>
            <a:r>
              <a:rPr kumimoji="1" lang="en-US" altLang="zh-CN" sz="2100" b="1">
                <a:solidFill>
                  <a:srgbClr val="0000FF"/>
                </a:solidFill>
                <a:latin typeface="微软雅黑" panose="020B0503020204020204" pitchFamily="34" charset="-122"/>
                <a:ea typeface="微软雅黑" panose="020B0503020204020204" pitchFamily="34" charset="-122"/>
              </a:rPr>
              <a:t>-1</a:t>
            </a:r>
            <a:r>
              <a:rPr kumimoji="1" lang="zh-CN" altLang="en-US" sz="2100" b="1">
                <a:solidFill>
                  <a:srgbClr val="0000FF"/>
                </a:solidFill>
                <a:latin typeface="微软雅黑" panose="020B0503020204020204" pitchFamily="34" charset="-122"/>
                <a:ea typeface="微软雅黑" panose="020B0503020204020204" pitchFamily="34" charset="-122"/>
              </a:rPr>
              <a:t>，即主存地址空间为</a:t>
            </a:r>
            <a:r>
              <a:rPr kumimoji="1" lang="en-US" altLang="zh-CN" sz="2100" b="1">
                <a:solidFill>
                  <a:srgbClr val="0000FF"/>
                </a:solidFill>
                <a:latin typeface="微软雅黑" panose="020B0503020204020204" pitchFamily="34" charset="-122"/>
                <a:ea typeface="微软雅黑" panose="020B0503020204020204" pitchFamily="34" charset="-122"/>
              </a:rPr>
              <a:t>64GB</a:t>
            </a:r>
            <a:r>
              <a:rPr kumimoji="1" lang="zh-CN" altLang="en-US" sz="2100" b="1">
                <a:solidFill>
                  <a:srgbClr val="0000FF"/>
                </a:solidFill>
                <a:latin typeface="微软雅黑" panose="020B0503020204020204" pitchFamily="34" charset="-122"/>
                <a:ea typeface="微软雅黑" panose="020B0503020204020204" pitchFamily="34" charset="-122"/>
              </a:rPr>
              <a:t>（按字节编址时）。</a:t>
            </a:r>
          </a:p>
        </p:txBody>
      </p:sp>
      <p:sp>
        <p:nvSpPr>
          <p:cNvPr id="7" name="Text Box 194"/>
          <p:cNvSpPr txBox="1">
            <a:spLocks noChangeArrowheads="1"/>
          </p:cNvSpPr>
          <p:nvPr/>
        </p:nvSpPr>
        <p:spPr bwMode="auto">
          <a:xfrm>
            <a:off x="404813" y="5994400"/>
            <a:ext cx="80819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100" b="1">
                <a:solidFill>
                  <a:srgbClr val="FF0000"/>
                </a:solidFill>
                <a:latin typeface="微软雅黑" panose="020B0503020204020204" pitchFamily="34" charset="-122"/>
                <a:ea typeface="微软雅黑" panose="020B0503020204020204" pitchFamily="34" charset="-122"/>
              </a:rPr>
              <a:t>主存地址空间大小不等于主存容量（实际安装的主存大小）！</a:t>
            </a:r>
          </a:p>
          <a:p>
            <a:pPr eaLnBrk="1" hangingPunct="1">
              <a:lnSpc>
                <a:spcPct val="115000"/>
              </a:lnSpc>
            </a:pPr>
            <a:r>
              <a:rPr kumimoji="1" lang="zh-CN" altLang="en-US" sz="2100" b="1">
                <a:solidFill>
                  <a:srgbClr val="FF0000"/>
                </a:solidFill>
                <a:latin typeface="微软雅黑" panose="020B0503020204020204" pitchFamily="34" charset="-122"/>
                <a:ea typeface="微软雅黑" panose="020B0503020204020204" pitchFamily="34" charset="-122"/>
              </a:rPr>
              <a:t>若是字节编址，则每次最多可读</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写</a:t>
            </a:r>
            <a:r>
              <a:rPr kumimoji="1" lang="en-US" altLang="zh-CN" sz="2100" b="1">
                <a:solidFill>
                  <a:srgbClr val="FF0000"/>
                </a:solidFill>
                <a:latin typeface="微软雅黑" panose="020B0503020204020204" pitchFamily="34" charset="-122"/>
                <a:ea typeface="微软雅黑" panose="020B0503020204020204" pitchFamily="34" charset="-122"/>
              </a:rPr>
              <a:t>8</a:t>
            </a:r>
            <a:r>
              <a:rPr kumimoji="1" lang="zh-CN" altLang="en-US" sz="2100" b="1">
                <a:solidFill>
                  <a:srgbClr val="FF0000"/>
                </a:solidFill>
                <a:latin typeface="微软雅黑" panose="020B0503020204020204" pitchFamily="34" charset="-122"/>
                <a:ea typeface="微软雅黑" panose="020B0503020204020204" pitchFamily="34" charset="-122"/>
              </a:rPr>
              <a:t>个单元，给出的是首</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最小</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地址</a:t>
            </a:r>
            <a:r>
              <a:rPr kumimoji="1" lang="en-US" altLang="zh-CN" sz="2100" b="1">
                <a:solidFill>
                  <a:srgbClr val="FF0000"/>
                </a:solidFill>
                <a:latin typeface="微软雅黑" panose="020B0503020204020204" pitchFamily="34" charset="-122"/>
                <a:ea typeface="微软雅黑" panose="020B0503020204020204" pitchFamily="34" charset="-122"/>
              </a:rPr>
              <a:t>.</a:t>
            </a:r>
          </a:p>
        </p:txBody>
      </p:sp>
      <p:sp>
        <p:nvSpPr>
          <p:cNvPr id="29733" name="TextBox 9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D619953-5513-4AD4-8CE3-A104C85AABAA}" type="slidenum">
              <a:rPr lang="zh-CN" altLang="en-US" b="1">
                <a:ea typeface="宋体" panose="02010600030101010101" pitchFamily="2" charset="-122"/>
              </a:rPr>
              <a:pPr/>
              <a:t>9</a:t>
            </a:fld>
            <a:endParaRPr lang="zh-CN" altLang="en-US" b="1">
              <a:ea typeface="宋体" panose="02010600030101010101" pitchFamily="2" charset="-122"/>
            </a:endParaRPr>
          </a:p>
        </p:txBody>
      </p:sp>
    </p:spTree>
    <p:extLst>
      <p:ext uri="{BB962C8B-B14F-4D97-AF65-F5344CB8AC3E}">
        <p14:creationId xmlns:p14="http://schemas.microsoft.com/office/powerpoint/2010/main" val="684613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1345"/>
                                        </p:tgtEl>
                                        <p:attrNameLst>
                                          <p:attrName>style.visibility</p:attrName>
                                        </p:attrNameLst>
                                      </p:cBhvr>
                                      <p:to>
                                        <p:strVal val="visible"/>
                                      </p:to>
                                    </p:set>
                                    <p:animEffect transition="in" filter="blinds(horizontal)">
                                      <p:cBhvr>
                                        <p:cTn id="22" dur="500"/>
                                        <p:tgtEl>
                                          <p:spTgt spid="561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1346"/>
                                        </p:tgtEl>
                                        <p:attrNameLst>
                                          <p:attrName>style.visibility</p:attrName>
                                        </p:attrNameLst>
                                      </p:cBhvr>
                                      <p:to>
                                        <p:strVal val="visible"/>
                                      </p:to>
                                    </p:set>
                                    <p:animEffect transition="in" filter="blinds(horizontal)">
                                      <p:cBhvr>
                                        <p:cTn id="27" dur="500"/>
                                        <p:tgtEl>
                                          <p:spTgt spid="5613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linds(horizontal)">
                                      <p:cBhvr>
                                        <p:cTn id="42" dur="500"/>
                                        <p:tgtEl>
                                          <p:spTgt spid="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blinds(horizontal)">
                                      <p:cBhvr>
                                        <p:cTn id="4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345" grpId="0"/>
      <p:bldP spid="561346" grpId="0"/>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是真的，因为SSD的擦除次数有限，剩余越少，则文件有任何改动，就大都在这些剩余块中进行擦除以及写入，所以这些剩余块被擦除次数太多，导致很快到达寿命。&#10;&#10;1.扩大硬盘剩余空间&#10;2.加大OS磁盘写入的Cache&#10;3.定期迁移长期不访问以及无修改的数据到其他位置"/>
  <p:tag name="PROBLEMVOICEALLOWED" val="False"/>
</p:tagLst>
</file>

<file path=ppt/tags/tag1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8.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TotalTime>
  <Words>7093</Words>
  <Application>Microsoft Office PowerPoint</Application>
  <PresentationFormat>全屏显示(4:3)</PresentationFormat>
  <Paragraphs>1422</Paragraphs>
  <Slides>83</Slides>
  <Notes>6</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2</vt:i4>
      </vt:variant>
      <vt:variant>
        <vt:lpstr>幻灯片标题</vt:lpstr>
      </vt:variant>
      <vt:variant>
        <vt:i4>83</vt:i4>
      </vt:variant>
    </vt:vector>
  </HeadingPairs>
  <TitlesOfParts>
    <vt:vector size="104" baseType="lpstr">
      <vt:lpstr>Microsoft Yahei</vt:lpstr>
      <vt:lpstr>MS Gothic</vt:lpstr>
      <vt:lpstr>方正舒体</vt:lpstr>
      <vt:lpstr>黑体</vt:lpstr>
      <vt:lpstr>华文新魏</vt:lpstr>
      <vt:lpstr>宋体</vt:lpstr>
      <vt:lpstr>微软雅黑</vt:lpstr>
      <vt:lpstr>Arial</vt:lpstr>
      <vt:lpstr>Arial Narrow</vt:lpstr>
      <vt:lpstr>Calibri</vt:lpstr>
      <vt:lpstr>Comic Sans MS</vt:lpstr>
      <vt:lpstr>Courier New</vt:lpstr>
      <vt:lpstr>Helvetica</vt:lpstr>
      <vt:lpstr>Marlett</vt:lpstr>
      <vt:lpstr>Times New Roman</vt:lpstr>
      <vt:lpstr>Wingdings</vt:lpstr>
      <vt:lpstr>Wingdings 2</vt:lpstr>
      <vt:lpstr>Office 主题</vt:lpstr>
      <vt:lpstr>Office Theme</vt:lpstr>
      <vt:lpstr>VISIO</vt:lpstr>
      <vt:lpstr>公式</vt:lpstr>
      <vt:lpstr>第六章 存储器层次结构  第一部分   存储器层级结构与局部性</vt:lpstr>
      <vt:lpstr>PowerPoint 演示文稿</vt:lpstr>
      <vt:lpstr>回顾：程序及指令的执行过程</vt:lpstr>
      <vt:lpstr>基本术语</vt:lpstr>
      <vt:lpstr>存储器分类</vt:lpstr>
      <vt:lpstr>存储器分类</vt:lpstr>
      <vt:lpstr>存储器分类</vt:lpstr>
      <vt:lpstr>内存与外存的关系及比较</vt:lpstr>
      <vt:lpstr>主存的结构</vt:lpstr>
      <vt:lpstr>主存的主要性能指标</vt:lpstr>
      <vt:lpstr>内存储器的分类及应用</vt:lpstr>
      <vt:lpstr>存储技术趋势</vt:lpstr>
      <vt:lpstr>六管静态MOS管电路（不作要求）</vt:lpstr>
      <vt:lpstr>       动态单管记忆单元电路（不作要求）</vt:lpstr>
      <vt:lpstr>半导体RAM的组织</vt:lpstr>
      <vt:lpstr>字片式存储体阵列组织（不作要求）</vt:lpstr>
      <vt:lpstr>位片式存储体阵列组织（不作要求）</vt:lpstr>
      <vt:lpstr>举例：典型的16M位DRAM（4Mx4）</vt:lpstr>
      <vt:lpstr>举例：典型的16M位DRAM（4Mx4）</vt:lpstr>
      <vt:lpstr>PC机主存储器的物理结构</vt:lpstr>
      <vt:lpstr>举例：SPARCstation 20’s Memory Module</vt:lpstr>
      <vt:lpstr>举例：SPARCstation 20’s内存条(模块)</vt:lpstr>
      <vt:lpstr>举例：128MB的DRAM存储器</vt:lpstr>
      <vt:lpstr>DRAM芯片的规格</vt:lpstr>
      <vt:lpstr>内存模块—多体交叉存储系统</vt:lpstr>
      <vt:lpstr>PowerPoint 演示文稿</vt:lpstr>
      <vt:lpstr>主存模块的连接和读写操作</vt:lpstr>
      <vt:lpstr>读 DRAM 超单元 (2,1)</vt:lpstr>
      <vt:lpstr>读 DRAM 超单元 (2,1)</vt:lpstr>
      <vt:lpstr>指令“movl 8(%ebp), %eax”操作过程 </vt:lpstr>
      <vt:lpstr>SRAM vs DRAM一览</vt:lpstr>
      <vt:lpstr>增强的DRAMs</vt:lpstr>
      <vt:lpstr>非易失性存储器</vt:lpstr>
      <vt:lpstr>连接CPU和存储器的典型总线结构</vt:lpstr>
      <vt:lpstr>存储器读事务(1)</vt:lpstr>
      <vt:lpstr>存储器读事务(2)</vt:lpstr>
      <vt:lpstr>存储器读事务(3)</vt:lpstr>
      <vt:lpstr>存储器写事务(1)</vt:lpstr>
      <vt:lpstr>存储器写事务(2)</vt:lpstr>
      <vt:lpstr>存储器写事务(3)</vt:lpstr>
      <vt:lpstr>磁盘内部结构</vt:lpstr>
      <vt:lpstr>磁盘结构</vt:lpstr>
      <vt:lpstr>磁盘结构(多个盘片)</vt:lpstr>
      <vt:lpstr>磁盘容量</vt:lpstr>
      <vt:lpstr>分区记录</vt:lpstr>
      <vt:lpstr>计算磁盘容量</vt:lpstr>
      <vt:lpstr>磁盘操作 (单盘片)</vt:lpstr>
      <vt:lpstr>磁盘操作(多盘片)</vt:lpstr>
      <vt:lpstr>磁盘结构 – 单盘片俯视图</vt:lpstr>
      <vt:lpstr>磁盘访问</vt:lpstr>
      <vt:lpstr>磁盘访问</vt:lpstr>
      <vt:lpstr>磁盘访问 – 读</vt:lpstr>
      <vt:lpstr>磁盘访问 – 读</vt:lpstr>
      <vt:lpstr>磁盘访问 – 读</vt:lpstr>
      <vt:lpstr>磁盘访问 – 寻道</vt:lpstr>
      <vt:lpstr>磁盘访问– 旋转延迟</vt:lpstr>
      <vt:lpstr>磁盘访问– 读</vt:lpstr>
      <vt:lpstr>磁盘访问– 访问时间构成</vt:lpstr>
      <vt:lpstr>磁盘访问时间</vt:lpstr>
      <vt:lpstr>磁盘访问时间 - 举例</vt:lpstr>
      <vt:lpstr>磁盘访问时间 - 举例</vt:lpstr>
      <vt:lpstr>逻辑磁盘块</vt:lpstr>
      <vt:lpstr>I/O 总线</vt:lpstr>
      <vt:lpstr>读磁盘扇区 (1)</vt:lpstr>
      <vt:lpstr>读磁盘扇区 (2)</vt:lpstr>
      <vt:lpstr>读磁盘扇区(3)</vt:lpstr>
      <vt:lpstr>固态硬盘 (SSDs)</vt:lpstr>
      <vt:lpstr>SSD 性能特性</vt:lpstr>
      <vt:lpstr>PowerPoint 演示文稿</vt:lpstr>
      <vt:lpstr>PowerPoint 演示文稿</vt:lpstr>
      <vt:lpstr>SSD vs 机械磁盘</vt:lpstr>
      <vt:lpstr>CPU-储存器 之间的差距</vt:lpstr>
      <vt:lpstr>用局部性原理(locality)来解决</vt:lpstr>
      <vt:lpstr>PowerPoint 演示文稿</vt:lpstr>
      <vt:lpstr>局部性</vt:lpstr>
      <vt:lpstr>局部性举例</vt:lpstr>
      <vt:lpstr>对局部性的定性评价</vt:lpstr>
      <vt:lpstr>局部性举例</vt:lpstr>
      <vt:lpstr>局部性举例</vt:lpstr>
      <vt:lpstr>存储器层次结构</vt:lpstr>
      <vt:lpstr>存储器层次结构</vt:lpstr>
      <vt:lpstr>存储器层次结构中的缓存</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存储器层次结构</dc:title>
  <dc:creator>ZHAO YAN</dc:creator>
  <cp:lastModifiedBy>hlbc</cp:lastModifiedBy>
  <cp:revision>47</cp:revision>
  <cp:lastPrinted>2017-08-25T07:48:27Z</cp:lastPrinted>
  <dcterms:created xsi:type="dcterms:W3CDTF">2017-08-25T07:16:19Z</dcterms:created>
  <dcterms:modified xsi:type="dcterms:W3CDTF">2022-04-04T23:36:42Z</dcterms:modified>
</cp:coreProperties>
</file>