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87" r:id="rId11"/>
    <p:sldId id="1218" r:id="rId12"/>
    <p:sldId id="882" r:id="rId13"/>
    <p:sldId id="1282" r:id="rId14"/>
    <p:sldId id="1285" r:id="rId15"/>
    <p:sldId id="1284" r:id="rId16"/>
    <p:sldId id="1286" r:id="rId17"/>
    <p:sldId id="1219" r:id="rId18"/>
    <p:sldId id="1220" r:id="rId19"/>
    <p:sldId id="1221" r:id="rId20"/>
    <p:sldId id="1222" r:id="rId21"/>
    <p:sldId id="1223" r:id="rId22"/>
    <p:sldId id="1224" r:id="rId23"/>
    <p:sldId id="1253" r:id="rId24"/>
    <p:sldId id="1254" r:id="rId25"/>
    <p:sldId id="1225" r:id="rId26"/>
    <p:sldId id="1226" r:id="rId27"/>
    <p:sldId id="1261" r:id="rId28"/>
    <p:sldId id="1227" r:id="rId29"/>
    <p:sldId id="1228" r:id="rId30"/>
    <p:sldId id="1229" r:id="rId31"/>
    <p:sldId id="1230" r:id="rId32"/>
    <p:sldId id="1247" r:id="rId33"/>
    <p:sldId id="1266" r:id="rId34"/>
    <p:sldId id="1268" r:id="rId35"/>
    <p:sldId id="1269" r:id="rId36"/>
    <p:sldId id="1288" r:id="rId37"/>
    <p:sldId id="1267" r:id="rId38"/>
    <p:sldId id="1270" r:id="rId39"/>
    <p:sldId id="1260" r:id="rId40"/>
    <p:sldId id="1272" r:id="rId41"/>
    <p:sldId id="1255" r:id="rId42"/>
    <p:sldId id="1256" r:id="rId43"/>
    <p:sldId id="1283" r:id="rId44"/>
    <p:sldId id="1257" r:id="rId45"/>
    <p:sldId id="1274" r:id="rId46"/>
    <p:sldId id="1273" r:id="rId47"/>
    <p:sldId id="1275" r:id="rId48"/>
    <p:sldId id="1277" r:id="rId49"/>
    <p:sldId id="1276" r:id="rId50"/>
    <p:sldId id="1278" r:id="rId51"/>
    <p:sldId id="1279" r:id="rId52"/>
    <p:sldId id="1280" r:id="rId53"/>
    <p:sldId id="1250" r:id="rId54"/>
    <p:sldId id="1232" r:id="rId55"/>
    <p:sldId id="1233" r:id="rId56"/>
    <p:sldId id="1281" r:id="rId57"/>
    <p:sldId id="1234" r:id="rId58"/>
    <p:sldId id="1235" r:id="rId59"/>
    <p:sldId id="1236" r:id="rId60"/>
    <p:sldId id="1237" r:id="rId61"/>
    <p:sldId id="1238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 autoAdjust="0"/>
    <p:restoredTop sz="87402" autoAdjust="0"/>
  </p:normalViewPr>
  <p:slideViewPr>
    <p:cSldViewPr snapToObjects="1">
      <p:cViewPr varScale="1">
        <p:scale>
          <a:sx n="76" d="100"/>
          <a:sy n="76" d="100"/>
        </p:scale>
        <p:origin x="1824" y="30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19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异步信号安全的函数：要么是可重入的（如只访问局部变量），要么不能被信号处理程序中断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To print a process tree:</a:t>
            </a:r>
          </a:p>
          <a:p>
            <a:r>
              <a:rPr lang="en-US" dirty="0"/>
              <a:t>         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ejH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axjf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打印一个命令行提示符，等待用户在标准输入上输入命令行，然后对命令行求值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zh-CN" sz="1200" dirty="0">
                <a:solidFill>
                  <a:srgbClr val="000000"/>
                </a:solidFill>
                <a:latin typeface="Menlo-Regular"/>
              </a:rPr>
              <a:t>Parseline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函数解析以空格分隔的命令行参数，并构造传递给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向量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函数检查第一个命令行参数是否是一个内置的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命令，如果是则解释执行并返回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1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如果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创建一个子进程，并在子进程中执行所请求的程序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如果用户要求后台运行，则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返回，等待下一个命令行；否则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等待作业终止，作业终止时，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开始下一轮迭代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zh-CN" altLang="en-US" dirty="0"/>
              <a:t>该例子不回收后台子进程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78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62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tm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.tmp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305800" cy="2133600"/>
          </a:xfrm>
        </p:spPr>
        <p:txBody>
          <a:bodyPr/>
          <a:lstStyle/>
          <a:p>
            <a:pPr marL="0" indent="0"/>
            <a:r>
              <a:rPr lang="en-US" sz="4000" dirty="0"/>
              <a:t> </a:t>
            </a:r>
            <a:r>
              <a:rPr lang="zh-CN" altLang="en-US" sz="4000" dirty="0"/>
              <a:t>第</a:t>
            </a:r>
            <a:r>
              <a:rPr lang="en-US" altLang="zh-CN" sz="4000" dirty="0"/>
              <a:t>8</a:t>
            </a:r>
            <a:r>
              <a:rPr lang="zh-CN" altLang="en-US" sz="4000" dirty="0"/>
              <a:t>章  异常控制流</a:t>
            </a:r>
            <a:r>
              <a:rPr lang="en-US" altLang="zh-CN" sz="4000" dirty="0"/>
              <a:t>II</a:t>
            </a:r>
            <a:r>
              <a:rPr lang="zh-CN" altLang="en-US" sz="4000" dirty="0"/>
              <a:t>：</a:t>
            </a:r>
            <a:br>
              <a:rPr lang="en-US" sz="4000" dirty="0"/>
            </a:br>
            <a:r>
              <a:rPr lang="en-US" sz="4000" dirty="0"/>
              <a:t>                          </a:t>
            </a:r>
            <a:r>
              <a:rPr lang="en-US" altLang="zh-CN" sz="4000" dirty="0"/>
              <a:t>——</a:t>
            </a:r>
            <a:r>
              <a:rPr lang="zh-CN" altLang="en-US" sz="4000" dirty="0"/>
              <a:t>信号</a:t>
            </a:r>
            <a:br>
              <a:rPr lang="en-US" sz="4000" dirty="0"/>
            </a:br>
            <a:endParaRPr lang="en-US" sz="24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267200"/>
            <a:ext cx="7678738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/>
              <a:t>教   师： 史先俊</a:t>
            </a:r>
            <a:endParaRPr lang="en-US" altLang="zh-CN" sz="2800" kern="0" dirty="0"/>
          </a:p>
          <a:p>
            <a:r>
              <a:rPr lang="zh-CN" altLang="en-US" sz="2800" kern="0" dirty="0"/>
              <a:t>计算机科学与技术学院</a:t>
            </a:r>
            <a:endParaRPr lang="en-US" altLang="zh-CN" sz="2800" kern="0" dirty="0"/>
          </a:p>
          <a:p>
            <a:r>
              <a:rPr lang="zh-CN" altLang="en-US" sz="2800" kern="0" dirty="0"/>
              <a:t>哈尔滨工业大学</a:t>
            </a:r>
          </a:p>
          <a:p>
            <a:endParaRPr lang="zh-CN" altLang="en-US" sz="28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2150F7-7FFD-4F79-867B-68BF7AE4EC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993666"/>
            <a:ext cx="7315200" cy="47213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带问题学习并思考：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信号有哪些？如何产生、接收、处理、阻塞？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进程可以通过收到的某类信号次数，对此类事件进行计数吗？为什么？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886761-100E-43AB-ACD6-6DEB9C52209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B74D8B-AE3F-4DAA-B110-914DA1D14B1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535E6C-B8E8-4D98-8B11-BC74E530F4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26B82C3-8BF1-4FDB-87D2-88A1C9C7372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919CCAB-951C-4425-889D-74CA7963FB0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25E2ED1-BE9B-4056-9829-31FDE375C61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40108FF3-43C6-4DE1-8062-9ACC01142F8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E19055E-7E5A-4068-B97F-0CB47E46F70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497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信号</a:t>
            </a:r>
            <a:endParaRPr lang="en-US" dirty="0"/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</a:t>
            </a:r>
            <a:r>
              <a:rPr lang="zh-CN" altLang="en-US" dirty="0"/>
              <a:t>就是一条小消息，它通知进程系统中发生了一个某种类型的事件</a:t>
            </a:r>
            <a:endParaRPr lang="en-US" dirty="0"/>
          </a:p>
          <a:p>
            <a:pPr lvl="1"/>
            <a:r>
              <a:rPr lang="zh-CN" altLang="en-US" dirty="0"/>
              <a:t>类似于异常和中断</a:t>
            </a:r>
            <a:endParaRPr lang="en-US" dirty="0"/>
          </a:p>
          <a:p>
            <a:pPr lvl="1"/>
            <a:r>
              <a:rPr lang="zh-CN" altLang="en-US" dirty="0"/>
              <a:t>从内核发送到（有时是在另一个进程的请求下）一个进程</a:t>
            </a:r>
            <a:endParaRPr lang="en-US" dirty="0"/>
          </a:p>
          <a:p>
            <a:pPr lvl="1"/>
            <a:r>
              <a:rPr lang="zh-CN" altLang="en-US" dirty="0"/>
              <a:t>信号类型是用小整数</a:t>
            </a:r>
            <a:r>
              <a:rPr lang="en-US" altLang="zh-CN" dirty="0"/>
              <a:t>ID</a:t>
            </a:r>
            <a:r>
              <a:rPr lang="zh-CN" altLang="en-US" dirty="0"/>
              <a:t>来标识的</a:t>
            </a:r>
            <a:r>
              <a:rPr lang="en-US" dirty="0"/>
              <a:t>(1-30)   ;     </a:t>
            </a:r>
            <a:r>
              <a:rPr lang="zh-CN" altLang="en-US" dirty="0"/>
              <a:t>现代</a:t>
            </a:r>
            <a:r>
              <a:rPr lang="en-US" altLang="zh-CN" dirty="0"/>
              <a:t>OS  64</a:t>
            </a:r>
            <a:r>
              <a:rPr lang="zh-CN" altLang="en-US" dirty="0"/>
              <a:t>类信号 </a:t>
            </a:r>
            <a:endParaRPr lang="en-US" dirty="0"/>
          </a:p>
          <a:p>
            <a:pPr lvl="1"/>
            <a:r>
              <a:rPr lang="zh-CN" altLang="en-US" dirty="0"/>
              <a:t>信号中唯一的信息是它的</a:t>
            </a:r>
            <a:r>
              <a:rPr lang="en-US" altLang="zh-CN" dirty="0"/>
              <a:t>ID</a:t>
            </a:r>
            <a:r>
              <a:rPr lang="zh-CN" altLang="en-US" dirty="0"/>
              <a:t>和它的到达 </a:t>
            </a:r>
            <a:endParaRPr lang="en-US" altLang="zh-CN" dirty="0"/>
          </a:p>
          <a:p>
            <a:r>
              <a:rPr lang="zh-CN" altLang="en-US" dirty="0"/>
              <a:t>回顾一下进程上下文中的进程标识信息结构体中</a:t>
            </a:r>
            <a:r>
              <a:rPr lang="en-US" altLang="zh-CN" dirty="0"/>
              <a:t>long signal;</a:t>
            </a:r>
            <a:endParaRPr lang="en-US" dirty="0"/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604"/>
              </p:ext>
            </p:extLst>
          </p:nvPr>
        </p:nvGraphicFramePr>
        <p:xfrm>
          <a:off x="609600" y="4038600"/>
          <a:ext cx="8153399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9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名称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默认行为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相应事件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来自键盘的中断（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CTRL-C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杀死程序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该信号不能被捕获不能被忽略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无效的内存引用（段故障）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来自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alarm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函数的定时器信号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忽略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一个子进程停止或者终止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410" y="304800"/>
            <a:ext cx="8686800" cy="6380480"/>
          </a:xfrm>
        </p:spPr>
        <p:txBody>
          <a:bodyPr/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task_struct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{       /* these are hardcoded - don't touch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state;			/* -1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unrunnable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0 runnable, &gt;0 stopped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counter;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任务运行时间计数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递减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（滴答数），运行时间片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priority; 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运行优先数。任务开始运行时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= priority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，越大运行越长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signal;	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信号。是位图，每个比特位代表一种信号，信号值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位偏移值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sigaction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sigaction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[32];       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信号执行属性结构，对应信号将要执行的操作和标志信息。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blocked;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	/* bitmap of masked signals */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进程信号屏蔽码（对应信号位图）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/* various fields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exit_code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任务执行停止的退出码，其父进程会取。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start_code,end_code,end_data,brk,start_stack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代码段地址、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代码长度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堆栈段地址。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pid,father,pgrp,session,leader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进程号、父进程号、父进程组号、会话号、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会话首领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uid,euid,suid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、有效用户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、保存的用户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gid,egid,sgid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组标识号（组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）、有效组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、保存的组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alarm;   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报警定时值（滴答数）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utime,stime,cutime,cstime,start_time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用户态运行时间（滴答数）、系统态运行时间、子进程用户态运行时间、子进程系统态运行时间、进程开始运行时刻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used_math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标志：是否使用了协处理器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/* file system info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tty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			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进程使用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的子设备号。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表示没有使用。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umask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		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文件创建属性屏蔽位。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当前工作目录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root;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executable;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执行文件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close_on_exec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执行时关闭文件句柄位图标志。（参见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file *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filp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[NR_OPEN];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进程使用的文件表结构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desc_struct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ldt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[3];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本任务的局部表描述符。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数据和堆栈段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ds&amp;ss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tss_struct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tss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本进程的任务状态段信息结构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146" y="228600"/>
            <a:ext cx="687946" cy="6629400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进程数据结构，或称为进程描述符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399"/>
            <a:ext cx="8610600" cy="60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32FF3-5EB6-4A4D-963B-0EE62398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04805"/>
            <a:ext cx="7592093" cy="762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大跌眼镜</a:t>
            </a:r>
            <a:r>
              <a:rPr lang="en-US" altLang="zh-CN" dirty="0">
                <a:solidFill>
                  <a:srgbClr val="C00000"/>
                </a:solidFill>
              </a:rPr>
              <a:t>---</a:t>
            </a:r>
            <a:r>
              <a:rPr lang="zh-CN" altLang="en-US" dirty="0">
                <a:solidFill>
                  <a:srgbClr val="C00000"/>
                </a:solidFill>
              </a:rPr>
              <a:t>见证奇迹的时候到来了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CD52-15C3-447F-8FC6-C43E457E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下的整数除以</a:t>
            </a:r>
            <a:r>
              <a:rPr lang="en-US" altLang="zh-CN" dirty="0"/>
              <a:t>0</a:t>
            </a:r>
            <a:r>
              <a:rPr lang="zh-CN" altLang="en-US" dirty="0"/>
              <a:t>，会发生什么呢？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Demo            TCSH</a:t>
            </a:r>
          </a:p>
          <a:p>
            <a:r>
              <a:rPr lang="en-US" altLang="zh-CN" dirty="0"/>
              <a:t>Demo            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下整数除以</a:t>
            </a:r>
            <a:r>
              <a:rPr lang="en-US" altLang="zh-CN" dirty="0"/>
              <a:t>0</a:t>
            </a:r>
            <a:r>
              <a:rPr lang="zh-CN" altLang="en-US" dirty="0"/>
              <a:t>，会发生什么呢？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         </a:t>
            </a:r>
            <a:r>
              <a:rPr lang="zh-CN" altLang="en-US" dirty="0"/>
              <a:t>不调试运行</a:t>
            </a:r>
            <a:endParaRPr lang="en-US" altLang="zh-CN" dirty="0"/>
          </a:p>
          <a:p>
            <a:r>
              <a:rPr lang="en-US" altLang="zh-CN" dirty="0"/>
              <a:t>Demo          </a:t>
            </a:r>
            <a:r>
              <a:rPr lang="zh-CN" altLang="en-US" dirty="0"/>
              <a:t>调试下运行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9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61961"/>
            <a:ext cx="8359775" cy="561975"/>
          </a:xfrm>
        </p:spPr>
        <p:txBody>
          <a:bodyPr/>
          <a:lstStyle/>
          <a:p>
            <a:pPr algn="l"/>
            <a:r>
              <a:rPr lang="en-US" altLang="zh-CN" dirty="0"/>
              <a:t>Linux</a:t>
            </a:r>
            <a:r>
              <a:rPr lang="zh-CN" altLang="en-US" dirty="0"/>
              <a:t>中对异常的处理 </a:t>
            </a:r>
            <a:r>
              <a:rPr lang="en-US" altLang="zh-CN" dirty="0"/>
              <a:t>0-255</a:t>
            </a:r>
            <a:endParaRPr lang="zh-CN" altLang="en-US" dirty="0"/>
          </a:p>
        </p:txBody>
      </p:sp>
      <p:sp>
        <p:nvSpPr>
          <p:cNvPr id="791559" name="Rectangle 7"/>
          <p:cNvSpPr>
            <a:spLocks noChangeArrowheads="1"/>
          </p:cNvSpPr>
          <p:nvPr/>
        </p:nvSpPr>
        <p:spPr bwMode="auto">
          <a:xfrm>
            <a:off x="57150" y="1019175"/>
            <a:ext cx="1160463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中异常对应的信号名和处理程序名</a:t>
            </a:r>
            <a:r>
              <a:rPr lang="zh-CN" altLang="en-US" sz="1800" b="0"/>
              <a:t> </a:t>
            </a:r>
          </a:p>
        </p:txBody>
      </p:sp>
      <p:grpSp>
        <p:nvGrpSpPr>
          <p:cNvPr id="791568" name="Group 16"/>
          <p:cNvGrpSpPr>
            <a:grpSpLocks/>
          </p:cNvGrpSpPr>
          <p:nvPr/>
        </p:nvGrpSpPr>
        <p:grpSpPr bwMode="auto">
          <a:xfrm>
            <a:off x="1308100" y="838200"/>
            <a:ext cx="7835900" cy="6019800"/>
            <a:chOff x="1171" y="0"/>
            <a:chExt cx="4589" cy="4320"/>
          </a:xfrm>
        </p:grpSpPr>
        <p:pic>
          <p:nvPicPr>
            <p:cNvPr id="5837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0"/>
              <a:ext cx="4589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2113" y="430"/>
              <a:ext cx="3611" cy="201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2113" y="845"/>
              <a:ext cx="3620" cy="201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2113" y="1055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2118" y="1249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2122" y="2269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2122" y="2875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2122" y="3084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2115" y="3688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791569" name="Text Box 17"/>
          <p:cNvSpPr txBox="1">
            <a:spLocks noChangeArrowheads="1"/>
          </p:cNvSpPr>
          <p:nvPr/>
        </p:nvSpPr>
        <p:spPr bwMode="auto">
          <a:xfrm>
            <a:off x="0" y="4064000"/>
            <a:ext cx="160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为何除法错显示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浮点异常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91570" name="Line 18"/>
          <p:cNvSpPr>
            <a:spLocks noChangeShapeType="1"/>
          </p:cNvSpPr>
          <p:nvPr/>
        </p:nvSpPr>
        <p:spPr bwMode="auto">
          <a:xfrm flipV="1">
            <a:off x="827088" y="1295400"/>
            <a:ext cx="7097712" cy="276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/>
      <p:bldP spid="7915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32FF3-5EB6-4A4D-963B-0EE62398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04805"/>
            <a:ext cx="7592093" cy="762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信号有哪些东东？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CD52-15C3-447F-8FC6-C43E457E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信号不是异常，类似于异常或中断</a:t>
            </a:r>
            <a:endParaRPr lang="en-US" altLang="zh-CN" dirty="0"/>
          </a:p>
          <a:p>
            <a:r>
              <a:rPr lang="zh-CN" altLang="en-US" dirty="0"/>
              <a:t>想想我们讲过的异常类型：异步、同步</a:t>
            </a:r>
            <a:endParaRPr lang="en-US" altLang="zh-CN" dirty="0"/>
          </a:p>
          <a:p>
            <a:r>
              <a:rPr lang="zh-CN" altLang="en-US" dirty="0"/>
              <a:t>很多异常处理子程序是通过 给进程发送一个信号来实现的。</a:t>
            </a:r>
            <a:endParaRPr lang="en-US" altLang="zh-CN" dirty="0"/>
          </a:p>
          <a:p>
            <a:r>
              <a:rPr lang="zh-CN" altLang="en-US" dirty="0"/>
              <a:t>异常处理子程序在内核态运行的，不受进程调度管理</a:t>
            </a:r>
            <a:endParaRPr lang="en-US" altLang="zh-CN" dirty="0"/>
          </a:p>
          <a:p>
            <a:r>
              <a:rPr lang="zh-CN" altLang="en-US" dirty="0"/>
              <a:t>信号处理子程序在用户态运行的，在进程调度后被运行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信号产生（发送）</a:t>
            </a:r>
            <a:endParaRPr lang="en-US" altLang="zh-CN" dirty="0"/>
          </a:p>
          <a:p>
            <a:r>
              <a:rPr lang="zh-CN" altLang="en-US" dirty="0"/>
              <a:t>信号处理（接收）</a:t>
            </a:r>
            <a:endParaRPr lang="en-US" altLang="zh-CN" dirty="0"/>
          </a:p>
          <a:p>
            <a:r>
              <a:rPr lang="zh-CN" altLang="en-US" dirty="0"/>
              <a:t>信号屏蔽（阻塞）</a:t>
            </a:r>
            <a:endParaRPr lang="en-US" altLang="zh-CN" dirty="0"/>
          </a:p>
          <a:p>
            <a:r>
              <a:rPr lang="zh-CN" altLang="en-US" dirty="0"/>
              <a:t>信号处理子程序</a:t>
            </a:r>
            <a:endParaRPr lang="en-US" altLang="zh-CN" dirty="0"/>
          </a:p>
          <a:p>
            <a:pPr lvl="1"/>
            <a:r>
              <a:rPr lang="zh-CN" altLang="en-US" dirty="0"/>
              <a:t>嵌套？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7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893060"/>
          </a:xfrm>
        </p:spPr>
        <p:txBody>
          <a:bodyPr/>
          <a:lstStyle/>
          <a:p>
            <a:r>
              <a:rPr lang="zh-CN" altLang="en-US" dirty="0"/>
              <a:t>信号术语：发送信号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zh-CN" altLang="en-US" sz="2800" dirty="0"/>
              <a:t>内核通过更新目的进程上下文中的某个状态，</a:t>
            </a:r>
            <a:r>
              <a:rPr lang="zh-CN" altLang="en-US" sz="2800" i="1" dirty="0">
                <a:solidFill>
                  <a:srgbClr val="C00000"/>
                </a:solidFill>
              </a:rPr>
              <a:t>发送（递送）</a:t>
            </a:r>
            <a:r>
              <a:rPr lang="zh-CN" altLang="en-US" sz="2800" dirty="0"/>
              <a:t>一个信号给目的进程</a:t>
            </a:r>
            <a:endParaRPr lang="en-US" sz="2800" dirty="0"/>
          </a:p>
          <a:p>
            <a:endParaRPr lang="en-US" sz="2800" dirty="0"/>
          </a:p>
          <a:p>
            <a:r>
              <a:rPr lang="zh-CN" altLang="en-US" sz="2800" dirty="0"/>
              <a:t>发送信号可以是如下原因之一</a:t>
            </a:r>
            <a:r>
              <a:rPr lang="en-US" sz="2800" dirty="0"/>
              <a:t>:</a:t>
            </a:r>
          </a:p>
          <a:p>
            <a:pPr lvl="1"/>
            <a:r>
              <a:rPr lang="zh-CN" altLang="en-US" sz="2400" dirty="0"/>
              <a:t>内核检测到一个系统事件如除零错误</a:t>
            </a:r>
            <a:r>
              <a:rPr lang="en-US" altLang="zh-CN" sz="2400" dirty="0"/>
              <a:t>(SIGFPE)</a:t>
            </a:r>
            <a:r>
              <a:rPr lang="zh-CN" altLang="en-US" sz="2400" dirty="0"/>
              <a:t>或者子进程终止</a:t>
            </a:r>
            <a:r>
              <a:rPr lang="en-US" altLang="zh-CN" sz="2400" dirty="0"/>
              <a:t>(SIGCHLD) </a:t>
            </a:r>
            <a:endParaRPr lang="en-US" sz="2400" dirty="0"/>
          </a:p>
          <a:p>
            <a:pPr lvl="1"/>
            <a:r>
              <a:rPr lang="zh-CN" altLang="en-US" sz="2400" dirty="0"/>
              <a:t>一个进程调用了</a:t>
            </a:r>
            <a:r>
              <a:rPr lang="en-US" altLang="zh-CN" sz="2400" b="1" dirty="0">
                <a:latin typeface="Courier New" pitchFamily="49" charset="0"/>
              </a:rPr>
              <a:t>kill</a:t>
            </a:r>
            <a:r>
              <a:rPr lang="zh-CN" altLang="en-US" sz="2400" dirty="0"/>
              <a:t>系统调用，显式地请求内核发送一个信号到目的进程</a:t>
            </a:r>
            <a:endParaRPr lang="en-US" sz="2400" dirty="0"/>
          </a:p>
          <a:p>
            <a:pPr lvl="3"/>
            <a:r>
              <a:rPr lang="zh-CN" altLang="en-US" sz="2400" dirty="0"/>
              <a:t>一个进程可以发送信号给它自己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zh-CN" altLang="en-US" dirty="0"/>
              <a:t>当目的进程被内核强迫以某种方式对信号的发送做出反应时，它就</a:t>
            </a:r>
            <a:r>
              <a:rPr lang="zh-CN" altLang="en-US" i="1" dirty="0">
                <a:solidFill>
                  <a:srgbClr val="C00000"/>
                </a:solidFill>
              </a:rPr>
              <a:t>接收</a:t>
            </a:r>
            <a:r>
              <a:rPr lang="zh-CN" altLang="en-US" dirty="0"/>
              <a:t>了信号</a:t>
            </a:r>
            <a:endParaRPr lang="en-US" dirty="0"/>
          </a:p>
          <a:p>
            <a:r>
              <a:rPr lang="zh-CN" altLang="en-US" dirty="0"/>
              <a:t>反应的方式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忽略</a:t>
            </a:r>
            <a:r>
              <a:rPr lang="zh-CN" altLang="en-US" dirty="0"/>
              <a:t>这个信号</a:t>
            </a:r>
            <a:r>
              <a:rPr lang="en-US" altLang="zh-CN" dirty="0"/>
              <a:t>(do nothing)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终止</a:t>
            </a:r>
            <a:r>
              <a:rPr lang="zh-CN" altLang="en-US" dirty="0"/>
              <a:t>进程</a:t>
            </a:r>
            <a:r>
              <a:rPr lang="en-US" altLang="zh-CN" dirty="0"/>
              <a:t>(with optional core dump)</a:t>
            </a:r>
            <a:endParaRPr lang="en-US" dirty="0"/>
          </a:p>
          <a:p>
            <a:pPr lvl="1"/>
            <a:r>
              <a:rPr lang="zh-CN" altLang="en-US" dirty="0"/>
              <a:t>通过执行一个称为信号处理程序（</a:t>
            </a:r>
            <a:r>
              <a:rPr lang="en-US" altLang="zh-CN" b="1" i="1" dirty="0">
                <a:solidFill>
                  <a:srgbClr val="C00000"/>
                </a:solidFill>
              </a:rPr>
              <a:t>signal handler</a:t>
            </a:r>
            <a:r>
              <a:rPr lang="zh-CN" altLang="en-US" dirty="0"/>
              <a:t>）的用户层函数</a:t>
            </a:r>
            <a:r>
              <a:rPr lang="zh-CN" altLang="en-US" dirty="0">
                <a:solidFill>
                  <a:srgbClr val="C00000"/>
                </a:solidFill>
              </a:rPr>
              <a:t>捕获</a:t>
            </a:r>
            <a:r>
              <a:rPr lang="zh-CN" altLang="en-US" dirty="0"/>
              <a:t>这个信号</a:t>
            </a:r>
            <a:r>
              <a:rPr lang="en-US" dirty="0"/>
              <a:t> </a:t>
            </a:r>
            <a:r>
              <a:rPr lang="en-US" altLang="zh-CN" dirty="0"/>
              <a:t>----</a:t>
            </a:r>
            <a:r>
              <a:rPr lang="zh-CN" altLang="en-US" dirty="0"/>
              <a:t>软件异常处理程序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类似于响应异步中断而调用的硬件异常处理程序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1691151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(2) </a:t>
            </a:r>
            <a:r>
              <a:rPr lang="zh-CN" altLang="en-US" sz="1800" i="1" dirty="0">
                <a:latin typeface="Helvetica" charset="0"/>
              </a:rPr>
              <a:t>控制传递到</a:t>
            </a:r>
            <a:endParaRPr lang="en-US" altLang="zh-CN" sz="1800" i="1" dirty="0">
              <a:latin typeface="Helvetica" charset="0"/>
            </a:endParaRPr>
          </a:p>
          <a:p>
            <a:r>
              <a:rPr lang="zh-CN" altLang="en-US" sz="1800" i="1" dirty="0">
                <a:latin typeface="Helvetica" charset="0"/>
              </a:rPr>
              <a:t>信号处理程序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873250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pPr algn="l"/>
            <a:r>
              <a:rPr lang="en-US" sz="1800" i="1" dirty="0">
                <a:latin typeface="Helvetica" charset="0"/>
              </a:rPr>
              <a:t>(3) </a:t>
            </a:r>
            <a:r>
              <a:rPr lang="zh-CN" altLang="en-US" sz="1800" i="1" dirty="0">
                <a:latin typeface="Helvetica" charset="0"/>
              </a:rPr>
              <a:t>信号处理程序运行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2324337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(4)</a:t>
            </a:r>
            <a:r>
              <a:rPr lang="zh-CN" altLang="en-US" sz="1800" i="1" dirty="0">
                <a:latin typeface="Helvetica" charset="0"/>
              </a:rPr>
              <a:t>信号处理程序返回</a:t>
            </a:r>
            <a:endParaRPr lang="en-US" altLang="zh-CN" sz="1800" i="1" dirty="0">
              <a:latin typeface="Helvetica" charset="0"/>
            </a:endParaRPr>
          </a:p>
          <a:p>
            <a:r>
              <a:rPr lang="zh-CN" altLang="en-US" sz="1800" i="1" dirty="0">
                <a:latin typeface="Helvetica" charset="0"/>
              </a:rPr>
              <a:t>到下一条指令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6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curr</a:t>
            </a:r>
            <a:endParaRPr lang="en-US" sz="18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next</a:t>
            </a:r>
            <a:endParaRPr lang="en-US" sz="18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1600200" y="4787893"/>
            <a:ext cx="1344613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pPr algn="r"/>
            <a:r>
              <a:rPr lang="en-US" sz="1800" i="1" dirty="0">
                <a:latin typeface="Helvetica" charset="0"/>
              </a:rPr>
              <a:t>(1) </a:t>
            </a:r>
            <a:r>
              <a:rPr lang="zh-CN" altLang="en-US" sz="1800" i="1" dirty="0">
                <a:latin typeface="Helvetica" charset="0"/>
              </a:rPr>
              <a:t>进程接收到信号</a:t>
            </a:r>
            <a:endParaRPr lang="en-US" sz="1800" i="1" dirty="0"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15400" cy="935922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待处理信号和阻塞信号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548687" cy="5410200"/>
          </a:xfrm>
        </p:spPr>
        <p:txBody>
          <a:bodyPr/>
          <a:lstStyle/>
          <a:p>
            <a:r>
              <a:rPr lang="zh-CN" altLang="en-US" sz="2800" dirty="0"/>
              <a:t>一个发出而没有被接收的信号叫做待处理信号（</a:t>
            </a:r>
            <a:r>
              <a:rPr lang="en-US" altLang="zh-CN" sz="2800" i="1" dirty="0">
                <a:solidFill>
                  <a:srgbClr val="C00000"/>
                </a:solidFill>
              </a:rPr>
              <a:t>pending</a:t>
            </a:r>
            <a:r>
              <a:rPr lang="zh-CN" altLang="en-US" sz="2800" i="1" dirty="0">
                <a:solidFill>
                  <a:srgbClr val="C00000"/>
                </a:solidFill>
              </a:rPr>
              <a:t>）</a:t>
            </a:r>
            <a:endParaRPr lang="en-US" sz="2800" dirty="0"/>
          </a:p>
          <a:p>
            <a:pPr lvl="1"/>
            <a:r>
              <a:rPr lang="zh-CN" altLang="en-US" sz="2400" dirty="0"/>
              <a:t>任何时刻，一种类型（</a:t>
            </a:r>
            <a:r>
              <a:rPr lang="en-US" altLang="zh-CN" sz="2400" dirty="0"/>
              <a:t>1-30</a:t>
            </a:r>
            <a:r>
              <a:rPr lang="zh-CN" altLang="en-US" sz="2400" dirty="0"/>
              <a:t>）至多只有一个待处理信号</a:t>
            </a:r>
            <a:endParaRPr lang="en-US" sz="2400" dirty="0"/>
          </a:p>
          <a:p>
            <a:pPr lvl="1"/>
            <a:r>
              <a:rPr lang="en-US" sz="2400" dirty="0"/>
              <a:t>Important: </a:t>
            </a:r>
            <a:r>
              <a:rPr lang="zh-CN" altLang="en-US" sz="2400" dirty="0"/>
              <a:t>信号不会排队等待</a:t>
            </a:r>
            <a:endParaRPr lang="en-US" sz="2400" dirty="0"/>
          </a:p>
          <a:p>
            <a:pPr lvl="2"/>
            <a:r>
              <a:rPr lang="zh-CN" altLang="en-US" sz="2400" dirty="0"/>
              <a:t>如果一个进程有一个类型为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的待处理信号，那么任何接下来发送到这个进程的类型为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的信号都会被丢弃</a:t>
            </a:r>
            <a:endParaRPr lang="en-US" sz="2400" dirty="0"/>
          </a:p>
          <a:p>
            <a:endParaRPr lang="en-US" sz="2800" dirty="0"/>
          </a:p>
          <a:p>
            <a:r>
              <a:rPr lang="zh-CN" altLang="en-US" sz="2800" dirty="0"/>
              <a:t>一个进程可以选择</a:t>
            </a:r>
            <a:r>
              <a:rPr lang="zh-CN" altLang="en-US" sz="2800" i="1" dirty="0">
                <a:solidFill>
                  <a:srgbClr val="C00000"/>
                </a:solidFill>
              </a:rPr>
              <a:t>阻塞</a:t>
            </a:r>
            <a:r>
              <a:rPr lang="zh-CN" altLang="en-US" sz="2800" dirty="0"/>
              <a:t>接收某种信号</a:t>
            </a:r>
            <a:endParaRPr lang="en-US" sz="2800" dirty="0"/>
          </a:p>
          <a:p>
            <a:pPr lvl="1"/>
            <a:r>
              <a:rPr lang="zh-CN" altLang="en-US" sz="2400" dirty="0"/>
              <a:t>阻塞的信号仍可以被发送，但不会被接收，直到进程取消对该信号的阻塞</a:t>
            </a:r>
            <a:endParaRPr lang="en-US" sz="2400" dirty="0"/>
          </a:p>
          <a:p>
            <a:endParaRPr lang="en-US" sz="2800" dirty="0"/>
          </a:p>
          <a:p>
            <a:r>
              <a:rPr lang="zh-CN" altLang="en-US" sz="2800" dirty="0"/>
              <a:t>一个待处理信号最多只能被接收一次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异常控制流发生在系统的所有层次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481435"/>
            <a:ext cx="7896225" cy="4776490"/>
          </a:xfrm>
        </p:spPr>
        <p:txBody>
          <a:bodyPr/>
          <a:lstStyle/>
          <a:p>
            <a:r>
              <a:rPr lang="zh-CN" altLang="en-US" sz="2800" dirty="0"/>
              <a:t>异常</a:t>
            </a:r>
            <a:endParaRPr lang="en-US" sz="2800" dirty="0"/>
          </a:p>
          <a:p>
            <a:pPr lvl="1"/>
            <a:r>
              <a:rPr lang="zh-CN" altLang="en-US" sz="2400" dirty="0"/>
              <a:t>硬件和操作系统内核程序</a:t>
            </a:r>
            <a:endParaRPr lang="en-US" sz="2400" dirty="0"/>
          </a:p>
          <a:p>
            <a:r>
              <a:rPr lang="zh-CN" altLang="en-US" sz="2800" dirty="0"/>
              <a:t>进程上下文切换</a:t>
            </a:r>
            <a:endParaRPr lang="en-US" sz="2800" dirty="0"/>
          </a:p>
          <a:p>
            <a:pPr lvl="1"/>
            <a:r>
              <a:rPr lang="zh-CN" altLang="en-US" sz="2400" dirty="0"/>
              <a:t>硬件定时器和内核程序</a:t>
            </a:r>
            <a:endParaRPr lang="en-US" sz="2400" dirty="0"/>
          </a:p>
          <a:p>
            <a:r>
              <a:rPr lang="zh-CN" altLang="en-US" sz="2800" dirty="0"/>
              <a:t>信号</a:t>
            </a:r>
            <a:endParaRPr lang="en-US" sz="2800" dirty="0"/>
          </a:p>
          <a:p>
            <a:pPr lvl="1"/>
            <a:r>
              <a:rPr lang="zh-CN" altLang="en-US" sz="2400" dirty="0"/>
              <a:t>内核程序和应用程序</a:t>
            </a:r>
            <a:endParaRPr lang="en-US" sz="2400" dirty="0"/>
          </a:p>
          <a:p>
            <a:r>
              <a:rPr lang="zh-CN" altLang="en-US" sz="2800" dirty="0"/>
              <a:t>非本地跳转</a:t>
            </a:r>
            <a:endParaRPr lang="en-US" sz="2800" dirty="0"/>
          </a:p>
          <a:p>
            <a:pPr lvl="1"/>
            <a:r>
              <a:rPr lang="zh-CN" altLang="en-US" sz="2400" dirty="0"/>
              <a:t>应用程序</a:t>
            </a:r>
            <a:endParaRPr lang="en-US" sz="2400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2" y="1481435"/>
            <a:ext cx="240557" cy="1524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5292" y="2012602"/>
            <a:ext cx="1639231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以前的内容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60358" y="3439234"/>
            <a:ext cx="220132" cy="545805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564309" y="3439234"/>
            <a:ext cx="1329851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本节内容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500726" y="4654173"/>
            <a:ext cx="225799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课本和补充资料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60357" y="4417935"/>
            <a:ext cx="220132" cy="839865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1012122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待处理位</a:t>
            </a:r>
            <a:r>
              <a:rPr lang="en-US" altLang="zh-CN" dirty="0"/>
              <a:t>/</a:t>
            </a:r>
            <a:r>
              <a:rPr lang="zh-CN" altLang="en-US" dirty="0"/>
              <a:t>阻塞位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4876800"/>
          </a:xfrm>
        </p:spPr>
        <p:txBody>
          <a:bodyPr/>
          <a:lstStyle/>
          <a:p>
            <a:r>
              <a:rPr lang="zh-CN" altLang="en-US" sz="2800" dirty="0"/>
              <a:t>内核为每个进程维护着待处理位向量（</a:t>
            </a:r>
            <a:r>
              <a:rPr lang="en-US" altLang="zh-CN" sz="2800" dirty="0">
                <a:latin typeface="Courier New" pitchFamily="49" charset="0"/>
              </a:rPr>
              <a:t>pending</a:t>
            </a:r>
            <a:r>
              <a:rPr lang="zh-CN" altLang="en-US" sz="2800" dirty="0">
                <a:latin typeface="Courier New" pitchFamily="49" charset="0"/>
              </a:rPr>
              <a:t>）</a:t>
            </a:r>
            <a:r>
              <a:rPr lang="zh-CN" altLang="en-US" sz="2800" dirty="0"/>
              <a:t>和 阻塞位向量（</a:t>
            </a:r>
            <a:r>
              <a:rPr lang="en-US" altLang="zh-CN" sz="2800" dirty="0">
                <a:latin typeface="Courier New" pitchFamily="49" charset="0"/>
              </a:rPr>
              <a:t>blocked</a:t>
            </a:r>
            <a:r>
              <a:rPr lang="zh-CN" altLang="en-US" sz="2800" dirty="0">
                <a:latin typeface="Courier New" pitchFamily="49" charset="0"/>
              </a:rPr>
              <a:t>）</a:t>
            </a:r>
            <a:endParaRPr lang="en-US" sz="2800" dirty="0"/>
          </a:p>
          <a:p>
            <a:pPr lvl="1"/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en-US" sz="2400" dirty="0"/>
              <a:t>: </a:t>
            </a:r>
            <a:r>
              <a:rPr lang="zh-CN" altLang="en-US" sz="2400" dirty="0"/>
              <a:t>待处理信号的集合</a:t>
            </a:r>
            <a:endParaRPr lang="en-US" sz="2400" dirty="0"/>
          </a:p>
          <a:p>
            <a:pPr lvl="2"/>
            <a:r>
              <a:rPr lang="zh-CN" altLang="en-US" sz="2400" dirty="0"/>
              <a:t>若传送了一个类型为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的信号，内核会设置</a:t>
            </a:r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en-US" sz="2400" dirty="0"/>
              <a:t> </a:t>
            </a:r>
            <a:r>
              <a:rPr lang="zh-CN" altLang="en-US" sz="2400" dirty="0"/>
              <a:t>中的第</a:t>
            </a:r>
            <a:r>
              <a:rPr lang="en-US" altLang="zh-CN" sz="2400" dirty="0"/>
              <a:t>k</a:t>
            </a:r>
            <a:r>
              <a:rPr lang="zh-CN" altLang="en-US" sz="2400" dirty="0"/>
              <a:t>位</a:t>
            </a:r>
            <a:endParaRPr lang="en-US" sz="2400" dirty="0"/>
          </a:p>
          <a:p>
            <a:pPr lvl="2"/>
            <a:r>
              <a:rPr lang="zh-CN" altLang="en-US" sz="2400" dirty="0"/>
              <a:t>若接收了一个类型为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的信号，内核将清除</a:t>
            </a:r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zh-CN" altLang="en-US" sz="2400" dirty="0">
                <a:latin typeface="Courier New" pitchFamily="49" charset="0"/>
              </a:rPr>
              <a:t>中的第</a:t>
            </a:r>
            <a:r>
              <a:rPr lang="en-US" altLang="zh-CN" sz="2400" dirty="0">
                <a:latin typeface="Courier New" pitchFamily="49" charset="0"/>
              </a:rPr>
              <a:t>k</a:t>
            </a:r>
            <a:r>
              <a:rPr lang="zh-CN" altLang="en-US" sz="2400" dirty="0">
                <a:latin typeface="Courier New" pitchFamily="49" charset="0"/>
              </a:rPr>
              <a:t>位</a:t>
            </a:r>
            <a:r>
              <a:rPr lang="en-US" sz="2400" dirty="0"/>
              <a:t> </a:t>
            </a:r>
          </a:p>
          <a:p>
            <a:pPr lvl="1"/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b="1" dirty="0">
                <a:latin typeface="Courier New" pitchFamily="49" charset="0"/>
              </a:rPr>
              <a:t>blocked</a:t>
            </a:r>
            <a:r>
              <a:rPr lang="en-US" sz="2400" dirty="0"/>
              <a:t>: </a:t>
            </a:r>
            <a:r>
              <a:rPr lang="zh-CN" altLang="en-US" sz="2400" dirty="0"/>
              <a:t>被阻塞信号的集合</a:t>
            </a:r>
            <a:endParaRPr lang="en-US" sz="2400" dirty="0"/>
          </a:p>
          <a:p>
            <a:pPr lvl="2"/>
            <a:r>
              <a:rPr lang="zh-CN" altLang="en-US" sz="2400" dirty="0"/>
              <a:t>通过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sigprocmask</a:t>
            </a:r>
            <a:r>
              <a:rPr lang="en-US" sz="2400" dirty="0"/>
              <a:t> </a:t>
            </a:r>
            <a:r>
              <a:rPr lang="zh-CN" altLang="en-US" sz="2400" dirty="0"/>
              <a:t>函数设置和清除</a:t>
            </a:r>
            <a:endParaRPr lang="en-US" sz="2400" dirty="0"/>
          </a:p>
          <a:p>
            <a:pPr lvl="2"/>
            <a:r>
              <a:rPr lang="zh-CN" altLang="en-US" sz="2400" dirty="0"/>
              <a:t>也称信号掩码</a:t>
            </a:r>
            <a:r>
              <a:rPr lang="en-US" altLang="zh-CN" sz="2400" dirty="0"/>
              <a:t>mask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8001386" cy="762000"/>
          </a:xfrm>
        </p:spPr>
        <p:txBody>
          <a:bodyPr/>
          <a:lstStyle/>
          <a:p>
            <a:r>
              <a:rPr lang="zh-CN" altLang="en-US" dirty="0"/>
              <a:t>发送信号</a:t>
            </a:r>
            <a:r>
              <a:rPr lang="en-US" dirty="0"/>
              <a:t>: </a:t>
            </a:r>
            <a:r>
              <a:rPr lang="zh-CN" altLang="en-US" dirty="0"/>
              <a:t>进程组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zh-CN" altLang="en-US" dirty="0"/>
              <a:t>每个进程只属于一个进程组</a:t>
            </a:r>
            <a:endParaRPr lang="en-US" dirty="0"/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前台作业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189438" y="20370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771346"/>
            <a:ext cx="17650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进程进程组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298721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323546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990750" y="33324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3832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10278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290788" y="51485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433788" y="51485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zh-CN" alt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返回当前进程的进程组</a:t>
            </a:r>
            <a:r>
              <a:rPr lang="en-US" altLang="zh-CN" sz="2000" b="1" dirty="0">
                <a:solidFill>
                  <a:schemeClr val="tx2"/>
                </a:solidFill>
                <a:latin typeface="Courier New"/>
                <a:cs typeface="Courier New"/>
              </a:rPr>
              <a:t>ID</a:t>
            </a: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zh-CN" altLang="en-US" sz="2000" b="1" dirty="0">
                <a:solidFill>
                  <a:schemeClr val="tx2"/>
                </a:solidFill>
                <a:latin typeface="Courier New" pitchFamily="49" charset="0"/>
              </a:rPr>
              <a:t>改变自己或其他进程的进程组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zh-CN" altLang="en-US" dirty="0">
                <a:latin typeface="Courier New"/>
                <a:cs typeface="Courier New"/>
              </a:rPr>
              <a:t>程序发送信号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433887" cy="5224462"/>
          </a:xfrm>
        </p:spPr>
        <p:txBody>
          <a:bodyPr/>
          <a:lstStyle/>
          <a:p>
            <a:pPr marL="282575" indent="-282575" algn="just"/>
            <a:r>
              <a:rPr lang="en-US" sz="2800" dirty="0">
                <a:latin typeface="Courier New" pitchFamily="49" charset="0"/>
              </a:rPr>
              <a:t>/bin/kill</a:t>
            </a:r>
            <a:r>
              <a:rPr lang="zh-CN" altLang="en-US" sz="2800" dirty="0">
                <a:latin typeface="Courier New" pitchFamily="49" charset="0"/>
              </a:rPr>
              <a:t>程序可以向另外的进程或进程组发送任意的信号</a:t>
            </a:r>
            <a:r>
              <a:rPr lang="en-US" altLang="zh-CN" sz="2800" dirty="0">
                <a:latin typeface="Courier New" pitchFamily="49" charset="0"/>
              </a:rPr>
              <a:t> </a:t>
            </a:r>
            <a:endParaRPr lang="en-US" sz="2800" dirty="0"/>
          </a:p>
          <a:p>
            <a:pPr marL="282575" indent="-282575"/>
            <a:r>
              <a:rPr lang="en-US" sz="2800" dirty="0"/>
              <a:t>Examples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/bin/kill –9 24818</a:t>
            </a:r>
            <a:br>
              <a:rPr lang="en-US" sz="2400" b="1" dirty="0">
                <a:latin typeface="Courier New" pitchFamily="49" charset="0"/>
              </a:rPr>
            </a:br>
            <a:r>
              <a:rPr lang="zh-CN" altLang="en-US" dirty="0">
                <a:ea typeface="+mn-ea"/>
                <a:cs typeface="+mn-cs"/>
              </a:rPr>
              <a:t>发送信号</a:t>
            </a:r>
            <a:r>
              <a:rPr lang="en-US" altLang="zh-CN" dirty="0">
                <a:ea typeface="+mn-ea"/>
                <a:cs typeface="+mn-cs"/>
              </a:rPr>
              <a:t>9</a:t>
            </a:r>
            <a:r>
              <a:rPr lang="zh-CN" altLang="en-US" dirty="0">
                <a:ea typeface="+mn-ea"/>
                <a:cs typeface="+mn-cs"/>
              </a:rPr>
              <a:t>（</a:t>
            </a:r>
            <a:r>
              <a:rPr lang="en-US" dirty="0">
                <a:ea typeface="+mn-ea"/>
                <a:cs typeface="+mn-cs"/>
              </a:rPr>
              <a:t>SIGKILL</a:t>
            </a:r>
            <a:r>
              <a:rPr lang="zh-CN" altLang="en-US" dirty="0">
                <a:ea typeface="+mn-ea"/>
                <a:cs typeface="+mn-cs"/>
              </a:rPr>
              <a:t>）给进程</a:t>
            </a:r>
            <a:r>
              <a:rPr lang="en-US" dirty="0">
                <a:ea typeface="+mn-ea"/>
                <a:cs typeface="+mn-cs"/>
              </a:rPr>
              <a:t>  24818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/bin/kill –9 –24817</a:t>
            </a:r>
            <a:br>
              <a:rPr lang="en-US" sz="2400" b="1" dirty="0">
                <a:latin typeface="Courier New" pitchFamily="49" charset="0"/>
              </a:rPr>
            </a:br>
            <a:r>
              <a:rPr lang="zh-CN" altLang="en-US" dirty="0">
                <a:ea typeface="+mn-ea"/>
                <a:cs typeface="+mn-cs"/>
              </a:rPr>
              <a:t>发送信号</a:t>
            </a:r>
            <a:r>
              <a:rPr lang="en-US" dirty="0">
                <a:ea typeface="+mn-ea"/>
                <a:cs typeface="+mn-cs"/>
              </a:rPr>
              <a:t>SIGKILL</a:t>
            </a:r>
            <a:r>
              <a:rPr lang="zh-CN" altLang="en-US" dirty="0">
                <a:ea typeface="+mn-ea"/>
                <a:cs typeface="+mn-cs"/>
              </a:rPr>
              <a:t>给进程组</a:t>
            </a:r>
            <a:r>
              <a:rPr lang="en-US" dirty="0">
                <a:ea typeface="+mn-ea"/>
                <a:cs typeface="+mn-cs"/>
              </a:rPr>
              <a:t>24817</a:t>
            </a:r>
            <a:r>
              <a:rPr lang="zh-CN" altLang="en-US" dirty="0">
                <a:ea typeface="+mn-ea"/>
                <a:cs typeface="+mn-cs"/>
              </a:rPr>
              <a:t>中的每个进程</a:t>
            </a:r>
            <a:endParaRPr lang="en-US" altLang="zh-CN" dirty="0"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zh-CN" altLang="en-US" dirty="0">
                <a:ea typeface="+mn-ea"/>
                <a:cs typeface="+mn-cs"/>
              </a:rPr>
              <a:t>  （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负的</a:t>
            </a:r>
            <a:r>
              <a:rPr lang="en-US" altLang="zh-CN" dirty="0">
                <a:solidFill>
                  <a:srgbClr val="990000"/>
                </a:solidFill>
                <a:ea typeface="+mn-ea"/>
                <a:cs typeface="+mn-cs"/>
              </a:rPr>
              <a:t>PID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会导致信号被发送到进程组</a:t>
            </a:r>
            <a:r>
              <a:rPr lang="en-US" altLang="zh-CN" dirty="0">
                <a:solidFill>
                  <a:srgbClr val="990000"/>
                </a:solidFill>
                <a:ea typeface="+mn-ea"/>
                <a:cs typeface="+mn-cs"/>
              </a:rPr>
              <a:t>PID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中的每个进程</a:t>
            </a:r>
            <a:r>
              <a:rPr lang="zh-CN" altLang="en-US" dirty="0">
                <a:ea typeface="+mn-ea"/>
                <a:cs typeface="+mn-cs"/>
              </a:rPr>
              <a:t>）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648200" y="1600200"/>
            <a:ext cx="432041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Child1: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=24818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Child2: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=24819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24788 pts/2    00:00:00 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24820 pts/2    00:00:00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24788 pts/2    00:00:00 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24823 pts/2    00:00:00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724400" y="3581400"/>
            <a:ext cx="40386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724400" y="3581400"/>
            <a:ext cx="40386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从键盘发送信号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45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/>
              <a:t>输入</a:t>
            </a:r>
            <a:r>
              <a:rPr lang="en-US" dirty="0"/>
              <a:t> ctrl-c (ctrl-z) </a:t>
            </a:r>
            <a:r>
              <a:rPr lang="zh-CN" altLang="en-US" dirty="0"/>
              <a:t>会导致内核发送一个</a:t>
            </a:r>
            <a:r>
              <a:rPr lang="en-US" dirty="0"/>
              <a:t> SIGINT (SIGTSTP)</a:t>
            </a:r>
            <a:r>
              <a:rPr lang="zh-CN" altLang="en-US" dirty="0"/>
              <a:t>信号到前台进程组中的每个作业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SIGINT – </a:t>
            </a:r>
            <a:r>
              <a:rPr lang="zh-CN" altLang="en-US" dirty="0"/>
              <a:t>默认情况是终止前台作业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SIGTSTP – </a:t>
            </a:r>
            <a:r>
              <a:rPr lang="zh-CN" altLang="en-US" dirty="0"/>
              <a:t>默认情况是停止（挂起）前台作业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前台作业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189438" y="25704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304746"/>
            <a:ext cx="17650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rgbClr val="C00000"/>
                </a:solidFill>
                <a:latin typeface="Calibri" pitchFamily="34" charset="0"/>
              </a:rPr>
              <a:t>前台进程组</a:t>
            </a: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832121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856946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990750" y="38658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166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43678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290788" y="56819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433788" y="56819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C68B1E5-9ADA-459B-8B85-7AB57192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064" y="5863596"/>
            <a:ext cx="379604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Demo: </a:t>
            </a:r>
            <a:r>
              <a:rPr lang="en-US" altLang="zh-CN" kern="0" dirty="0" err="1"/>
              <a:t>fg</a:t>
            </a:r>
            <a:r>
              <a:rPr lang="en-US" altLang="zh-CN" kern="0" dirty="0"/>
              <a:t> </a:t>
            </a:r>
            <a:r>
              <a:rPr lang="en-US" altLang="zh-CN" kern="0" dirty="0" err="1"/>
              <a:t>bg</a:t>
            </a:r>
            <a:r>
              <a:rPr lang="en-US" altLang="zh-CN" kern="0" dirty="0"/>
              <a:t> </a:t>
            </a:r>
            <a:r>
              <a:rPr lang="en-US" altLang="zh-CN" kern="0" dirty="0" err="1"/>
              <a:t>ps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5334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Child: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=28108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Parent: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=28107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&lt;types ctrl-</a:t>
            </a:r>
            <a:r>
              <a:rPr lang="en-US" sz="1800" b="1" dirty="0" err="1">
                <a:latin typeface="Courier New" pitchFamily="49" charset="0"/>
              </a:rPr>
              <a:t>z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27699 pts/8    Ss     0:00 -</a:t>
            </a:r>
            <a:r>
              <a:rPr lang="en-US" sz="1800" b="1" dirty="0" err="1">
                <a:latin typeface="Courier New" pitchFamily="49" charset="0"/>
              </a:rPr>
              <a:t>tcsh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28109 pts/8    R+     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fg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&lt;types ctrl-</a:t>
            </a:r>
            <a:r>
              <a:rPr lang="en-US" sz="1800" b="1" dirty="0" err="1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27699 pts/8    Ss     0:00 -</a:t>
            </a:r>
            <a:r>
              <a:rPr lang="en-US" sz="1800" b="1" dirty="0" err="1">
                <a:latin typeface="Courier New" pitchFamily="49" charset="0"/>
              </a:rPr>
              <a:t>tcsh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28110 pts/8    R+     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409342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2000" dirty="0">
                <a:latin typeface="Calibri" pitchFamily="34" charset="0"/>
              </a:rPr>
              <a:t>STAT (</a:t>
            </a:r>
            <a:r>
              <a:rPr lang="zh-CN" altLang="en-US" sz="2000" dirty="0">
                <a:latin typeface="Calibri" pitchFamily="34" charset="0"/>
              </a:rPr>
              <a:t>进程状态</a:t>
            </a:r>
            <a:r>
              <a:rPr lang="en-US" sz="2000" dirty="0">
                <a:latin typeface="Calibri" pitchFamily="34" charset="0"/>
              </a:rPr>
              <a:t>) </a:t>
            </a:r>
            <a:r>
              <a:rPr lang="zh-CN" altLang="en-US" sz="2000" dirty="0">
                <a:latin typeface="Calibri" pitchFamily="34" charset="0"/>
              </a:rPr>
              <a:t>图例</a:t>
            </a:r>
            <a:r>
              <a:rPr lang="en-US" sz="2000" dirty="0">
                <a:latin typeface="Calibri" pitchFamily="34" charset="0"/>
              </a:rPr>
              <a:t>:</a:t>
            </a: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zh-CN" altLang="en-US" sz="2000" i="1" dirty="0">
                <a:solidFill>
                  <a:srgbClr val="C00000"/>
                </a:solidFill>
                <a:latin typeface="Calibri" pitchFamily="34" charset="0"/>
              </a:rPr>
              <a:t>第一个字母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 algn="l"/>
            <a:r>
              <a:rPr lang="en-US" sz="2000" dirty="0">
                <a:latin typeface="Calibri" pitchFamily="34" charset="0"/>
              </a:rPr>
              <a:t>S: </a:t>
            </a:r>
            <a:r>
              <a:rPr lang="zh-CN" altLang="en-US" sz="2000" dirty="0">
                <a:latin typeface="Calibri" pitchFamily="34" charset="0"/>
              </a:rPr>
              <a:t>休眠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T: </a:t>
            </a:r>
            <a:r>
              <a:rPr lang="zh-CN" altLang="en-US" sz="2000" dirty="0">
                <a:latin typeface="Calibri" pitchFamily="34" charset="0"/>
              </a:rPr>
              <a:t>停止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R: </a:t>
            </a:r>
            <a:r>
              <a:rPr lang="zh-CN" altLang="en-US" sz="2000" dirty="0">
                <a:latin typeface="Calibri" pitchFamily="34" charset="0"/>
              </a:rPr>
              <a:t>运行</a:t>
            </a:r>
            <a:endParaRPr lang="en-US" sz="2000" dirty="0">
              <a:latin typeface="Calibri" pitchFamily="34" charset="0"/>
            </a:endParaRPr>
          </a:p>
          <a:p>
            <a:pPr algn="l"/>
            <a:endParaRPr lang="en-US" sz="2000" dirty="0">
              <a:latin typeface="Calibri" pitchFamily="34" charset="0"/>
            </a:endParaRPr>
          </a:p>
          <a:p>
            <a:r>
              <a:rPr lang="zh-CN" altLang="en-US" sz="2000" i="1" dirty="0">
                <a:solidFill>
                  <a:srgbClr val="C00000"/>
                </a:solidFill>
                <a:latin typeface="Calibri" pitchFamily="34" charset="0"/>
              </a:rPr>
              <a:t>第二个字母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 algn="l"/>
            <a:r>
              <a:rPr lang="en-US" sz="20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2000" dirty="0">
                <a:latin typeface="Calibri" pitchFamily="34" charset="0"/>
              </a:rPr>
              <a:t>+: </a:t>
            </a:r>
            <a:r>
              <a:rPr lang="zh-CN" altLang="en-US" sz="2000" dirty="0">
                <a:latin typeface="Calibri" pitchFamily="34" charset="0"/>
              </a:rPr>
              <a:t>前台进程组</a:t>
            </a:r>
            <a:endParaRPr lang="en-US" sz="2000" dirty="0">
              <a:latin typeface="Calibri" pitchFamily="34" charset="0"/>
            </a:endParaRP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zh-CN" altLang="en-US" sz="2000" dirty="0">
                <a:latin typeface="Calibri" pitchFamily="34" charset="0"/>
              </a:rPr>
              <a:t>执行</a:t>
            </a:r>
            <a:r>
              <a:rPr lang="en-US" sz="2000" dirty="0">
                <a:latin typeface="Calibri" pitchFamily="34" charset="0"/>
              </a:rPr>
              <a:t>“man </a:t>
            </a:r>
            <a:r>
              <a:rPr lang="en-US" sz="2000" dirty="0" err="1">
                <a:latin typeface="Calibri" pitchFamily="34" charset="0"/>
              </a:rPr>
              <a:t>ps</a:t>
            </a:r>
            <a:r>
              <a:rPr lang="en-US" sz="2000" dirty="0">
                <a:latin typeface="Calibri" pitchFamily="34" charset="0"/>
              </a:rPr>
              <a:t>” </a:t>
            </a:r>
            <a:r>
              <a:rPr lang="zh-CN" altLang="en-US" sz="2000" dirty="0">
                <a:latin typeface="Calibri" pitchFamily="34" charset="0"/>
              </a:rPr>
              <a:t>查看详细内容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kill</a:t>
            </a:r>
            <a:r>
              <a:rPr lang="en-US" dirty="0"/>
              <a:t> </a:t>
            </a:r>
            <a:r>
              <a:rPr lang="zh-CN" altLang="en-US" dirty="0"/>
              <a:t>函数发送信号</a:t>
            </a:r>
            <a:endParaRPr lang="en-US" dirty="0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6553200" cy="8143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zh-CN" altLang="en-US" dirty="0"/>
              <a:t>假设内核正在从异常处理程序返回，并准备将控制权传递给进程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1910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0" y="2590800"/>
            <a:ext cx="11798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内核模式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内核模式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923651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zh-CN" altLang="en-US" sz="2800" dirty="0"/>
              <a:t>假设内核正在从异常处理程序返回，并准备将控制权传递给进程</a:t>
            </a:r>
            <a:r>
              <a:rPr lang="en-US" altLang="zh-CN" sz="2800" i="1" dirty="0"/>
              <a:t>p</a:t>
            </a:r>
            <a:endParaRPr lang="en-US" altLang="zh-CN" sz="2800" dirty="0"/>
          </a:p>
          <a:p>
            <a:pPr lvl="1"/>
            <a:r>
              <a:rPr lang="zh-CN" altLang="en-US" sz="2400" dirty="0"/>
              <a:t>内核检查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pnb</a:t>
            </a:r>
            <a:r>
              <a:rPr lang="en-US" sz="2400" dirty="0">
                <a:latin typeface="Courier New" pitchFamily="49" charset="0"/>
              </a:rPr>
              <a:t> = pending &amp; ~blocked</a:t>
            </a:r>
            <a:endParaRPr lang="en-US" sz="1800" dirty="0">
              <a:latin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</a:rPr>
              <a:t>进程</a:t>
            </a:r>
            <a:r>
              <a:rPr lang="en-US" altLang="zh-CN" i="1" dirty="0"/>
              <a:t>p </a:t>
            </a:r>
            <a:r>
              <a:rPr lang="zh-CN" altLang="en-US" dirty="0">
                <a:latin typeface="Courier New" pitchFamily="49" charset="0"/>
              </a:rPr>
              <a:t>的未被阻塞的待处理信号的集合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400" dirty="0"/>
              <a:t>If  (</a:t>
            </a:r>
            <a:r>
              <a:rPr lang="en-US" sz="2400" dirty="0" err="1">
                <a:latin typeface="Courier New" pitchFamily="49" charset="0"/>
              </a:rPr>
              <a:t>pnb</a:t>
            </a:r>
            <a:r>
              <a:rPr lang="en-US" sz="2400" dirty="0">
                <a:latin typeface="Courier New" pitchFamily="49" charset="0"/>
              </a:rPr>
              <a:t> == 0</a:t>
            </a:r>
            <a:r>
              <a:rPr lang="en-US" sz="2400" dirty="0"/>
              <a:t>) </a:t>
            </a:r>
            <a:r>
              <a:rPr lang="zh-CN" altLang="en-US" sz="2400" dirty="0"/>
              <a:t>如果集合为空</a:t>
            </a:r>
            <a:endParaRPr lang="en-US" sz="2400" dirty="0"/>
          </a:p>
          <a:p>
            <a:pPr lvl="2"/>
            <a:r>
              <a:rPr lang="en-US" sz="2400" i="1" dirty="0"/>
              <a:t> </a:t>
            </a:r>
            <a:r>
              <a:rPr lang="zh-CN" altLang="en-US" dirty="0"/>
              <a:t>将控制传递到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zh-CN" altLang="en-US" dirty="0"/>
              <a:t>的逻辑控制流中的下一条指令</a:t>
            </a:r>
            <a:endParaRPr lang="en-US" dirty="0"/>
          </a:p>
          <a:p>
            <a:pPr lvl="1"/>
            <a:r>
              <a:rPr lang="en-US" sz="2400" dirty="0"/>
              <a:t>Else       </a:t>
            </a:r>
            <a:r>
              <a:rPr lang="zh-CN" altLang="en-US" sz="1800" dirty="0"/>
              <a:t>不为空</a:t>
            </a:r>
            <a:endParaRPr lang="en-US" sz="2400" dirty="0"/>
          </a:p>
          <a:p>
            <a:pPr lvl="2"/>
            <a:r>
              <a:rPr lang="zh-CN" altLang="en-US" dirty="0"/>
              <a:t>选择集合</a:t>
            </a:r>
            <a:r>
              <a:rPr lang="en-US" altLang="zh-CN" b="1" dirty="0" err="1">
                <a:latin typeface="Courier New" pitchFamily="49" charset="0"/>
              </a:rPr>
              <a:t>pnb</a:t>
            </a:r>
            <a:r>
              <a:rPr lang="zh-CN" altLang="en-US" dirty="0"/>
              <a:t>中最小的非零位</a:t>
            </a:r>
            <a:r>
              <a:rPr lang="en-US" altLang="zh-CN" i="1" dirty="0"/>
              <a:t>k </a:t>
            </a:r>
            <a:r>
              <a:rPr lang="zh-CN" altLang="en-US" dirty="0"/>
              <a:t>，强制</a:t>
            </a:r>
            <a:r>
              <a:rPr lang="en-US" altLang="zh-CN" i="1" dirty="0"/>
              <a:t>p </a:t>
            </a:r>
            <a:r>
              <a:rPr lang="zh-CN" altLang="en-US" dirty="0"/>
              <a:t>接收信号</a:t>
            </a:r>
            <a:r>
              <a:rPr lang="en-US" altLang="zh-CN" i="1" dirty="0"/>
              <a:t>k </a:t>
            </a:r>
            <a:r>
              <a:rPr lang="zh-CN" altLang="en-US" i="1" dirty="0"/>
              <a:t>（清</a:t>
            </a:r>
            <a:r>
              <a:rPr lang="en-US" altLang="zh-CN" i="1" dirty="0"/>
              <a:t>0</a:t>
            </a:r>
            <a:r>
              <a:rPr lang="zh-CN" altLang="en-US" i="1" dirty="0"/>
              <a:t>）</a:t>
            </a:r>
            <a:endParaRPr lang="en-US" i="1" dirty="0"/>
          </a:p>
          <a:p>
            <a:pPr lvl="3"/>
            <a:r>
              <a:rPr lang="zh-CN" altLang="en-US" dirty="0"/>
              <a:t>收到信号会触发进程</a:t>
            </a:r>
            <a:r>
              <a:rPr lang="en-US" altLang="zh-CN" i="1" dirty="0"/>
              <a:t>p</a:t>
            </a:r>
            <a:r>
              <a:rPr lang="zh-CN" altLang="en-US" dirty="0"/>
              <a:t>采取某种行为</a:t>
            </a:r>
            <a:endParaRPr lang="en-US" i="1" dirty="0"/>
          </a:p>
          <a:p>
            <a:pPr lvl="2"/>
            <a:r>
              <a:rPr lang="zh-CN" altLang="en-US" dirty="0">
                <a:latin typeface="Courier New" pitchFamily="49" charset="0"/>
              </a:rPr>
              <a:t>对所有的非零</a:t>
            </a:r>
            <a:r>
              <a:rPr lang="en-US" altLang="zh-CN" dirty="0">
                <a:latin typeface="Courier New" pitchFamily="49" charset="0"/>
              </a:rPr>
              <a:t>k</a:t>
            </a:r>
            <a:r>
              <a:rPr lang="zh-CN" altLang="en-US" dirty="0">
                <a:latin typeface="Courier New" pitchFamily="49" charset="0"/>
              </a:rPr>
              <a:t>重复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zh-CN" altLang="en-US" dirty="0"/>
              <a:t>控制传递到</a:t>
            </a:r>
            <a:r>
              <a:rPr lang="en-US" altLang="zh-CN" i="1" dirty="0"/>
              <a:t>p </a:t>
            </a:r>
            <a:r>
              <a:rPr lang="zh-CN" altLang="en-US" dirty="0"/>
              <a:t>的逻辑控制流中的下一条指令</a:t>
            </a:r>
            <a:endParaRPr lang="en-US" altLang="zh-CN" dirty="0"/>
          </a:p>
          <a:p>
            <a:pPr lvl="1"/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zh-CN" altLang="en-US" dirty="0"/>
              <a:t>默认行为</a:t>
            </a:r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每个信号类型都有一个预定义</a:t>
            </a:r>
            <a:r>
              <a:rPr lang="zh-CN" altLang="en-US" sz="3200" i="1" dirty="0">
                <a:solidFill>
                  <a:srgbClr val="C00000"/>
                </a:solidFill>
              </a:rPr>
              <a:t>默认行为</a:t>
            </a:r>
            <a:r>
              <a:rPr lang="zh-CN" altLang="en-US" sz="3200" dirty="0"/>
              <a:t>，是下面中的一种：</a:t>
            </a:r>
            <a:endParaRPr lang="en-US" sz="3200" dirty="0"/>
          </a:p>
          <a:p>
            <a:pPr lvl="1"/>
            <a:r>
              <a:rPr lang="zh-CN" altLang="en-US" sz="2800" dirty="0"/>
              <a:t>进程终止</a:t>
            </a:r>
            <a:endParaRPr lang="en-US" sz="2800" dirty="0"/>
          </a:p>
          <a:p>
            <a:pPr lvl="1"/>
            <a:r>
              <a:rPr lang="zh-CN" altLang="en-US" sz="2800" dirty="0"/>
              <a:t>进程停止（挂起）直到被</a:t>
            </a:r>
            <a:r>
              <a:rPr lang="en-US" altLang="zh-CN" sz="2800" dirty="0"/>
              <a:t>SIGCONT</a:t>
            </a:r>
            <a:r>
              <a:rPr lang="zh-CN" altLang="en-US" sz="2800" dirty="0"/>
              <a:t>信号重启</a:t>
            </a:r>
            <a:endParaRPr lang="en-US" sz="2800" dirty="0"/>
          </a:p>
          <a:p>
            <a:pPr lvl="1"/>
            <a:r>
              <a:rPr lang="zh-CN" altLang="en-US" sz="2800" dirty="0"/>
              <a:t>进程忽略该信号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8636478" cy="762000"/>
          </a:xfrm>
        </p:spPr>
        <p:txBody>
          <a:bodyPr/>
          <a:lstStyle/>
          <a:p>
            <a:r>
              <a:rPr lang="zh-CN" altLang="en-US" dirty="0"/>
              <a:t>设置信号处理程序</a:t>
            </a:r>
            <a:endParaRPr lang="en-US" dirty="0"/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zh-CN" altLang="en-US" dirty="0"/>
              <a:t>可以使用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zh-CN" altLang="en-US" dirty="0">
                <a:latin typeface="Courier New" pitchFamily="49" charset="0"/>
              </a:rPr>
              <a:t>函数修改和信号</a:t>
            </a:r>
            <a:r>
              <a:rPr lang="en-US" altLang="zh-CN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相关联的默认行为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r>
              <a:rPr lang="en-US" dirty="0">
                <a:latin typeface="Courier New" pitchFamily="49" charset="0"/>
              </a:rPr>
              <a:t>handler</a:t>
            </a:r>
            <a:r>
              <a:rPr lang="zh-CN" altLang="en-US" dirty="0">
                <a:latin typeface="Courier New" pitchFamily="49" charset="0"/>
              </a:rPr>
              <a:t>的不同取值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SIG_IGN</a:t>
            </a:r>
            <a:r>
              <a:rPr lang="en-US" dirty="0"/>
              <a:t>: </a:t>
            </a:r>
            <a:r>
              <a:rPr lang="zh-CN" altLang="en-US" dirty="0">
                <a:latin typeface="Courier New" pitchFamily="49" charset="0"/>
              </a:rPr>
              <a:t>忽略类型为</a:t>
            </a:r>
            <a:r>
              <a:rPr lang="en-US" altLang="zh-CN" b="1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的信号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/>
              <a:t>SIG_DFL</a:t>
            </a:r>
            <a:r>
              <a:rPr lang="en-US" dirty="0"/>
              <a:t>: </a:t>
            </a:r>
            <a:r>
              <a:rPr lang="zh-CN" altLang="en-US" dirty="0"/>
              <a:t>类型为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的信号行为恢复为默认行为</a:t>
            </a:r>
            <a:endParaRPr lang="en-US" dirty="0"/>
          </a:p>
          <a:p>
            <a:pPr lvl="1"/>
            <a:r>
              <a:rPr lang="zh-CN" altLang="en-US" dirty="0"/>
              <a:t>否则，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</a:t>
            </a:r>
            <a:r>
              <a:rPr lang="zh-CN" altLang="en-US" dirty="0"/>
              <a:t>就是用户定义的函数的地址，这个函数称为</a:t>
            </a:r>
            <a:r>
              <a:rPr lang="zh-CN" altLang="en-US" dirty="0">
                <a:solidFill>
                  <a:srgbClr val="FF0000"/>
                </a:solidFill>
              </a:rPr>
              <a:t>信号处理程序</a:t>
            </a:r>
            <a:endParaRPr lang="en-US" b="1" i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只要进程接收到类型为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urier New" pitchFamily="49" charset="0"/>
              </a:rPr>
              <a:t>的信号就会调用</a:t>
            </a:r>
            <a:r>
              <a:rPr lang="zh-CN" altLang="en-US" i="1" dirty="0">
                <a:solidFill>
                  <a:schemeClr val="tx1"/>
                </a:solidFill>
                <a:latin typeface="Courier New" pitchFamily="49" charset="0"/>
              </a:rPr>
              <a:t>信号处理程序</a:t>
            </a:r>
            <a:endParaRPr lang="en-US" i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将处理程序的地址传递到</a:t>
            </a:r>
            <a:r>
              <a:rPr lang="en-US" altLang="zh-CN" b="1" dirty="0">
                <a:latin typeface="Courier New" pitchFamily="49" charset="0"/>
              </a:rPr>
              <a:t>signal</a:t>
            </a:r>
            <a:r>
              <a:rPr lang="zh-CN" altLang="en-US" dirty="0">
                <a:latin typeface="Courier New" pitchFamily="49" charset="0"/>
              </a:rPr>
              <a:t>函数从而改变默认行为，这叫作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设置信号处理程序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zh-CN" altLang="en-US" i="1" dirty="0">
                <a:solidFill>
                  <a:schemeClr val="tx1"/>
                </a:solidFill>
              </a:rPr>
              <a:t>信号处理程序</a:t>
            </a:r>
            <a:r>
              <a:rPr lang="zh-CN" altLang="en-US" dirty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rgbClr val="FF0000"/>
                </a:solidFill>
              </a:rPr>
              <a:t>捕获信号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执行</a:t>
            </a:r>
            <a:r>
              <a:rPr lang="zh-CN" altLang="en-US" i="1" dirty="0"/>
              <a:t>信号处理程序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处理信号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当处理程序执行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时，控制会传递到控制流中被信号接收所中断的指令处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381125"/>
          </a:xfrm>
        </p:spPr>
        <p:txBody>
          <a:bodyPr/>
          <a:lstStyle/>
          <a:p>
            <a:r>
              <a:rPr lang="en-US" sz="2800" dirty="0"/>
              <a:t>Shells</a:t>
            </a:r>
          </a:p>
          <a:p>
            <a:r>
              <a:rPr lang="zh-CN" altLang="en-US" sz="2800" dirty="0">
                <a:solidFill>
                  <a:srgbClr val="7F7F7F"/>
                </a:solidFill>
              </a:rPr>
              <a:t>信号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C9072-0461-4BB7-BA7D-EC1A6DED1EE9}"/>
              </a:ext>
            </a:extLst>
          </p:cNvPr>
          <p:cNvSpPr txBox="1">
            <a:spLocks/>
          </p:cNvSpPr>
          <p:nvPr/>
        </p:nvSpPr>
        <p:spPr bwMode="auto">
          <a:xfrm>
            <a:off x="457200" y="2667000"/>
            <a:ext cx="7896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kern="0" dirty="0"/>
              <a:t>Shell</a:t>
            </a:r>
            <a:r>
              <a:rPr lang="zh-CN" altLang="en-US" sz="2800" kern="0" dirty="0"/>
              <a:t>壳：</a:t>
            </a:r>
            <a:r>
              <a:rPr lang="en-US" altLang="zh-CN" sz="2800" kern="0" dirty="0"/>
              <a:t>shell  </a:t>
            </a:r>
            <a:r>
              <a:rPr lang="zh-CN" altLang="en-US" sz="2800" kern="0" dirty="0"/>
              <a:t>是一个交互型应用级程序，代表用户运行其他程序。如</a:t>
            </a:r>
            <a:r>
              <a:rPr lang="en-US" altLang="zh-CN" sz="2800" kern="0" dirty="0"/>
              <a:t>Windows</a:t>
            </a:r>
            <a:r>
              <a:rPr lang="zh-CN" altLang="en-US" sz="2800" kern="0" dirty="0"/>
              <a:t>下的命令行解释器，</a:t>
            </a:r>
            <a:r>
              <a:rPr lang="en-US" altLang="zh-CN" sz="2800" kern="0" dirty="0" err="1"/>
              <a:t>cmd</a:t>
            </a:r>
            <a:r>
              <a:rPr lang="zh-CN" altLang="en-US" sz="2800" kern="0" dirty="0"/>
              <a:t>、</a:t>
            </a:r>
            <a:r>
              <a:rPr lang="en-US" altLang="zh-CN" sz="2800" kern="0" dirty="0" err="1"/>
              <a:t>powershell</a:t>
            </a:r>
            <a:r>
              <a:rPr lang="zh-CN" altLang="en-US" sz="2800" kern="0" dirty="0"/>
              <a:t>，图形界面的资源管理器。</a:t>
            </a:r>
            <a:r>
              <a:rPr lang="en-US" altLang="zh-CN" sz="2800" kern="0" dirty="0"/>
              <a:t>Linux</a:t>
            </a:r>
            <a:r>
              <a:rPr lang="zh-CN" altLang="en-US" sz="2800" kern="0" dirty="0"/>
              <a:t>下的</a:t>
            </a:r>
            <a:r>
              <a:rPr lang="en-US" altLang="zh-CN" sz="2800" kern="0" dirty="0"/>
              <a:t>Terminal/</a:t>
            </a:r>
            <a:r>
              <a:rPr lang="en-US" altLang="zh-CN" sz="2800" kern="0" dirty="0" err="1"/>
              <a:t>tcsh</a:t>
            </a:r>
            <a:r>
              <a:rPr lang="zh-CN" altLang="en-US" sz="2800" kern="0" dirty="0"/>
              <a:t>、</a:t>
            </a:r>
            <a:r>
              <a:rPr lang="en-US" altLang="zh-CN" sz="2800" kern="0" dirty="0"/>
              <a:t>bash</a:t>
            </a:r>
            <a:r>
              <a:rPr lang="zh-CN" altLang="en-US" sz="2800" kern="0" dirty="0"/>
              <a:t>等等，当然也包括图形化的</a:t>
            </a:r>
            <a:r>
              <a:rPr lang="en-US" altLang="zh-CN" sz="2800" kern="0" dirty="0"/>
              <a:t>GNOME</a:t>
            </a:r>
            <a:r>
              <a:rPr lang="zh-CN" altLang="en-US" sz="2800" kern="0" dirty="0"/>
              <a:t>桌面环境</a:t>
            </a:r>
            <a:endParaRPr lang="en-US" altLang="zh-CN" sz="2800" kern="0" dirty="0"/>
          </a:p>
          <a:p>
            <a:r>
              <a:rPr lang="en-US" altLang="zh-CN" sz="2800" kern="0" dirty="0"/>
              <a:t>Shell</a:t>
            </a:r>
            <a:r>
              <a:rPr lang="zh-CN" altLang="en-US" sz="2800" kern="0" dirty="0"/>
              <a:t>是信号处理的代表，负责各进程创建与程序加载运行及前后台控制，作业调用，信号发送与管理等。</a:t>
            </a:r>
          </a:p>
          <a:p>
            <a:endParaRPr lang="en-US" sz="2800" kern="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010400" cy="573087"/>
          </a:xfrm>
        </p:spPr>
        <p:txBody>
          <a:bodyPr/>
          <a:lstStyle/>
          <a:p>
            <a:r>
              <a:rPr lang="zh-CN" altLang="en-US" dirty="0"/>
              <a:t>用信号处理程序捕获</a:t>
            </a:r>
            <a:r>
              <a:rPr lang="en-US" altLang="zh-CN" dirty="0">
                <a:solidFill>
                  <a:srgbClr val="CB2418"/>
                </a:solidFill>
                <a:latin typeface="Menlo-Regular"/>
              </a:rPr>
              <a:t>SIGINT</a:t>
            </a:r>
            <a:r>
              <a:rPr lang="zh-CN" altLang="en-US" dirty="0"/>
              <a:t>信号</a:t>
            </a:r>
            <a:endParaRPr lang="en-US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ro-RO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8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935921"/>
          </a:xfrm>
        </p:spPr>
        <p:txBody>
          <a:bodyPr/>
          <a:lstStyle/>
          <a:p>
            <a:r>
              <a:rPr lang="zh-CN" altLang="en-US" sz="3200" dirty="0"/>
              <a:t>作为并发流的信号处理程序</a:t>
            </a:r>
            <a:endParaRPr lang="en-US" sz="3200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zh-CN" altLang="en-US" dirty="0"/>
              <a:t>信号处理程序是与主程序同时运行的独立逻辑流（不是进程）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42539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563248" cy="1477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10838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762000" y="4796135"/>
            <a:ext cx="1046453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8405982" cy="762000"/>
          </a:xfrm>
        </p:spPr>
        <p:txBody>
          <a:bodyPr/>
          <a:lstStyle/>
          <a:p>
            <a:pPr marL="0" indent="0"/>
            <a:r>
              <a:rPr lang="zh-CN" altLang="en-US" sz="3400" dirty="0"/>
              <a:t>另一个角度看作为并发流的信号处理程序</a:t>
            </a:r>
            <a:endParaRPr lang="en-US" sz="3400" dirty="0"/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1" y="2738648"/>
            <a:ext cx="167730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r>
              <a:rPr lang="zh-CN" altLang="en-US" sz="1800" dirty="0">
                <a:latin typeface="Calibri" pitchFamily="34" charset="0"/>
              </a:rPr>
              <a:t>信号发送到</a:t>
            </a:r>
            <a:r>
              <a:rPr lang="en-US" altLang="zh-CN" sz="1800" dirty="0">
                <a:latin typeface="Calibri" pitchFamily="34" charset="0"/>
              </a:rPr>
              <a:t>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96709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39397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altLang="zh-CN" sz="1800" dirty="0">
                <a:latin typeface="Calibri" pitchFamily="34" charset="0"/>
              </a:rPr>
              <a:t>A</a:t>
            </a:r>
            <a:r>
              <a:rPr lang="zh-CN" altLang="en-US" sz="1800" dirty="0">
                <a:latin typeface="Calibri" pitchFamily="34" charset="0"/>
              </a:rPr>
              <a:t>接收到信号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90789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2218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嵌套的信号处理程序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zh-CN" altLang="en-US" dirty="0"/>
              <a:t>信号处理程序可以被其他信号处理程序中断</a:t>
            </a: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(2)</a:t>
            </a:r>
            <a:r>
              <a:rPr lang="zh-CN" altLang="en-US" sz="1800" i="1" dirty="0">
                <a:latin typeface="Helvetica" charset="0"/>
              </a:rPr>
              <a:t>控制信号传递给处理程序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210881" y="2321635"/>
            <a:ext cx="1158854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zh-CN" altLang="en-US" sz="1800" i="1" dirty="0">
                <a:latin typeface="Helvetica" charset="0"/>
              </a:rPr>
              <a:t>主程序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5" y="4571994"/>
            <a:ext cx="2013495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(5)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T</a:t>
            </a:r>
            <a:r>
              <a:rPr lang="zh-CN" altLang="en-US" sz="1800" i="1" dirty="0">
                <a:latin typeface="Helvetica" charset="0"/>
              </a:rPr>
              <a:t>返回到处理程序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6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curr</a:t>
            </a:r>
            <a:endParaRPr lang="en-US" sz="18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 dirty="0" err="1">
                <a:latin typeface="Helvetica" charset="0"/>
              </a:rPr>
              <a:t>I</a:t>
            </a:r>
            <a:r>
              <a:rPr lang="en-US" sz="1800" i="1" baseline="-25000" dirty="0" err="1">
                <a:latin typeface="Helvetica" charset="0"/>
              </a:rPr>
              <a:t>next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228601" y="3105157"/>
            <a:ext cx="2125134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(1) </a:t>
            </a:r>
            <a:r>
              <a:rPr lang="zh-CN" altLang="en-US" sz="1800" i="1" dirty="0">
                <a:latin typeface="Helvetica" charset="0"/>
              </a:rPr>
              <a:t>程序捕获信号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267200" y="2286000"/>
            <a:ext cx="1608666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629400" y="2286000"/>
            <a:ext cx="1600200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178697" y="3600457"/>
            <a:ext cx="2045237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(3) </a:t>
            </a:r>
            <a:r>
              <a:rPr lang="zh-CN" altLang="en-US" sz="1800" i="1" dirty="0">
                <a:latin typeface="Helvetica" charset="0"/>
              </a:rPr>
              <a:t>程序捕获信号 </a:t>
            </a:r>
            <a:r>
              <a:rPr lang="en-US" sz="1800" i="1" dirty="0">
                <a:latin typeface="Helvetica" charset="0"/>
              </a:rPr>
              <a:t>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935799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(4)  </a:t>
            </a:r>
            <a:r>
              <a:rPr lang="zh-CN" altLang="en-US" sz="1800" i="1" dirty="0">
                <a:latin typeface="Helvetica" charset="0"/>
              </a:rPr>
              <a:t>控制传递给处理程序</a:t>
            </a:r>
            <a:r>
              <a:rPr lang="en-US" sz="1800" i="1" dirty="0">
                <a:latin typeface="Helvetica" charset="0"/>
              </a:rPr>
              <a:t>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229506" y="4698994"/>
            <a:ext cx="1778528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(6)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S</a:t>
            </a:r>
          </a:p>
          <a:p>
            <a:r>
              <a:rPr lang="zh-CN" altLang="en-US" sz="1800" i="1" dirty="0">
                <a:latin typeface="Helvetica" charset="0"/>
              </a:rPr>
              <a:t>返回到主程序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228601" y="3930657"/>
            <a:ext cx="2125133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(7)</a:t>
            </a:r>
            <a:r>
              <a:rPr lang="zh-CN" altLang="en-US" sz="1800" i="1" dirty="0">
                <a:latin typeface="Helvetica" charset="0"/>
              </a:rPr>
              <a:t>主程序继续执行</a:t>
            </a:r>
            <a:r>
              <a:rPr lang="en-US" sz="1800" i="1" dirty="0"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69003"/>
            <a:ext cx="7592093" cy="926397"/>
          </a:xfrm>
        </p:spPr>
        <p:txBody>
          <a:bodyPr/>
          <a:lstStyle/>
          <a:p>
            <a:r>
              <a:rPr lang="zh-CN" altLang="en-US" sz="3200" dirty="0"/>
              <a:t>阻塞和解除阻塞信号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隐式阻塞机制</a:t>
            </a:r>
            <a:r>
              <a:rPr lang="en-US" dirty="0"/>
              <a:t>	</a:t>
            </a:r>
          </a:p>
          <a:p>
            <a:pPr lvl="1"/>
            <a:r>
              <a:rPr lang="zh-CN" altLang="en-US" dirty="0"/>
              <a:t>内核默认阻塞与当前正在处理信号类型相同的待处理信号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如，</a:t>
            </a:r>
            <a:r>
              <a:rPr lang="en-US" dirty="0"/>
              <a:t> </a:t>
            </a:r>
            <a:r>
              <a:rPr lang="zh-CN" altLang="en-US" dirty="0"/>
              <a:t>一个</a:t>
            </a:r>
            <a:r>
              <a:rPr lang="en-US" dirty="0"/>
              <a:t>SIGINT </a:t>
            </a:r>
            <a:r>
              <a:rPr lang="zh-CN" altLang="en-US" dirty="0"/>
              <a:t>信号处理程序不能被另一个</a:t>
            </a:r>
            <a:r>
              <a:rPr lang="en-US" dirty="0"/>
              <a:t> SIGINT</a:t>
            </a:r>
            <a:r>
              <a:rPr lang="zh-CN" altLang="en-US" dirty="0"/>
              <a:t>信号中断（此时另一个</a:t>
            </a:r>
            <a:r>
              <a:rPr lang="en-US" altLang="zh-CN" dirty="0"/>
              <a:t>SIGINT</a:t>
            </a:r>
            <a:r>
              <a:rPr lang="zh-CN" altLang="en-US" dirty="0"/>
              <a:t>信号被阻塞）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显示阻塞和解除阻塞机制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zh-CN" altLang="en-US" dirty="0">
                <a:latin typeface="Courier New"/>
                <a:cs typeface="Courier New"/>
              </a:rPr>
              <a:t>函数及其辅助函数可以明确地阻塞</a:t>
            </a:r>
            <a:r>
              <a:rPr lang="en-US" altLang="zh-CN" dirty="0">
                <a:latin typeface="Courier New"/>
                <a:cs typeface="Courier New"/>
              </a:rPr>
              <a:t>/</a:t>
            </a:r>
            <a:r>
              <a:rPr lang="zh-CN" altLang="en-US" dirty="0">
                <a:latin typeface="Courier New"/>
                <a:cs typeface="Courier New"/>
              </a:rPr>
              <a:t>解除阻塞 选定的信号：</a:t>
            </a:r>
            <a:r>
              <a:rPr lang="en-US" altLang="zh-CN" dirty="0">
                <a:latin typeface="Courier New"/>
                <a:cs typeface="Courier New"/>
              </a:rPr>
              <a:t>SIG_   BLOCK/UNBLOCK/SET_MASK</a:t>
            </a:r>
            <a:endParaRPr lang="en-US" dirty="0"/>
          </a:p>
          <a:p>
            <a:pPr lvl="1"/>
            <a:r>
              <a:rPr lang="zh-CN" altLang="en-US" dirty="0"/>
              <a:t>辅助函数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</a:t>
            </a:r>
            <a:r>
              <a:rPr lang="zh-CN" altLang="en-US" dirty="0"/>
              <a:t>初始化</a:t>
            </a:r>
            <a:r>
              <a:rPr lang="en-US" altLang="zh-CN" dirty="0"/>
              <a:t>set</a:t>
            </a:r>
            <a:r>
              <a:rPr lang="zh-CN" altLang="en-US" dirty="0"/>
              <a:t>为空集合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</a:t>
            </a:r>
            <a:r>
              <a:rPr lang="zh-CN" altLang="en-US" dirty="0"/>
              <a:t>把每个信号都添加到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</a:t>
            </a:r>
            <a:r>
              <a:rPr lang="zh-CN" altLang="en-US" dirty="0"/>
              <a:t>把指定的信号</a:t>
            </a:r>
            <a:r>
              <a:rPr lang="en-US" altLang="zh-CN" dirty="0" err="1"/>
              <a:t>signum</a:t>
            </a:r>
            <a:r>
              <a:rPr lang="zh-CN" altLang="en-US" dirty="0"/>
              <a:t>添加到</a:t>
            </a:r>
            <a:r>
              <a:rPr lang="en-US" altLang="zh-CN" dirty="0"/>
              <a:t>set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</a:t>
            </a:r>
            <a:r>
              <a:rPr lang="zh-CN" altLang="en-US" dirty="0"/>
              <a:t>从</a:t>
            </a:r>
            <a:r>
              <a:rPr lang="en-US" altLang="zh-CN" dirty="0"/>
              <a:t>set</a:t>
            </a:r>
            <a:r>
              <a:rPr lang="zh-CN" altLang="en-US" dirty="0"/>
              <a:t>中删除指定的信号</a:t>
            </a:r>
            <a:r>
              <a:rPr lang="en-US" altLang="zh-CN" dirty="0" err="1"/>
              <a:t>signum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935922"/>
          </a:xfrm>
        </p:spPr>
        <p:txBody>
          <a:bodyPr/>
          <a:lstStyle/>
          <a:p>
            <a:r>
              <a:rPr lang="zh-CN" altLang="en-US" dirty="0"/>
              <a:t>临时阻塞接收信号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440120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/* Code region that will not be interrupted by SIGINT */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AFA5E0-735F-444B-8320-07A89D381A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0600" y="1099026"/>
            <a:ext cx="7315200" cy="438737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讨论下异常和信号的关系！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异常处理子程序啥时候怎么被执行的？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信号处理子程序啥时候怎么被执行的？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异常处理子程序结束后返回到哪儿呢？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信号处理子程序结束后返回到哪儿呢？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5AFAD7-4189-46B1-A5A2-BF2F38151E5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262D5B-EB9D-4926-B53B-CE5FCD5104D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8FD781-8C1A-41D1-B0EE-E0EABF727ED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28E7381-5828-46D2-B9FB-78262454688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93D0BB83-8FC9-4E80-9FAF-7C85BE790A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5DE1E6A-8285-45F1-9E92-86851BFF852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283CC68-900E-402E-95B0-2FFBBE1DCB1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B301499-BB06-4431-AAFC-31184394DA9E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85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安全的信号处理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zh-CN" altLang="en-US" dirty="0"/>
              <a:t>信号处理程序很麻烦是因为</a:t>
            </a:r>
            <a:r>
              <a:rPr lang="zh-CN" altLang="en-US" dirty="0">
                <a:solidFill>
                  <a:srgbClr val="C00000"/>
                </a:solidFill>
              </a:rPr>
              <a:t>它们和主程序并发地运行并共享全局数据结构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共享数据结构可能被破坏，主程序可能不知道</a:t>
            </a:r>
            <a:r>
              <a:rPr lang="en-US" altLang="zh-CN" dirty="0"/>
              <a:t>—</a:t>
            </a:r>
            <a:r>
              <a:rPr lang="zh-CN" altLang="en-US" dirty="0"/>
              <a:t>因为信号的发生不确定！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章会详细讲述并发编程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这里仅给出一些原则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注意：异常处理更是这样！必须快速简洁安全！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r>
              <a:rPr lang="zh-CN" altLang="en-US" dirty="0"/>
              <a:t>编写处理程序的原则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fontScale="92500"/>
          </a:bodyPr>
          <a:lstStyle/>
          <a:p>
            <a:r>
              <a:rPr lang="en-US" dirty="0"/>
              <a:t>G0: </a:t>
            </a:r>
            <a:r>
              <a:rPr lang="zh-CN" altLang="en-US" dirty="0"/>
              <a:t>处理程序尽可能简单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zh-CN" altLang="en-US" dirty="0"/>
              <a:t>简单设置全局标志并立即返回，让主进程去判断处理</a:t>
            </a:r>
            <a:endParaRPr lang="en-US" dirty="0"/>
          </a:p>
          <a:p>
            <a:r>
              <a:rPr lang="en-US" dirty="0"/>
              <a:t>G1: </a:t>
            </a:r>
            <a:r>
              <a:rPr lang="zh-CN" altLang="en-US" dirty="0"/>
              <a:t>在处理程序中只调用异步信号安全的函数 </a:t>
            </a:r>
            <a:r>
              <a:rPr lang="en-US" altLang="zh-CN" dirty="0"/>
              <a:t>P534</a:t>
            </a:r>
            <a:r>
              <a:rPr lang="zh-CN" altLang="en-US" dirty="0"/>
              <a:t>（</a:t>
            </a:r>
            <a:r>
              <a:rPr lang="en-US" altLang="zh-CN" dirty="0"/>
              <a:t>OS</a:t>
            </a:r>
            <a:r>
              <a:rPr lang="zh-CN" altLang="en-US" dirty="0"/>
              <a:t>函数）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</a:t>
            </a:r>
            <a:r>
              <a:rPr lang="zh-CN" altLang="en-US" dirty="0"/>
              <a:t>保存和恢复</a:t>
            </a:r>
            <a:r>
              <a:rPr lang="en-US" altLang="zh-CN" dirty="0" err="1"/>
              <a:t>errno</a:t>
            </a:r>
            <a:endParaRPr lang="en-US" dirty="0"/>
          </a:p>
          <a:p>
            <a:pPr lvl="1"/>
            <a:r>
              <a:rPr lang="zh-CN" altLang="en-US" dirty="0"/>
              <a:t>确保其他处理程序不会覆盖当前的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</a:t>
            </a:r>
            <a:r>
              <a:rPr lang="zh-CN" altLang="en-US" dirty="0"/>
              <a:t>阻塞所有信号，保护对共享全局数据结构的访问</a:t>
            </a:r>
            <a:endParaRPr lang="en-US" dirty="0"/>
          </a:p>
          <a:p>
            <a:pPr lvl="1"/>
            <a:r>
              <a:rPr lang="zh-CN" altLang="en-US" dirty="0"/>
              <a:t>避免可能的冲突</a:t>
            </a:r>
            <a:endParaRPr lang="en-US" dirty="0"/>
          </a:p>
          <a:p>
            <a:r>
              <a:rPr lang="en-US" dirty="0"/>
              <a:t>G4: </a:t>
            </a:r>
            <a:r>
              <a:rPr lang="zh-CN" altLang="en-US" dirty="0">
                <a:latin typeface="Courier New"/>
                <a:cs typeface="Courier New"/>
              </a:rPr>
              <a:t>用</a:t>
            </a:r>
            <a:r>
              <a:rPr lang="en-US" altLang="zh-CN" dirty="0">
                <a:latin typeface="Courier New"/>
                <a:cs typeface="Courier New"/>
              </a:rPr>
              <a:t>volatile</a:t>
            </a:r>
            <a:r>
              <a:rPr lang="zh-CN" altLang="en-US" dirty="0">
                <a:latin typeface="Courier New"/>
                <a:cs typeface="Courier New"/>
              </a:rPr>
              <a:t>声明全局变量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zh-CN" altLang="en-US" dirty="0">
                <a:latin typeface="+mn-lt"/>
                <a:cs typeface="Courier New"/>
              </a:rPr>
              <a:t>强迫编译器从内存中读取引用的值</a:t>
            </a:r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G5: </a:t>
            </a:r>
            <a:r>
              <a:rPr lang="zh-CN" altLang="en-US" dirty="0">
                <a:latin typeface="Courier New"/>
                <a:cs typeface="Courier New"/>
              </a:rPr>
              <a:t>用</a:t>
            </a:r>
            <a:r>
              <a:rPr lang="en-US" altLang="zh-CN" dirty="0" err="1">
                <a:latin typeface="Courier New"/>
                <a:cs typeface="Courier New"/>
              </a:rPr>
              <a:t>sig_atomic_t</a:t>
            </a:r>
            <a:r>
              <a:rPr lang="zh-CN" altLang="en-US" dirty="0">
                <a:latin typeface="Courier New"/>
                <a:cs typeface="Courier New"/>
              </a:rPr>
              <a:t>声明标志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zh-CN" altLang="en-US" i="1" dirty="0">
                <a:latin typeface="+mn-lt"/>
                <a:cs typeface="Courier New"/>
              </a:rPr>
              <a:t>原子型标志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zh-CN" altLang="en-US" dirty="0">
                <a:latin typeface="+mn-lt"/>
                <a:cs typeface="Courier New"/>
              </a:rPr>
              <a:t>只适用于单个的读或者写，不适用</a:t>
            </a:r>
            <a:r>
              <a:rPr lang="en-US" altLang="zh-CN" dirty="0">
                <a:latin typeface="+mn-lt"/>
                <a:cs typeface="Courier New"/>
              </a:rPr>
              <a:t>flag++</a:t>
            </a:r>
            <a:r>
              <a:rPr lang="zh-CN" altLang="en-US" dirty="0">
                <a:latin typeface="+mn-lt"/>
                <a:cs typeface="Courier New"/>
              </a:rPr>
              <a:t>或</a:t>
            </a:r>
            <a:r>
              <a:rPr lang="en-US" altLang="zh-CN" dirty="0">
                <a:latin typeface="+mn-lt"/>
                <a:cs typeface="Courier New"/>
              </a:rPr>
              <a:t>flag=flag+10</a:t>
            </a:r>
            <a:r>
              <a:rPr lang="zh-CN" altLang="en-US" dirty="0">
                <a:latin typeface="+mn-lt"/>
                <a:cs typeface="Courier New"/>
              </a:rPr>
              <a:t>这样的更新</a:t>
            </a:r>
            <a:r>
              <a:rPr lang="en-US" dirty="0">
                <a:latin typeface="+mn-lt"/>
                <a:cs typeface="Courier New"/>
              </a:rPr>
              <a:t>(e.g. flag = 1, not flag++)</a:t>
            </a:r>
            <a:r>
              <a:rPr lang="en-US" altLang="zh-CN" dirty="0">
                <a:latin typeface="+mn-lt"/>
                <a:cs typeface="Courier New"/>
              </a:rPr>
              <a:t>—</a:t>
            </a:r>
            <a:r>
              <a:rPr lang="zh-CN" altLang="en-US" dirty="0">
                <a:latin typeface="+mn-lt"/>
                <a:cs typeface="Courier New"/>
              </a:rPr>
              <a:t>读写过程中不相应中断或信号</a:t>
            </a:r>
            <a:endParaRPr lang="en-US" dirty="0">
              <a:latin typeface="+mn-lt"/>
              <a:cs typeface="Courier New"/>
            </a:endParaRPr>
          </a:p>
          <a:p>
            <a:pPr lvl="1"/>
            <a:r>
              <a:rPr lang="zh-CN" altLang="en-US" dirty="0">
                <a:latin typeface="+mn-lt"/>
                <a:cs typeface="Courier New"/>
              </a:rPr>
              <a:t>采用这种方式声明的标志不需要类似其他全局变量的保护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异步信号安全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810125"/>
          </a:xfrm>
        </p:spPr>
        <p:txBody>
          <a:bodyPr/>
          <a:lstStyle/>
          <a:p>
            <a:r>
              <a:rPr lang="zh-CN" altLang="en-US" sz="2800" dirty="0">
                <a:latin typeface="Calibri"/>
                <a:cs typeface="Calibri"/>
              </a:rPr>
              <a:t>函数是</a:t>
            </a:r>
            <a:r>
              <a:rPr lang="zh-CN" altLang="en-US" sz="2800" i="1" dirty="0">
                <a:solidFill>
                  <a:srgbClr val="C00000"/>
                </a:solidFill>
                <a:latin typeface="Calibri"/>
                <a:cs typeface="Calibri"/>
              </a:rPr>
              <a:t>异步信号安全的</a:t>
            </a:r>
            <a:r>
              <a:rPr lang="zh-CN" altLang="en-US" sz="2800" dirty="0">
                <a:latin typeface="Calibri"/>
                <a:cs typeface="Calibri"/>
              </a:rPr>
              <a:t>指函数要么是可重入的（如只访问局部变量，见</a:t>
            </a:r>
            <a:r>
              <a:rPr lang="en-US" altLang="zh-CN" sz="2800" dirty="0">
                <a:latin typeface="Calibri"/>
                <a:cs typeface="Calibri"/>
              </a:rPr>
              <a:t>12.7.2</a:t>
            </a:r>
            <a:r>
              <a:rPr lang="zh-CN" altLang="en-US" sz="2800" dirty="0">
                <a:latin typeface="Calibri"/>
                <a:cs typeface="Calibri"/>
              </a:rPr>
              <a:t>节）要么不能被信号处理程序中断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err="1">
                <a:latin typeface="Calibri"/>
                <a:cs typeface="Calibri"/>
              </a:rPr>
              <a:t>Posix</a:t>
            </a:r>
            <a:r>
              <a:rPr lang="zh-CN" altLang="en-US" sz="2800" dirty="0">
                <a:latin typeface="Calibri"/>
                <a:cs typeface="Calibri"/>
              </a:rPr>
              <a:t>保证安全的</a:t>
            </a:r>
            <a:r>
              <a:rPr lang="en-US" sz="2800" dirty="0">
                <a:latin typeface="Calibri"/>
                <a:cs typeface="Calibri"/>
              </a:rPr>
              <a:t> 117 </a:t>
            </a:r>
            <a:r>
              <a:rPr lang="zh-CN" altLang="en-US" sz="2800" dirty="0">
                <a:latin typeface="Calibri"/>
                <a:cs typeface="Calibri"/>
              </a:rPr>
              <a:t>个异步信号安全的函数</a:t>
            </a: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Source: “</a:t>
            </a:r>
            <a:r>
              <a:rPr lang="en-US" sz="2400" dirty="0">
                <a:latin typeface="Courier New"/>
                <a:cs typeface="Courier New"/>
              </a:rPr>
              <a:t>man 7 signal</a:t>
            </a:r>
            <a:r>
              <a:rPr lang="en-US" sz="2400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zh-CN" altLang="en-US" sz="2400" dirty="0">
                <a:latin typeface="+mn-lt"/>
                <a:cs typeface="Courier New"/>
              </a:rPr>
              <a:t>常见的函数包括</a:t>
            </a:r>
            <a:r>
              <a:rPr lang="en-US" sz="2400" dirty="0">
                <a:latin typeface="+mn-lt"/>
                <a:cs typeface="Courier New"/>
              </a:rPr>
              <a:t>:</a:t>
            </a:r>
          </a:p>
          <a:p>
            <a:pPr lvl="2"/>
            <a:r>
              <a:rPr lang="en-US" sz="2400" dirty="0">
                <a:latin typeface="Courier New"/>
                <a:cs typeface="Courier New"/>
              </a:rPr>
              <a:t>_exit, write, wait, </a:t>
            </a:r>
            <a:r>
              <a:rPr lang="en-US" sz="2400" dirty="0" err="1">
                <a:latin typeface="Courier New"/>
                <a:cs typeface="Courier New"/>
              </a:rPr>
              <a:t>waitpid</a:t>
            </a:r>
            <a:r>
              <a:rPr lang="en-US" sz="2400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zh-CN" altLang="en-US" sz="2400" dirty="0">
                <a:latin typeface="+mn-lt"/>
                <a:cs typeface="Courier New"/>
              </a:rPr>
              <a:t>常见的函数里不包括</a:t>
            </a:r>
            <a:r>
              <a:rPr lang="en-US" sz="2400" dirty="0">
                <a:latin typeface="+mn-lt"/>
                <a:cs typeface="Courier New"/>
              </a:rPr>
              <a:t>:</a:t>
            </a:r>
          </a:p>
          <a:p>
            <a:pPr lvl="2"/>
            <a:r>
              <a:rPr lang="en-US" sz="2400" dirty="0" err="1">
                <a:latin typeface="Courier New"/>
                <a:cs typeface="Courier New"/>
              </a:rPr>
              <a:t>printf</a:t>
            </a:r>
            <a:r>
              <a:rPr lang="en-US" sz="2400" dirty="0">
                <a:latin typeface="+mn-lt"/>
                <a:cs typeface="Courier New"/>
              </a:rPr>
              <a:t>,  </a:t>
            </a:r>
            <a:r>
              <a:rPr lang="en-US" sz="2400" dirty="0" err="1">
                <a:latin typeface="Courier New"/>
                <a:cs typeface="Courier New"/>
              </a:rPr>
              <a:t>sprintf</a:t>
            </a:r>
            <a:r>
              <a:rPr lang="en-US" sz="2400" dirty="0">
                <a:latin typeface="+mn-lt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malloc</a:t>
            </a:r>
            <a:r>
              <a:rPr lang="en-US" sz="2400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write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函数是信号处理程序中唯一安全的输出函数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zh-CN" altLang="en-US" dirty="0"/>
              <a:t>进程体系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zh-CN" altLang="en-US" sz="1800" dirty="0">
                <a:latin typeface="Calibri" pitchFamily="34" charset="0"/>
              </a:rPr>
              <a:t>命令查看进程树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zh-CN" altLang="en-US" dirty="0"/>
              <a:t>开发安全的输出函数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43000"/>
            <a:ext cx="8366125" cy="2057400"/>
          </a:xfrm>
        </p:spPr>
        <p:txBody>
          <a:bodyPr/>
          <a:lstStyle/>
          <a:p>
            <a:r>
              <a:rPr lang="zh-CN" altLang="en-US" dirty="0"/>
              <a:t>在处理程序中使用来自</a:t>
            </a:r>
            <a:r>
              <a:rPr lang="en-US" altLang="zh-CN" dirty="0" err="1">
                <a:latin typeface="Courier New"/>
                <a:cs typeface="Courier New"/>
              </a:rPr>
              <a:t>csapp.c</a:t>
            </a:r>
            <a:r>
              <a:rPr lang="zh-CN" altLang="en-US" dirty="0">
                <a:latin typeface="Courier New"/>
                <a:cs typeface="Courier New"/>
              </a:rPr>
              <a:t>的</a:t>
            </a:r>
            <a:r>
              <a:rPr lang="zh-CN" altLang="en-US" dirty="0"/>
              <a:t>可重入</a:t>
            </a:r>
            <a:r>
              <a:rPr lang="en-US" dirty="0"/>
              <a:t> SIO (</a:t>
            </a:r>
            <a:r>
              <a:rPr lang="zh-CN" altLang="en-US" dirty="0"/>
              <a:t>安全的</a:t>
            </a:r>
            <a:r>
              <a:rPr lang="en-US" dirty="0"/>
              <a:t> I/O </a:t>
            </a:r>
            <a:r>
              <a:rPr lang="zh-CN" altLang="en-US" dirty="0"/>
              <a:t>库</a:t>
            </a:r>
            <a:r>
              <a:rPr lang="en-US" dirty="0"/>
              <a:t>)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</a:t>
            </a:r>
            <a:r>
              <a:rPr lang="zh-CN" altLang="en-US" dirty="0">
                <a:latin typeface="Courier New"/>
                <a:cs typeface="Courier New"/>
              </a:rPr>
              <a:t>输出一个字符串</a:t>
            </a:r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</a:t>
            </a:r>
            <a:r>
              <a:rPr lang="zh-CN" altLang="en-US" dirty="0">
                <a:latin typeface="Courier New"/>
                <a:cs typeface="Courier New"/>
              </a:rPr>
              <a:t>输出一个</a:t>
            </a:r>
            <a:r>
              <a:rPr lang="en-US" dirty="0">
                <a:latin typeface="Courier New"/>
                <a:cs typeface="Courier New"/>
              </a:rPr>
              <a:t>long</a:t>
            </a:r>
            <a:r>
              <a:rPr lang="zh-CN" altLang="en-US" dirty="0">
                <a:latin typeface="Courier New"/>
                <a:cs typeface="Courier New"/>
              </a:rPr>
              <a:t>类型数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</a:t>
            </a:r>
            <a:r>
              <a:rPr lang="zh-CN" altLang="en-US" dirty="0">
                <a:latin typeface="Courier New"/>
                <a:cs typeface="Courier New"/>
              </a:rPr>
              <a:t>打印一条错误信息并终止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</a:t>
            </a:r>
            <a:r>
              <a:rPr lang="en-US" altLang="zh-CN" sz="1800" dirty="0" err="1">
                <a:solidFill>
                  <a:srgbClr val="CB2418"/>
                </a:solidFill>
                <a:latin typeface="Menlo-Regular"/>
              </a:rPr>
              <a:t>sigint.c</a:t>
            </a:r>
            <a:r>
              <a:rPr lang="zh-CN" altLang="en-US" sz="1800" dirty="0">
                <a:solidFill>
                  <a:srgbClr val="CB2418"/>
                </a:solidFill>
                <a:latin typeface="Menlo-Regular"/>
              </a:rPr>
              <a:t>中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SIGINT</a:t>
            </a:r>
            <a:r>
              <a:rPr lang="zh-CN" altLang="en-US" sz="1800" dirty="0">
                <a:solidFill>
                  <a:srgbClr val="CB2418"/>
                </a:solidFill>
                <a:latin typeface="Menlo-Regular"/>
              </a:rPr>
              <a:t>处理程序的一个安全版本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zh-CN" altLang="en-US" sz="2200" dirty="0"/>
              <a:t>待处理信号是不排队的</a:t>
            </a:r>
            <a:endParaRPr lang="en-US" sz="2200" dirty="0"/>
          </a:p>
          <a:p>
            <a:pPr marL="401638" lvl="1" indent="-171450"/>
            <a:r>
              <a:rPr lang="zh-CN" altLang="en-US" sz="1800" dirty="0"/>
              <a:t>对每种信号类型，</a:t>
            </a:r>
            <a:r>
              <a:rPr lang="en-US" altLang="zh-CN" sz="1800" dirty="0"/>
              <a:t>pending</a:t>
            </a:r>
            <a:r>
              <a:rPr lang="zh-CN" altLang="en-US" sz="1800" dirty="0"/>
              <a:t>位向量只有</a:t>
            </a:r>
            <a:r>
              <a:rPr lang="en-US" altLang="zh-CN" sz="1800" dirty="0"/>
              <a:t>1</a:t>
            </a:r>
            <a:r>
              <a:rPr lang="zh-CN" altLang="en-US" sz="1800" dirty="0"/>
              <a:t>位与之对应</a:t>
            </a:r>
            <a:endParaRPr lang="en-US" sz="1800" dirty="0"/>
          </a:p>
          <a:p>
            <a:pPr marL="401638" lvl="1" indent="-171450"/>
            <a:r>
              <a:rPr lang="zh-CN" altLang="en-US" sz="1800" dirty="0"/>
              <a:t>因此每种类型最多只能有</a:t>
            </a:r>
            <a:r>
              <a:rPr lang="en-US" altLang="zh-CN" sz="1800" dirty="0"/>
              <a:t>1</a:t>
            </a:r>
            <a:r>
              <a:rPr lang="zh-CN" altLang="en-US" sz="1800" dirty="0"/>
              <a:t>个未处理信号</a:t>
            </a:r>
            <a:r>
              <a:rPr lang="en-US" sz="1800" dirty="0"/>
              <a:t>. </a:t>
            </a:r>
          </a:p>
          <a:p>
            <a:pPr marL="1588" indent="-171450"/>
            <a:r>
              <a:rPr lang="zh-CN" altLang="en-US" sz="2200" dirty="0">
                <a:solidFill>
                  <a:srgbClr val="C00000"/>
                </a:solidFill>
              </a:rPr>
              <a:t>不能用信号来对其他进程中发生的事件计数，如子程序的终止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111" y="54102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417512"/>
            <a:ext cx="3429000" cy="573088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正确的信号处理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zh-CN" altLang="en-US" dirty="0"/>
              <a:t>正确的信号处理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1219200"/>
          </a:xfrm>
        </p:spPr>
        <p:txBody>
          <a:bodyPr/>
          <a:lstStyle/>
          <a:p>
            <a:r>
              <a:rPr lang="zh-CN" altLang="en-US" sz="2800" dirty="0"/>
              <a:t>必须回收所有终止的子进程：一个信号可能多个终止</a:t>
            </a:r>
            <a:endParaRPr lang="en-US" sz="2800" dirty="0"/>
          </a:p>
          <a:p>
            <a:pPr lvl="1"/>
            <a:r>
              <a:rPr lang="zh-CN" altLang="en-US" sz="2400" dirty="0"/>
              <a:t>将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wait</a:t>
            </a:r>
            <a:r>
              <a:rPr lang="zh-CN" altLang="en-US" sz="2400" dirty="0">
                <a:latin typeface="Courier New" pitchFamily="49" charset="0"/>
              </a:rPr>
              <a:t>放入一个循环回收所有终止的子进程</a:t>
            </a:r>
            <a:endParaRPr lang="en-US" altLang="zh-CN" sz="2400" dirty="0">
              <a:latin typeface="Courier New" pitchFamily="49" charset="0"/>
            </a:endParaRPr>
          </a:p>
          <a:p>
            <a:pPr lvl="1"/>
            <a:r>
              <a:rPr lang="zh-CN" altLang="en-US" sz="2400" dirty="0">
                <a:latin typeface="+mn-lt"/>
              </a:rPr>
              <a:t>父进程可以同时做其他事情</a:t>
            </a:r>
            <a:endParaRPr lang="en-US" sz="2400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63467" cy="3962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4674275"/>
            <a:ext cx="4495800" cy="2031325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8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8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8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8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763000" cy="62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1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610600" cy="573088"/>
          </a:xfrm>
        </p:spPr>
        <p:txBody>
          <a:bodyPr/>
          <a:lstStyle/>
          <a:p>
            <a:r>
              <a:rPr lang="zh-CN" altLang="en-US" dirty="0"/>
              <a:t>可移植的信号处理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Unix</a:t>
            </a:r>
            <a:r>
              <a:rPr lang="zh-CN" altLang="en-US" dirty="0"/>
              <a:t>版本有不同的信号处理语义</a:t>
            </a:r>
            <a:endParaRPr lang="en-US" dirty="0"/>
          </a:p>
          <a:p>
            <a:pPr lvl="1"/>
            <a:r>
              <a:rPr lang="zh-CN" altLang="en-US" dirty="0"/>
              <a:t>一些老系统在信号被捕获后就恢复为该信号的默认行为</a:t>
            </a:r>
            <a:endParaRPr lang="en-US" dirty="0"/>
          </a:p>
          <a:p>
            <a:pPr lvl="1"/>
            <a:r>
              <a:rPr lang="zh-CN" altLang="en-US" dirty="0"/>
              <a:t>一些被中断的系统调用如</a:t>
            </a:r>
            <a:r>
              <a:rPr lang="en-US" altLang="zh-CN" dirty="0"/>
              <a:t>read</a:t>
            </a:r>
            <a:r>
              <a:rPr lang="zh-CN" altLang="en-US" dirty="0"/>
              <a:t>在信号处理程序返回时也立即返回，并将</a:t>
            </a:r>
            <a:r>
              <a:rPr lang="en-US" dirty="0"/>
              <a:t> </a:t>
            </a:r>
            <a:r>
              <a:rPr lang="en-US" dirty="0" err="1"/>
              <a:t>errno</a:t>
            </a:r>
            <a:r>
              <a:rPr lang="en-US" dirty="0"/>
              <a:t> </a:t>
            </a:r>
            <a:r>
              <a:rPr lang="zh-CN" altLang="en-US" dirty="0"/>
              <a:t>设置为</a:t>
            </a:r>
            <a:r>
              <a:rPr lang="en-US" dirty="0"/>
              <a:t> EINTR</a:t>
            </a:r>
            <a:r>
              <a:rPr lang="zh-CN" altLang="en-US" dirty="0"/>
              <a:t>，需程序员手动重启被中断系统调用</a:t>
            </a:r>
            <a:endParaRPr lang="en-US" dirty="0"/>
          </a:p>
          <a:p>
            <a:pPr lvl="1"/>
            <a:r>
              <a:rPr lang="zh-CN" altLang="en-US" dirty="0"/>
              <a:t>一些系统不阻塞与处理程序同类型的信号</a:t>
            </a:r>
            <a:r>
              <a:rPr lang="en-US" dirty="0"/>
              <a:t> </a:t>
            </a:r>
          </a:p>
          <a:p>
            <a:r>
              <a:rPr lang="zh-CN" altLang="en-US" dirty="0"/>
              <a:t>解决办法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sigaction</a:t>
            </a:r>
            <a:r>
              <a:rPr lang="zh-CN" altLang="en-US" dirty="0">
                <a:latin typeface="Courier New"/>
                <a:cs typeface="Courier New"/>
              </a:rPr>
              <a:t>函数，可明确指定信号处理语义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6710" y="3441680"/>
            <a:ext cx="8610049" cy="341632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59478"/>
            <a:ext cx="7592093" cy="859722"/>
          </a:xfrm>
        </p:spPr>
        <p:txBody>
          <a:bodyPr/>
          <a:lstStyle/>
          <a:p>
            <a:r>
              <a:rPr lang="zh-CN" altLang="en-US" sz="3200" dirty="0"/>
              <a:t>同步流以避免竞争（并发错误）</a:t>
            </a:r>
            <a:endParaRPr lang="en-US" sz="3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8289925" cy="801588"/>
          </a:xfrm>
        </p:spPr>
        <p:txBody>
          <a:bodyPr/>
          <a:lstStyle/>
          <a:p>
            <a:r>
              <a:rPr lang="zh-CN" altLang="en-US" dirty="0"/>
              <a:t>具有细微同步错误的简单</a:t>
            </a:r>
            <a:r>
              <a:rPr lang="en-US" altLang="zh-CN" dirty="0"/>
              <a:t>shell</a:t>
            </a:r>
            <a:r>
              <a:rPr lang="zh-CN" altLang="en-US" dirty="0"/>
              <a:t>，因为它假定父进程在子进程之前运行</a:t>
            </a:r>
            <a:r>
              <a:rPr lang="en-US" altLang="zh-CN" dirty="0"/>
              <a:t>==</a:t>
            </a:r>
            <a:r>
              <a:rPr lang="zh-CN" altLang="en-US" dirty="0"/>
              <a:t>导致把不存在的子进程加入任务列表</a:t>
            </a:r>
            <a:r>
              <a:rPr lang="en-US" altLang="zh-CN" dirty="0"/>
              <a:t>P541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同步流以避免竞争（并发错误）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3762" y="1947123"/>
            <a:ext cx="7673896" cy="452431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Reap child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zh-CN" altLang="en-US" dirty="0"/>
              <a:t>一个简单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dirty="0"/>
              <a:t>SIGCHLD </a:t>
            </a:r>
            <a:r>
              <a:rPr lang="zh-CN" altLang="en-US" dirty="0"/>
              <a:t>处理程序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zh-CN" altLang="en-US" dirty="0"/>
              <a:t>消除竞争的正确</a:t>
            </a:r>
            <a:r>
              <a:rPr lang="en-US" dirty="0"/>
              <a:t>Shell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97031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Waitpid(-1, </a:t>
            </a:r>
            <a:r>
              <a:rPr lang="fi-FI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0); 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*/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endParaRPr lang="ro-RO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zh-CN" altLang="en-US" dirty="0"/>
              <a:t>处理程序显式地等待</a:t>
            </a:r>
            <a:r>
              <a:rPr lang="en-US" altLang="zh-CN" sz="2800" dirty="0"/>
              <a:t>SIGCHLD</a:t>
            </a:r>
            <a:r>
              <a:rPr lang="zh-CN" altLang="en-US" dirty="0"/>
              <a:t>信号到达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7455887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500" dirty="0">
                <a:solidFill>
                  <a:srgbClr val="CB2418"/>
                </a:solidFill>
                <a:latin typeface="Menlo-Regular"/>
              </a:rPr>
              <a:t>显式地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Sigprocmask(SIG_SETMASK, &amp;prev,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zh-CN" altLang="en-US" sz="1500" dirty="0">
                <a:solidFill>
                  <a:srgbClr val="CB2418"/>
                </a:solidFill>
                <a:latin typeface="Menlo-Regular"/>
              </a:rPr>
              <a:t>显示地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Unblock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!)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816678"/>
            <a:ext cx="2590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zh-CN" altLang="en-US" dirty="0">
                <a:latin typeface="Calibri" pitchFamily="34" charset="0"/>
              </a:rPr>
              <a:t>一个等待前台作业</a:t>
            </a:r>
            <a:endParaRPr lang="en-US" altLang="zh-CN" dirty="0">
              <a:latin typeface="Calibri" pitchFamily="34" charset="0"/>
            </a:endParaRPr>
          </a:p>
          <a:p>
            <a:r>
              <a:rPr lang="zh-CN" altLang="en-US" dirty="0">
                <a:latin typeface="Calibri" pitchFamily="34" charset="0"/>
              </a:rPr>
              <a:t>终止的</a:t>
            </a:r>
            <a:r>
              <a:rPr lang="en-US" altLang="zh-CN" dirty="0">
                <a:latin typeface="Calibri" pitchFamily="34" charset="0"/>
              </a:rPr>
              <a:t>shell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 </a:t>
            </a:r>
            <a:r>
              <a:rPr lang="zh-CN" altLang="en-US" dirty="0"/>
              <a:t>是一个交互型应用级程序，代表用户运行其他程序</a:t>
            </a:r>
            <a:endParaRPr lang="en-US" dirty="0"/>
          </a:p>
          <a:p>
            <a:pPr lvl="1">
              <a:tabLst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sh</a:t>
            </a:r>
            <a:r>
              <a:rPr lang="en-US" dirty="0"/>
              <a:t> 			</a:t>
            </a:r>
            <a:r>
              <a:rPr lang="zh-CN" altLang="en-US" dirty="0"/>
              <a:t>最早的</a:t>
            </a:r>
            <a:r>
              <a:rPr lang="en-US" altLang="zh-CN" dirty="0"/>
              <a:t>shell</a:t>
            </a:r>
            <a:r>
              <a:rPr lang="en-US" dirty="0"/>
              <a:t>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csh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tcsh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zh-CN" altLang="en-US" dirty="0">
                <a:latin typeface="Courier New" pitchFamily="49" charset="0"/>
              </a:rPr>
              <a:t>变种</a:t>
            </a:r>
            <a:endParaRPr lang="en-US" dirty="0"/>
          </a:p>
          <a:p>
            <a:pPr lvl="1">
              <a:tabLst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bash</a:t>
            </a:r>
            <a:r>
              <a:rPr lang="en-US" dirty="0">
                <a:latin typeface="Courier New" pitchFamily="49" charset="0"/>
              </a:rPr>
              <a:t> 		</a:t>
            </a:r>
            <a:r>
              <a:rPr lang="zh-CN" altLang="en-US" dirty="0">
                <a:latin typeface="Courier New" pitchFamily="49" charset="0"/>
              </a:rPr>
              <a:t>变种、缺省的</a:t>
            </a:r>
            <a:r>
              <a:rPr lang="en-US" altLang="zh-CN" dirty="0">
                <a:latin typeface="Courier New" pitchFamily="49" charset="0"/>
              </a:rPr>
              <a:t>Linux </a:t>
            </a:r>
            <a:r>
              <a:rPr lang="en-US" dirty="0">
                <a:latin typeface="+mn-lt"/>
              </a:rPr>
              <a:t>shell</a:t>
            </a:r>
            <a:endParaRPr lang="en-US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17006" y="2667000"/>
            <a:ext cx="5973095" cy="4038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8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599" y="2590800"/>
            <a:ext cx="2514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shell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执行一系列的</a:t>
            </a:r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</a:rPr>
              <a:t>读</a:t>
            </a:r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</a:rPr>
              <a:t>求值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步骤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读步骤读取用户的命令行，求值步骤解析命令，代表用户运行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直接箭头连接符 2"/>
          <p:cNvCxnSpPr>
            <a:stCxn id="542727" idx="1"/>
          </p:cNvCxnSpPr>
          <p:nvPr/>
        </p:nvCxnSpPr>
        <p:spPr bwMode="auto">
          <a:xfrm flipH="1" flipV="1">
            <a:off x="2362201" y="4267200"/>
            <a:ext cx="3962398" cy="266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>
            <a:cxnSpLocks/>
            <a:stCxn id="542727" idx="1"/>
          </p:cNvCxnSpPr>
          <p:nvPr/>
        </p:nvCxnSpPr>
        <p:spPr bwMode="auto">
          <a:xfrm flipH="1">
            <a:off x="2057400" y="4533900"/>
            <a:ext cx="4267199" cy="1409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570202"/>
            <a:ext cx="4038600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20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953988"/>
          </a:xfrm>
        </p:spPr>
        <p:txBody>
          <a:bodyPr/>
          <a:lstStyle/>
          <a:p>
            <a:r>
              <a:rPr lang="zh-CN" altLang="en-US" dirty="0"/>
              <a:t>程序正确，但循环很浪费</a:t>
            </a:r>
            <a:endParaRPr lang="en-US" dirty="0"/>
          </a:p>
          <a:p>
            <a:r>
              <a:rPr lang="zh-CN" altLang="en-US" dirty="0"/>
              <a:t>改进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测试后</a:t>
            </a:r>
            <a:r>
              <a:rPr lang="en-US" altLang="zh-CN" dirty="0"/>
              <a:t>pause</a:t>
            </a:r>
            <a:r>
              <a:rPr lang="zh-CN" altLang="en-US" dirty="0"/>
              <a:t>前收到</a:t>
            </a:r>
            <a:r>
              <a:rPr lang="en-US" altLang="zh-CN" dirty="0"/>
              <a:t>SIGCHLD,  pause</a:t>
            </a:r>
            <a:r>
              <a:rPr lang="zh-CN" altLang="en-US" dirty="0"/>
              <a:t>会永远休眠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合适的解决方法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2570202"/>
            <a:ext cx="3810000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2000" dirty="0">
                <a:solidFill>
                  <a:srgbClr val="000000"/>
                </a:solidFill>
                <a:latin typeface="Menlo-Regular"/>
              </a:rPr>
              <a:t>    sleep(1);</a:t>
            </a:r>
            <a:endParaRPr lang="ro-RO" sz="20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zh-CN" altLang="en-US" dirty="0">
                <a:latin typeface="Courier New"/>
                <a:cs typeface="Courier New"/>
              </a:rPr>
              <a:t>等待信号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6096000" cy="101566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zh-CN" altLang="en-US" dirty="0"/>
              <a:t>等价于下述代码的原子</a:t>
            </a:r>
            <a:r>
              <a:rPr lang="en-US" dirty="0"/>
              <a:t>(</a:t>
            </a:r>
            <a:r>
              <a:rPr lang="zh-CN" altLang="en-US" dirty="0"/>
              <a:t>不可中断的</a:t>
            </a:r>
            <a:r>
              <a:rPr lang="en-US" dirty="0"/>
              <a:t>) </a:t>
            </a:r>
            <a:r>
              <a:rPr lang="zh-CN" altLang="en-US" dirty="0"/>
              <a:t>版本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"/>
                <a:cs typeface="Courier New"/>
              </a:rPr>
              <a:t>sigsuspend</a:t>
            </a:r>
            <a:r>
              <a:rPr lang="zh-CN" altLang="en-US" dirty="0">
                <a:latin typeface="Courier New"/>
                <a:cs typeface="Courier New"/>
              </a:rPr>
              <a:t>等待信号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509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/* Optionally unblock SIGCHLD */</a:t>
            </a:r>
            <a:endParaRPr lang="de-D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信号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dirty="0"/>
              <a:t>非本地跳转</a:t>
            </a:r>
            <a:endParaRPr lang="en-US" sz="3200" dirty="0"/>
          </a:p>
          <a:p>
            <a:pPr lvl="1"/>
            <a:r>
              <a:rPr lang="zh-CN" altLang="en-US" sz="2800" dirty="0"/>
              <a:t>参考书本</a:t>
            </a:r>
            <a:endParaRPr 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zh-CN" altLang="en-US" dirty="0"/>
              <a:t>非本地跳转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5413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800" dirty="0"/>
              <a:t>强大的（但危险的）用户级机制，将控制转移到任意位置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控制转移时不遵守调用</a:t>
            </a:r>
            <a:r>
              <a:rPr lang="en-US" altLang="zh-CN" sz="2400" dirty="0"/>
              <a:t>/</a:t>
            </a:r>
            <a:r>
              <a:rPr lang="zh-CN" altLang="en-US" sz="2400" dirty="0"/>
              <a:t>返回规则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对错误恢复和信号处理程序有好处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setjmp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zh-CN" altLang="en-US" sz="2400" dirty="0"/>
              <a:t>必须在</a:t>
            </a:r>
            <a:r>
              <a:rPr lang="en-US" sz="2400" dirty="0" err="1"/>
              <a:t>longjmp</a:t>
            </a:r>
            <a:r>
              <a:rPr lang="zh-CN" altLang="en-US" sz="2400" dirty="0"/>
              <a:t>之前被调用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保存当前调用环境，供后续</a:t>
            </a:r>
            <a:r>
              <a:rPr lang="en-US" sz="2400" dirty="0"/>
              <a:t> </a:t>
            </a:r>
            <a:r>
              <a:rPr lang="en-US" sz="2400" dirty="0" err="1"/>
              <a:t>longjmp</a:t>
            </a:r>
            <a:r>
              <a:rPr lang="zh-CN" altLang="en-US" sz="2400" dirty="0"/>
              <a:t>使用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被调用</a:t>
            </a:r>
            <a:r>
              <a:rPr lang="zh-CN" altLang="en-US" sz="2400" dirty="0">
                <a:solidFill>
                  <a:srgbClr val="FF0000"/>
                </a:solidFill>
              </a:rPr>
              <a:t>一次</a:t>
            </a:r>
            <a:r>
              <a:rPr lang="zh-CN" altLang="en-US" sz="2400" dirty="0"/>
              <a:t>，返回</a:t>
            </a:r>
            <a:r>
              <a:rPr lang="zh-CN" altLang="en-US" sz="2400" dirty="0">
                <a:solidFill>
                  <a:srgbClr val="FF0000"/>
                </a:solidFill>
              </a:rPr>
              <a:t>多次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zh-CN" altLang="en-US" sz="2800" dirty="0"/>
              <a:t>执行结果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/>
              <a:t>j </a:t>
            </a:r>
            <a:r>
              <a:rPr lang="zh-CN" altLang="en-US" sz="2400" dirty="0"/>
              <a:t>中保存当前调用环境，包括寄存器、栈指针和程序计数器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返回</a:t>
            </a:r>
            <a:r>
              <a:rPr lang="en-US" sz="2400" dirty="0"/>
              <a:t> 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624"/>
            <a:ext cx="8534400" cy="5433976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)</a:t>
            </a:r>
            <a:endParaRPr lang="en-US" sz="2800" dirty="0"/>
          </a:p>
          <a:p>
            <a:pPr lvl="1"/>
            <a:r>
              <a:rPr lang="zh-CN" altLang="en-US" sz="2400" dirty="0"/>
              <a:t>含义</a:t>
            </a:r>
            <a:r>
              <a:rPr lang="en-US" sz="2400" dirty="0"/>
              <a:t>:</a:t>
            </a:r>
          </a:p>
          <a:p>
            <a:pPr lvl="2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中恢复调用环境，并触发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setjmp</a:t>
            </a:r>
            <a:r>
              <a:rPr lang="en-US" sz="2400" dirty="0"/>
              <a:t> </a:t>
            </a:r>
            <a:r>
              <a:rPr lang="zh-CN" altLang="en-US" sz="2400" dirty="0"/>
              <a:t>返回</a:t>
            </a:r>
            <a:r>
              <a:rPr lang="en-US" sz="2400" dirty="0"/>
              <a:t> </a:t>
            </a:r>
          </a:p>
          <a:p>
            <a:pPr lvl="2"/>
            <a:r>
              <a:rPr lang="zh-CN" altLang="en-US" sz="2400" dirty="0"/>
              <a:t>非零的返回值 </a:t>
            </a:r>
            <a:r>
              <a:rPr lang="en-US" sz="2400" b="1" dirty="0" err="1">
                <a:latin typeface="Courier New" pitchFamily="49" charset="0"/>
              </a:rPr>
              <a:t>i</a:t>
            </a:r>
            <a:endParaRPr lang="en-US" sz="2400" dirty="0"/>
          </a:p>
          <a:p>
            <a:pPr lvl="1"/>
            <a:r>
              <a:rPr lang="zh-CN" altLang="en-US" sz="2400" dirty="0">
                <a:latin typeface="Courier New" pitchFamily="49" charset="0"/>
              </a:rPr>
              <a:t>在</a:t>
            </a:r>
            <a:r>
              <a:rPr lang="en-US" altLang="zh-CN" sz="2400" dirty="0" err="1">
                <a:latin typeface="Courier New" pitchFamily="49" charset="0"/>
              </a:rPr>
              <a:t>setjmp</a:t>
            </a:r>
            <a:r>
              <a:rPr lang="zh-CN" altLang="en-US" sz="2400" dirty="0">
                <a:latin typeface="Courier New" pitchFamily="49" charset="0"/>
              </a:rPr>
              <a:t>之后被调用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被调用一次，从不返回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/>
              <a:t> </a:t>
            </a:r>
            <a:r>
              <a:rPr lang="zh-CN" altLang="en-US" sz="2800" dirty="0"/>
              <a:t>的执行</a:t>
            </a:r>
            <a:r>
              <a:rPr lang="en-US" sz="2800" dirty="0"/>
              <a:t>:</a:t>
            </a:r>
          </a:p>
          <a:p>
            <a:pPr lvl="1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中恢复寄存器内容（栈指针、基址指针、程序计数器）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zh-CN" altLang="en-US" sz="2400" dirty="0"/>
              <a:t>在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eax</a:t>
            </a:r>
            <a:r>
              <a:rPr lang="zh-CN" altLang="en-US" sz="2400" dirty="0">
                <a:latin typeface="Courier New" pitchFamily="49" charset="0"/>
              </a:rPr>
              <a:t>中</a:t>
            </a:r>
            <a:r>
              <a:rPr lang="en-US" sz="2400" dirty="0"/>
              <a:t> 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跳转至保存在缓冲区 </a:t>
            </a:r>
            <a:r>
              <a:rPr lang="en-US" altLang="zh-CN" sz="2400" b="1" dirty="0">
                <a:latin typeface="Courier New" pitchFamily="49" charset="0"/>
              </a:rPr>
              <a:t>j </a:t>
            </a:r>
            <a:r>
              <a:rPr lang="zh-CN" altLang="en-US" sz="2400" dirty="0"/>
              <a:t>中的</a:t>
            </a:r>
            <a:r>
              <a:rPr lang="en-US" altLang="zh-CN" sz="2400" dirty="0"/>
              <a:t>PC</a:t>
            </a:r>
            <a:r>
              <a:rPr lang="zh-CN" altLang="en-US" sz="2400" dirty="0"/>
              <a:t>所指示的位置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zh-CN" altLang="en-US" sz="2800" dirty="0"/>
              <a:t>目标</a:t>
            </a:r>
            <a:r>
              <a:rPr lang="en-US" sz="2800" dirty="0"/>
              <a:t>:</a:t>
            </a:r>
            <a:r>
              <a:rPr lang="zh-CN" altLang="en-US" sz="2800" dirty="0"/>
              <a:t>从深层嵌套函数调用中直接返回</a:t>
            </a:r>
            <a:endParaRPr lang="en-US" sz="2800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295400" y="2286000"/>
            <a:ext cx="5537200" cy="40934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3246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zh-CN" altLang="en-US" dirty="0"/>
              <a:t>非本地跳转的局限</a:t>
            </a:r>
            <a:endParaRPr lang="en-US" dirty="0"/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zh-CN" altLang="en-US" dirty="0"/>
              <a:t>工作在堆栈规则下</a:t>
            </a:r>
            <a:endParaRPr lang="en-US" dirty="0"/>
          </a:p>
          <a:p>
            <a:pPr lvl="1"/>
            <a:r>
              <a:rPr lang="zh-CN" altLang="en-US" dirty="0"/>
              <a:t>只能跳到被调用但尚未完成的函数环境中</a:t>
            </a:r>
            <a:endParaRPr lang="en-US" dirty="0"/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990600" y="19812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env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zh-CN" altLang="en-US" dirty="0"/>
              <a:t>非本地跳转的局限</a:t>
            </a:r>
            <a:r>
              <a:rPr lang="en-US" dirty="0"/>
              <a:t>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zh-CN" altLang="en-US" dirty="0"/>
              <a:t>工作在堆栈规则下</a:t>
            </a:r>
            <a:endParaRPr lang="en-US" dirty="0"/>
          </a:p>
          <a:p>
            <a:pPr lvl="1"/>
            <a:r>
              <a:rPr lang="zh-CN" altLang="en-US" dirty="0"/>
              <a:t>只能跳到被调用但尚未完成的函数环境里</a:t>
            </a:r>
            <a:endParaRPr lang="en-US" altLang="zh-CN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1990725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7315200" cy="781050"/>
          </a:xfrm>
        </p:spPr>
        <p:txBody>
          <a:bodyPr/>
          <a:lstStyle/>
          <a:p>
            <a:r>
              <a:rPr lang="zh-CN" altLang="en-US" dirty="0"/>
              <a:t>一个简单的</a:t>
            </a:r>
            <a:r>
              <a:rPr lang="en-US" dirty="0"/>
              <a:t>Shell</a:t>
            </a:r>
            <a:r>
              <a:rPr lang="zh-CN" altLang="en-US" dirty="0"/>
              <a:t>程序：</a:t>
            </a:r>
            <a:r>
              <a:rPr lang="en-US" dirty="0" err="1">
                <a:latin typeface="Courier New" pitchFamily="49" charset="0"/>
              </a:rPr>
              <a:t>eval</a:t>
            </a:r>
            <a:r>
              <a:rPr lang="zh-CN" altLang="en-US" dirty="0">
                <a:latin typeface="Courier New" pitchFamily="49" charset="0"/>
              </a:rPr>
              <a:t>函数</a:t>
            </a:r>
            <a:endParaRPr lang="en-US" dirty="0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457200" y="912053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r>
              <a:rPr lang="zh-CN" altLang="en-US" sz="1600" dirty="0">
                <a:solidFill>
                  <a:srgbClr val="CB2418"/>
                </a:solidFill>
                <a:latin typeface="Menlo-Regular"/>
              </a:rPr>
              <a:t>父进程等待前台子进程结束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(!bg) {         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//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fg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或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或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&amp; 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zh-CN" altLang="en-US" dirty="0"/>
              <a:t>综合</a:t>
            </a:r>
            <a:r>
              <a:rPr lang="en-US" dirty="0"/>
              <a:t>:  </a:t>
            </a:r>
            <a:r>
              <a:rPr lang="zh-CN" altLang="en-US" dirty="0"/>
              <a:t>利用</a:t>
            </a:r>
            <a:r>
              <a:rPr lang="en-US" dirty="0">
                <a:latin typeface="Courier New" pitchFamily="49" charset="0"/>
              </a:rPr>
              <a:t>ctrl-c</a:t>
            </a:r>
            <a:r>
              <a:rPr lang="zh-CN" altLang="en-US" dirty="0">
                <a:latin typeface="Courier New" pitchFamily="49" charset="0"/>
              </a:rPr>
              <a:t>来</a:t>
            </a:r>
            <a:r>
              <a:rPr lang="zh-CN" altLang="en-US" dirty="0"/>
              <a:t>重启自身的程序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zh-CN" altLang="en-US" dirty="0"/>
              <a:t>信号提供了进程级的异常处理</a:t>
            </a:r>
            <a:endParaRPr lang="en-US" dirty="0"/>
          </a:p>
          <a:p>
            <a:pPr lvl="1"/>
            <a:r>
              <a:rPr lang="zh-CN" altLang="en-US" dirty="0"/>
              <a:t>可由用户程序产生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zh-CN" altLang="en-US" dirty="0"/>
              <a:t>可以通过信号处理程序的声明定义信号的行为</a:t>
            </a:r>
            <a:endParaRPr lang="en-US" dirty="0"/>
          </a:p>
          <a:p>
            <a:pPr lvl="1"/>
            <a:r>
              <a:rPr lang="zh-CN" altLang="en-US" dirty="0"/>
              <a:t>要小心书写信号处理程序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非本地跳转提供进程内的异常控制流（用户级）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在堆栈规则内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简单</a:t>
            </a:r>
            <a:r>
              <a:rPr lang="en-US" altLang="zh-CN" dirty="0"/>
              <a:t>shell</a:t>
            </a:r>
            <a:r>
              <a:rPr lang="zh-CN" altLang="en-US" dirty="0"/>
              <a:t>例子的问题</a:t>
            </a:r>
            <a:endParaRPr lang="en-GB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3867170"/>
            <a:ext cx="8548687" cy="62863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在这个例子中</a:t>
            </a:r>
            <a:r>
              <a:rPr lang="en-US" altLang="zh-CN" sz="2800" dirty="0"/>
              <a:t>shell</a:t>
            </a:r>
            <a:r>
              <a:rPr lang="zh-CN" altLang="en-US" sz="2800" dirty="0"/>
              <a:t>可以正确等待和回收前台作业</a:t>
            </a:r>
            <a:endParaRPr lang="en-US" altLang="zh-CN" sz="2800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挺简单嘛！！！！</a:t>
            </a:r>
            <a:endParaRPr lang="en-GB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1143000"/>
            <a:ext cx="8124884" cy="272417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5BD3D77-ABA3-4A89-93E0-CBFDBE72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" y="4876800"/>
            <a:ext cx="8548687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kern="0" dirty="0"/>
              <a:t>但是后台作业呢？  进程交互与控制呢？</a:t>
            </a:r>
            <a:endParaRPr lang="en-GB" sz="280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后台作业终止时会成为僵死进程</a:t>
            </a:r>
            <a:endParaRPr lang="en-GB" sz="2400" b="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永远不会被回收，因为</a:t>
            </a:r>
            <a:r>
              <a:rPr lang="en-US" altLang="zh-CN" sz="2400" b="0" kern="0" dirty="0"/>
              <a:t>shell</a:t>
            </a:r>
            <a:r>
              <a:rPr lang="zh-CN" altLang="en-US" sz="2400" b="0" kern="0" dirty="0"/>
              <a:t>（通常）不会终止</a:t>
            </a:r>
            <a:endParaRPr lang="en-GB" sz="2400" b="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将导致内存泄漏</a:t>
            </a:r>
            <a:endParaRPr lang="en-GB" sz="2400" b="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怎么办？</a:t>
            </a:r>
            <a:endParaRPr lang="en-GB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3200" dirty="0"/>
              <a:t>解决办法</a:t>
            </a:r>
            <a:r>
              <a:rPr lang="en-GB" sz="3200" dirty="0"/>
              <a:t>: </a:t>
            </a:r>
            <a:r>
              <a:rPr lang="zh-CN" altLang="en-US" sz="3200" dirty="0"/>
              <a:t>异常控制流</a:t>
            </a:r>
            <a:endParaRPr lang="en-GB" sz="320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在后台进程完成时内核将中断正常处理程序提醒我们</a:t>
            </a:r>
            <a:endParaRPr lang="en-GB" sz="280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</a:t>
            </a:r>
            <a:r>
              <a:rPr lang="en-GB" sz="2800" dirty="0"/>
              <a:t>Unix</a:t>
            </a:r>
            <a:r>
              <a:rPr lang="zh-CN" altLang="en-US" sz="2800" dirty="0"/>
              <a:t>里这种提醒机制叫作</a:t>
            </a:r>
            <a:r>
              <a:rPr lang="zh-CN" altLang="en-US" sz="2800" dirty="0">
                <a:solidFill>
                  <a:srgbClr val="FF0000"/>
                </a:solidFill>
              </a:rPr>
              <a:t>信号</a:t>
            </a:r>
            <a:r>
              <a:rPr lang="en-US" altLang="zh-CN" sz="2800" dirty="0">
                <a:solidFill>
                  <a:srgbClr val="FF0000"/>
                </a:solidFill>
              </a:rPr>
              <a:t>signal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sz="2800" b="1" i="1" dirty="0">
                <a:solidFill>
                  <a:srgbClr val="FF0000"/>
                </a:solidFill>
              </a:rPr>
              <a:t>Windows</a:t>
            </a:r>
            <a:r>
              <a:rPr lang="zh-CN" altLang="en-US" sz="2800" b="1" i="1" dirty="0">
                <a:solidFill>
                  <a:srgbClr val="FF0000"/>
                </a:solidFill>
              </a:rPr>
              <a:t>下成为消息</a:t>
            </a:r>
            <a:r>
              <a:rPr lang="en-US" altLang="zh-CN" sz="2800" b="1" i="1" dirty="0">
                <a:solidFill>
                  <a:srgbClr val="FF0000"/>
                </a:solidFill>
              </a:rPr>
              <a:t>message</a:t>
            </a:r>
            <a:endParaRPr lang="en-GB" sz="28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zh-CN" altLang="en-US" sz="3200" dirty="0"/>
              <a:t>信号</a:t>
            </a:r>
            <a:endParaRPr lang="en-US" sz="3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16373</TotalTime>
  <Words>6611</Words>
  <Application>Microsoft Office PowerPoint</Application>
  <PresentationFormat>全屏显示(4:3)</PresentationFormat>
  <Paragraphs>996</Paragraphs>
  <Slides>61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Menlo-Bold</vt:lpstr>
      <vt:lpstr>Menlo-Regular</vt:lpstr>
      <vt:lpstr>微软雅黑</vt:lpstr>
      <vt:lpstr>微软雅黑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 第8章  异常控制流II：                           ——信号 </vt:lpstr>
      <vt:lpstr>异常控制流发生在系统的所有层次</vt:lpstr>
      <vt:lpstr>主要内容</vt:lpstr>
      <vt:lpstr>Linux 进程体系</vt:lpstr>
      <vt:lpstr>Shell 程序</vt:lpstr>
      <vt:lpstr>一个简单的Shell程序：eval函数</vt:lpstr>
      <vt:lpstr>简单shell例子的问题</vt:lpstr>
      <vt:lpstr>怎么办？</vt:lpstr>
      <vt:lpstr>主要内容</vt:lpstr>
      <vt:lpstr>PowerPoint 演示文稿</vt:lpstr>
      <vt:lpstr>Linux信号</vt:lpstr>
      <vt:lpstr>  任务/进程数据结构，或称为进程描述符</vt:lpstr>
      <vt:lpstr>PowerPoint 演示文稿</vt:lpstr>
      <vt:lpstr>大跌眼镜---见证奇迹的时候到来了</vt:lpstr>
      <vt:lpstr>Linux中对异常的处理 0-255</vt:lpstr>
      <vt:lpstr>信号有哪些东东？</vt:lpstr>
      <vt:lpstr>信号术语：发送信号</vt:lpstr>
      <vt:lpstr>信号术语: 接收信号</vt:lpstr>
      <vt:lpstr>信号术语: 待处理信号和阻塞信号</vt:lpstr>
      <vt:lpstr>信号术语: 待处理位/阻塞位</vt:lpstr>
      <vt:lpstr>发送信号: 进程组</vt:lpstr>
      <vt:lpstr>用 /bin/kill 程序发送信号</vt:lpstr>
      <vt:lpstr>从键盘发送信号</vt:lpstr>
      <vt:lpstr>Example of ctrl-c and ctrl-z</vt:lpstr>
      <vt:lpstr>用 kill 函数发送信号</vt:lpstr>
      <vt:lpstr>接收信号</vt:lpstr>
      <vt:lpstr>接收信号</vt:lpstr>
      <vt:lpstr>默认行为</vt:lpstr>
      <vt:lpstr>设置信号处理程序</vt:lpstr>
      <vt:lpstr>用信号处理程序捕获SIGINT信号</vt:lpstr>
      <vt:lpstr>作为并发流的信号处理程序</vt:lpstr>
      <vt:lpstr>另一个角度看作为并发流的信号处理程序</vt:lpstr>
      <vt:lpstr>嵌套的信号处理程序</vt:lpstr>
      <vt:lpstr>阻塞和解除阻塞信号</vt:lpstr>
      <vt:lpstr>临时阻塞接收信号</vt:lpstr>
      <vt:lpstr>PowerPoint 演示文稿</vt:lpstr>
      <vt:lpstr>安全的信号处理</vt:lpstr>
      <vt:lpstr>编写处理程序的原则 </vt:lpstr>
      <vt:lpstr>异步信号安全 </vt:lpstr>
      <vt:lpstr>开发安全的输出函数</vt:lpstr>
      <vt:lpstr>正确的信号处理</vt:lpstr>
      <vt:lpstr>正确的信号处理</vt:lpstr>
      <vt:lpstr>PowerPoint 演示文稿</vt:lpstr>
      <vt:lpstr>可移植的信号处理</vt:lpstr>
      <vt:lpstr>同步流以避免竞争（并发错误）</vt:lpstr>
      <vt:lpstr>同步流以避免竞争（并发错误）</vt:lpstr>
      <vt:lpstr>消除竞争的正确Shell 程序</vt:lpstr>
      <vt:lpstr>显式地等待信号</vt:lpstr>
      <vt:lpstr>显式地等待信号</vt:lpstr>
      <vt:lpstr>显式地等待信号</vt:lpstr>
      <vt:lpstr>用 sigsuspend等待信号</vt:lpstr>
      <vt:lpstr>用 sigsuspend等待信号</vt:lpstr>
      <vt:lpstr>主要内容</vt:lpstr>
      <vt:lpstr>非本地跳转: setjmp/longjmp</vt:lpstr>
      <vt:lpstr>setjmp/longjmp (cont)</vt:lpstr>
      <vt:lpstr>setjmp/longjmp Example</vt:lpstr>
      <vt:lpstr>setjmp/longjmp Example (cont)</vt:lpstr>
      <vt:lpstr>非本地跳转的局限</vt:lpstr>
      <vt:lpstr>非本地跳转的局限(cont.)</vt:lpstr>
      <vt:lpstr>综合:  利用ctrl-c来重启自身的程序</vt:lpstr>
      <vt:lpstr>小结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</dc:title>
  <dc:creator/>
  <dc:description/>
  <cp:lastModifiedBy>shi xianjun</cp:lastModifiedBy>
  <cp:revision>809</cp:revision>
  <cp:lastPrinted>2013-10-10T00:06:34Z</cp:lastPrinted>
  <dcterms:created xsi:type="dcterms:W3CDTF">2011-10-13T14:55:16Z</dcterms:created>
  <dcterms:modified xsi:type="dcterms:W3CDTF">2021-05-27T03:46:09Z</dcterms:modified>
</cp:coreProperties>
</file>