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72" r:id="rId8"/>
    <p:sldId id="273" r:id="rId9"/>
    <p:sldId id="262" r:id="rId10"/>
    <p:sldId id="263" r:id="rId11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76"/>
  </p:normalViewPr>
  <p:slideViewPr>
    <p:cSldViewPr snapToGrid="0" snapToObjects="1">
      <p:cViewPr varScale="1">
        <p:scale>
          <a:sx n="112" d="100"/>
          <a:sy n="112" d="100"/>
        </p:scale>
        <p:origin x="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C2303-1DD5-854B-8B28-C889A213A5FE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F1061-754B-4D47-9AF1-D9511B4B552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测试目标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测试方法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测试结果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代理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552065"/>
            <a:ext cx="5157470" cy="359029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代理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552065"/>
            <a:ext cx="5157470" cy="35902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2600325"/>
            <a:ext cx="5183505" cy="349377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11123295" y="417639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优先级排序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832475" y="2970530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优先级排序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5851525" y="373062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代理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851525" y="499808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原始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11123295" y="512000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原始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1123295" y="548449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代理</a:t>
            </a:r>
            <a:endParaRPr kumimoji="1" lang="x-none" altLang="zh-CN" sz="1000" dirty="0">
              <a:sym typeface="+mn-ea"/>
            </a:endParaRPr>
          </a:p>
        </p:txBody>
      </p:sp>
      <p:pic>
        <p:nvPicPr>
          <p:cNvPr id="27" name="Content Placeholder 2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3905" y="2552065"/>
            <a:ext cx="5157470" cy="359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</a:t>
            </a:r>
            <a:r>
              <a:rPr kumimoji="1" lang="x-none" altLang="zh-CN" dirty="0" smtClean="0"/>
              <a:t>有</a:t>
            </a:r>
            <a:r>
              <a:rPr kumimoji="1" lang="zh-CN" altLang="en-US" dirty="0" smtClean="0"/>
              <a:t>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21" name="Content Placeholder 20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2600325"/>
            <a:ext cx="5183505" cy="349377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5785485" y="292290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优先级排序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11189970" y="413067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优先级排序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5766435" y="4953000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原始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11189970" y="512254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原始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814060" y="3529330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代理</a:t>
            </a:r>
            <a:endParaRPr kumimoji="1" lang="x-none" altLang="zh-CN" sz="1000" dirty="0"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1189970" y="5484495"/>
            <a:ext cx="909320" cy="243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x-none" altLang="zh-CN" sz="1000" dirty="0">
                <a:sym typeface="+mn-ea"/>
              </a:rPr>
              <a:t>代理</a:t>
            </a:r>
            <a:endParaRPr kumimoji="1" lang="x-none" altLang="zh-CN" sz="1000" dirty="0">
              <a:sym typeface="+mn-ea"/>
            </a:endParaRPr>
          </a:p>
        </p:txBody>
      </p:sp>
      <p:pic>
        <p:nvPicPr>
          <p:cNvPr id="36" name="Content Placeholder 3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7705" y="2552065"/>
            <a:ext cx="5157470" cy="3590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测试结论</a:t>
            </a:r>
            <a:endParaRPr kumimoji="1"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pPr marL="0" indent="0">
              <a:buNone/>
            </a:pPr>
            <a:r>
              <a:rPr kumimoji="1" lang="x-none" altLang="zh-CN" dirty="0"/>
              <a:t>1.在传输时间延时可以忽略的情况下，</a:t>
            </a:r>
            <a:endParaRPr kumimoji="1" lang="x-none" altLang="zh-CN" dirty="0"/>
          </a:p>
          <a:p>
            <a:r>
              <a:rPr kumimoji="1" lang="x-none" altLang="zh-CN" dirty="0"/>
              <a:t>吞吐率：优先级排序方案 &gt; 代理方案    &gt; ODL原始方案</a:t>
            </a:r>
            <a:endParaRPr kumimoji="1" lang="x-none" altLang="zh-CN" dirty="0"/>
          </a:p>
          <a:p>
            <a:r>
              <a:rPr kumimoji="1" lang="x-none" altLang="zh-CN" dirty="0"/>
              <a:t>延时：	  代理方案	 &lt; ODL原始方案 &lt; </a:t>
            </a:r>
            <a:r>
              <a:rPr kumimoji="1" lang="x-none" altLang="zh-CN" dirty="0">
                <a:sym typeface="+mn-ea"/>
              </a:rPr>
              <a:t>优先级排序方案</a:t>
            </a:r>
            <a:endParaRPr kumimoji="1" lang="x-none" altLang="zh-CN" dirty="0"/>
          </a:p>
          <a:p>
            <a:pPr marL="0" indent="0">
              <a:buNone/>
            </a:pPr>
            <a:r>
              <a:rPr kumimoji="1" lang="x-none" altLang="zh-CN" dirty="0"/>
              <a:t>2.在有传输时延时</a:t>
            </a:r>
            <a:r>
              <a:rPr kumimoji="1" lang="x-none" altLang="zh-CN" dirty="0">
                <a:sym typeface="+mn-ea"/>
              </a:rPr>
              <a:t>的情况下</a:t>
            </a:r>
            <a:r>
              <a:rPr kumimoji="1" lang="x-none" altLang="zh-CN" dirty="0"/>
              <a:t>，</a:t>
            </a:r>
            <a:endParaRPr kumimoji="1" lang="x-none" altLang="zh-CN" dirty="0"/>
          </a:p>
          <a:p>
            <a:r>
              <a:rPr kumimoji="1" lang="x-none" altLang="zh-CN" dirty="0"/>
              <a:t>结论不变</a:t>
            </a:r>
            <a:endParaRPr kumimoji="1" lang="x-none" altLang="zh-CN" dirty="0"/>
          </a:p>
          <a:p>
            <a:pPr marL="0" indent="0">
              <a:buNone/>
            </a:pPr>
            <a:r>
              <a:rPr kumimoji="1" lang="x-none" altLang="zh-CN" dirty="0"/>
              <a:t>3.</a:t>
            </a:r>
            <a:r>
              <a:rPr kumimoji="1" lang="x-none" altLang="zh-CN" dirty="0">
                <a:sym typeface="+mn-ea"/>
              </a:rPr>
              <a:t>ODL原始方案的吞吐率是代理方案和优先级方案的1/3以下。</a:t>
            </a:r>
            <a:endParaRPr kumimoji="1" lang="x-none" altLang="zh-CN" dirty="0"/>
          </a:p>
          <a:p>
            <a:pPr marL="0" indent="0">
              <a:buNone/>
            </a:pPr>
            <a:r>
              <a:rPr kumimoji="1" lang="x-none" altLang="zh-CN" dirty="0"/>
              <a:t>4.代理方案和优先级排序方案比较：</a:t>
            </a:r>
            <a:endParaRPr kumimoji="1" lang="x-none" altLang="zh-CN" dirty="0"/>
          </a:p>
          <a:p>
            <a:pPr marL="0" indent="0">
              <a:buNone/>
            </a:pPr>
            <a:r>
              <a:rPr kumimoji="1" lang="x-none" altLang="zh-CN" dirty="0"/>
              <a:t>	吞吐率：</a:t>
            </a:r>
            <a:r>
              <a:rPr kumimoji="1" lang="x-none" altLang="zh-CN" dirty="0">
                <a:sym typeface="+mn-ea"/>
              </a:rPr>
              <a:t>优先级排序方案略好</a:t>
            </a:r>
            <a:endParaRPr kumimoji="1" lang="x-none" altLang="zh-CN" dirty="0">
              <a:sym typeface="+mn-ea"/>
            </a:endParaRPr>
          </a:p>
          <a:p>
            <a:pPr marL="0" indent="0">
              <a:buNone/>
            </a:pPr>
            <a:r>
              <a:rPr kumimoji="1" lang="x-none" altLang="zh-CN" dirty="0">
                <a:sym typeface="+mn-ea"/>
              </a:rPr>
              <a:t>	延时  ：代理方案略好</a:t>
            </a:r>
            <a:endParaRPr kumimoji="1" lang="x-none" altLang="zh-CN" dirty="0"/>
          </a:p>
          <a:p>
            <a:endParaRPr kumimoji="1" lang="x-none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测试目标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比较如下三种方案两</a:t>
            </a:r>
            <a:r>
              <a:rPr kumimoji="1" lang="x-none" altLang="zh-CN" dirty="0" smtClean="0"/>
              <a:t>段式</a:t>
            </a:r>
            <a:r>
              <a:rPr kumimoji="1" lang="zh-CN" altLang="en-US" dirty="0" smtClean="0"/>
              <a:t>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原有方案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代理方案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r>
              <a:rPr kumimoji="1" lang="zh-CN" altLang="en-US" dirty="0" smtClean="0"/>
              <a:t>事务排序方案</a:t>
            </a:r>
            <a:endParaRPr kumimoji="1" lang="en-US" altLang="zh-CN" dirty="0" smtClean="0"/>
          </a:p>
          <a:p>
            <a:r>
              <a:rPr kumimoji="1" lang="zh-CN" altLang="en-US" dirty="0" smtClean="0"/>
              <a:t>测试通信时延带来的影响</a:t>
            </a:r>
            <a:endParaRPr kumimoji="1" lang="en-US" altLang="zh-CN" dirty="0" smtClean="0"/>
          </a:p>
          <a:p>
            <a:r>
              <a:rPr kumimoji="1" lang="zh-CN" altLang="en-US" dirty="0" smtClean="0"/>
              <a:t>使用时延、吞吐率两个指标来衡量提交的效率</a:t>
            </a: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en-US" altLang="zh-CN" dirty="0" smtClean="0"/>
          </a:p>
          <a:p>
            <a:pPr marL="914400" lvl="1" indent="-457200">
              <a:buFont typeface="+mj-lt"/>
              <a:buAutoNum type="arabicPeriod"/>
            </a:pP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测试方法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节点进行配置以选择方案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CohortProxyType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Sync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ODL</a:t>
            </a:r>
            <a:r>
              <a:rPr kumimoji="1" lang="zh-CN" altLang="en-US" dirty="0" smtClean="0"/>
              <a:t>的同步方案）、</a:t>
            </a:r>
            <a:r>
              <a:rPr kumimoji="1" lang="en-US" altLang="zh-CN" dirty="0" smtClean="0"/>
              <a:t>Forward</a:t>
            </a:r>
            <a:r>
              <a:rPr kumimoji="1" lang="zh-CN" altLang="en-US" dirty="0" smtClean="0"/>
              <a:t>（代理方案）、</a:t>
            </a:r>
            <a:r>
              <a:rPr kumimoji="1" lang="en-US" altLang="zh-CN" dirty="0" smtClean="0"/>
              <a:t>Concurrent</a:t>
            </a:r>
            <a:r>
              <a:rPr kumimoji="1" lang="zh-CN" altLang="en-US" dirty="0" smtClean="0"/>
              <a:t>（异步，由</a:t>
            </a:r>
            <a:r>
              <a:rPr kumimoji="1" lang="en-US" altLang="zh-CN" dirty="0" smtClean="0"/>
              <a:t>Shard</a:t>
            </a:r>
            <a:r>
              <a:rPr kumimoji="1" lang="zh-CN" altLang="en-US" dirty="0" smtClean="0"/>
              <a:t>负责事务排序的方案）</a:t>
            </a:r>
            <a:endParaRPr kumimoji="1" lang="en-US" altLang="zh-CN" dirty="0"/>
          </a:p>
          <a:p>
            <a:pPr lvl="1"/>
            <a:r>
              <a:rPr kumimoji="1" lang="en-US" altLang="zh-CN" dirty="0" err="1" smtClean="0"/>
              <a:t>ShardType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Normal</a:t>
            </a:r>
            <a:r>
              <a:rPr kumimoji="1" lang="zh-CN" altLang="en-US" dirty="0" smtClean="0"/>
              <a:t>（不带事务排序功能）、</a:t>
            </a:r>
            <a:r>
              <a:rPr kumimoji="1" lang="en-US" altLang="zh-CN" dirty="0" err="1" smtClean="0"/>
              <a:t>DealDeadlock</a:t>
            </a:r>
            <a:r>
              <a:rPr kumimoji="1" lang="zh-CN" altLang="en-US" dirty="0" smtClean="0"/>
              <a:t>（带事务排序功能）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节点的相对位置测试时延带来的影响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两者位于相同的主机（通信时延忽略）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两者位于不同的主机（通信时延约</a:t>
            </a:r>
            <a:r>
              <a:rPr kumimoji="1" lang="en-US" altLang="zh-CN" dirty="0" smtClean="0"/>
              <a:t>5ms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测试方法（续）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部署</a:t>
            </a:r>
            <a:r>
              <a:rPr kumimoji="1" lang="en-US" altLang="zh-CN" dirty="0" smtClean="0"/>
              <a:t>Leader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Frontend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Backend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Proxy</a:t>
            </a:r>
            <a:r>
              <a:rPr kumimoji="1" lang="zh-CN" altLang="en-US" dirty="0" smtClean="0"/>
              <a:t>节点后，启动</a:t>
            </a:r>
            <a:r>
              <a:rPr kumimoji="1" lang="en-US" altLang="zh-CN" dirty="0" smtClean="0"/>
              <a:t>Operator</a:t>
            </a:r>
            <a:r>
              <a:rPr kumimoji="1" lang="zh-CN" altLang="en-US" dirty="0" smtClean="0"/>
              <a:t>进行吞吐测试或时延测试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吞吐测试：每组测试提交</a:t>
            </a:r>
            <a:r>
              <a:rPr kumimoji="1" lang="en-US" altLang="zh-CN" dirty="0" smtClean="0"/>
              <a:t>1000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0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时延测试：每组测试提交</a:t>
            </a:r>
            <a:r>
              <a:rPr kumimoji="1" lang="en-US" altLang="zh-CN" dirty="0" smtClean="0"/>
              <a:t>10</a:t>
            </a:r>
            <a:r>
              <a:rPr kumimoji="1" lang="zh-CN" altLang="en-US" dirty="0" smtClean="0"/>
              <a:t>次，提交间隔</a:t>
            </a:r>
            <a:r>
              <a:rPr kumimoji="1" lang="en-US" altLang="zh-CN" dirty="0" smtClean="0"/>
              <a:t>1s</a:t>
            </a:r>
            <a:r>
              <a:rPr kumimoji="1" lang="zh-CN" altLang="en-US" dirty="0" smtClean="0"/>
              <a:t>，测试时长</a:t>
            </a:r>
            <a:r>
              <a:rPr kumimoji="1" lang="en-US" altLang="zh-CN" dirty="0" smtClean="0"/>
              <a:t>10s</a:t>
            </a:r>
            <a:r>
              <a:rPr kumimoji="1" lang="zh-CN" altLang="en-US" dirty="0" smtClean="0"/>
              <a:t>，测试间隔时间</a:t>
            </a:r>
            <a:r>
              <a:rPr kumimoji="1" lang="en-US" altLang="zh-CN" dirty="0" smtClean="0"/>
              <a:t>5s</a:t>
            </a:r>
            <a:r>
              <a:rPr kumimoji="1" lang="zh-CN" altLang="en-US" dirty="0" smtClean="0"/>
              <a:t>，进行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组测试；</a:t>
            </a:r>
            <a:endParaRPr kumimoji="1" lang="en-US" altLang="zh-CN" dirty="0" smtClean="0"/>
          </a:p>
          <a:p>
            <a:r>
              <a:rPr kumimoji="1" lang="zh-CN" altLang="en-US" dirty="0" smtClean="0"/>
              <a:t>对测试结果进行统计分析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测试情况及结果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测试结果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测试包含三个维度（方案，测试内容，时延影响），共</a:t>
            </a:r>
            <a:r>
              <a:rPr kumimoji="1" lang="en-US" altLang="zh-CN" dirty="0" smtClean="0"/>
              <a:t>3×2×2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=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12</a:t>
            </a:r>
            <a:r>
              <a:rPr kumimoji="1" lang="zh-CN" altLang="en-US" dirty="0" smtClean="0"/>
              <a:t>组测试</a:t>
            </a:r>
            <a:endParaRPr kumimoji="1"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x-none" altLang="zh-CN" dirty="0" smtClean="0"/>
              <a:t>原始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531110"/>
            <a:ext cx="5157470" cy="3631565"/>
          </a:xfrm>
          <a:prstGeom prst="rect">
            <a:avLst/>
          </a:prstGeom>
        </p:spPr>
      </p:pic>
      <p:pic>
        <p:nvPicPr>
          <p:cNvPr id="13" name="Content Placeholder 12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x-none" altLang="zh-CN" dirty="0" smtClean="0">
                <a:sym typeface="+mn-ea"/>
              </a:rPr>
              <a:t>原始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6" name="Content Placeholder 5"/>
          <p:cNvPicPr>
            <a:picLocks noChangeAspect="1"/>
          </p:cNvPicPr>
          <p:nvPr>
            <p:ph sz="quarter" idx="4"/>
          </p:nvPr>
        </p:nvPicPr>
        <p:blipFill>
          <a:blip r:embed="rId1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40105" y="2531110"/>
            <a:ext cx="5157470" cy="36315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排序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，无通信时延）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51535" y="2505075"/>
            <a:ext cx="5133975" cy="368490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83180"/>
            <a:ext cx="5183505" cy="3527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测试结果</a:t>
            </a:r>
            <a:r>
              <a:rPr kumimoji="1" lang="zh-CN" altLang="en-US" dirty="0"/>
              <a:t> </a:t>
            </a:r>
            <a:r>
              <a:rPr kumimoji="1" lang="en-US" altLang="zh-CN" dirty="0" smtClean="0"/>
              <a:t>–</a:t>
            </a:r>
            <a:r>
              <a:rPr kumimoji="1" lang="zh-CN" altLang="en-US" dirty="0" smtClean="0"/>
              <a:t> （</a:t>
            </a:r>
            <a:r>
              <a:rPr kumimoji="1" lang="zh-CN" altLang="en-US" dirty="0" smtClean="0">
                <a:sym typeface="+mn-ea"/>
              </a:rPr>
              <a:t>排序</a:t>
            </a:r>
            <a:r>
              <a:rPr kumimoji="1" lang="zh-CN" altLang="en-US" dirty="0" smtClean="0"/>
              <a:t>方案，</a:t>
            </a:r>
            <a:r>
              <a:rPr kumimoji="1" lang="en-US" altLang="zh-CN" dirty="0" smtClean="0"/>
              <a:t>_</a:t>
            </a:r>
            <a:r>
              <a:rPr kumimoji="1" lang="zh-CN" altLang="en-US" dirty="0" smtClean="0"/>
              <a:t>，有通信时延）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吞吐测试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kumimoji="1" lang="zh-CN" altLang="en-US" dirty="0" smtClean="0"/>
              <a:t>时延测试</a:t>
            </a:r>
            <a:endParaRPr kumimoji="1" lang="zh-CN" altLang="en-US" dirty="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40105" y="2552065"/>
            <a:ext cx="5157470" cy="3590290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72200" y="2590165"/>
            <a:ext cx="5183505" cy="351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993</Words>
  <Application>Kingsoft Office WPP</Application>
  <PresentationFormat>宽屏</PresentationFormat>
  <Paragraphs>123</Paragraphs>
  <Slides>14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Office 主题</vt:lpstr>
      <vt:lpstr>测试情况及结果</vt:lpstr>
      <vt:lpstr>测试情况及结果 – 测试目标</vt:lpstr>
      <vt:lpstr>测试情况及结果 – 测试方法</vt:lpstr>
      <vt:lpstr>测试情况及结果 – 测试方法（续）</vt:lpstr>
      <vt:lpstr>测试情况及结果 – 测试结果</vt:lpstr>
      <vt:lpstr>测试结果 – （原始方案，_，无通信时延）</vt:lpstr>
      <vt:lpstr>测试结果 – （原始方案，_，有通信时延）</vt:lpstr>
      <vt:lpstr>测试结果 – （原始方案，_，无通信时延）</vt:lpstr>
      <vt:lpstr>测试结果 – （原始方案，_，有通信时延）</vt:lpstr>
      <vt:lpstr>测试结果 – （排序方案，_，无通信时延）</vt:lpstr>
      <vt:lpstr>测试结果 – （排序方案，_，有通信时延）</vt:lpstr>
      <vt:lpstr>测试结果 – （_，_，无通信时延）</vt:lpstr>
      <vt:lpstr>测试结果 – （_，_，无通信时延）</vt:lpstr>
      <vt:lpstr>测试结论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测试情况及结果</dc:title>
  <dc:creator>Microsoft Office 用户</dc:creator>
  <cp:lastModifiedBy>mark</cp:lastModifiedBy>
  <cp:revision>9</cp:revision>
  <dcterms:created xsi:type="dcterms:W3CDTF">2017-01-16T16:03:54Z</dcterms:created>
  <dcterms:modified xsi:type="dcterms:W3CDTF">2017-01-16T16:03:54Z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