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2"/>
    <p:restoredTop sz="76312"/>
  </p:normalViewPr>
  <p:slideViewPr>
    <p:cSldViewPr snapToGrid="0" snapToObjects="1">
      <p:cViewPr>
        <p:scale>
          <a:sx n="80" d="100"/>
          <a:sy n="80" d="100"/>
        </p:scale>
        <p:origin x="1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992E-D1D9-5D4F-940E-1127744C5516}" type="datetimeFigureOut">
              <a:rPr kumimoji="1" lang="zh-CN" altLang="en-US" smtClean="0"/>
              <a:t>2017/1/16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E2A6D-1A60-7B46-8B20-D315447A2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Transaction</a:t>
            </a:r>
            <a:r>
              <a:rPr kumimoji="1" lang="zh-CN" altLang="en-US" dirty="0" smtClean="0"/>
              <a:t>，事务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Databroker</a:t>
            </a:r>
            <a:r>
              <a:rPr kumimoji="1" lang="zh-CN" altLang="en-US" dirty="0" smtClean="0"/>
              <a:t>：提供新建、提交事务功能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CohortProxy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Transaction</a:t>
            </a:r>
            <a:r>
              <a:rPr kumimoji="1" lang="zh-CN" altLang="en-US" dirty="0" smtClean="0"/>
              <a:t>进行提交时建立，</a:t>
            </a:r>
            <a:r>
              <a:rPr kumimoji="1" lang="zh-CN" altLang="en-US" dirty="0" smtClean="0"/>
              <a:t>提供两段式提交的协调员功能</a:t>
            </a:r>
            <a:endParaRPr kumimoji="1" lang="en-US" altLang="zh-CN" dirty="0" smtClean="0"/>
          </a:p>
          <a:p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，维护</a:t>
            </a:r>
            <a:r>
              <a:rPr kumimoji="1" lang="en-US" altLang="zh-CN" dirty="0" err="1" smtClean="0"/>
              <a:t>Datatree</a:t>
            </a:r>
            <a:r>
              <a:rPr kumimoji="1" lang="zh-CN" altLang="en-US" dirty="0" smtClean="0"/>
              <a:t>，两端是提交中实质的</a:t>
            </a:r>
            <a:r>
              <a:rPr kumimoji="1" lang="en-US" altLang="zh-CN" dirty="0" smtClean="0"/>
              <a:t>Cohort</a:t>
            </a:r>
          </a:p>
          <a:p>
            <a:r>
              <a:rPr kumimoji="1" lang="en-US" altLang="zh-CN" dirty="0" err="1" smtClean="0"/>
              <a:t>Datatree</a:t>
            </a:r>
            <a:r>
              <a:rPr kumimoji="1" lang="zh-CN" altLang="en-US" dirty="0" smtClean="0"/>
              <a:t>，数据的容器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MetricsRecounter</a:t>
            </a:r>
            <a:r>
              <a:rPr kumimoji="1" lang="zh-CN" altLang="en-US" dirty="0" smtClean="0"/>
              <a:t>：提供测试数据统计功能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E2A6D-1A60-7B46-8B20-D315447A2CA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24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节点负责向</a:t>
            </a:r>
            <a:r>
              <a:rPr kumimoji="1" lang="en-US" altLang="zh-CN" dirty="0" smtClean="0"/>
              <a:t>Frontend</a:t>
            </a:r>
            <a:r>
              <a:rPr kumimoji="1" lang="zh-CN" altLang="en-US" dirty="0" smtClean="0"/>
              <a:t>发送</a:t>
            </a:r>
            <a:r>
              <a:rPr kumimoji="1" lang="en-US" altLang="zh-CN" dirty="0" err="1" smtClean="0"/>
              <a:t>Databroker</a:t>
            </a:r>
            <a:r>
              <a:rPr kumimoji="1" lang="zh-CN" altLang="en-US" dirty="0" smtClean="0"/>
              <a:t>以及</a:t>
            </a:r>
            <a:r>
              <a:rPr kumimoji="1" lang="en-US" altLang="zh-CN" dirty="0" err="1" smtClean="0"/>
              <a:t>CohortProxy</a:t>
            </a:r>
            <a:r>
              <a:rPr kumimoji="1" lang="zh-CN" altLang="en-US" dirty="0" smtClean="0"/>
              <a:t>的配置；向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的部署方案和配置；收集测量信息；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负责部署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Datatree</a:t>
            </a:r>
            <a:endParaRPr kumimoji="1" lang="en-US" altLang="zh-CN" dirty="0" smtClean="0"/>
          </a:p>
          <a:p>
            <a:r>
              <a:rPr kumimoji="1" lang="en-US" altLang="zh-CN" dirty="0" smtClean="0"/>
              <a:t>Frontend</a:t>
            </a:r>
            <a:r>
              <a:rPr kumimoji="1" lang="zh-CN" altLang="en-US" dirty="0" smtClean="0"/>
              <a:t>负责管理事务的提交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为代理方案中的代理节点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Operator</a:t>
            </a:r>
            <a:r>
              <a:rPr kumimoji="1" lang="zh-CN" altLang="en-US" dirty="0" smtClean="0"/>
              <a:t>节点负责向所有</a:t>
            </a:r>
            <a:r>
              <a:rPr kumimoji="1" lang="en-US" altLang="zh-CN" dirty="0" smtClean="0"/>
              <a:t>Frontend</a:t>
            </a:r>
            <a:r>
              <a:rPr kumimoji="1" lang="zh-CN" altLang="en-US" dirty="0" smtClean="0"/>
              <a:t>节点发起提交测试请求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E2A6D-1A60-7B46-8B20-D315447A2CA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55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00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74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42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8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9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05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79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84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59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10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61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E999-8805-1049-836A-3EA4F0FF4B83}" type="datetimeFigureOut">
              <a:rPr kumimoji="1" lang="zh-CN" altLang="en-US" smtClean="0"/>
              <a:t>2017/1/16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8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ODL/</a:t>
            </a:r>
            <a:r>
              <a:rPr kumimoji="1" lang="en-US" altLang="zh-CN" dirty="0" err="1" smtClean="0"/>
              <a:t>Akka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可用性及优化方案讨论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Huawei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Fiblab</a:t>
            </a:r>
            <a:r>
              <a:rPr kumimoji="1" lang="zh-CN" altLang="en-US" dirty="0" smtClean="0"/>
              <a:t>课题组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2017-1-17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7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系统测试流程示例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CohortProxyType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ForwardCohortProxy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ShardType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NormalShard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7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系统测试流程示例</a:t>
            </a:r>
            <a:endParaRPr kumimoji="1" lang="zh-CN" altLang="en-US" dirty="0"/>
          </a:p>
        </p:txBody>
      </p:sp>
      <p:sp>
        <p:nvSpPr>
          <p:cNvPr id="4" name="终止符 3"/>
          <p:cNvSpPr/>
          <p:nvPr/>
        </p:nvSpPr>
        <p:spPr>
          <a:xfrm>
            <a:off x="2159987" y="1753808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Leader</a:t>
            </a:r>
            <a:endParaRPr kumimoji="1" lang="zh-CN" altLang="en-US" dirty="0"/>
          </a:p>
        </p:txBody>
      </p:sp>
      <p:sp>
        <p:nvSpPr>
          <p:cNvPr id="5" name="终止符 4"/>
          <p:cNvSpPr/>
          <p:nvPr/>
        </p:nvSpPr>
        <p:spPr>
          <a:xfrm>
            <a:off x="1482777" y="5691266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Operator</a:t>
            </a:r>
            <a:endParaRPr kumimoji="1" lang="zh-CN" altLang="en-US" dirty="0"/>
          </a:p>
        </p:txBody>
      </p:sp>
      <p:sp>
        <p:nvSpPr>
          <p:cNvPr id="6" name="终止符 5"/>
          <p:cNvSpPr/>
          <p:nvPr/>
        </p:nvSpPr>
        <p:spPr>
          <a:xfrm>
            <a:off x="5192250" y="5691266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Frontend</a:t>
            </a:r>
            <a:endParaRPr kumimoji="1" lang="zh-CN" altLang="en-US" dirty="0"/>
          </a:p>
        </p:txBody>
      </p:sp>
      <p:sp>
        <p:nvSpPr>
          <p:cNvPr id="7" name="终止符 6"/>
          <p:cNvSpPr/>
          <p:nvPr/>
        </p:nvSpPr>
        <p:spPr>
          <a:xfrm>
            <a:off x="9074703" y="5691266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Backend</a:t>
            </a:r>
            <a:endParaRPr kumimoji="1" lang="zh-CN" altLang="en-US" dirty="0"/>
          </a:p>
        </p:txBody>
      </p:sp>
      <p:sp>
        <p:nvSpPr>
          <p:cNvPr id="8" name="终止符 7"/>
          <p:cNvSpPr/>
          <p:nvPr/>
        </p:nvSpPr>
        <p:spPr>
          <a:xfrm>
            <a:off x="7215924" y="1753808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Proxy</a:t>
            </a:r>
            <a:endParaRPr kumimoji="1" lang="zh-CN" altLang="en-US" dirty="0"/>
          </a:p>
        </p:txBody>
      </p:sp>
      <p:sp>
        <p:nvSpPr>
          <p:cNvPr id="11" name="六边形 10"/>
          <p:cNvSpPr/>
          <p:nvPr/>
        </p:nvSpPr>
        <p:spPr>
          <a:xfrm>
            <a:off x="1515410" y="2600198"/>
            <a:ext cx="1289154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Config</a:t>
            </a:r>
            <a:endParaRPr kumimoji="1" lang="en-US" altLang="zh-CN" sz="1400" dirty="0" smtClean="0"/>
          </a:p>
          <a:p>
            <a:pPr algn="ctr"/>
            <a:r>
              <a:rPr kumimoji="1" lang="en-US" altLang="zh-CN" sz="1400" dirty="0" smtClean="0"/>
              <a:t>Dispatcher</a:t>
            </a:r>
            <a:endParaRPr kumimoji="1" lang="zh-CN" altLang="en-US" sz="1400" dirty="0"/>
          </a:p>
        </p:txBody>
      </p:sp>
      <p:grpSp>
        <p:nvGrpSpPr>
          <p:cNvPr id="23" name="组 22"/>
          <p:cNvGrpSpPr/>
          <p:nvPr/>
        </p:nvGrpSpPr>
        <p:grpSpPr>
          <a:xfrm>
            <a:off x="2585857" y="3744852"/>
            <a:ext cx="6590628" cy="628521"/>
            <a:chOff x="2585857" y="3744852"/>
            <a:chExt cx="6590628" cy="628521"/>
          </a:xfrm>
        </p:grpSpPr>
        <p:sp>
          <p:nvSpPr>
            <p:cNvPr id="10" name="虚尾箭头 9"/>
            <p:cNvSpPr/>
            <p:nvPr/>
          </p:nvSpPr>
          <p:spPr>
            <a:xfrm rot="1250403">
              <a:off x="2585857" y="3980082"/>
              <a:ext cx="6590628" cy="393291"/>
            </a:xfrm>
            <a:prstGeom prst="stripedRightArrow">
              <a:avLst>
                <a:gd name="adj1" fmla="val 39344"/>
                <a:gd name="adj2" fmla="val 79051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 rot="1182533">
              <a:off x="5188826" y="3744852"/>
              <a:ext cx="1373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Shard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err="1" smtClean="0"/>
                <a:t>Config</a:t>
              </a:r>
              <a:endParaRPr kumimoji="1" lang="zh-CN" altLang="en-US" dirty="0"/>
            </a:p>
          </p:txBody>
        </p:sp>
      </p:grpSp>
      <p:sp>
        <p:nvSpPr>
          <p:cNvPr id="13" name="六边形 12"/>
          <p:cNvSpPr/>
          <p:nvPr/>
        </p:nvSpPr>
        <p:spPr>
          <a:xfrm>
            <a:off x="5119173" y="5049182"/>
            <a:ext cx="1289154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Frontend</a:t>
            </a:r>
          </a:p>
          <a:p>
            <a:pPr algn="ctr"/>
            <a:r>
              <a:rPr kumimoji="1" lang="en-US" altLang="zh-CN" sz="1400" dirty="0" smtClean="0"/>
              <a:t>Actor</a:t>
            </a:r>
          </a:p>
        </p:txBody>
      </p:sp>
      <p:sp>
        <p:nvSpPr>
          <p:cNvPr id="14" name="六边形 13"/>
          <p:cNvSpPr/>
          <p:nvPr/>
        </p:nvSpPr>
        <p:spPr>
          <a:xfrm>
            <a:off x="8997568" y="5049182"/>
            <a:ext cx="1289154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Shard</a:t>
            </a:r>
          </a:p>
          <a:p>
            <a:pPr algn="ctr"/>
            <a:r>
              <a:rPr kumimoji="1" lang="en-US" altLang="zh-CN" sz="1400" dirty="0" smtClean="0"/>
              <a:t>Manager</a:t>
            </a:r>
          </a:p>
        </p:txBody>
      </p:sp>
      <p:grpSp>
        <p:nvGrpSpPr>
          <p:cNvPr id="24" name="组 23"/>
          <p:cNvGrpSpPr/>
          <p:nvPr/>
        </p:nvGrpSpPr>
        <p:grpSpPr>
          <a:xfrm>
            <a:off x="2085793" y="3991663"/>
            <a:ext cx="3332953" cy="492478"/>
            <a:chOff x="2085793" y="3991663"/>
            <a:chExt cx="3332953" cy="492478"/>
          </a:xfrm>
        </p:grpSpPr>
        <p:sp>
          <p:nvSpPr>
            <p:cNvPr id="9" name="虚尾箭头 8"/>
            <p:cNvSpPr/>
            <p:nvPr/>
          </p:nvSpPr>
          <p:spPr>
            <a:xfrm rot="2238986">
              <a:off x="2085793" y="4107866"/>
              <a:ext cx="3332953" cy="376275"/>
            </a:xfrm>
            <a:prstGeom prst="stripedRightArrow">
              <a:avLst>
                <a:gd name="adj1" fmla="val 39344"/>
                <a:gd name="adj2" fmla="val 79051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 rot="2251017">
              <a:off x="2996502" y="3991663"/>
              <a:ext cx="1887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DataBroker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err="1" smtClean="0"/>
                <a:t>Config</a:t>
              </a:r>
              <a:endParaRPr kumimoji="1" lang="zh-CN" altLang="en-US" dirty="0"/>
            </a:p>
          </p:txBody>
        </p:sp>
      </p:grpSp>
      <p:sp>
        <p:nvSpPr>
          <p:cNvPr id="16" name="六边形 15"/>
          <p:cNvSpPr/>
          <p:nvPr/>
        </p:nvSpPr>
        <p:spPr>
          <a:xfrm>
            <a:off x="7071660" y="2600198"/>
            <a:ext cx="1431527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CanCommit</a:t>
            </a:r>
            <a:endParaRPr kumimoji="1" lang="en-US" altLang="zh-CN" sz="1400" dirty="0" smtClean="0"/>
          </a:p>
          <a:p>
            <a:pPr algn="ctr"/>
            <a:r>
              <a:rPr kumimoji="1" lang="en-US" altLang="zh-CN" sz="1400" dirty="0" smtClean="0"/>
              <a:t>Proxy</a:t>
            </a:r>
            <a:endParaRPr kumimoji="1" lang="zh-CN" altLang="en-US" sz="1400" dirty="0"/>
          </a:p>
        </p:txBody>
      </p:sp>
      <p:sp>
        <p:nvSpPr>
          <p:cNvPr id="17" name="六边形 16"/>
          <p:cNvSpPr/>
          <p:nvPr/>
        </p:nvSpPr>
        <p:spPr>
          <a:xfrm>
            <a:off x="8613478" y="3843321"/>
            <a:ext cx="1019331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NormalShard1</a:t>
            </a:r>
          </a:p>
        </p:txBody>
      </p:sp>
      <p:sp>
        <p:nvSpPr>
          <p:cNvPr id="19" name="六边形 18"/>
          <p:cNvSpPr/>
          <p:nvPr/>
        </p:nvSpPr>
        <p:spPr>
          <a:xfrm>
            <a:off x="9777056" y="3843322"/>
            <a:ext cx="1019331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NormalShard2</a:t>
            </a:r>
            <a:endParaRPr kumimoji="1" lang="en-US" altLang="zh-CN" sz="1400" dirty="0" smtClean="0"/>
          </a:p>
        </p:txBody>
      </p:sp>
      <p:grpSp>
        <p:nvGrpSpPr>
          <p:cNvPr id="22" name="组 21"/>
          <p:cNvGrpSpPr/>
          <p:nvPr/>
        </p:nvGrpSpPr>
        <p:grpSpPr>
          <a:xfrm>
            <a:off x="9370588" y="4429746"/>
            <a:ext cx="1396563" cy="500808"/>
            <a:chOff x="9370588" y="4429746"/>
            <a:chExt cx="1396563" cy="500808"/>
          </a:xfrm>
        </p:grpSpPr>
        <p:sp>
          <p:nvSpPr>
            <p:cNvPr id="20" name="直角双向箭头 19"/>
            <p:cNvSpPr/>
            <p:nvPr/>
          </p:nvSpPr>
          <p:spPr>
            <a:xfrm rot="2688360">
              <a:off x="9370588" y="4429746"/>
              <a:ext cx="543115" cy="500808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924805" y="4539498"/>
              <a:ext cx="842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Deploy</a:t>
              </a:r>
              <a:endParaRPr kumimoji="1" lang="zh-CN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5044129" y="3843321"/>
            <a:ext cx="1364198" cy="603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DataBroker</a:t>
            </a:r>
            <a:endParaRPr kumimoji="1" lang="en-US" altLang="zh-CN" sz="1400" dirty="0" smtClean="0"/>
          </a:p>
          <a:p>
            <a:pPr algn="ctr"/>
            <a:r>
              <a:rPr kumimoji="1" lang="en-US" altLang="zh-CN" sz="1400" dirty="0" err="1" smtClean="0"/>
              <a:t>CohortProxyT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=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Forward</a:t>
            </a:r>
            <a:endParaRPr kumimoji="1" lang="zh-CN" altLang="en-US" sz="1400" dirty="0"/>
          </a:p>
        </p:txBody>
      </p:sp>
      <p:cxnSp>
        <p:nvCxnSpPr>
          <p:cNvPr id="29" name="直线箭头连接符 28"/>
          <p:cNvCxnSpPr>
            <a:endCxn id="27" idx="2"/>
          </p:cNvCxnSpPr>
          <p:nvPr/>
        </p:nvCxnSpPr>
        <p:spPr>
          <a:xfrm flipH="1" flipV="1">
            <a:off x="5726228" y="4447226"/>
            <a:ext cx="15005" cy="6019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666589" y="3090909"/>
            <a:ext cx="913107" cy="45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DataTree</a:t>
            </a:r>
            <a:endParaRPr kumimoji="1"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9830167" y="3090908"/>
            <a:ext cx="913107" cy="45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DataTree</a:t>
            </a:r>
            <a:endParaRPr kumimoji="1" lang="zh-CN" altLang="en-US" sz="1400" dirty="0"/>
          </a:p>
        </p:txBody>
      </p:sp>
      <p:cxnSp>
        <p:nvCxnSpPr>
          <p:cNvPr id="35" name="直线箭头连接符 34"/>
          <p:cNvCxnSpPr>
            <a:endCxn id="33" idx="2"/>
          </p:cNvCxnSpPr>
          <p:nvPr/>
        </p:nvCxnSpPr>
        <p:spPr>
          <a:xfrm flipV="1">
            <a:off x="9123142" y="3540988"/>
            <a:ext cx="1" cy="3161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endCxn id="34" idx="2"/>
          </p:cNvCxnSpPr>
          <p:nvPr/>
        </p:nvCxnSpPr>
        <p:spPr>
          <a:xfrm flipV="1">
            <a:off x="10286720" y="3540987"/>
            <a:ext cx="1" cy="3161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8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7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系统测试流程示例</a:t>
            </a:r>
            <a:endParaRPr kumimoji="1" lang="zh-CN" altLang="en-US" dirty="0"/>
          </a:p>
        </p:txBody>
      </p:sp>
      <p:sp>
        <p:nvSpPr>
          <p:cNvPr id="4" name="终止符 3"/>
          <p:cNvSpPr/>
          <p:nvPr/>
        </p:nvSpPr>
        <p:spPr>
          <a:xfrm>
            <a:off x="2159987" y="1753808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Leader</a:t>
            </a:r>
            <a:endParaRPr kumimoji="1" lang="zh-CN" altLang="en-US" dirty="0"/>
          </a:p>
        </p:txBody>
      </p:sp>
      <p:sp>
        <p:nvSpPr>
          <p:cNvPr id="5" name="终止符 4"/>
          <p:cNvSpPr/>
          <p:nvPr/>
        </p:nvSpPr>
        <p:spPr>
          <a:xfrm>
            <a:off x="1482777" y="5691266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Operator</a:t>
            </a:r>
            <a:endParaRPr kumimoji="1" lang="zh-CN" altLang="en-US" dirty="0"/>
          </a:p>
        </p:txBody>
      </p:sp>
      <p:sp>
        <p:nvSpPr>
          <p:cNvPr id="6" name="终止符 5"/>
          <p:cNvSpPr/>
          <p:nvPr/>
        </p:nvSpPr>
        <p:spPr>
          <a:xfrm>
            <a:off x="5192250" y="5691266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Frontend</a:t>
            </a:r>
            <a:endParaRPr kumimoji="1" lang="zh-CN" altLang="en-US" dirty="0"/>
          </a:p>
        </p:txBody>
      </p:sp>
      <p:sp>
        <p:nvSpPr>
          <p:cNvPr id="7" name="终止符 6"/>
          <p:cNvSpPr/>
          <p:nvPr/>
        </p:nvSpPr>
        <p:spPr>
          <a:xfrm>
            <a:off x="9074703" y="5691266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Backend</a:t>
            </a:r>
            <a:endParaRPr kumimoji="1" lang="zh-CN" altLang="en-US" dirty="0"/>
          </a:p>
        </p:txBody>
      </p:sp>
      <p:sp>
        <p:nvSpPr>
          <p:cNvPr id="8" name="终止符 7"/>
          <p:cNvSpPr/>
          <p:nvPr/>
        </p:nvSpPr>
        <p:spPr>
          <a:xfrm>
            <a:off x="7215924" y="1753808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Proxy</a:t>
            </a:r>
            <a:endParaRPr kumimoji="1" lang="zh-CN" altLang="en-US" dirty="0"/>
          </a:p>
        </p:txBody>
      </p:sp>
      <p:sp>
        <p:nvSpPr>
          <p:cNvPr id="11" name="六边形 10"/>
          <p:cNvSpPr/>
          <p:nvPr/>
        </p:nvSpPr>
        <p:spPr>
          <a:xfrm>
            <a:off x="1515410" y="2600198"/>
            <a:ext cx="1289154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Config</a:t>
            </a:r>
            <a:endParaRPr kumimoji="1" lang="en-US" altLang="zh-CN" sz="1400" dirty="0" smtClean="0"/>
          </a:p>
          <a:p>
            <a:pPr algn="ctr"/>
            <a:r>
              <a:rPr kumimoji="1" lang="en-US" altLang="zh-CN" sz="1400" dirty="0" smtClean="0"/>
              <a:t>Dispatcher</a:t>
            </a:r>
            <a:endParaRPr kumimoji="1" lang="zh-CN" altLang="en-US" sz="1400" dirty="0"/>
          </a:p>
        </p:txBody>
      </p:sp>
      <p:sp>
        <p:nvSpPr>
          <p:cNvPr id="13" name="六边形 12"/>
          <p:cNvSpPr/>
          <p:nvPr/>
        </p:nvSpPr>
        <p:spPr>
          <a:xfrm>
            <a:off x="5119173" y="5049182"/>
            <a:ext cx="1289154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Frontend</a:t>
            </a:r>
          </a:p>
          <a:p>
            <a:pPr algn="ctr"/>
            <a:r>
              <a:rPr kumimoji="1" lang="en-US" altLang="zh-CN" sz="1400" dirty="0" smtClean="0"/>
              <a:t>Actor</a:t>
            </a:r>
          </a:p>
        </p:txBody>
      </p:sp>
      <p:sp>
        <p:nvSpPr>
          <p:cNvPr id="14" name="六边形 13"/>
          <p:cNvSpPr/>
          <p:nvPr/>
        </p:nvSpPr>
        <p:spPr>
          <a:xfrm>
            <a:off x="8997568" y="5049182"/>
            <a:ext cx="1289154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Shard</a:t>
            </a:r>
          </a:p>
          <a:p>
            <a:pPr algn="ctr"/>
            <a:r>
              <a:rPr kumimoji="1" lang="en-US" altLang="zh-CN" sz="1400" dirty="0" smtClean="0"/>
              <a:t>Manager</a:t>
            </a:r>
          </a:p>
        </p:txBody>
      </p:sp>
      <p:sp>
        <p:nvSpPr>
          <p:cNvPr id="16" name="六边形 15"/>
          <p:cNvSpPr/>
          <p:nvPr/>
        </p:nvSpPr>
        <p:spPr>
          <a:xfrm>
            <a:off x="7071660" y="2600198"/>
            <a:ext cx="1431527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CanCommit</a:t>
            </a:r>
            <a:endParaRPr kumimoji="1" lang="en-US" altLang="zh-CN" sz="1400" dirty="0" smtClean="0"/>
          </a:p>
          <a:p>
            <a:pPr algn="ctr"/>
            <a:r>
              <a:rPr kumimoji="1" lang="en-US" altLang="zh-CN" sz="1400" dirty="0" smtClean="0"/>
              <a:t>Proxy</a:t>
            </a:r>
            <a:endParaRPr kumimoji="1" lang="zh-CN" altLang="en-US" sz="1400" dirty="0"/>
          </a:p>
        </p:txBody>
      </p:sp>
      <p:sp>
        <p:nvSpPr>
          <p:cNvPr id="17" name="六边形 16"/>
          <p:cNvSpPr/>
          <p:nvPr/>
        </p:nvSpPr>
        <p:spPr>
          <a:xfrm>
            <a:off x="8613478" y="3843321"/>
            <a:ext cx="1019331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NormalShard1</a:t>
            </a:r>
          </a:p>
        </p:txBody>
      </p:sp>
      <p:sp>
        <p:nvSpPr>
          <p:cNvPr id="19" name="六边形 18"/>
          <p:cNvSpPr/>
          <p:nvPr/>
        </p:nvSpPr>
        <p:spPr>
          <a:xfrm>
            <a:off x="9777056" y="3843322"/>
            <a:ext cx="1019331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NormalShard2</a:t>
            </a:r>
            <a:endParaRPr kumimoji="1" lang="en-US" altLang="zh-CN" sz="1400" dirty="0" smtClean="0"/>
          </a:p>
        </p:txBody>
      </p:sp>
      <p:sp>
        <p:nvSpPr>
          <p:cNvPr id="26" name="矩形 25"/>
          <p:cNvSpPr/>
          <p:nvPr/>
        </p:nvSpPr>
        <p:spPr>
          <a:xfrm>
            <a:off x="5044129" y="3843321"/>
            <a:ext cx="1364198" cy="603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DataBroker</a:t>
            </a:r>
            <a:endParaRPr kumimoji="1" lang="en-US" altLang="zh-CN" sz="1400" dirty="0" smtClean="0"/>
          </a:p>
          <a:p>
            <a:pPr algn="ctr"/>
            <a:r>
              <a:rPr kumimoji="1" lang="en-US" altLang="zh-CN" sz="1400" dirty="0" err="1" smtClean="0"/>
              <a:t>CohortProxyT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=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Forward</a:t>
            </a:r>
            <a:endParaRPr kumimoji="1"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6766286" y="3705071"/>
            <a:ext cx="1326405" cy="85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Transaction</a:t>
            </a:r>
          </a:p>
          <a:p>
            <a:pPr algn="ctr"/>
            <a:r>
              <a:rPr kumimoji="1" lang="en-US" altLang="zh-CN" sz="1400" dirty="0" smtClean="0"/>
              <a:t>Put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shard1</a:t>
            </a:r>
          </a:p>
          <a:p>
            <a:pPr algn="ctr"/>
            <a:r>
              <a:rPr kumimoji="1" lang="en-US" altLang="zh-CN" sz="1400" dirty="0" smtClean="0"/>
              <a:t>Put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shard2</a:t>
            </a:r>
          </a:p>
          <a:p>
            <a:pPr algn="ctr"/>
            <a:r>
              <a:rPr kumimoji="1" lang="en-US" altLang="zh-CN" sz="1400" dirty="0" smtClean="0"/>
              <a:t>submit</a:t>
            </a:r>
            <a:endParaRPr kumimoji="1" lang="zh-CN" altLang="en-US" sz="1400" dirty="0"/>
          </a:p>
        </p:txBody>
      </p:sp>
      <p:sp>
        <p:nvSpPr>
          <p:cNvPr id="27" name="六边形 26"/>
          <p:cNvSpPr/>
          <p:nvPr/>
        </p:nvSpPr>
        <p:spPr>
          <a:xfrm>
            <a:off x="3004381" y="2584725"/>
            <a:ext cx="1289154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Metrics</a:t>
            </a:r>
            <a:endParaRPr kumimoji="1"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5049976" y="2584948"/>
            <a:ext cx="1364198" cy="56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ForwardCohort</a:t>
            </a:r>
            <a:endParaRPr kumimoji="1" lang="en-US" altLang="zh-CN" sz="1400" dirty="0" smtClean="0"/>
          </a:p>
          <a:p>
            <a:pPr algn="ctr"/>
            <a:r>
              <a:rPr kumimoji="1" lang="en-US" altLang="zh-CN" sz="1400" dirty="0" smtClean="0"/>
              <a:t>Proxy</a:t>
            </a:r>
            <a:endParaRPr kumimoji="1" lang="zh-CN" altLang="en-US" sz="1400" dirty="0"/>
          </a:p>
        </p:txBody>
      </p:sp>
      <p:grpSp>
        <p:nvGrpSpPr>
          <p:cNvPr id="94" name="组 93"/>
          <p:cNvGrpSpPr/>
          <p:nvPr/>
        </p:nvGrpSpPr>
        <p:grpSpPr>
          <a:xfrm>
            <a:off x="2625777" y="5324916"/>
            <a:ext cx="2493396" cy="643077"/>
            <a:chOff x="2625777" y="5324916"/>
            <a:chExt cx="2493396" cy="643077"/>
          </a:xfrm>
        </p:grpSpPr>
        <p:cxnSp>
          <p:nvCxnSpPr>
            <p:cNvPr id="18" name="直线箭头连接符 17"/>
            <p:cNvCxnSpPr>
              <a:stCxn id="5" idx="3"/>
              <a:endCxn id="13" idx="3"/>
            </p:cNvCxnSpPr>
            <p:nvPr/>
          </p:nvCxnSpPr>
          <p:spPr>
            <a:xfrm flipV="1">
              <a:off x="2625777" y="5325909"/>
              <a:ext cx="2493396" cy="642084"/>
            </a:xfrm>
            <a:prstGeom prst="straightConnector1">
              <a:avLst/>
            </a:prstGeom>
            <a:ln w="2540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 rot="20721749">
              <a:off x="2726969" y="5324916"/>
              <a:ext cx="2291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doSubmitTest</a:t>
              </a:r>
              <a:r>
                <a:rPr kumimoji="1" lang="en-US" altLang="zh-CN" sz="1600" dirty="0" smtClean="0"/>
                <a:t>(</a:t>
              </a:r>
              <a:r>
                <a:rPr kumimoji="1" lang="en-US" altLang="zh-CN" sz="1600" dirty="0" err="1" smtClean="0"/>
                <a:t>testConfig</a:t>
              </a:r>
              <a:r>
                <a:rPr kumimoji="1" lang="en-US" altLang="zh-CN" sz="1600" dirty="0" smtClean="0"/>
                <a:t>)</a:t>
              </a:r>
              <a:endParaRPr kumimoji="1" lang="zh-CN" altLang="en-US" sz="1600" dirty="0"/>
            </a:p>
          </p:txBody>
        </p:sp>
      </p:grpSp>
      <p:grpSp>
        <p:nvGrpSpPr>
          <p:cNvPr id="95" name="组 94"/>
          <p:cNvGrpSpPr/>
          <p:nvPr/>
        </p:nvGrpSpPr>
        <p:grpSpPr>
          <a:xfrm>
            <a:off x="4258972" y="4447226"/>
            <a:ext cx="1552028" cy="601956"/>
            <a:chOff x="4258972" y="4447226"/>
            <a:chExt cx="1552028" cy="601956"/>
          </a:xfrm>
        </p:grpSpPr>
        <p:cxnSp>
          <p:nvCxnSpPr>
            <p:cNvPr id="31" name="直线箭头连接符 30"/>
            <p:cNvCxnSpPr>
              <a:endCxn id="26" idx="2"/>
            </p:cNvCxnSpPr>
            <p:nvPr/>
          </p:nvCxnSpPr>
          <p:spPr>
            <a:xfrm flipH="1" flipV="1">
              <a:off x="5726228" y="4447226"/>
              <a:ext cx="15005" cy="601956"/>
            </a:xfrm>
            <a:prstGeom prst="straightConnector1">
              <a:avLst/>
            </a:prstGeom>
            <a:ln w="2540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258972" y="4448746"/>
              <a:ext cx="15520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newTransaction</a:t>
              </a:r>
              <a:r>
                <a:rPr kumimoji="1" lang="en-US" altLang="zh-CN" sz="1600" dirty="0" smtClean="0"/>
                <a:t>;</a:t>
              </a:r>
              <a:endParaRPr kumimoji="1" lang="en-US" altLang="zh-CN" sz="1600" dirty="0"/>
            </a:p>
            <a:p>
              <a:r>
                <a:rPr kumimoji="1" lang="en-US" altLang="zh-CN" sz="1600" dirty="0" smtClean="0"/>
                <a:t>put;</a:t>
              </a:r>
              <a:r>
                <a:rPr kumimoji="1" lang="zh-CN" altLang="en-US" sz="1600" dirty="0" smtClean="0"/>
                <a:t> </a:t>
              </a:r>
              <a:r>
                <a:rPr kumimoji="1" lang="en-US" altLang="zh-CN" sz="1600" dirty="0" smtClean="0"/>
                <a:t>submit</a:t>
              </a:r>
              <a:endParaRPr kumimoji="1" lang="zh-CN" altLang="en-US" sz="1600" dirty="0"/>
            </a:p>
          </p:txBody>
        </p:sp>
      </p:grpSp>
      <p:cxnSp>
        <p:nvCxnSpPr>
          <p:cNvPr id="35" name="直线箭头连接符 34"/>
          <p:cNvCxnSpPr>
            <a:stCxn id="26" idx="3"/>
            <a:endCxn id="25" idx="1"/>
          </p:cNvCxnSpPr>
          <p:nvPr/>
        </p:nvCxnSpPr>
        <p:spPr>
          <a:xfrm flipV="1">
            <a:off x="6408327" y="4135037"/>
            <a:ext cx="357959" cy="102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 rot="17528407">
            <a:off x="1768628" y="4143363"/>
            <a:ext cx="1324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ReadyMetrics</a:t>
            </a:r>
            <a:endParaRPr kumimoji="1" lang="zh-CN" altLang="en-US" sz="1600" dirty="0"/>
          </a:p>
        </p:txBody>
      </p:sp>
      <p:cxnSp>
        <p:nvCxnSpPr>
          <p:cNvPr id="45" name="直线箭头连接符 44"/>
          <p:cNvCxnSpPr>
            <a:stCxn id="5" idx="0"/>
            <a:endCxn id="27" idx="2"/>
          </p:cNvCxnSpPr>
          <p:nvPr/>
        </p:nvCxnSpPr>
        <p:spPr>
          <a:xfrm flipV="1">
            <a:off x="2054277" y="3138178"/>
            <a:ext cx="1088467" cy="2553088"/>
          </a:xfrm>
          <a:prstGeom prst="straightConnector1">
            <a:avLst/>
          </a:prstGeom>
          <a:ln w="254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 95"/>
          <p:cNvGrpSpPr/>
          <p:nvPr/>
        </p:nvGrpSpPr>
        <p:grpSpPr>
          <a:xfrm>
            <a:off x="4286168" y="2568876"/>
            <a:ext cx="763808" cy="584775"/>
            <a:chOff x="4286168" y="2568876"/>
            <a:chExt cx="763808" cy="584775"/>
          </a:xfrm>
        </p:grpSpPr>
        <p:cxnSp>
          <p:nvCxnSpPr>
            <p:cNvPr id="41" name="直线箭头连接符 40"/>
            <p:cNvCxnSpPr>
              <a:stCxn id="28" idx="1"/>
              <a:endCxn id="27" idx="0"/>
            </p:cNvCxnSpPr>
            <p:nvPr/>
          </p:nvCxnSpPr>
          <p:spPr>
            <a:xfrm flipH="1" flipV="1">
              <a:off x="4293535" y="2861452"/>
              <a:ext cx="756441" cy="4223"/>
            </a:xfrm>
            <a:prstGeom prst="straightConnector1">
              <a:avLst/>
            </a:prstGeom>
            <a:ln w="2540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4286168" y="2568876"/>
              <a:ext cx="735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smtClean="0"/>
                <a:t>Metric</a:t>
              </a:r>
            </a:p>
            <a:p>
              <a:pPr algn="ctr"/>
              <a:r>
                <a:rPr kumimoji="1" lang="en-US" altLang="zh-CN" sz="1600" dirty="0" smtClean="0"/>
                <a:t>Unit</a:t>
              </a:r>
              <a:endParaRPr kumimoji="1" lang="zh-CN" altLang="en-US" sz="1600" dirty="0"/>
            </a:p>
          </p:txBody>
        </p:sp>
      </p:grpSp>
      <p:grpSp>
        <p:nvGrpSpPr>
          <p:cNvPr id="97" name="组 96"/>
          <p:cNvGrpSpPr/>
          <p:nvPr/>
        </p:nvGrpSpPr>
        <p:grpSpPr>
          <a:xfrm>
            <a:off x="6408327" y="2552199"/>
            <a:ext cx="663333" cy="584775"/>
            <a:chOff x="6408327" y="2552199"/>
            <a:chExt cx="663333" cy="584775"/>
          </a:xfrm>
        </p:grpSpPr>
        <p:sp>
          <p:nvSpPr>
            <p:cNvPr id="50" name="文本框 49"/>
            <p:cNvSpPr txBox="1"/>
            <p:nvPr/>
          </p:nvSpPr>
          <p:spPr>
            <a:xfrm>
              <a:off x="6408327" y="2552199"/>
              <a:ext cx="6335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smtClean="0"/>
                <a:t>Can</a:t>
              </a:r>
            </a:p>
            <a:p>
              <a:r>
                <a:rPr kumimoji="1" lang="en-US" altLang="zh-CN" sz="1600" dirty="0" smtClean="0"/>
                <a:t>S1,S2</a:t>
              </a:r>
              <a:endParaRPr kumimoji="1" lang="zh-CN" altLang="en-US" sz="1600" dirty="0"/>
            </a:p>
          </p:txBody>
        </p:sp>
        <p:cxnSp>
          <p:nvCxnSpPr>
            <p:cNvPr id="51" name="直线箭头连接符 50"/>
            <p:cNvCxnSpPr>
              <a:stCxn id="28" idx="3"/>
              <a:endCxn id="16" idx="3"/>
            </p:cNvCxnSpPr>
            <p:nvPr/>
          </p:nvCxnSpPr>
          <p:spPr>
            <a:xfrm>
              <a:off x="6414174" y="2865675"/>
              <a:ext cx="657486" cy="11250"/>
            </a:xfrm>
            <a:prstGeom prst="straightConnector1">
              <a:avLst/>
            </a:prstGeom>
            <a:ln w="2540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 70"/>
          <p:cNvGrpSpPr/>
          <p:nvPr/>
        </p:nvGrpSpPr>
        <p:grpSpPr>
          <a:xfrm>
            <a:off x="8364824" y="2876925"/>
            <a:ext cx="1550595" cy="966397"/>
            <a:chOff x="8364824" y="2876925"/>
            <a:chExt cx="1550595" cy="966397"/>
          </a:xfrm>
        </p:grpSpPr>
        <p:cxnSp>
          <p:nvCxnSpPr>
            <p:cNvPr id="54" name="直线箭头连接符 53"/>
            <p:cNvCxnSpPr>
              <a:stCxn id="16" idx="1"/>
              <a:endCxn id="17" idx="4"/>
            </p:cNvCxnSpPr>
            <p:nvPr/>
          </p:nvCxnSpPr>
          <p:spPr>
            <a:xfrm>
              <a:off x="8364824" y="3153651"/>
              <a:ext cx="387017" cy="689670"/>
            </a:xfrm>
            <a:prstGeom prst="straightConnector1">
              <a:avLst/>
            </a:prstGeom>
            <a:ln w="25400"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>
              <a:stCxn id="16" idx="0"/>
              <a:endCxn id="19" idx="4"/>
            </p:cNvCxnSpPr>
            <p:nvPr/>
          </p:nvCxnSpPr>
          <p:spPr>
            <a:xfrm>
              <a:off x="8503187" y="2876925"/>
              <a:ext cx="1412232" cy="966397"/>
            </a:xfrm>
            <a:prstGeom prst="straightConnector1">
              <a:avLst/>
            </a:prstGeom>
            <a:ln w="25400"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 rot="2649360">
              <a:off x="8449379" y="3266058"/>
              <a:ext cx="946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Can-commit</a:t>
              </a:r>
            </a:p>
            <a:p>
              <a:pPr algn="ctr"/>
              <a:r>
                <a:rPr kumimoji="1" lang="en-US" altLang="zh-CN" sz="1200" dirty="0" smtClean="0"/>
                <a:t>Protocol</a:t>
              </a:r>
              <a:endParaRPr kumimoji="1" lang="zh-CN" altLang="en-US" sz="1200" dirty="0"/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6408327" y="2844587"/>
            <a:ext cx="3507092" cy="1275461"/>
            <a:chOff x="6408327" y="2844587"/>
            <a:chExt cx="3507092" cy="1275461"/>
          </a:xfrm>
        </p:grpSpPr>
        <p:cxnSp>
          <p:nvCxnSpPr>
            <p:cNvPr id="62" name="直线箭头连接符 61"/>
            <p:cNvCxnSpPr>
              <a:stCxn id="28" idx="3"/>
              <a:endCxn id="19" idx="4"/>
            </p:cNvCxnSpPr>
            <p:nvPr/>
          </p:nvCxnSpPr>
          <p:spPr>
            <a:xfrm>
              <a:off x="6414174" y="2865675"/>
              <a:ext cx="3501245" cy="977647"/>
            </a:xfrm>
            <a:prstGeom prst="straightConnector1">
              <a:avLst/>
            </a:prstGeom>
            <a:ln w="25400"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/>
            <p:cNvCxnSpPr>
              <a:stCxn id="50" idx="1"/>
              <a:endCxn id="17" idx="3"/>
            </p:cNvCxnSpPr>
            <p:nvPr/>
          </p:nvCxnSpPr>
          <p:spPr>
            <a:xfrm>
              <a:off x="6408327" y="2844587"/>
              <a:ext cx="2205151" cy="1275461"/>
            </a:xfrm>
            <a:prstGeom prst="straightConnector1">
              <a:avLst/>
            </a:prstGeom>
            <a:ln w="25400"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 rot="1235502">
              <a:off x="7882789" y="3368814"/>
              <a:ext cx="710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Commit</a:t>
              </a:r>
            </a:p>
            <a:p>
              <a:pPr algn="ctr"/>
              <a:r>
                <a:rPr kumimoji="1" lang="en-US" altLang="zh-CN" sz="1200" dirty="0" smtClean="0"/>
                <a:t>Protocol</a:t>
              </a:r>
              <a:endParaRPr kumimoji="1" lang="zh-CN" altLang="en-US" sz="1200" dirty="0"/>
            </a:p>
          </p:txBody>
        </p:sp>
      </p:grpSp>
      <p:sp>
        <p:nvSpPr>
          <p:cNvPr id="72" name="矩形 71"/>
          <p:cNvSpPr/>
          <p:nvPr/>
        </p:nvSpPr>
        <p:spPr>
          <a:xfrm>
            <a:off x="10743970" y="2782321"/>
            <a:ext cx="1205951" cy="45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DataTree</a:t>
            </a:r>
            <a:endParaRPr kumimoji="1" lang="zh-CN" altLang="en-US" sz="1400" dirty="0"/>
          </a:p>
        </p:txBody>
      </p:sp>
      <p:cxnSp>
        <p:nvCxnSpPr>
          <p:cNvPr id="73" name="直线箭头连接符 72"/>
          <p:cNvCxnSpPr>
            <a:stCxn id="19" idx="5"/>
            <a:endCxn id="72" idx="2"/>
          </p:cNvCxnSpPr>
          <p:nvPr/>
        </p:nvCxnSpPr>
        <p:spPr>
          <a:xfrm flipV="1">
            <a:off x="10658024" y="3232400"/>
            <a:ext cx="688922" cy="610922"/>
          </a:xfrm>
          <a:prstGeom prst="straightConnector1">
            <a:avLst/>
          </a:prstGeom>
          <a:ln w="254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 rot="19098010">
            <a:off x="10628740" y="3512394"/>
            <a:ext cx="853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Validate</a:t>
            </a:r>
            <a:endParaRPr kumimoji="1" lang="zh-CN" altLang="en-US" sz="1600" dirty="0"/>
          </a:p>
        </p:txBody>
      </p:sp>
      <p:sp>
        <p:nvSpPr>
          <p:cNvPr id="77" name="文本框 76"/>
          <p:cNvSpPr txBox="1"/>
          <p:nvPr/>
        </p:nvSpPr>
        <p:spPr>
          <a:xfrm rot="19098010">
            <a:off x="10459621" y="3320024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Apply</a:t>
            </a:r>
            <a:endParaRPr kumimoji="1" lang="zh-CN" altLang="en-US" sz="1600" dirty="0"/>
          </a:p>
        </p:txBody>
      </p:sp>
      <p:sp>
        <p:nvSpPr>
          <p:cNvPr id="78" name="文本框 77"/>
          <p:cNvSpPr txBox="1"/>
          <p:nvPr/>
        </p:nvSpPr>
        <p:spPr>
          <a:xfrm rot="17528407">
            <a:off x="2054448" y="4250793"/>
            <a:ext cx="1297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FinishMetrics</a:t>
            </a:r>
            <a:endParaRPr kumimoji="1" lang="zh-CN" altLang="en-US" sz="1600" dirty="0"/>
          </a:p>
        </p:txBody>
      </p:sp>
      <p:grpSp>
        <p:nvGrpSpPr>
          <p:cNvPr id="93" name="组 92"/>
          <p:cNvGrpSpPr/>
          <p:nvPr/>
        </p:nvGrpSpPr>
        <p:grpSpPr>
          <a:xfrm>
            <a:off x="2054277" y="3138178"/>
            <a:ext cx="1088467" cy="2553088"/>
            <a:chOff x="2054277" y="3138178"/>
            <a:chExt cx="1088467" cy="2553088"/>
          </a:xfrm>
        </p:grpSpPr>
        <p:cxnSp>
          <p:nvCxnSpPr>
            <p:cNvPr id="87" name="直线箭头连接符 86"/>
            <p:cNvCxnSpPr>
              <a:stCxn id="27" idx="2"/>
              <a:endCxn id="5" idx="0"/>
            </p:cNvCxnSpPr>
            <p:nvPr/>
          </p:nvCxnSpPr>
          <p:spPr>
            <a:xfrm flipH="1">
              <a:off x="2054277" y="3138178"/>
              <a:ext cx="1088467" cy="2553088"/>
            </a:xfrm>
            <a:prstGeom prst="straightConnector1">
              <a:avLst/>
            </a:prstGeom>
            <a:ln w="2540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 rot="17528407">
              <a:off x="2128693" y="4298263"/>
              <a:ext cx="1514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/>
                <a:t>Metric</a:t>
              </a:r>
              <a:r>
                <a:rPr kumimoji="1" lang="zh-CN" altLang="en-US" sz="1600" dirty="0" smtClean="0"/>
                <a:t> </a:t>
              </a:r>
              <a:r>
                <a:rPr kumimoji="1" lang="en-US" altLang="zh-CN" sz="1600" dirty="0" smtClean="0"/>
                <a:t>Statistics</a:t>
              </a:r>
              <a:endParaRPr kumimoji="1" lang="zh-CN" altLang="en-US" sz="1600" dirty="0"/>
            </a:p>
          </p:txBody>
        </p:sp>
      </p:grpSp>
      <p:grpSp>
        <p:nvGrpSpPr>
          <p:cNvPr id="105" name="组 104"/>
          <p:cNvGrpSpPr/>
          <p:nvPr/>
        </p:nvGrpSpPr>
        <p:grpSpPr>
          <a:xfrm>
            <a:off x="4820753" y="3146401"/>
            <a:ext cx="1766061" cy="696920"/>
            <a:chOff x="4820753" y="3146401"/>
            <a:chExt cx="1766061" cy="696920"/>
          </a:xfrm>
        </p:grpSpPr>
        <p:cxnSp>
          <p:nvCxnSpPr>
            <p:cNvPr id="38" name="直线箭头连接符 37"/>
            <p:cNvCxnSpPr>
              <a:stCxn id="26" idx="0"/>
              <a:endCxn id="28" idx="2"/>
            </p:cNvCxnSpPr>
            <p:nvPr/>
          </p:nvCxnSpPr>
          <p:spPr>
            <a:xfrm flipV="1">
              <a:off x="5726228" y="3146401"/>
              <a:ext cx="5847" cy="6969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4820753" y="3349275"/>
              <a:ext cx="1766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Transaction.submit</a:t>
              </a:r>
              <a:endParaRPr kumimoji="1"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06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8" grpId="0" animBg="1"/>
      <p:bldP spid="28" grpId="1" animBg="1"/>
      <p:bldP spid="44" grpId="0"/>
      <p:bldP spid="44" grpId="1"/>
      <p:bldP spid="76" grpId="0"/>
      <p:bldP spid="76" grpId="1"/>
      <p:bldP spid="77" grpId="0"/>
      <p:bldP spid="77" grpId="1"/>
      <p:bldP spid="78" grpId="0"/>
      <p:bldP spid="7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测试框架中方案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原方案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端将到达的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请求按照事务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进行升序排序；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若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发现当前正在处理的事务的序号大于队头事务的序号，则在下次收到当前事务发起者的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请求时回复</a:t>
            </a:r>
            <a:r>
              <a:rPr kumimoji="1" lang="en-US" altLang="zh-CN" dirty="0" err="1" smtClean="0"/>
              <a:t>MaybeDeadlock</a:t>
            </a:r>
            <a:r>
              <a:rPr kumimoji="1" lang="zh-CN" altLang="en-US" dirty="0" smtClean="0"/>
              <a:t>；</a:t>
            </a:r>
            <a:endParaRPr kumimoji="1" lang="en-US" altLang="zh-CN" dirty="0"/>
          </a:p>
          <a:p>
            <a:r>
              <a:rPr kumimoji="1" lang="zh-CN" altLang="en-US" dirty="0" smtClean="0"/>
              <a:t>在未收到所有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回复时，反复发送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消息，直到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收到所有的</a:t>
            </a:r>
            <a:r>
              <a:rPr kumimoji="1" lang="en-US" altLang="zh-CN" dirty="0" smtClean="0"/>
              <a:t>Yes</a:t>
            </a:r>
            <a:r>
              <a:rPr kumimoji="1" lang="zh-CN" altLang="en-US" dirty="0" smtClean="0"/>
              <a:t>回复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提交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收到了任何一个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回复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放弃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收到了先前回复</a:t>
            </a:r>
            <a:r>
              <a:rPr kumimoji="1" lang="en-US" altLang="zh-CN" dirty="0" smtClean="0"/>
              <a:t>Yes</a:t>
            </a:r>
            <a:r>
              <a:rPr kumimoji="1" lang="zh-CN" altLang="en-US" dirty="0" smtClean="0"/>
              <a:t>回复的</a:t>
            </a:r>
            <a:r>
              <a:rPr kumimoji="1" lang="en-US" altLang="zh-CN" dirty="0" err="1" smtClean="0"/>
              <a:t>MaybeDeadlock</a:t>
            </a:r>
            <a:r>
              <a:rPr kumimoji="1" lang="zh-CN" altLang="en-US" dirty="0" smtClean="0"/>
              <a:t>回复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通知所有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请求重新入队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6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测试框架中方案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简化的实施方案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使用优先级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队列；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收到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请求时将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请求直接放入队列而暂不处理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判断是否符合如下条件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没有正在处理的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请求；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队列为空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如果符合条件，则阻塞约</a:t>
            </a:r>
            <a:r>
              <a:rPr kumimoji="1" lang="zh-CN" altLang="en-US" dirty="0" smtClean="0"/>
              <a:t>一定时间（经验值为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*网络时延），然后出队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队列中队头的请求进行处理；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如果不符合条件，则不执行额外的操作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当处理完某条提交操作的全过程后，立即从队列中取出下一条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请求并处理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3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简化方案示例</a:t>
            </a:r>
            <a:endParaRPr kumimoji="1" lang="zh-CN" altLang="en-US" dirty="0"/>
          </a:p>
        </p:txBody>
      </p:sp>
      <p:sp>
        <p:nvSpPr>
          <p:cNvPr id="4" name="六边形 3"/>
          <p:cNvSpPr/>
          <p:nvPr/>
        </p:nvSpPr>
        <p:spPr>
          <a:xfrm>
            <a:off x="9400675" y="2912878"/>
            <a:ext cx="1611756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DealDeadlock</a:t>
            </a:r>
            <a:r>
              <a:rPr kumimoji="1" lang="en-US" altLang="zh-CN" sz="1400" smtClean="0"/>
              <a:t>Shard1</a:t>
            </a:r>
            <a:endParaRPr kumimoji="1" lang="en-US" altLang="zh-CN" sz="1400" dirty="0" smtClean="0"/>
          </a:p>
        </p:txBody>
      </p:sp>
      <p:sp>
        <p:nvSpPr>
          <p:cNvPr id="6" name="六边形 5"/>
          <p:cNvSpPr/>
          <p:nvPr/>
        </p:nvSpPr>
        <p:spPr>
          <a:xfrm>
            <a:off x="9400675" y="3867384"/>
            <a:ext cx="1611756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DealDeadlock</a:t>
            </a:r>
            <a:r>
              <a:rPr kumimoji="1" lang="en-US" altLang="zh-CN" sz="1400" dirty="0" smtClean="0"/>
              <a:t>Shard2</a:t>
            </a:r>
            <a:endParaRPr kumimoji="1" lang="en-US" altLang="zh-CN" sz="1400" dirty="0" smtClean="0"/>
          </a:p>
        </p:txBody>
      </p:sp>
      <p:sp>
        <p:nvSpPr>
          <p:cNvPr id="7" name="矩形 6"/>
          <p:cNvSpPr/>
          <p:nvPr/>
        </p:nvSpPr>
        <p:spPr>
          <a:xfrm>
            <a:off x="5702968" y="2856731"/>
            <a:ext cx="3545306" cy="6750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PriorityQueue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can-commit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02968" y="3806607"/>
            <a:ext cx="3545306" cy="6750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PriorityQueue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can-commit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36761" y="1973041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T1C1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106784" y="1973041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T1C2</a:t>
            </a:r>
            <a:endParaRPr kumimoji="1"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451809" y="3000972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T2C1</a:t>
            </a:r>
            <a:endParaRPr kumimoji="1"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221832" y="3000972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T2C2</a:t>
            </a:r>
            <a:endParaRPr kumimoji="1"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679028" y="5712586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T4C1</a:t>
            </a:r>
            <a:endParaRPr kumimoji="1"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449051" y="5712586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T4C2</a:t>
            </a:r>
            <a:endParaRPr kumimoji="1"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876926" y="4281086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T3C1</a:t>
            </a:r>
            <a:endParaRPr kumimoji="1"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2646949" y="4281086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T3C2</a:t>
            </a:r>
            <a:endParaRPr kumimoji="1"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702968" y="704740"/>
            <a:ext cx="1422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T:</a:t>
            </a:r>
            <a:r>
              <a:rPr kumimoji="1" lang="zh-CN" altLang="en-US" dirty="0" smtClean="0"/>
              <a:t> 事务序号</a:t>
            </a:r>
            <a:endParaRPr kumimoji="1" lang="en-US" altLang="zh-CN" dirty="0" smtClean="0"/>
          </a:p>
          <a:p>
            <a:r>
              <a:rPr kumimoji="1" lang="en-US" altLang="zh-CN" dirty="0" smtClean="0"/>
              <a:t>C:</a:t>
            </a:r>
            <a:r>
              <a:rPr kumimoji="1" lang="zh-CN" altLang="en-US" dirty="0" smtClean="0"/>
              <a:t> 对应</a:t>
            </a:r>
            <a:r>
              <a:rPr kumimoji="1" lang="en-US" altLang="zh-CN" dirty="0" smtClean="0"/>
              <a:t>Shard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626662" y="3940810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T3C2</a:t>
            </a:r>
            <a:endParaRPr kumimoji="1"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8430128" y="2989781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T3C1</a:t>
            </a:r>
            <a:endParaRPr kumimoji="1"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8460856" y="3940809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T2C2</a:t>
            </a:r>
            <a:endParaRPr kumimoji="1"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7587915" y="2989077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T2C1</a:t>
            </a:r>
            <a:endParaRPr kumimoji="1"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805762" y="2060970"/>
            <a:ext cx="105028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阻塞中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587915" y="2996778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T4C1</a:t>
            </a:r>
            <a:endParaRPr kumimoji="1"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7626662" y="3940808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T4C2</a:t>
            </a:r>
            <a:endParaRPr kumimoji="1"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8466870" y="3940809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T1C2</a:t>
            </a:r>
            <a:endParaRPr kumimoji="1"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8430128" y="2992594"/>
            <a:ext cx="689812" cy="401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T1C1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218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0.11484 -3.703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18646 3.7037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3.7037E-6 L 0.06849 2.96296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-0.06627 0.0004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" y="2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0655 0.00047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49 -3.7037E-6 L 4.58333E-6 3.33333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2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-0.06901 7.40741E-7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测试目标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2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测试目标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比较如下三种方案两</a:t>
            </a:r>
            <a:r>
              <a:rPr kumimoji="1" lang="x-none" altLang="zh-CN" dirty="0" smtClean="0"/>
              <a:t>段式</a:t>
            </a:r>
            <a:r>
              <a:rPr kumimoji="1" lang="zh-CN" altLang="en-US" dirty="0" smtClean="0"/>
              <a:t>提交的效率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 smtClean="0"/>
              <a:t>ODL</a:t>
            </a:r>
            <a:r>
              <a:rPr kumimoji="1" lang="zh-CN" altLang="en-US" dirty="0" smtClean="0"/>
              <a:t>原有方案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 smtClean="0"/>
              <a:t>代理方案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 smtClean="0"/>
              <a:t>事务排序方案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测试通信时延带来的影响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使用时延、吞吐率两个指标来衡量提交的效率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0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测试方法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节点进行配置以选择方案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CohortProxyType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Sync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ODL</a:t>
            </a:r>
            <a:r>
              <a:rPr kumimoji="1" lang="zh-CN" altLang="en-US" dirty="0" smtClean="0"/>
              <a:t>的同步方案）、</a:t>
            </a:r>
            <a:r>
              <a:rPr kumimoji="1" lang="en-US" altLang="zh-CN" dirty="0" smtClean="0"/>
              <a:t>Forward</a:t>
            </a:r>
            <a:r>
              <a:rPr kumimoji="1" lang="zh-CN" altLang="en-US" dirty="0" smtClean="0"/>
              <a:t>（代理方案）、</a:t>
            </a:r>
            <a:r>
              <a:rPr kumimoji="1" lang="en-US" altLang="zh-CN" dirty="0" smtClean="0"/>
              <a:t>Concurrent</a:t>
            </a:r>
            <a:r>
              <a:rPr kumimoji="1" lang="zh-CN" altLang="en-US" dirty="0" smtClean="0"/>
              <a:t>（异步，由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负责事务排序的方案）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ShardType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Normal</a:t>
            </a:r>
            <a:r>
              <a:rPr kumimoji="1" lang="zh-CN" altLang="en-US" dirty="0" smtClean="0"/>
              <a:t>（不带事务排序功能）、</a:t>
            </a:r>
            <a:r>
              <a:rPr kumimoji="1" lang="en-US" altLang="zh-CN" dirty="0" err="1" smtClean="0"/>
              <a:t>DealDeadlock</a:t>
            </a:r>
            <a:r>
              <a:rPr kumimoji="1" lang="zh-CN" altLang="en-US" dirty="0" smtClean="0"/>
              <a:t>（带事务排序功能）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Frontend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节点的相对位置测试时延带来的影响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两者位于相同的主机（通信时延忽略）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两者位于不同的主机（通信时延约</a:t>
            </a:r>
            <a:r>
              <a:rPr kumimoji="1" lang="en-US" altLang="zh-CN" dirty="0" smtClean="0"/>
              <a:t>5ms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50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测试方法（续）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部署</a:t>
            </a:r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Frontend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节点后，启动</a:t>
            </a:r>
            <a:r>
              <a:rPr kumimoji="1" lang="en-US" altLang="zh-CN" dirty="0" smtClean="0"/>
              <a:t>Operator</a:t>
            </a:r>
            <a:r>
              <a:rPr kumimoji="1" lang="zh-CN" altLang="en-US" dirty="0" smtClean="0"/>
              <a:t>进行吞吐测试或时延测试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吞吐测试：每组测试提交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次，提交间隔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，测试时长</a:t>
            </a:r>
            <a:r>
              <a:rPr kumimoji="1" lang="en-US" altLang="zh-CN" dirty="0" smtClean="0"/>
              <a:t>5s</a:t>
            </a:r>
            <a:r>
              <a:rPr kumimoji="1" lang="zh-CN" altLang="en-US" dirty="0" smtClean="0"/>
              <a:t>，测试间隔时间</a:t>
            </a:r>
            <a:r>
              <a:rPr kumimoji="1" lang="en-US" altLang="zh-CN" dirty="0" smtClean="0"/>
              <a:t>5s</a:t>
            </a:r>
            <a:r>
              <a:rPr kumimoji="1" lang="zh-CN" altLang="en-US" dirty="0" smtClean="0"/>
              <a:t>，进行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组测试；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时延测试：每组测试提交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次，提交间隔</a:t>
            </a:r>
            <a:r>
              <a:rPr kumimoji="1" lang="en-US" altLang="zh-CN" dirty="0" smtClean="0"/>
              <a:t>1s</a:t>
            </a:r>
            <a:r>
              <a:rPr kumimoji="1" lang="zh-CN" altLang="en-US" dirty="0" smtClean="0"/>
              <a:t>，测试时长</a:t>
            </a:r>
            <a:r>
              <a:rPr kumimoji="1" lang="en-US" altLang="zh-CN" dirty="0" smtClean="0"/>
              <a:t>10s</a:t>
            </a:r>
            <a:r>
              <a:rPr kumimoji="1" lang="zh-CN" altLang="en-US" dirty="0" smtClean="0"/>
              <a:t>，测试间隔时间</a:t>
            </a:r>
            <a:r>
              <a:rPr kumimoji="1" lang="en-US" altLang="zh-CN" dirty="0" smtClean="0"/>
              <a:t>5s</a:t>
            </a:r>
            <a:r>
              <a:rPr kumimoji="1" lang="zh-CN" altLang="en-US" dirty="0" smtClean="0"/>
              <a:t>，进行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组测试；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对测试结果进行统计分析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3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ODL</a:t>
            </a:r>
            <a:r>
              <a:rPr kumimoji="1" lang="zh-CN" altLang="en-US" dirty="0" smtClean="0"/>
              <a:t>方向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并行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去锁方案测试方法及测试结果讨论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Akka</a:t>
            </a:r>
            <a:r>
              <a:rPr kumimoji="1" lang="zh-CN" altLang="en-US" dirty="0" smtClean="0"/>
              <a:t>方向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集群恢复方法讨论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4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测试结果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测试包含三个维度（方案，测试内容，时延影响），共</a:t>
            </a:r>
            <a:r>
              <a:rPr kumimoji="1" lang="en-US" altLang="zh-CN" dirty="0" smtClean="0"/>
              <a:t>3×2×2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组测试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2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x-none" altLang="zh-CN" dirty="0" smtClean="0"/>
              <a:t>原始</a:t>
            </a:r>
            <a:r>
              <a:rPr kumimoji="1" lang="zh-CN" altLang="en-US" dirty="0" smtClean="0"/>
              <a:t>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0105" y="2531110"/>
            <a:ext cx="5157470" cy="363156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83180"/>
            <a:ext cx="5183505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x-none" altLang="zh-CN" dirty="0" smtClean="0">
                <a:sym typeface="+mn-ea"/>
              </a:rPr>
              <a:t>原始</a:t>
            </a:r>
            <a:r>
              <a:rPr kumimoji="1" lang="zh-CN" altLang="en-US" dirty="0" smtClean="0"/>
              <a:t>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，有通信时延）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83180"/>
            <a:ext cx="5183505" cy="35274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0105" y="2531110"/>
            <a:ext cx="5157470" cy="36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zh-CN" altLang="en-US" dirty="0" smtClean="0">
                <a:sym typeface="+mn-ea"/>
              </a:rPr>
              <a:t>排序</a:t>
            </a:r>
            <a:r>
              <a:rPr kumimoji="1" lang="zh-CN" altLang="en-US" dirty="0" smtClean="0"/>
              <a:t>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1535" y="2505075"/>
            <a:ext cx="5133975" cy="368490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83180"/>
            <a:ext cx="5183505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zh-CN" altLang="en-US" dirty="0" smtClean="0">
                <a:sym typeface="+mn-ea"/>
              </a:rPr>
              <a:t>排序</a:t>
            </a:r>
            <a:r>
              <a:rPr kumimoji="1" lang="zh-CN" altLang="en-US" dirty="0" smtClean="0"/>
              <a:t>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，有通信时延）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0105" y="2552065"/>
            <a:ext cx="5157470" cy="359029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590165"/>
            <a:ext cx="5183505" cy="351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zh-CN" altLang="en-US" dirty="0" smtClean="0">
                <a:sym typeface="+mn-ea"/>
              </a:rPr>
              <a:t>代理</a:t>
            </a:r>
            <a:r>
              <a:rPr kumimoji="1" lang="zh-CN" altLang="en-US" dirty="0" smtClean="0"/>
              <a:t>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0105" y="2552065"/>
            <a:ext cx="5157470" cy="35902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83180"/>
            <a:ext cx="5183505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zh-CN" altLang="en-US" dirty="0" smtClean="0">
                <a:sym typeface="+mn-ea"/>
              </a:rPr>
              <a:t>代理</a:t>
            </a:r>
            <a:r>
              <a:rPr kumimoji="1" lang="zh-CN" altLang="en-US" dirty="0" smtClean="0"/>
              <a:t>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，有通信时延）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0105" y="2552065"/>
            <a:ext cx="5157470" cy="359029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83180"/>
            <a:ext cx="5183505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00325"/>
            <a:ext cx="5183505" cy="349377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11123295" y="417639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x-none" altLang="zh-CN" sz="1000" dirty="0">
                <a:sym typeface="+mn-ea"/>
              </a:rPr>
              <a:t>优先级排序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5832475" y="2970530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x-none" altLang="zh-CN" sz="1000" dirty="0">
                <a:sym typeface="+mn-ea"/>
              </a:rPr>
              <a:t>优先级排序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5851525" y="373062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x-none" altLang="zh-CN" sz="1000" dirty="0">
                <a:sym typeface="+mn-ea"/>
              </a:rPr>
              <a:t>代理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5851525" y="499808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x-none" altLang="zh-CN" sz="1000" dirty="0">
                <a:sym typeface="+mn-ea"/>
              </a:rPr>
              <a:t>原始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11123295" y="512000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x-none" altLang="zh-CN" sz="1000" dirty="0">
                <a:sym typeface="+mn-ea"/>
              </a:rPr>
              <a:t>原始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11123295" y="548449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x-none" altLang="zh-CN" sz="1000" dirty="0">
                <a:sym typeface="+mn-ea"/>
              </a:rPr>
              <a:t>代理</a:t>
            </a:r>
          </a:p>
        </p:txBody>
      </p:sp>
      <p:pic>
        <p:nvPicPr>
          <p:cNvPr id="27" name="Content Placeholder 2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3905" y="2552065"/>
            <a:ext cx="5157470" cy="35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</a:t>
            </a:r>
            <a:r>
              <a:rPr kumimoji="1" lang="x-none" altLang="zh-CN" dirty="0" smtClean="0"/>
              <a:t>有</a:t>
            </a:r>
            <a:r>
              <a:rPr kumimoji="1" lang="zh-CN" altLang="en-US" dirty="0" smtClean="0"/>
              <a:t>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00325"/>
            <a:ext cx="5183505" cy="349377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5785485" y="292290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x-none" altLang="zh-CN" sz="1000" dirty="0">
                <a:sym typeface="+mn-ea"/>
              </a:rPr>
              <a:t>优先级排序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11189970" y="413067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x-none" altLang="zh-CN" sz="1000" dirty="0">
                <a:sym typeface="+mn-ea"/>
              </a:rPr>
              <a:t>优先级排序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5766435" y="4953000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x-none" altLang="zh-CN" sz="1000" dirty="0">
                <a:sym typeface="+mn-ea"/>
              </a:rPr>
              <a:t>原始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11189970" y="512254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x-none" altLang="zh-CN" sz="1000" dirty="0">
                <a:sym typeface="+mn-ea"/>
              </a:rPr>
              <a:t>原始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5814060" y="3529330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x-none" altLang="zh-CN" sz="1000" dirty="0">
                <a:sym typeface="+mn-ea"/>
              </a:rPr>
              <a:t>代理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11189970" y="548449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x-none" altLang="zh-CN" sz="1000" dirty="0">
                <a:sym typeface="+mn-ea"/>
              </a:rPr>
              <a:t>代理</a:t>
            </a:r>
          </a:p>
        </p:txBody>
      </p:sp>
      <p:pic>
        <p:nvPicPr>
          <p:cNvPr id="36" name="Content Placeholder 3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705" y="2552065"/>
            <a:ext cx="5157470" cy="35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测试结论</a:t>
            </a:r>
            <a:endParaRPr kumimoji="1"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kumimoji="1" lang="x-none" altLang="zh-CN" dirty="0"/>
              <a:t>1.在传输时间延时可以忽略的情况下，</a:t>
            </a:r>
          </a:p>
          <a:p>
            <a:r>
              <a:rPr kumimoji="1" lang="x-none" altLang="zh-CN" dirty="0"/>
              <a:t>吞吐率：优先级排序方案 &gt; 代理方案    &gt; ODL原始方案</a:t>
            </a:r>
          </a:p>
          <a:p>
            <a:r>
              <a:rPr kumimoji="1" lang="x-none" altLang="zh-CN" dirty="0"/>
              <a:t>延时：	  代理方案	 &lt; ODL原始方案 &lt; </a:t>
            </a:r>
            <a:r>
              <a:rPr kumimoji="1" lang="x-none" altLang="zh-CN" dirty="0">
                <a:sym typeface="+mn-ea"/>
              </a:rPr>
              <a:t>优先级排序方案</a:t>
            </a:r>
            <a:endParaRPr kumimoji="1" lang="x-none" altLang="zh-CN" dirty="0"/>
          </a:p>
          <a:p>
            <a:pPr marL="0" indent="0">
              <a:buNone/>
            </a:pPr>
            <a:r>
              <a:rPr kumimoji="1" lang="x-none" altLang="zh-CN" dirty="0"/>
              <a:t>2.在有传输时延时</a:t>
            </a:r>
            <a:r>
              <a:rPr kumimoji="1" lang="x-none" altLang="zh-CN" dirty="0">
                <a:sym typeface="+mn-ea"/>
              </a:rPr>
              <a:t>的情况下</a:t>
            </a:r>
            <a:r>
              <a:rPr kumimoji="1" lang="x-none" altLang="zh-CN" dirty="0"/>
              <a:t>，</a:t>
            </a:r>
          </a:p>
          <a:p>
            <a:r>
              <a:rPr kumimoji="1" lang="x-none" altLang="zh-CN" dirty="0"/>
              <a:t>结论不变</a:t>
            </a:r>
          </a:p>
          <a:p>
            <a:pPr marL="0" indent="0">
              <a:buNone/>
            </a:pPr>
            <a:r>
              <a:rPr kumimoji="1" lang="x-none" altLang="zh-CN" dirty="0"/>
              <a:t>3.</a:t>
            </a:r>
            <a:r>
              <a:rPr kumimoji="1" lang="x-none" altLang="zh-CN" dirty="0">
                <a:sym typeface="+mn-ea"/>
              </a:rPr>
              <a:t>ODL原始方案的吞吐率是代理方案和优先级方案的1/3以下。</a:t>
            </a:r>
            <a:endParaRPr kumimoji="1" lang="x-none" altLang="zh-CN" dirty="0"/>
          </a:p>
          <a:p>
            <a:pPr marL="0" indent="0">
              <a:buNone/>
            </a:pPr>
            <a:r>
              <a:rPr kumimoji="1" lang="x-none" altLang="zh-CN" dirty="0"/>
              <a:t>4.代理方案和优先级排序方案比较：</a:t>
            </a:r>
          </a:p>
          <a:p>
            <a:pPr marL="0" indent="0">
              <a:buNone/>
            </a:pPr>
            <a:r>
              <a:rPr kumimoji="1" lang="x-none" altLang="zh-CN" dirty="0"/>
              <a:t>	吞吐率：</a:t>
            </a:r>
            <a:r>
              <a:rPr kumimoji="1" lang="x-none" altLang="zh-CN" dirty="0">
                <a:sym typeface="+mn-ea"/>
              </a:rPr>
              <a:t>优先级排序方案略好</a:t>
            </a:r>
          </a:p>
          <a:p>
            <a:pPr marL="0" indent="0">
              <a:buNone/>
            </a:pPr>
            <a:r>
              <a:rPr kumimoji="1" lang="x-none" altLang="zh-CN" dirty="0">
                <a:sym typeface="+mn-ea"/>
              </a:rPr>
              <a:t>	延时  ：代理方案略好</a:t>
            </a:r>
            <a:endParaRPr kumimoji="1" lang="x-none" altLang="zh-CN" dirty="0"/>
          </a:p>
          <a:p>
            <a:endParaRPr kumimoji="1" lang="x-none" altLang="zh-CN" dirty="0"/>
          </a:p>
        </p:txBody>
      </p:sp>
    </p:spTree>
    <p:extLst>
      <p:ext uri="{BB962C8B-B14F-4D97-AF65-F5344CB8AC3E}">
        <p14:creationId xmlns:p14="http://schemas.microsoft.com/office/powerpoint/2010/main" val="45868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ODL</a:t>
            </a:r>
            <a:r>
              <a:rPr kumimoji="1" lang="zh-CN" altLang="en-US" dirty="0" smtClean="0"/>
              <a:t>方向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提高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效率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方案回顾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测试框架介绍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提供：测试结果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方案回顾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应对问题：多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提交情况下，两段式提交协议中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阶段串行执行带来的性能瓶颈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最初方案：并行执行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阶段；存在问题：死锁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解决方案：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：提交者将对多个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消息打包发送至代理，由代理串行的执行各个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，确保任何时刻到达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请求的顺序都是按照（到达代理的）时间顺序排序的，避免了同一时刻出现不同提交者对资源（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）的竞争。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：确保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消息队列内的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请求是按照事务的序号进行排序的，同样避免了同一时刻不同提交者对资源的竞争。（简化的实现）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6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分布式数据库的性能测试框架</a:t>
            </a:r>
          </a:p>
          <a:p>
            <a:pPr lvl="1"/>
            <a:r>
              <a:rPr kumimoji="1" lang="zh-CN" altLang="en-US" dirty="0" smtClean="0"/>
              <a:t>研发目的：更加专注于对以</a:t>
            </a:r>
            <a:r>
              <a:rPr kumimoji="1" lang="en-US" altLang="zh-CN" dirty="0" smtClean="0"/>
              <a:t>ODL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Datastore</a:t>
            </a:r>
            <a:r>
              <a:rPr kumimoji="1" lang="zh-CN" altLang="en-US" dirty="0" smtClean="0"/>
              <a:t>为代表的分布式数据库的理论角度分析与测试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研发目标：模块化设计；专注于测量；易于扩展以测试不同的优化方案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</a:t>
            </a:r>
            <a:r>
              <a:rPr kumimoji="1" lang="en-US" altLang="zh-CN" dirty="0" smtClean="0"/>
              <a:t>(maven)</a:t>
            </a:r>
            <a:r>
              <a:rPr kumimoji="1" lang="zh-CN" altLang="en-US" dirty="0" smtClean="0"/>
              <a:t>代码 </a:t>
            </a:r>
            <a:r>
              <a:rPr kumimoji="1" lang="en-US" altLang="zh-CN" dirty="0" smtClean="0"/>
              <a:t>@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github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fhydralisk</a:t>
            </a:r>
            <a:r>
              <a:rPr kumimoji="1" lang="en-US" altLang="zh-CN" dirty="0" smtClean="0"/>
              <a:t>/akka_2pc_simulate</a:t>
            </a:r>
          </a:p>
        </p:txBody>
      </p:sp>
    </p:spTree>
    <p:extLst>
      <p:ext uri="{BB962C8B-B14F-4D97-AF65-F5344CB8AC3E}">
        <p14:creationId xmlns:p14="http://schemas.microsoft.com/office/powerpoint/2010/main" val="970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主要功能抽象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Transaction</a:t>
            </a:r>
          </a:p>
          <a:p>
            <a:r>
              <a:rPr kumimoji="1" lang="en-US" altLang="zh-CN" dirty="0" err="1" smtClean="0"/>
              <a:t>Databroker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CohortProxy</a:t>
            </a:r>
            <a:endParaRPr kumimoji="1" lang="en-US" altLang="zh-CN" dirty="0" smtClean="0"/>
          </a:p>
          <a:p>
            <a:r>
              <a:rPr kumimoji="1" lang="en-US" altLang="zh-CN" dirty="0" smtClean="0"/>
              <a:t>Shard</a:t>
            </a:r>
          </a:p>
          <a:p>
            <a:r>
              <a:rPr kumimoji="1" lang="en-US" altLang="zh-CN" dirty="0" err="1" smtClean="0"/>
              <a:t>Datatree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MetricsRecounter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0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主要节点抽象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Leader</a:t>
            </a:r>
          </a:p>
          <a:p>
            <a:r>
              <a:rPr kumimoji="1" lang="en-US" altLang="zh-CN" dirty="0" smtClean="0"/>
              <a:t>Backend</a:t>
            </a:r>
          </a:p>
          <a:p>
            <a:r>
              <a:rPr kumimoji="1" lang="en-US" altLang="zh-CN" dirty="0" smtClean="0"/>
              <a:t>Frontend</a:t>
            </a:r>
          </a:p>
          <a:p>
            <a:r>
              <a:rPr kumimoji="1" lang="en-US" altLang="zh-CN" dirty="0" smtClean="0"/>
              <a:t>Proxy</a:t>
            </a:r>
          </a:p>
          <a:p>
            <a:r>
              <a:rPr kumimoji="1" lang="en-US" altLang="zh-CN" dirty="0" smtClean="0"/>
              <a:t>Operator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620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优化方案实现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CohortProxy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SyncCohortProxy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ConcurrentCohortProxy</a:t>
            </a:r>
            <a:r>
              <a:rPr kumimoji="1" lang="en-US" altLang="zh-CN" dirty="0" smtClean="0"/>
              <a:t>;</a:t>
            </a:r>
          </a:p>
          <a:p>
            <a:pPr lvl="1"/>
            <a:r>
              <a:rPr kumimoji="1" lang="en-US" altLang="zh-CN" dirty="0" err="1" smtClean="0"/>
              <a:t>ForwardCohortProxy</a:t>
            </a:r>
            <a:r>
              <a:rPr kumimoji="1" lang="en-US" altLang="zh-CN" dirty="0"/>
              <a:t>.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Databroker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FakeBroker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Datatree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FakeDatatree</a:t>
            </a:r>
            <a:endParaRPr kumimoji="1" lang="en-US" altLang="zh-CN" dirty="0" smtClean="0"/>
          </a:p>
          <a:p>
            <a:r>
              <a:rPr kumimoji="1" lang="en-US" altLang="zh-CN" dirty="0" smtClean="0"/>
              <a:t>Shard</a:t>
            </a:r>
          </a:p>
          <a:p>
            <a:pPr lvl="1"/>
            <a:r>
              <a:rPr kumimoji="1" lang="en-US" altLang="zh-CN" dirty="0" err="1" smtClean="0"/>
              <a:t>NormalShard</a:t>
            </a:r>
            <a:r>
              <a:rPr kumimoji="1" lang="en-US" altLang="zh-CN" dirty="0" smtClean="0"/>
              <a:t>;</a:t>
            </a:r>
          </a:p>
          <a:p>
            <a:pPr lvl="1"/>
            <a:r>
              <a:rPr kumimoji="1" lang="en-US" altLang="zh-CN" dirty="0" err="1" smtClean="0"/>
              <a:t>DealDeadlockShard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系统整体架构图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5794"/>
            <a:ext cx="10515600" cy="40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1210</Words>
  <Application>Microsoft Macintosh PowerPoint</Application>
  <PresentationFormat>宽屏</PresentationFormat>
  <Paragraphs>246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Calibri</vt:lpstr>
      <vt:lpstr>Cambria</vt:lpstr>
      <vt:lpstr>DengXian</vt:lpstr>
      <vt:lpstr>Mangal</vt:lpstr>
      <vt:lpstr>黑体</vt:lpstr>
      <vt:lpstr>宋体</vt:lpstr>
      <vt:lpstr>Arial</vt:lpstr>
      <vt:lpstr>Office 主题</vt:lpstr>
      <vt:lpstr>ODL/Akka 可用性及优化方案讨论</vt:lpstr>
      <vt:lpstr>议题</vt:lpstr>
      <vt:lpstr>ODL方向 – 提高can-commit效率</vt:lpstr>
      <vt:lpstr>方案回顾</vt:lpstr>
      <vt:lpstr>测试框架介绍 – 概述</vt:lpstr>
      <vt:lpstr>测试框架介绍 – 主要功能抽象</vt:lpstr>
      <vt:lpstr>测试框架介绍 – 主要节点抽象</vt:lpstr>
      <vt:lpstr>测试框架介绍 – can-commit优化方案实现</vt:lpstr>
      <vt:lpstr>测试框架介绍 – 系统整体架构图</vt:lpstr>
      <vt:lpstr>测试框架介绍 – 系统测试流程示例</vt:lpstr>
      <vt:lpstr>测试框架介绍 – 系统测试流程示例</vt:lpstr>
      <vt:lpstr>测试框架介绍 – 系统测试流程示例</vt:lpstr>
      <vt:lpstr>测试框架中方案2 - 原方案</vt:lpstr>
      <vt:lpstr>测试框架中方案2 – 简化的实施方案</vt:lpstr>
      <vt:lpstr>简化方案示例</vt:lpstr>
      <vt:lpstr>测试情况及结果</vt:lpstr>
      <vt:lpstr>测试情况及结果 – 测试目标</vt:lpstr>
      <vt:lpstr>测试情况及结果 – 测试方法</vt:lpstr>
      <vt:lpstr>测试情况及结果 – 测试方法（续）</vt:lpstr>
      <vt:lpstr>测试情况及结果 – 测试结果</vt:lpstr>
      <vt:lpstr>测试结果 – （原始方案，_，无通信时延）</vt:lpstr>
      <vt:lpstr>测试结果 – （原始方案，_，有通信时延）</vt:lpstr>
      <vt:lpstr>测试结果 – （排序方案，_，无通信时延）</vt:lpstr>
      <vt:lpstr>测试结果 – （排序方案，_，有通信时延）</vt:lpstr>
      <vt:lpstr>测试结果 – （代理方案，_，无通信时延）</vt:lpstr>
      <vt:lpstr>测试结果 – （代理方案，_，有通信时延）</vt:lpstr>
      <vt:lpstr>测试结果 – （_，_，无通信时延）</vt:lpstr>
      <vt:lpstr>测试结果 – （_，_，有通信时延）</vt:lpstr>
      <vt:lpstr>测试结论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ODL/Akka 可用性及优化方案讨论</dc:title>
  <dc:creator>Microsoft Office 用户</dc:creator>
  <cp:lastModifiedBy>Hangyu Fan</cp:lastModifiedBy>
  <cp:revision>60</cp:revision>
  <dcterms:created xsi:type="dcterms:W3CDTF">2017-01-14T09:46:31Z</dcterms:created>
  <dcterms:modified xsi:type="dcterms:W3CDTF">2017-01-16T17:02:17Z</dcterms:modified>
</cp:coreProperties>
</file>