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sldIdLst>
    <p:sldId id="256" r:id="rId2"/>
    <p:sldId id="282" r:id="rId3"/>
    <p:sldId id="317" r:id="rId4"/>
    <p:sldId id="319" r:id="rId5"/>
    <p:sldId id="318" r:id="rId6"/>
    <p:sldId id="320" r:id="rId7"/>
    <p:sldId id="306" r:id="rId8"/>
    <p:sldId id="322" r:id="rId9"/>
    <p:sldId id="323" r:id="rId10"/>
    <p:sldId id="283" r:id="rId11"/>
    <p:sldId id="324" r:id="rId12"/>
    <p:sldId id="325" r:id="rId13"/>
    <p:sldId id="336" r:id="rId14"/>
    <p:sldId id="304" r:id="rId15"/>
    <p:sldId id="330" r:id="rId16"/>
    <p:sldId id="331" r:id="rId17"/>
    <p:sldId id="332" r:id="rId18"/>
    <p:sldId id="328" r:id="rId19"/>
    <p:sldId id="329" r:id="rId20"/>
    <p:sldId id="321" r:id="rId21"/>
    <p:sldId id="333" r:id="rId22"/>
    <p:sldId id="335" r:id="rId23"/>
    <p:sldId id="263" r:id="rId24"/>
    <p:sldId id="326" r:id="rId25"/>
    <p:sldId id="327" r:id="rId26"/>
  </p:sldIdLst>
  <p:sldSz cx="12192000" cy="6858000"/>
  <p:notesSz cx="6858000" cy="9144000"/>
  <p:embeddedFontLst>
    <p:embeddedFont>
      <p:font typeface="Consolas" panose="020B0609020204030204" pitchFamily="49" charset="0"/>
      <p:regular r:id="rId28"/>
      <p:bold r:id="rId29"/>
      <p:italic r:id="rId30"/>
      <p:boldItalic r:id="rId31"/>
    </p:embeddedFont>
    <p:embeddedFont>
      <p:font typeface="나눔스퀘어" panose="020B0600000101010101" pitchFamily="50" charset="-127"/>
      <p:regular r:id="rId32"/>
    </p:embeddedFont>
    <p:embeddedFont>
      <p:font typeface="나눔스퀘어 Bold" panose="020B0600000101010101" pitchFamily="50" charset="-127"/>
      <p:bold r:id="rId33"/>
    </p:embeddedFont>
    <p:embeddedFont>
      <p:font typeface="나눔스퀘어 ExtraBold" panose="020B0600000101010101" pitchFamily="50" charset="-127"/>
      <p:bold r:id="rId34"/>
    </p:embeddedFont>
    <p:embeddedFont>
      <p:font typeface="맑은 고딕" panose="020B0503020000020004" pitchFamily="50" charset="-127"/>
      <p:regular r:id="rId35"/>
      <p:bold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DECF"/>
    <a:srgbClr val="85EFE2"/>
    <a:srgbClr val="36D2CE"/>
    <a:srgbClr val="FD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519" autoAdjust="0"/>
  </p:normalViewPr>
  <p:slideViewPr>
    <p:cSldViewPr snapToGrid="0">
      <p:cViewPr varScale="1">
        <p:scale>
          <a:sx n="122" d="100"/>
          <a:sy n="122" d="100"/>
        </p:scale>
        <p:origin x="9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FA6A1D4B-4C14-4F48-AFB6-60594261D8EF}" type="datetimeFigureOut">
              <a:rPr lang="ko-KR" altLang="en-US" smtClean="0"/>
              <a:pPr/>
              <a:t>2021-12-11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BD332CB1-49EE-4132-BF21-3FAACC6C043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0947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http://cybersecurity.re.kr/%EB%A3%A8%ED%8A%B8%ED%82%B7-%EC%B5%9C%EC%8B%A0-%EB%B3%B4%EA%B3%A0-80%EA%B0%80-%EC%8A%A4%ED%8C%8C%EC%9D%B4-%ED%94%84%EB%A1%9C%EC%A0%9D%ED%8A%B8%EC%97%90-%EC%82%AC%EC%9A%A9%EB%8F%BC/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32CB1-49EE-4132-BF21-3FAACC6C0438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8465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32bit</a:t>
            </a:r>
            <a:r>
              <a:rPr lang="ko-KR" altLang="en-US" dirty="0"/>
              <a:t>에서 </a:t>
            </a:r>
            <a:r>
              <a:rPr lang="ko-KR" altLang="en-US" dirty="0" err="1"/>
              <a:t>후킹하던</a:t>
            </a:r>
            <a:r>
              <a:rPr lang="ko-KR" altLang="en-US" dirty="0"/>
              <a:t> 방식 </a:t>
            </a:r>
            <a:r>
              <a:rPr lang="en-US" altLang="ko-KR" dirty="0"/>
              <a:t>SSDT, DKOM, SYSENTER, Inline hook, IRP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32CB1-49EE-4132-BF21-3FAACC6C0438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2774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32bit</a:t>
            </a:r>
            <a:r>
              <a:rPr lang="ko-KR" altLang="en-US" dirty="0"/>
              <a:t>에서 </a:t>
            </a:r>
            <a:r>
              <a:rPr lang="ko-KR" altLang="en-US" dirty="0" err="1"/>
              <a:t>후킹하던</a:t>
            </a:r>
            <a:r>
              <a:rPr lang="ko-KR" altLang="en-US" dirty="0"/>
              <a:t> 방식 </a:t>
            </a:r>
            <a:r>
              <a:rPr lang="en-US" altLang="ko-KR" dirty="0"/>
              <a:t>SSDT, DKOM, SYSENTER, IRP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32CB1-49EE-4132-BF21-3FAACC6C0438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9813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32bit</a:t>
            </a:r>
            <a:r>
              <a:rPr lang="ko-KR" altLang="en-US" dirty="0"/>
              <a:t>에서 </a:t>
            </a:r>
            <a:r>
              <a:rPr lang="ko-KR" altLang="en-US" dirty="0" err="1"/>
              <a:t>후킹하던</a:t>
            </a:r>
            <a:r>
              <a:rPr lang="ko-KR" altLang="en-US" dirty="0"/>
              <a:t> 방식 </a:t>
            </a:r>
            <a:r>
              <a:rPr lang="en-US" altLang="ko-KR" dirty="0"/>
              <a:t>SSDT, DKOM, SYSENTER, IRP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32CB1-49EE-4132-BF21-3FAACC6C0438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035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32bit</a:t>
            </a:r>
            <a:r>
              <a:rPr lang="ko-KR" altLang="en-US" dirty="0"/>
              <a:t>에서 </a:t>
            </a:r>
            <a:r>
              <a:rPr lang="ko-KR" altLang="en-US" dirty="0" err="1"/>
              <a:t>후킹하던</a:t>
            </a:r>
            <a:r>
              <a:rPr lang="ko-KR" altLang="en-US" dirty="0"/>
              <a:t> 방식 </a:t>
            </a:r>
            <a:r>
              <a:rPr lang="en-US" altLang="ko-KR" dirty="0"/>
              <a:t>SSDT, DKOM, SYSENTER, IRP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32CB1-49EE-4132-BF21-3FAACC6C0438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4810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3AA2-D7BD-448D-AEAF-13875350FBF8}" type="datetime1">
              <a:rPr lang="ko-KR" altLang="en-US" smtClean="0"/>
              <a:pPr/>
              <a:t>2021-12-11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657EE-1571-41B5-AA7D-213D6A050094}" type="datetime1">
              <a:rPr lang="ko-KR" altLang="en-US" smtClean="0"/>
              <a:pPr/>
              <a:t>2021-12-11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1F1EB-E5EF-40E5-86C7-D3E12D1AFBC8}" type="datetime1">
              <a:rPr lang="ko-KR" altLang="en-US" smtClean="0"/>
              <a:pPr/>
              <a:t>2021-12-11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328C-AF8E-4DCC-B734-EEC8929EB015}" type="datetime1">
              <a:rPr lang="ko-KR" altLang="en-US" smtClean="0"/>
              <a:pPr/>
              <a:t>2021-12-11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DF86B-40E9-4F9B-B63D-C239584CD085}" type="datetime1">
              <a:rPr lang="ko-KR" altLang="en-US" smtClean="0"/>
              <a:pPr/>
              <a:t>2021-12-11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C1C4-84DA-4FC0-8CFC-5526F65FFC1A}" type="datetime1">
              <a:rPr lang="ko-KR" altLang="en-US" smtClean="0"/>
              <a:pPr/>
              <a:t>2021-12-11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5E14-2C70-4BCB-9052-83C67EEF184E}" type="datetime1">
              <a:rPr lang="ko-KR" altLang="en-US" smtClean="0"/>
              <a:pPr/>
              <a:t>2021-12-11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4A78-F17D-4DA2-94A5-2BD537FB8082}" type="datetime1">
              <a:rPr lang="ko-KR" altLang="en-US" smtClean="0"/>
              <a:pPr/>
              <a:t>2021-12-11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46878-936C-4262-81D5-BE8E9D7F0E42}" type="datetime1">
              <a:rPr lang="ko-KR" altLang="en-US" smtClean="0"/>
              <a:pPr/>
              <a:t>2021-12-11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B299-59C0-4FAD-88FF-B98BAC8C9E7A}" type="datetime1">
              <a:rPr lang="ko-KR" altLang="en-US" smtClean="0"/>
              <a:pPr/>
              <a:t>2021-12-11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4D10-5EEF-44D8-8DB8-1E5B208B7932}" type="datetime1">
              <a:rPr lang="ko-KR" altLang="en-US" smtClean="0"/>
              <a:pPr/>
              <a:t>2021-12-11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E9C80194-2A61-474B-8851-A02F253C05A1}" type="datetime1">
              <a:rPr lang="ko-KR" altLang="en-US" smtClean="0"/>
              <a:pPr/>
              <a:t>2021-12-11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C50B6F26-7B99-433C-A969-9457AF99F1D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1" y="0"/>
            <a:ext cx="12192000" cy="612396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2798463" y="2922628"/>
            <a:ext cx="44294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솔로플레이팀</a:t>
            </a:r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 발표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2798463" y="3595509"/>
            <a:ext cx="4615627" cy="9656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AFB182-DE4C-449E-A78A-EF41EF96D94C}"/>
              </a:ext>
            </a:extLst>
          </p:cNvPr>
          <p:cNvSpPr txBox="1"/>
          <p:nvPr/>
        </p:nvSpPr>
        <p:spPr>
          <a:xfrm>
            <a:off x="9395329" y="6017796"/>
            <a:ext cx="19584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20174554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최성현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5BDB837-5C9E-41CE-BBB8-A0808A8AB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611331" y="313211"/>
            <a:ext cx="9252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Bold" panose="00000800000000000000" pitchFamily="2" charset="-127"/>
              </a:rPr>
              <a:t>03</a:t>
            </a:r>
            <a:endParaRPr lang="ko-KR" altLang="en-US" sz="4800" b="1" dirty="0">
              <a:solidFill>
                <a:srgbClr val="64DECF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57AAC0-F69F-445D-B9F5-2DDDACE9D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EF6E81-501C-4182-8B07-89772476E621}"/>
              </a:ext>
            </a:extLst>
          </p:cNvPr>
          <p:cNvSpPr txBox="1"/>
          <p:nvPr/>
        </p:nvSpPr>
        <p:spPr>
          <a:xfrm>
            <a:off x="5452694" y="528654"/>
            <a:ext cx="1740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Infinityhook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6" name="Picture 2" descr="이벤트 추적 모델">
            <a:extLst>
              <a:ext uri="{FF2B5EF4-FFF2-40B4-BE49-F238E27FC236}">
                <a16:creationId xmlns:a16="http://schemas.microsoft.com/office/drawing/2014/main" id="{AA33227B-075E-4CB1-906C-C1D22FCA4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869" y="1367107"/>
            <a:ext cx="5910262" cy="4123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555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611331" y="313211"/>
            <a:ext cx="9252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Bold" panose="00000800000000000000" pitchFamily="2" charset="-127"/>
              </a:rPr>
              <a:t>03</a:t>
            </a:r>
            <a:endParaRPr lang="ko-KR" altLang="en-US" sz="4800" b="1" dirty="0">
              <a:solidFill>
                <a:srgbClr val="64DECF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57AAC0-F69F-445D-B9F5-2DDDACE9D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EF6E81-501C-4182-8B07-89772476E621}"/>
              </a:ext>
            </a:extLst>
          </p:cNvPr>
          <p:cNvSpPr txBox="1"/>
          <p:nvPr/>
        </p:nvSpPr>
        <p:spPr>
          <a:xfrm>
            <a:off x="5452693" y="528654"/>
            <a:ext cx="4019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Infinityhook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CCCF04-FFB5-440C-B8CC-65EE5F337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128" y="1707113"/>
            <a:ext cx="4449744" cy="4234229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8206522-5FCA-4B57-B95F-F84554A7678A}"/>
              </a:ext>
            </a:extLst>
          </p:cNvPr>
          <p:cNvCxnSpPr/>
          <p:nvPr/>
        </p:nvCxnSpPr>
        <p:spPr>
          <a:xfrm flipH="1">
            <a:off x="7924800" y="3149600"/>
            <a:ext cx="5998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8880D01-0ED6-4927-9F18-ACB0D2378F17}"/>
              </a:ext>
            </a:extLst>
          </p:cNvPr>
          <p:cNvSpPr txBox="1"/>
          <p:nvPr/>
        </p:nvSpPr>
        <p:spPr>
          <a:xfrm>
            <a:off x="8470200" y="3011100"/>
            <a:ext cx="30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GetCpuClock</a:t>
            </a:r>
            <a:r>
              <a:rPr lang="en-US" altLang="ko-KR" sz="1200" dirty="0"/>
              <a:t> pointer</a:t>
            </a:r>
            <a:endParaRPr lang="ko-KR" altLang="en-US" sz="12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5BA2960-2EB6-475D-82DA-A836DDE413D0}"/>
              </a:ext>
            </a:extLst>
          </p:cNvPr>
          <p:cNvCxnSpPr/>
          <p:nvPr/>
        </p:nvCxnSpPr>
        <p:spPr>
          <a:xfrm flipH="1">
            <a:off x="7924800" y="5005754"/>
            <a:ext cx="5998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F81895C-B83F-430D-A183-B9EA63AEA039}"/>
              </a:ext>
            </a:extLst>
          </p:cNvPr>
          <p:cNvSpPr txBox="1"/>
          <p:nvPr/>
        </p:nvSpPr>
        <p:spPr>
          <a:xfrm>
            <a:off x="8470200" y="4867254"/>
            <a:ext cx="30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스택에 저장한 포인터를 복구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AC0666-6BA7-4EE0-8A9F-4746BA8E06E7}"/>
              </a:ext>
            </a:extLst>
          </p:cNvPr>
          <p:cNvCxnSpPr/>
          <p:nvPr/>
        </p:nvCxnSpPr>
        <p:spPr>
          <a:xfrm flipH="1">
            <a:off x="5443415" y="5802843"/>
            <a:ext cx="5998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7D74814-CF95-4BD6-8EB0-31806B1A8045}"/>
              </a:ext>
            </a:extLst>
          </p:cNvPr>
          <p:cNvSpPr txBox="1"/>
          <p:nvPr/>
        </p:nvSpPr>
        <p:spPr>
          <a:xfrm>
            <a:off x="5988815" y="5664343"/>
            <a:ext cx="30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호출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16D865-96BA-4CE7-862C-EEAD24524AB4}"/>
              </a:ext>
            </a:extLst>
          </p:cNvPr>
          <p:cNvSpPr txBox="1"/>
          <p:nvPr/>
        </p:nvSpPr>
        <p:spPr>
          <a:xfrm>
            <a:off x="3048000" y="124727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/>
              <a:t>KiSystemService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2124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611331" y="313211"/>
            <a:ext cx="9252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Bold" panose="00000800000000000000" pitchFamily="2" charset="-127"/>
              </a:rPr>
              <a:t>03</a:t>
            </a:r>
            <a:endParaRPr lang="ko-KR" altLang="en-US" sz="4800" b="1" dirty="0">
              <a:solidFill>
                <a:srgbClr val="64DECF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57AAC0-F69F-445D-B9F5-2DDDACE9D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EF6E81-501C-4182-8B07-89772476E621}"/>
              </a:ext>
            </a:extLst>
          </p:cNvPr>
          <p:cNvSpPr txBox="1"/>
          <p:nvPr/>
        </p:nvSpPr>
        <p:spPr>
          <a:xfrm>
            <a:off x="5452693" y="528654"/>
            <a:ext cx="4019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Infinityhook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6428EC3-AF55-4B1D-8D6E-59BDAB0B1F88}"/>
              </a:ext>
            </a:extLst>
          </p:cNvPr>
          <p:cNvSpPr/>
          <p:nvPr/>
        </p:nvSpPr>
        <p:spPr>
          <a:xfrm>
            <a:off x="0" y="1210467"/>
            <a:ext cx="12192000" cy="687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ETW </a:t>
            </a:r>
            <a:r>
              <a:rPr lang="ko-KR" altLang="en-US" dirty="0"/>
              <a:t>실행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C32014FD-8DF8-4635-A88C-7696EE06328C}"/>
              </a:ext>
            </a:extLst>
          </p:cNvPr>
          <p:cNvGrpSpPr/>
          <p:nvPr/>
        </p:nvGrpSpPr>
        <p:grpSpPr>
          <a:xfrm>
            <a:off x="0" y="2654049"/>
            <a:ext cx="11282485" cy="2946669"/>
            <a:chOff x="172915" y="2654049"/>
            <a:chExt cx="11282485" cy="2946669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B76DCDB4-F5BB-4C13-AEC5-AA0323FE05EA}"/>
                </a:ext>
              </a:extLst>
            </p:cNvPr>
            <p:cNvGrpSpPr/>
            <p:nvPr/>
          </p:nvGrpSpPr>
          <p:grpSpPr>
            <a:xfrm>
              <a:off x="172915" y="2654049"/>
              <a:ext cx="11282485" cy="2946669"/>
              <a:chOff x="71315" y="2366857"/>
              <a:chExt cx="11282485" cy="2946669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3469D218-A645-4B3C-834A-6F76DB16EFC6}"/>
                  </a:ext>
                </a:extLst>
              </p:cNvPr>
              <p:cNvGrpSpPr/>
              <p:nvPr/>
            </p:nvGrpSpPr>
            <p:grpSpPr>
              <a:xfrm>
                <a:off x="846015" y="2366857"/>
                <a:ext cx="10507785" cy="1953846"/>
                <a:chOff x="557400" y="2452077"/>
                <a:chExt cx="10507785" cy="1953846"/>
              </a:xfrm>
            </p:grpSpPr>
            <p:sp>
              <p:nvSpPr>
                <p:cNvPr id="3" name="직사각형 2">
                  <a:extLst>
                    <a:ext uri="{FF2B5EF4-FFF2-40B4-BE49-F238E27FC236}">
                      <a16:creationId xmlns:a16="http://schemas.microsoft.com/office/drawing/2014/main" id="{102580F0-9A89-4350-B0E0-23141570613B}"/>
                    </a:ext>
                  </a:extLst>
                </p:cNvPr>
                <p:cNvSpPr/>
                <p:nvPr/>
              </p:nvSpPr>
              <p:spPr>
                <a:xfrm>
                  <a:off x="557400" y="2452077"/>
                  <a:ext cx="1750646" cy="195384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err="1"/>
                    <a:t>EtwpDebuggerData</a:t>
                  </a:r>
                  <a:endParaRPr lang="ko-KR" altLang="en-US" dirty="0"/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89D1C889-AE15-4AAA-A95A-C7497DAD089D}"/>
                    </a:ext>
                  </a:extLst>
                </p:cNvPr>
                <p:cNvSpPr/>
                <p:nvPr/>
              </p:nvSpPr>
              <p:spPr>
                <a:xfrm>
                  <a:off x="3476446" y="2452077"/>
                  <a:ext cx="1750646" cy="195384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err="1"/>
                    <a:t>EtwpDebuggerSiloData</a:t>
                  </a:r>
                  <a:endParaRPr lang="ko-KR" altLang="en-US" dirty="0"/>
                </a:p>
              </p:txBody>
            </p:sp>
            <p:cxnSp>
              <p:nvCxnSpPr>
                <p:cNvPr id="10" name="직선 화살표 연결선 9">
                  <a:extLst>
                    <a:ext uri="{FF2B5EF4-FFF2-40B4-BE49-F238E27FC236}">
                      <a16:creationId xmlns:a16="http://schemas.microsoft.com/office/drawing/2014/main" id="{442A5683-11D6-488D-B67E-40F4EEAADC2B}"/>
                    </a:ext>
                  </a:extLst>
                </p:cNvPr>
                <p:cNvCxnSpPr>
                  <a:stCxn id="3" idx="3"/>
                  <a:endCxn id="18" idx="1"/>
                </p:cNvCxnSpPr>
                <p:nvPr/>
              </p:nvCxnSpPr>
              <p:spPr>
                <a:xfrm>
                  <a:off x="2308046" y="3429000"/>
                  <a:ext cx="1168400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5B2AECC-DECB-4FC3-9DFA-87DA3402B897}"/>
                    </a:ext>
                  </a:extLst>
                </p:cNvPr>
                <p:cNvSpPr txBox="1"/>
                <p:nvPr/>
              </p:nvSpPr>
              <p:spPr>
                <a:xfrm>
                  <a:off x="2454584" y="3476293"/>
                  <a:ext cx="87532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0x10</a:t>
                  </a:r>
                  <a:endParaRPr lang="ko-KR" altLang="en-US" dirty="0"/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5AF10B2B-3C9B-49B2-9231-71FE3B57BF1F}"/>
                    </a:ext>
                  </a:extLst>
                </p:cNvPr>
                <p:cNvSpPr/>
                <p:nvPr/>
              </p:nvSpPr>
              <p:spPr>
                <a:xfrm>
                  <a:off x="6395492" y="2452077"/>
                  <a:ext cx="1750646" cy="195384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_WMI_LOGGER_CONTEXT</a:t>
                  </a:r>
                  <a:endParaRPr lang="ko-KR" altLang="en-US" dirty="0"/>
                </a:p>
              </p:txBody>
            </p:sp>
            <p:cxnSp>
              <p:nvCxnSpPr>
                <p:cNvPr id="21" name="직선 화살표 연결선 20">
                  <a:extLst>
                    <a:ext uri="{FF2B5EF4-FFF2-40B4-BE49-F238E27FC236}">
                      <a16:creationId xmlns:a16="http://schemas.microsoft.com/office/drawing/2014/main" id="{DD6808ED-790C-481F-A0EC-B092B88E1E2D}"/>
                    </a:ext>
                  </a:extLst>
                </p:cNvPr>
                <p:cNvCxnSpPr>
                  <a:endCxn id="20" idx="1"/>
                </p:cNvCxnSpPr>
                <p:nvPr/>
              </p:nvCxnSpPr>
              <p:spPr>
                <a:xfrm>
                  <a:off x="5227092" y="3429000"/>
                  <a:ext cx="1168400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7C5A638-590B-48B4-8364-401E25C4A4F5}"/>
                    </a:ext>
                  </a:extLst>
                </p:cNvPr>
                <p:cNvSpPr txBox="1"/>
                <p:nvPr/>
              </p:nvSpPr>
              <p:spPr>
                <a:xfrm>
                  <a:off x="5373630" y="3495260"/>
                  <a:ext cx="87532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0x10</a:t>
                  </a:r>
                  <a:endParaRPr lang="ko-KR" altLang="en-US" dirty="0"/>
                </a:p>
              </p:txBody>
            </p: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0DCC6FD1-A01C-4F2C-B6F7-3363C01A0071}"/>
                    </a:ext>
                  </a:extLst>
                </p:cNvPr>
                <p:cNvSpPr/>
                <p:nvPr/>
              </p:nvSpPr>
              <p:spPr>
                <a:xfrm>
                  <a:off x="9314539" y="2452077"/>
                  <a:ext cx="1750646" cy="195384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err="1"/>
                    <a:t>GetCpuClock</a:t>
                  </a:r>
                  <a:endParaRPr lang="ko-KR" altLang="en-US" dirty="0"/>
                </a:p>
              </p:txBody>
            </p:sp>
            <p:cxnSp>
              <p:nvCxnSpPr>
                <p:cNvPr id="26" name="직선 화살표 연결선 25">
                  <a:extLst>
                    <a:ext uri="{FF2B5EF4-FFF2-40B4-BE49-F238E27FC236}">
                      <a16:creationId xmlns:a16="http://schemas.microsoft.com/office/drawing/2014/main" id="{6BA323B5-2C87-4695-893D-23D5B08EABAB}"/>
                    </a:ext>
                  </a:extLst>
                </p:cNvPr>
                <p:cNvCxnSpPr>
                  <a:endCxn id="25" idx="1"/>
                </p:cNvCxnSpPr>
                <p:nvPr/>
              </p:nvCxnSpPr>
              <p:spPr>
                <a:xfrm>
                  <a:off x="8146139" y="3429000"/>
                  <a:ext cx="1168400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0E2B7EAF-430F-497D-8EC5-B71DDCAB517C}"/>
                    </a:ext>
                  </a:extLst>
                </p:cNvPr>
                <p:cNvSpPr txBox="1"/>
                <p:nvPr/>
              </p:nvSpPr>
              <p:spPr>
                <a:xfrm>
                  <a:off x="8292677" y="3495377"/>
                  <a:ext cx="87532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0x28</a:t>
                  </a:r>
                  <a:endParaRPr lang="ko-KR" altLang="en-US" dirty="0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57001A3-2860-4635-9387-BACCF4DBE2A4}"/>
                  </a:ext>
                </a:extLst>
              </p:cNvPr>
              <p:cNvSpPr txBox="1"/>
              <p:nvPr/>
            </p:nvSpPr>
            <p:spPr>
              <a:xfrm>
                <a:off x="71315" y="4851861"/>
                <a:ext cx="154939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200" dirty="0"/>
                  <a:t>(</a:t>
                </a:r>
                <a:r>
                  <a:rPr lang="ko-KR" altLang="en-US" sz="1200" dirty="0"/>
                  <a:t>0x2c, 0x08, 0x04, </a:t>
                </a:r>
                <a:endParaRPr lang="en-US" altLang="ko-KR" sz="1200" dirty="0"/>
              </a:p>
              <a:p>
                <a:pPr algn="ctr"/>
                <a:r>
                  <a:rPr lang="ko-KR" altLang="en-US" sz="1200" dirty="0"/>
                  <a:t>0x38, 0x0c</a:t>
                </a:r>
                <a:r>
                  <a:rPr lang="en-US" altLang="ko-KR" sz="1200" dirty="0"/>
                  <a:t>) .26 .27</a:t>
                </a:r>
              </a:p>
            </p:txBody>
          </p:sp>
          <p:cxnSp>
            <p:nvCxnSpPr>
              <p:cNvPr id="30" name="연결선: 구부러짐 29">
                <a:extLst>
                  <a:ext uri="{FF2B5EF4-FFF2-40B4-BE49-F238E27FC236}">
                    <a16:creationId xmlns:a16="http://schemas.microsoft.com/office/drawing/2014/main" id="{EFFDA491-5694-4F33-BE3C-353384CB14D9}"/>
                  </a:ext>
                </a:extLst>
              </p:cNvPr>
              <p:cNvCxnSpPr>
                <a:stCxn id="28" idx="0"/>
                <a:endCxn id="3" idx="2"/>
              </p:cNvCxnSpPr>
              <p:nvPr/>
            </p:nvCxnSpPr>
            <p:spPr>
              <a:xfrm rot="5400000" flipH="1" flipV="1">
                <a:off x="1018097" y="4148621"/>
                <a:ext cx="531158" cy="875323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A50D426-1237-4634-A481-6E81707CF13C}"/>
                </a:ext>
              </a:extLst>
            </p:cNvPr>
            <p:cNvSpPr txBox="1"/>
            <p:nvPr/>
          </p:nvSpPr>
          <p:spPr>
            <a:xfrm>
              <a:off x="9207500" y="5139053"/>
              <a:ext cx="154939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 err="1"/>
                <a:t>후킹할</a:t>
              </a:r>
              <a:r>
                <a:rPr lang="ko-KR" altLang="en-US" sz="1200" dirty="0"/>
                <a:t> 함수 주소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D2B79A59-AD9A-4DBA-B971-9EF5283E11CF}"/>
                </a:ext>
              </a:extLst>
            </p:cNvPr>
            <p:cNvCxnSpPr>
              <a:stCxn id="32" idx="0"/>
              <a:endCxn id="25" idx="2"/>
            </p:cNvCxnSpPr>
            <p:nvPr/>
          </p:nvCxnSpPr>
          <p:spPr>
            <a:xfrm flipV="1">
              <a:off x="9982200" y="4607895"/>
              <a:ext cx="597877" cy="5311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9169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611331" y="313211"/>
            <a:ext cx="9252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Bold" panose="00000800000000000000" pitchFamily="2" charset="-127"/>
              </a:rPr>
              <a:t>04</a:t>
            </a:r>
            <a:endParaRPr lang="ko-KR" altLang="en-US" sz="4800" b="1" dirty="0">
              <a:solidFill>
                <a:srgbClr val="64DECF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57AAC0-F69F-445D-B9F5-2DDDACE9D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EF6E81-501C-4182-8B07-89772476E621}"/>
              </a:ext>
            </a:extLst>
          </p:cNvPr>
          <p:cNvSpPr txBox="1"/>
          <p:nvPr/>
        </p:nvSpPr>
        <p:spPr>
          <a:xfrm>
            <a:off x="5452693" y="528654"/>
            <a:ext cx="2565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rootkit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제작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7EF6E4-52D4-4E12-A7D3-20790DB2F1D5}"/>
              </a:ext>
            </a:extLst>
          </p:cNvPr>
          <p:cNvSpPr txBox="1"/>
          <p:nvPr/>
        </p:nvSpPr>
        <p:spPr>
          <a:xfrm>
            <a:off x="1914769" y="1988528"/>
            <a:ext cx="836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1903</a:t>
            </a:r>
            <a:r>
              <a:rPr lang="ko-KR" altLang="en-US" dirty="0"/>
              <a:t>이후 운영체제부터는 </a:t>
            </a:r>
            <a:r>
              <a:rPr lang="en-US" altLang="ko-KR" dirty="0"/>
              <a:t>ETW</a:t>
            </a:r>
            <a:r>
              <a:rPr lang="ko-KR" altLang="en-US" dirty="0"/>
              <a:t>루틴을 바꿔버려서 </a:t>
            </a:r>
            <a:r>
              <a:rPr lang="en-US" altLang="ko-KR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Infinityhook</a:t>
            </a:r>
            <a:r>
              <a:rPr lang="ko-KR" altLang="en-US" dirty="0"/>
              <a:t>이 막힘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E039F86-08E8-4E6A-B93D-CD4EE54511BC}"/>
              </a:ext>
            </a:extLst>
          </p:cNvPr>
          <p:cNvSpPr/>
          <p:nvPr/>
        </p:nvSpPr>
        <p:spPr>
          <a:xfrm>
            <a:off x="4879681" y="2568414"/>
            <a:ext cx="2266461" cy="257670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VMware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33AAC2-F8D1-4D56-8707-BE7028144D11}"/>
              </a:ext>
            </a:extLst>
          </p:cNvPr>
          <p:cNvSpPr txBox="1"/>
          <p:nvPr/>
        </p:nvSpPr>
        <p:spPr>
          <a:xfrm>
            <a:off x="4611331" y="5211120"/>
            <a:ext cx="2803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Windows 10 x64</a:t>
            </a:r>
          </a:p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(Version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1903) </a:t>
            </a:r>
          </a:p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9373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611331" y="313211"/>
            <a:ext cx="9252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Bold" panose="00000800000000000000" pitchFamily="2" charset="-127"/>
              </a:rPr>
              <a:t>04</a:t>
            </a:r>
            <a:endParaRPr lang="ko-KR" altLang="en-US" sz="4800" b="1" dirty="0">
              <a:solidFill>
                <a:srgbClr val="64DECF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57AAC0-F69F-445D-B9F5-2DDDACE9D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EF6E81-501C-4182-8B07-89772476E621}"/>
              </a:ext>
            </a:extLst>
          </p:cNvPr>
          <p:cNvSpPr txBox="1"/>
          <p:nvPr/>
        </p:nvSpPr>
        <p:spPr>
          <a:xfrm>
            <a:off x="5452693" y="528654"/>
            <a:ext cx="2565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rootkit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제작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7EF6E4-52D4-4E12-A7D3-20790DB2F1D5}"/>
              </a:ext>
            </a:extLst>
          </p:cNvPr>
          <p:cNvSpPr txBox="1"/>
          <p:nvPr/>
        </p:nvSpPr>
        <p:spPr>
          <a:xfrm>
            <a:off x="1914769" y="1816760"/>
            <a:ext cx="836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Dropper</a:t>
            </a:r>
            <a:r>
              <a:rPr lang="ko-KR" altLang="en-US" dirty="0"/>
              <a:t>를 통해 채굴 프로그램</a:t>
            </a:r>
            <a:r>
              <a:rPr lang="en-US" altLang="ko-KR" dirty="0"/>
              <a:t>, </a:t>
            </a:r>
            <a:r>
              <a:rPr lang="ko-KR" altLang="en-US" dirty="0" err="1"/>
              <a:t>루트킷을</a:t>
            </a:r>
            <a:r>
              <a:rPr lang="ko-KR" altLang="en-US" dirty="0"/>
              <a:t> 실행하는 악성 프로그램</a:t>
            </a:r>
          </a:p>
        </p:txBody>
      </p:sp>
      <p:pic>
        <p:nvPicPr>
          <p:cNvPr id="20" name="Picture 2" descr="XMRig v5.6.0: Download CPU/GPU miner for Windows &amp;amp; Linux. | CRYPTO MINING  BLOG">
            <a:extLst>
              <a:ext uri="{FF2B5EF4-FFF2-40B4-BE49-F238E27FC236}">
                <a16:creationId xmlns:a16="http://schemas.microsoft.com/office/drawing/2014/main" id="{B705E721-FC72-4C6E-9039-0AA8FD194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979" y="2555684"/>
            <a:ext cx="4658042" cy="300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640230-9152-4016-A0FB-5DD3CD02C365}"/>
              </a:ext>
            </a:extLst>
          </p:cNvPr>
          <p:cNvSpPr txBox="1"/>
          <p:nvPr/>
        </p:nvSpPr>
        <p:spPr>
          <a:xfrm>
            <a:off x="4255477" y="5543380"/>
            <a:ext cx="3681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채굴 프로그램</a:t>
            </a:r>
          </a:p>
        </p:txBody>
      </p:sp>
    </p:spTree>
    <p:extLst>
      <p:ext uri="{BB962C8B-B14F-4D97-AF65-F5344CB8AC3E}">
        <p14:creationId xmlns:p14="http://schemas.microsoft.com/office/powerpoint/2010/main" val="2399011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611331" y="313211"/>
            <a:ext cx="9252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Bold" panose="00000800000000000000" pitchFamily="2" charset="-127"/>
              </a:rPr>
              <a:t>04</a:t>
            </a:r>
            <a:endParaRPr lang="ko-KR" altLang="en-US" sz="4800" b="1" dirty="0">
              <a:solidFill>
                <a:srgbClr val="64DECF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57AAC0-F69F-445D-B9F5-2DDDACE9D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EF6E81-501C-4182-8B07-89772476E621}"/>
              </a:ext>
            </a:extLst>
          </p:cNvPr>
          <p:cNvSpPr txBox="1"/>
          <p:nvPr/>
        </p:nvSpPr>
        <p:spPr>
          <a:xfrm>
            <a:off x="5452693" y="528654"/>
            <a:ext cx="2565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rootkit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제작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3C6636-28A7-46DF-A108-424ADA933851}"/>
              </a:ext>
            </a:extLst>
          </p:cNvPr>
          <p:cNvSpPr/>
          <p:nvPr/>
        </p:nvSpPr>
        <p:spPr>
          <a:xfrm>
            <a:off x="8176041" y="2125466"/>
            <a:ext cx="1944638" cy="9829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clean.sys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0E510D-6385-4E62-937B-F7431D867788}"/>
              </a:ext>
            </a:extLst>
          </p:cNvPr>
          <p:cNvSpPr txBox="1"/>
          <p:nvPr/>
        </p:nvSpPr>
        <p:spPr>
          <a:xfrm>
            <a:off x="4611331" y="1812685"/>
            <a:ext cx="2668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Consolas" panose="020B0609020204030204" pitchFamily="49" charset="0"/>
                <a:ea typeface="나눔스퀘어" panose="020B0600000101010101" pitchFamily="50" charset="-127"/>
              </a:rPr>
              <a:t>Dropper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859EC1F-FC70-42CF-B9CD-B5121DA1E13F}"/>
              </a:ext>
            </a:extLst>
          </p:cNvPr>
          <p:cNvSpPr/>
          <p:nvPr/>
        </p:nvSpPr>
        <p:spPr>
          <a:xfrm>
            <a:off x="4963918" y="2120919"/>
            <a:ext cx="1944638" cy="9829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cleanfile.exe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75A250-5E87-413B-96AC-57106E5286DE}"/>
              </a:ext>
            </a:extLst>
          </p:cNvPr>
          <p:cNvSpPr txBox="1"/>
          <p:nvPr/>
        </p:nvSpPr>
        <p:spPr>
          <a:xfrm>
            <a:off x="8019263" y="1811021"/>
            <a:ext cx="2258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Consolas" panose="020B0609020204030204" pitchFamily="49" charset="0"/>
                <a:ea typeface="나눔스퀘어" panose="020B0600000101010101" pitchFamily="50" charset="-127"/>
              </a:rPr>
              <a:t>rootkit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F0B34C1-48D6-4047-B0BF-D735AB190F95}"/>
              </a:ext>
            </a:extLst>
          </p:cNvPr>
          <p:cNvSpPr/>
          <p:nvPr/>
        </p:nvSpPr>
        <p:spPr>
          <a:xfrm>
            <a:off x="1751795" y="2120919"/>
            <a:ext cx="1944638" cy="9829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clean.bat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  <a:ea typeface="나눔스퀘어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92D475-7603-4490-9D61-323FBC2774C9}"/>
              </a:ext>
            </a:extLst>
          </p:cNvPr>
          <p:cNvSpPr/>
          <p:nvPr/>
        </p:nvSpPr>
        <p:spPr>
          <a:xfrm>
            <a:off x="1751795" y="4098848"/>
            <a:ext cx="1944638" cy="9829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clean.exe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  <a:ea typeface="나눔스퀘어" panose="020B0600000101010101" pitchFamily="50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ADBDB3F-5EC0-4189-993F-5E69B3E225D6}"/>
              </a:ext>
            </a:extLst>
          </p:cNvPr>
          <p:cNvCxnSpPr>
            <a:stCxn id="13" idx="1"/>
            <a:endCxn id="18" idx="3"/>
          </p:cNvCxnSpPr>
          <p:nvPr/>
        </p:nvCxnSpPr>
        <p:spPr>
          <a:xfrm flipH="1">
            <a:off x="3696433" y="2612403"/>
            <a:ext cx="126748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67569B3-BA91-4621-806B-3D022D25E88E}"/>
              </a:ext>
            </a:extLst>
          </p:cNvPr>
          <p:cNvCxnSpPr>
            <a:stCxn id="13" idx="3"/>
            <a:endCxn id="9" idx="1"/>
          </p:cNvCxnSpPr>
          <p:nvPr/>
        </p:nvCxnSpPr>
        <p:spPr>
          <a:xfrm>
            <a:off x="6908556" y="2612403"/>
            <a:ext cx="1267485" cy="45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C3FEFF9-D6A3-422B-9AF1-D669184D3273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2724114" y="3103886"/>
            <a:ext cx="0" cy="9949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8F77972-1590-4421-8DFB-4F914420CF0D}"/>
              </a:ext>
            </a:extLst>
          </p:cNvPr>
          <p:cNvSpPr txBox="1"/>
          <p:nvPr/>
        </p:nvSpPr>
        <p:spPr>
          <a:xfrm>
            <a:off x="1389998" y="1811022"/>
            <a:ext cx="2668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채굴 옵션 배치파일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FC38CF-538E-43F7-B4A6-6D9543D10CD9}"/>
              </a:ext>
            </a:extLst>
          </p:cNvPr>
          <p:cNvSpPr txBox="1"/>
          <p:nvPr/>
        </p:nvSpPr>
        <p:spPr>
          <a:xfrm>
            <a:off x="1389997" y="5093810"/>
            <a:ext cx="2668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채굴 프로그램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5C8757-03B6-4ADC-9825-8BD216233849}"/>
              </a:ext>
            </a:extLst>
          </p:cNvPr>
          <p:cNvSpPr txBox="1"/>
          <p:nvPr/>
        </p:nvSpPr>
        <p:spPr>
          <a:xfrm>
            <a:off x="8018584" y="3181859"/>
            <a:ext cx="2258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latin typeface="Consolas" panose="020B0609020204030204" pitchFamily="49" charset="0"/>
                <a:ea typeface="나눔스퀘어" panose="020B0600000101010101" pitchFamily="50" charset="-127"/>
              </a:rPr>
              <a:t>프로세스 숨기는 기능</a:t>
            </a:r>
            <a:endParaRPr lang="en-US" altLang="ko-KR" sz="1200" dirty="0">
              <a:latin typeface="Consolas" panose="020B0609020204030204" pitchFamily="49" charset="0"/>
              <a:ea typeface="나눔스퀘어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046CB9-59BC-4AC5-A777-0AED3F58E461}"/>
              </a:ext>
            </a:extLst>
          </p:cNvPr>
          <p:cNvSpPr txBox="1"/>
          <p:nvPr/>
        </p:nvSpPr>
        <p:spPr>
          <a:xfrm>
            <a:off x="4807140" y="3175076"/>
            <a:ext cx="2258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>
                <a:latin typeface="Consolas" panose="020B0609020204030204" pitchFamily="49" charset="0"/>
                <a:ea typeface="나눔스퀘어" panose="020B0600000101010101" pitchFamily="50" charset="-127"/>
              </a:rPr>
              <a:t>루트킷</a:t>
            </a:r>
            <a:r>
              <a:rPr lang="ko-KR" altLang="en-US" sz="1200" dirty="0">
                <a:latin typeface="Consolas" panose="020B0609020204030204" pitchFamily="49" charset="0"/>
                <a:ea typeface="나눔스퀘어" panose="020B0600000101010101" pitchFamily="50" charset="-127"/>
              </a:rPr>
              <a:t> 실행과</a:t>
            </a:r>
            <a:r>
              <a:rPr lang="en-US" altLang="ko-KR" sz="1200" dirty="0">
                <a:latin typeface="Consolas" panose="020B0609020204030204" pitchFamily="49" charset="0"/>
                <a:ea typeface="나눔스퀘어" panose="020B0600000101010101" pitchFamily="50" charset="-127"/>
              </a:rPr>
              <a:t> </a:t>
            </a:r>
            <a:r>
              <a:rPr lang="ko-KR" altLang="en-US" sz="1200" dirty="0">
                <a:latin typeface="Consolas" panose="020B0609020204030204" pitchFamily="49" charset="0"/>
                <a:ea typeface="나눔스퀘어" panose="020B0600000101010101" pitchFamily="50" charset="-127"/>
              </a:rPr>
              <a:t>자동 실행</a:t>
            </a:r>
            <a:endParaRPr lang="en-US" altLang="ko-KR" sz="1200" dirty="0">
              <a:latin typeface="Consolas" panose="020B0609020204030204" pitchFamily="49" charset="0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 dirty="0">
                <a:latin typeface="Consolas" panose="020B0609020204030204" pitchFamily="49" charset="0"/>
                <a:ea typeface="나눔스퀘어" panose="020B0600000101010101" pitchFamily="50" charset="-127"/>
              </a:rPr>
              <a:t>배치 파일 실행</a:t>
            </a:r>
            <a:r>
              <a:rPr lang="en-US" altLang="ko-KR" sz="1200" dirty="0">
                <a:latin typeface="Consolas" panose="020B0609020204030204" pitchFamily="49" charset="0"/>
                <a:ea typeface="나눔스퀘어" panose="020B0600000101010101" pitchFamily="50" charset="-127"/>
              </a:rPr>
              <a:t>, </a:t>
            </a:r>
          </a:p>
          <a:p>
            <a:pPr algn="ctr"/>
            <a:r>
              <a:rPr lang="ko-KR" altLang="en-US" sz="1200" dirty="0">
                <a:latin typeface="Consolas" panose="020B0609020204030204" pitchFamily="49" charset="0"/>
                <a:ea typeface="나눔스퀘어" panose="020B0600000101010101" pitchFamily="50" charset="-127"/>
              </a:rPr>
              <a:t>시작프로그램 설정</a:t>
            </a:r>
            <a:endParaRPr lang="en-US" altLang="ko-KR" sz="1200" dirty="0">
              <a:latin typeface="Consolas" panose="020B0609020204030204" pitchFamily="49" charset="0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8964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611331" y="313211"/>
            <a:ext cx="9252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Bold" panose="00000800000000000000" pitchFamily="2" charset="-127"/>
              </a:rPr>
              <a:t>04</a:t>
            </a:r>
            <a:endParaRPr lang="ko-KR" altLang="en-US" sz="4800" b="1" dirty="0">
              <a:solidFill>
                <a:srgbClr val="64DECF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57AAC0-F69F-445D-B9F5-2DDDACE9D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EF6E81-501C-4182-8B07-89772476E621}"/>
              </a:ext>
            </a:extLst>
          </p:cNvPr>
          <p:cNvSpPr txBox="1"/>
          <p:nvPr/>
        </p:nvSpPr>
        <p:spPr>
          <a:xfrm>
            <a:off x="5452693" y="528654"/>
            <a:ext cx="2565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rootkit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제작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F39B6E-9FE6-4D53-9465-8A1842CD926F}"/>
              </a:ext>
            </a:extLst>
          </p:cNvPr>
          <p:cNvSpPr txBox="1"/>
          <p:nvPr/>
        </p:nvSpPr>
        <p:spPr>
          <a:xfrm>
            <a:off x="3048000" y="16474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/>
              <a:t>NtQuerySystemInformation</a:t>
            </a:r>
            <a:r>
              <a:rPr lang="ko-KR" altLang="en-US" dirty="0"/>
              <a:t> </a:t>
            </a:r>
            <a:r>
              <a:rPr lang="en-US" altLang="ko-KR" dirty="0"/>
              <a:t>API </a:t>
            </a:r>
            <a:r>
              <a:rPr lang="ko-KR" altLang="en-US" dirty="0"/>
              <a:t>함수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96C283-378F-4985-B67F-86AB4E86699C}"/>
              </a:ext>
            </a:extLst>
          </p:cNvPr>
          <p:cNvSpPr txBox="1"/>
          <p:nvPr/>
        </p:nvSpPr>
        <p:spPr>
          <a:xfrm>
            <a:off x="1014412" y="2768447"/>
            <a:ext cx="101631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현재 동작중인 </a:t>
            </a:r>
            <a:r>
              <a:rPr lang="en-US" altLang="ko-KR" dirty="0"/>
              <a:t>OS</a:t>
            </a:r>
            <a:r>
              <a:rPr lang="ko-KR" altLang="en-US" dirty="0"/>
              <a:t>에 대한 다양한 상태 정보를 반환하는 함수이다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err="1"/>
              <a:t>systeminformationclass</a:t>
            </a:r>
            <a:r>
              <a:rPr lang="ko-KR" altLang="en-US" dirty="0"/>
              <a:t>의 인자에 따라 반환하는 구조체가 달라진다</a:t>
            </a:r>
            <a:r>
              <a:rPr lang="en-US" altLang="ko-KR" dirty="0"/>
              <a:t>.</a:t>
            </a:r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/>
              <a:t>은닉에 사용하는 구조체는 </a:t>
            </a:r>
            <a:r>
              <a:rPr lang="en-US" altLang="ko-KR" sz="1200" dirty="0" err="1"/>
              <a:t>SystemProcessesAndThreadsInforamtion</a:t>
            </a:r>
            <a:r>
              <a:rPr lang="ko-KR" altLang="en-US" sz="1200" dirty="0"/>
              <a:t>으로 </a:t>
            </a:r>
            <a:r>
              <a:rPr lang="en-US" altLang="ko-KR" sz="1200" dirty="0"/>
              <a:t>5</a:t>
            </a:r>
            <a:r>
              <a:rPr lang="ko-KR" altLang="en-US" sz="1200" dirty="0"/>
              <a:t>번이다</a:t>
            </a:r>
            <a:r>
              <a:rPr lang="en-US" altLang="ko-KR" sz="1200" dirty="0"/>
              <a:t>.)</a:t>
            </a:r>
            <a:endParaRPr lang="ko-KR" altLang="en-US" sz="1200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71C16D0D-F84F-4EC9-ACC5-10BDD6311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899" y="4116271"/>
            <a:ext cx="61722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266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611331" y="313211"/>
            <a:ext cx="9252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Bold" panose="00000800000000000000" pitchFamily="2" charset="-127"/>
              </a:rPr>
              <a:t>04</a:t>
            </a:r>
            <a:endParaRPr lang="ko-KR" altLang="en-US" sz="4800" b="1" dirty="0">
              <a:solidFill>
                <a:srgbClr val="64DECF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57AAC0-F69F-445D-B9F5-2DDDACE9D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EF6E81-501C-4182-8B07-89772476E621}"/>
              </a:ext>
            </a:extLst>
          </p:cNvPr>
          <p:cNvSpPr txBox="1"/>
          <p:nvPr/>
        </p:nvSpPr>
        <p:spPr>
          <a:xfrm>
            <a:off x="5452693" y="528654"/>
            <a:ext cx="2565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rootkit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제작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F39B6E-9FE6-4D53-9465-8A1842CD926F}"/>
              </a:ext>
            </a:extLst>
          </p:cNvPr>
          <p:cNvSpPr txBox="1"/>
          <p:nvPr/>
        </p:nvSpPr>
        <p:spPr>
          <a:xfrm>
            <a:off x="3048000" y="17684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SYSTEM_PROCESS_INFORMATION </a:t>
            </a:r>
            <a:r>
              <a:rPr lang="ko-KR" altLang="en-US" dirty="0"/>
              <a:t>구조체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274A4F-9D0E-4DCB-A0FB-187C060D3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652" y="2379433"/>
            <a:ext cx="5736696" cy="321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990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611331" y="313211"/>
            <a:ext cx="9252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Bold" panose="00000800000000000000" pitchFamily="2" charset="-127"/>
              </a:rPr>
              <a:t>04</a:t>
            </a:r>
            <a:endParaRPr lang="ko-KR" altLang="en-US" sz="4800" b="1" dirty="0">
              <a:solidFill>
                <a:srgbClr val="64DECF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57AAC0-F69F-445D-B9F5-2DDDACE9D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EF6E81-501C-4182-8B07-89772476E621}"/>
              </a:ext>
            </a:extLst>
          </p:cNvPr>
          <p:cNvSpPr txBox="1"/>
          <p:nvPr/>
        </p:nvSpPr>
        <p:spPr>
          <a:xfrm>
            <a:off x="5452693" y="528654"/>
            <a:ext cx="2565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rootkit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제작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C8FE957-4E7E-4373-B4CE-E4FECFC7F516}"/>
              </a:ext>
            </a:extLst>
          </p:cNvPr>
          <p:cNvSpPr/>
          <p:nvPr/>
        </p:nvSpPr>
        <p:spPr>
          <a:xfrm>
            <a:off x="976924" y="3040186"/>
            <a:ext cx="1843021" cy="98899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Process1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5199D85-9C60-4B11-A4EC-EBD8FC399A87}"/>
              </a:ext>
            </a:extLst>
          </p:cNvPr>
          <p:cNvSpPr/>
          <p:nvPr/>
        </p:nvSpPr>
        <p:spPr>
          <a:xfrm>
            <a:off x="3694542" y="3039003"/>
            <a:ext cx="1843021" cy="98899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Process2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3CC9A62-3AA4-425F-816D-4DE218876F20}"/>
              </a:ext>
            </a:extLst>
          </p:cNvPr>
          <p:cNvSpPr/>
          <p:nvPr/>
        </p:nvSpPr>
        <p:spPr>
          <a:xfrm>
            <a:off x="6412160" y="3028821"/>
            <a:ext cx="1843021" cy="98899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Process3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A814489-74E4-44D6-B658-FCD0FCE8305E}"/>
              </a:ext>
            </a:extLst>
          </p:cNvPr>
          <p:cNvSpPr/>
          <p:nvPr/>
        </p:nvSpPr>
        <p:spPr>
          <a:xfrm>
            <a:off x="9129778" y="3028821"/>
            <a:ext cx="1843021" cy="98899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Process4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856F72-94D5-40BF-A16D-3B2E4C32BD45}"/>
              </a:ext>
            </a:extLst>
          </p:cNvPr>
          <p:cNvSpPr txBox="1"/>
          <p:nvPr/>
        </p:nvSpPr>
        <p:spPr>
          <a:xfrm>
            <a:off x="4325815" y="1964371"/>
            <a:ext cx="354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정상적인 프로세스 구조</a:t>
            </a:r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5A9811DE-9E8D-4203-9E05-E5EDF7A2879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44570" y="3603371"/>
            <a:ext cx="25346" cy="874597"/>
          </a:xfrm>
          <a:prstGeom prst="curvedConnector3">
            <a:avLst>
              <a:gd name="adj1" fmla="val -47022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구부러짐 40">
            <a:extLst>
              <a:ext uri="{FF2B5EF4-FFF2-40B4-BE49-F238E27FC236}">
                <a16:creationId xmlns:a16="http://schemas.microsoft.com/office/drawing/2014/main" id="{81208D8B-7DB8-478A-A8E6-611B5DD926F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962189" y="3578025"/>
            <a:ext cx="25346" cy="874597"/>
          </a:xfrm>
          <a:prstGeom prst="curvedConnector3">
            <a:avLst>
              <a:gd name="adj1" fmla="val -47022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구부러짐 41">
            <a:extLst>
              <a:ext uri="{FF2B5EF4-FFF2-40B4-BE49-F238E27FC236}">
                <a16:creationId xmlns:a16="http://schemas.microsoft.com/office/drawing/2014/main" id="{5D0FDD7B-203F-4403-9519-0ED526274FD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669857" y="3578025"/>
            <a:ext cx="25346" cy="874597"/>
          </a:xfrm>
          <a:prstGeom prst="curvedConnector3">
            <a:avLst>
              <a:gd name="adj1" fmla="val -47022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구부러짐 50">
            <a:extLst>
              <a:ext uri="{FF2B5EF4-FFF2-40B4-BE49-F238E27FC236}">
                <a16:creationId xmlns:a16="http://schemas.microsoft.com/office/drawing/2014/main" id="{206CA1C6-2CB4-4760-B04E-06D0B9D07C35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3246106" y="2580633"/>
            <a:ext cx="22274" cy="920317"/>
          </a:xfrm>
          <a:prstGeom prst="curvedConnector3">
            <a:avLst>
              <a:gd name="adj1" fmla="val -535081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구부러짐 52">
            <a:extLst>
              <a:ext uri="{FF2B5EF4-FFF2-40B4-BE49-F238E27FC236}">
                <a16:creationId xmlns:a16="http://schemas.microsoft.com/office/drawing/2014/main" id="{16017DC2-C51D-4465-B62B-47C15E78253D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954722" y="2578845"/>
            <a:ext cx="22274" cy="920317"/>
          </a:xfrm>
          <a:prstGeom prst="curvedConnector3">
            <a:avLst>
              <a:gd name="adj1" fmla="val -535081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구부러짐 53">
            <a:extLst>
              <a:ext uri="{FF2B5EF4-FFF2-40B4-BE49-F238E27FC236}">
                <a16:creationId xmlns:a16="http://schemas.microsoft.com/office/drawing/2014/main" id="{6FFC7F79-748F-4BE2-9339-6634D2177F84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8676369" y="2559690"/>
            <a:ext cx="22274" cy="920317"/>
          </a:xfrm>
          <a:prstGeom prst="curvedConnector3">
            <a:avLst>
              <a:gd name="adj1" fmla="val -535081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016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611331" y="313211"/>
            <a:ext cx="9252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Bold" panose="00000800000000000000" pitchFamily="2" charset="-127"/>
              </a:rPr>
              <a:t>04</a:t>
            </a:r>
            <a:endParaRPr lang="ko-KR" altLang="en-US" sz="4800" b="1" dirty="0">
              <a:solidFill>
                <a:srgbClr val="64DECF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57AAC0-F69F-445D-B9F5-2DDDACE9D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EF6E81-501C-4182-8B07-89772476E621}"/>
              </a:ext>
            </a:extLst>
          </p:cNvPr>
          <p:cNvSpPr txBox="1"/>
          <p:nvPr/>
        </p:nvSpPr>
        <p:spPr>
          <a:xfrm>
            <a:off x="5452693" y="528654"/>
            <a:ext cx="2565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rootkit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제작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C8FE957-4E7E-4373-B4CE-E4FECFC7F516}"/>
              </a:ext>
            </a:extLst>
          </p:cNvPr>
          <p:cNvSpPr/>
          <p:nvPr/>
        </p:nvSpPr>
        <p:spPr>
          <a:xfrm>
            <a:off x="976924" y="3040186"/>
            <a:ext cx="1843021" cy="98899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Process1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5199D85-9C60-4B11-A4EC-EBD8FC399A87}"/>
              </a:ext>
            </a:extLst>
          </p:cNvPr>
          <p:cNvSpPr/>
          <p:nvPr/>
        </p:nvSpPr>
        <p:spPr>
          <a:xfrm>
            <a:off x="3694542" y="3039003"/>
            <a:ext cx="1843021" cy="98899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Process2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3CC9A62-3AA4-425F-816D-4DE218876F20}"/>
              </a:ext>
            </a:extLst>
          </p:cNvPr>
          <p:cNvSpPr/>
          <p:nvPr/>
        </p:nvSpPr>
        <p:spPr>
          <a:xfrm>
            <a:off x="6412160" y="3028821"/>
            <a:ext cx="1843021" cy="98899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Hidden</a:t>
            </a:r>
          </a:p>
          <a:p>
            <a:pPr algn="ctr"/>
            <a:r>
              <a:rPr lang="en-US" altLang="ko-KR" dirty="0"/>
              <a:t>Process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A814489-74E4-44D6-B658-FCD0FCE8305E}"/>
              </a:ext>
            </a:extLst>
          </p:cNvPr>
          <p:cNvSpPr/>
          <p:nvPr/>
        </p:nvSpPr>
        <p:spPr>
          <a:xfrm>
            <a:off x="9129778" y="3028821"/>
            <a:ext cx="1843021" cy="98899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Process4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856F72-94D5-40BF-A16D-3B2E4C32BD45}"/>
              </a:ext>
            </a:extLst>
          </p:cNvPr>
          <p:cNvSpPr txBox="1"/>
          <p:nvPr/>
        </p:nvSpPr>
        <p:spPr>
          <a:xfrm>
            <a:off x="4325815" y="1964371"/>
            <a:ext cx="354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후킹된</a:t>
            </a:r>
            <a:r>
              <a:rPr lang="ko-KR" altLang="en-US" dirty="0"/>
              <a:t> 프로세스 구조</a:t>
            </a:r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5A9811DE-9E8D-4203-9E05-E5EDF7A2879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44570" y="3603371"/>
            <a:ext cx="25346" cy="874597"/>
          </a:xfrm>
          <a:prstGeom prst="curvedConnector3">
            <a:avLst>
              <a:gd name="adj1" fmla="val -47022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구부러짐 50">
            <a:extLst>
              <a:ext uri="{FF2B5EF4-FFF2-40B4-BE49-F238E27FC236}">
                <a16:creationId xmlns:a16="http://schemas.microsoft.com/office/drawing/2014/main" id="{206CA1C6-2CB4-4760-B04E-06D0B9D07C35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3246106" y="2580633"/>
            <a:ext cx="22274" cy="920317"/>
          </a:xfrm>
          <a:prstGeom prst="curvedConnector3">
            <a:avLst>
              <a:gd name="adj1" fmla="val -535081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ED853E0E-F061-44B3-816E-1D3A893B81D5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33180" y="2221215"/>
            <a:ext cx="22863" cy="3616054"/>
          </a:xfrm>
          <a:prstGeom prst="curvedConnector3">
            <a:avLst>
              <a:gd name="adj1" fmla="val 109986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7774F828-4225-41B5-B8AB-0AB7D6B1872D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7338621" y="1237912"/>
            <a:ext cx="11980" cy="3616054"/>
          </a:xfrm>
          <a:prstGeom prst="curvedConnector3">
            <a:avLst>
              <a:gd name="adj1" fmla="val -190818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204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1" y="0"/>
            <a:ext cx="12192000" cy="612396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C1D5A3-444D-43B4-AA5C-4A2BAAAA7C96}"/>
              </a:ext>
            </a:extLst>
          </p:cNvPr>
          <p:cNvSpPr txBox="1"/>
          <p:nvPr/>
        </p:nvSpPr>
        <p:spPr>
          <a:xfrm>
            <a:off x="0" y="13811"/>
            <a:ext cx="1219199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목차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5BDB837-5C9E-41CE-BBB8-A0808A8AB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728A4D-5FFD-415D-BDD9-135BC06E77E0}"/>
              </a:ext>
            </a:extLst>
          </p:cNvPr>
          <p:cNvSpPr txBox="1"/>
          <p:nvPr/>
        </p:nvSpPr>
        <p:spPr>
          <a:xfrm>
            <a:off x="1375507" y="1135654"/>
            <a:ext cx="944098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팀원 소개</a:t>
            </a:r>
            <a:endParaRPr lang="en-US" altLang="ko-KR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프로젝트 주제</a:t>
            </a:r>
            <a:endParaRPr lang="en-US" altLang="ko-KR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동기</a:t>
            </a:r>
            <a:endParaRPr lang="en-US" altLang="ko-KR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기술 내용</a:t>
            </a:r>
            <a:endParaRPr lang="en-US" altLang="ko-KR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3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느낀점</a:t>
            </a:r>
            <a:endParaRPr lang="en-US" altLang="ko-KR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Q&amp;A</a:t>
            </a:r>
            <a:endParaRPr lang="ko-KR" altLang="en-US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4080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611331" y="313211"/>
            <a:ext cx="9252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Bold" panose="00000800000000000000" pitchFamily="2" charset="-127"/>
              </a:rPr>
              <a:t>04</a:t>
            </a:r>
            <a:endParaRPr lang="ko-KR" altLang="en-US" sz="4800" b="1" dirty="0">
              <a:solidFill>
                <a:srgbClr val="64DECF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57AAC0-F69F-445D-B9F5-2DDDACE9D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EF6E81-501C-4182-8B07-89772476E621}"/>
              </a:ext>
            </a:extLst>
          </p:cNvPr>
          <p:cNvSpPr txBox="1"/>
          <p:nvPr/>
        </p:nvSpPr>
        <p:spPr>
          <a:xfrm>
            <a:off x="5452693" y="528654"/>
            <a:ext cx="2565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rootkit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제작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BB31C8-C702-4BF4-8E3D-2483FFA24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7" y="2562225"/>
            <a:ext cx="79343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478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611331" y="313211"/>
            <a:ext cx="9252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Bold" panose="00000800000000000000" pitchFamily="2" charset="-127"/>
              </a:rPr>
              <a:t>05</a:t>
            </a:r>
            <a:endParaRPr lang="ko-KR" altLang="en-US" sz="4800" b="1" dirty="0">
              <a:solidFill>
                <a:srgbClr val="64DECF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57AAC0-F69F-445D-B9F5-2DDDACE9D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EF6E81-501C-4182-8B07-89772476E621}"/>
              </a:ext>
            </a:extLst>
          </p:cNvPr>
          <p:cNvSpPr txBox="1"/>
          <p:nvPr/>
        </p:nvSpPr>
        <p:spPr>
          <a:xfrm>
            <a:off x="5452693" y="528654"/>
            <a:ext cx="2565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은닉 프로세스 탐지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CF8359-CB4B-4916-94A8-9B6937246ACE}"/>
              </a:ext>
            </a:extLst>
          </p:cNvPr>
          <p:cNvSpPr txBox="1"/>
          <p:nvPr/>
        </p:nvSpPr>
        <p:spPr>
          <a:xfrm>
            <a:off x="1906954" y="1735015"/>
            <a:ext cx="93784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유저모드에서 </a:t>
            </a:r>
            <a:r>
              <a:rPr lang="en-US" altLang="ko-KR" dirty="0"/>
              <a:t>PID</a:t>
            </a:r>
            <a:r>
              <a:rPr lang="ko-KR" altLang="en-US" dirty="0"/>
              <a:t>를 모두 탐지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bruteforce</a:t>
            </a:r>
            <a:r>
              <a:rPr lang="en-US" altLang="ko-KR" dirty="0"/>
              <a:t> attack</a:t>
            </a:r>
            <a:r>
              <a:rPr lang="ko-KR" altLang="en-US" dirty="0"/>
              <a:t>으로 존재하는 </a:t>
            </a:r>
            <a:r>
              <a:rPr lang="en-US" altLang="ko-KR" dirty="0"/>
              <a:t>PID </a:t>
            </a:r>
            <a:r>
              <a:rPr lang="ko-KR" altLang="en-US" dirty="0"/>
              <a:t>모두 탐지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유저모드의 </a:t>
            </a:r>
            <a:r>
              <a:rPr lang="en-US" altLang="ko-KR" dirty="0"/>
              <a:t>PID</a:t>
            </a:r>
            <a:r>
              <a:rPr lang="ko-KR" altLang="en-US" dirty="0"/>
              <a:t>와 </a:t>
            </a:r>
            <a:r>
              <a:rPr lang="en-US" altLang="ko-KR" dirty="0"/>
              <a:t>2</a:t>
            </a:r>
            <a:r>
              <a:rPr lang="ko-KR" altLang="en-US" dirty="0"/>
              <a:t>번 방식의 </a:t>
            </a:r>
            <a:r>
              <a:rPr lang="en-US" altLang="ko-KR" dirty="0"/>
              <a:t>PID</a:t>
            </a:r>
            <a:r>
              <a:rPr lang="ko-KR" altLang="en-US" dirty="0"/>
              <a:t>를 비교하면 은닉된 프로세스의 </a:t>
            </a:r>
            <a:r>
              <a:rPr lang="en-US" altLang="ko-KR" dirty="0"/>
              <a:t>PID </a:t>
            </a:r>
            <a:r>
              <a:rPr lang="ko-KR" altLang="en-US" dirty="0"/>
              <a:t>탐지 가능</a:t>
            </a:r>
          </a:p>
        </p:txBody>
      </p:sp>
    </p:spTree>
    <p:extLst>
      <p:ext uri="{BB962C8B-B14F-4D97-AF65-F5344CB8AC3E}">
        <p14:creationId xmlns:p14="http://schemas.microsoft.com/office/powerpoint/2010/main" val="1673797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611331" y="313211"/>
            <a:ext cx="9252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Bold" panose="00000800000000000000" pitchFamily="2" charset="-127"/>
              </a:rPr>
              <a:t>05</a:t>
            </a:r>
            <a:endParaRPr lang="ko-KR" altLang="en-US" sz="4800" b="1" dirty="0">
              <a:solidFill>
                <a:srgbClr val="64DECF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57AAC0-F69F-445D-B9F5-2DDDACE9D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EF6E81-501C-4182-8B07-89772476E621}"/>
              </a:ext>
            </a:extLst>
          </p:cNvPr>
          <p:cNvSpPr txBox="1"/>
          <p:nvPr/>
        </p:nvSpPr>
        <p:spPr>
          <a:xfrm>
            <a:off x="5452693" y="528654"/>
            <a:ext cx="2565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느낀점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CF8359-CB4B-4916-94A8-9B6937246ACE}"/>
              </a:ext>
            </a:extLst>
          </p:cNvPr>
          <p:cNvSpPr txBox="1"/>
          <p:nvPr/>
        </p:nvSpPr>
        <p:spPr>
          <a:xfrm>
            <a:off x="1406769" y="2039815"/>
            <a:ext cx="93784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다른 분야도 </a:t>
            </a:r>
            <a:r>
              <a:rPr lang="ko-KR" altLang="en-US" dirty="0" err="1"/>
              <a:t>공부할게</a:t>
            </a:r>
            <a:r>
              <a:rPr lang="ko-KR" altLang="en-US" dirty="0"/>
              <a:t> 정말 많지만 커널은 구조</a:t>
            </a:r>
            <a:r>
              <a:rPr lang="en-US" altLang="ko-KR" dirty="0"/>
              <a:t>, </a:t>
            </a:r>
            <a:r>
              <a:rPr lang="ko-KR" altLang="en-US" dirty="0"/>
              <a:t>개념 여러가지로 </a:t>
            </a:r>
            <a:endParaRPr lang="en-US" altLang="ko-KR" dirty="0"/>
          </a:p>
          <a:p>
            <a:pPr algn="ctr"/>
            <a:r>
              <a:rPr lang="ko-KR" altLang="en-US" dirty="0"/>
              <a:t>할 게 너무 많아서 이해 못하거나 그냥 넘어간 경우가 있어서 이부분이 아쉽다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처음 제작해본 악성코드인데 </a:t>
            </a:r>
            <a:r>
              <a:rPr lang="en-US" altLang="ko-KR" dirty="0"/>
              <a:t>(</a:t>
            </a:r>
            <a:r>
              <a:rPr lang="ko-KR" altLang="en-US" dirty="0" err="1"/>
              <a:t>루트킷이라</a:t>
            </a:r>
            <a:r>
              <a:rPr lang="ko-KR" altLang="en-US" dirty="0"/>
              <a:t> 악성코드는 아니지만</a:t>
            </a:r>
            <a:r>
              <a:rPr lang="en-US" altLang="ko-KR" dirty="0"/>
              <a:t>)</a:t>
            </a:r>
            <a:r>
              <a:rPr lang="ko-KR" altLang="en-US" dirty="0"/>
              <a:t> 이런 프로그램도 </a:t>
            </a:r>
            <a:br>
              <a:rPr lang="en-US" altLang="ko-KR" dirty="0"/>
            </a:br>
            <a:r>
              <a:rPr lang="en-US" altLang="ko-KR" dirty="0"/>
              <a:t>“</a:t>
            </a:r>
            <a:r>
              <a:rPr lang="ko-KR" altLang="en-US" dirty="0"/>
              <a:t>다 사람이 만드는구나</a:t>
            </a:r>
            <a:r>
              <a:rPr lang="en-US" altLang="ko-KR" dirty="0"/>
              <a:t>?” </a:t>
            </a:r>
            <a:r>
              <a:rPr lang="ko-KR" altLang="en-US" dirty="0"/>
              <a:t>라는 생각과 </a:t>
            </a:r>
            <a:r>
              <a:rPr lang="en-US" altLang="ko-KR" dirty="0"/>
              <a:t>“</a:t>
            </a:r>
            <a:r>
              <a:rPr lang="ko-KR" altLang="en-US" dirty="0"/>
              <a:t>구조를 알면 다 대처가 되는구나</a:t>
            </a:r>
            <a:r>
              <a:rPr lang="en-US" altLang="ko-KR" dirty="0"/>
              <a:t>”</a:t>
            </a:r>
            <a:r>
              <a:rPr lang="ko-KR" altLang="en-US" dirty="0"/>
              <a:t> 라는 </a:t>
            </a:r>
            <a:endParaRPr lang="en-US" altLang="ko-KR" dirty="0"/>
          </a:p>
          <a:p>
            <a:pPr algn="ctr"/>
            <a:r>
              <a:rPr lang="ko-KR" altLang="en-US" dirty="0"/>
              <a:t>생각을 하게 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2139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2"/>
            <a:ext cx="12213771" cy="6858001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5029763" y="2749367"/>
            <a:ext cx="2132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Bold" panose="00000800000000000000" pitchFamily="2" charset="-127"/>
              </a:rPr>
              <a:t>Q &amp; A</a:t>
            </a:r>
            <a:endParaRPr lang="ko-KR" altLang="en-US" sz="4400" spc="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468B3-2CF3-4D53-8244-09E927572F97}"/>
              </a:ext>
            </a:extLst>
          </p:cNvPr>
          <p:cNvSpPr txBox="1"/>
          <p:nvPr/>
        </p:nvSpPr>
        <p:spPr>
          <a:xfrm>
            <a:off x="8637704" y="4995951"/>
            <a:ext cx="345038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b="1" dirty="0">
                <a:solidFill>
                  <a:schemeClr val="bg1">
                    <a:alpha val="16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Bold" panose="00000800000000000000" pitchFamily="2" charset="-127"/>
              </a:rPr>
              <a:t>Q&amp;A</a:t>
            </a:r>
            <a:endParaRPr lang="ko-KR" altLang="en-US" sz="11500" b="1" dirty="0">
              <a:solidFill>
                <a:schemeClr val="bg1">
                  <a:alpha val="16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660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57AAC0-F69F-445D-B9F5-2DDDACE9D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EF6E81-501C-4182-8B07-89772476E621}"/>
              </a:ext>
            </a:extLst>
          </p:cNvPr>
          <p:cNvSpPr txBox="1"/>
          <p:nvPr/>
        </p:nvSpPr>
        <p:spPr>
          <a:xfrm>
            <a:off x="4546108" y="536866"/>
            <a:ext cx="4871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12.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EtwpDebuggerData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pattern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CEA2EE5-17BB-41B1-B652-2DF33083B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602" y="1639284"/>
            <a:ext cx="6850796" cy="357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0553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57AAC0-F69F-445D-B9F5-2DDDACE9D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EF6E81-501C-4182-8B07-89772476E621}"/>
              </a:ext>
            </a:extLst>
          </p:cNvPr>
          <p:cNvSpPr txBox="1"/>
          <p:nvPr/>
        </p:nvSpPr>
        <p:spPr>
          <a:xfrm>
            <a:off x="4546108" y="536866"/>
            <a:ext cx="4871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12. WMI_LOGGER_CONTEXT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529346-D1B5-4D2B-AA22-6B98477C2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475" y="1481137"/>
            <a:ext cx="459105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337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611331" y="313211"/>
            <a:ext cx="9252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Bold" panose="00000800000000000000" pitchFamily="2" charset="-127"/>
              </a:rPr>
              <a:t>01</a:t>
            </a:r>
            <a:endParaRPr lang="ko-KR" altLang="en-US" sz="4800" b="1" dirty="0">
              <a:solidFill>
                <a:srgbClr val="64DECF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57AAC0-F69F-445D-B9F5-2DDDACE9D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EF6E81-501C-4182-8B07-89772476E621}"/>
              </a:ext>
            </a:extLst>
          </p:cNvPr>
          <p:cNvSpPr txBox="1"/>
          <p:nvPr/>
        </p:nvSpPr>
        <p:spPr>
          <a:xfrm>
            <a:off x="5452693" y="528654"/>
            <a:ext cx="2565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팀원 소개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0750F06-8776-4A26-A711-CFABEA2C48CD}"/>
              </a:ext>
            </a:extLst>
          </p:cNvPr>
          <p:cNvGrpSpPr/>
          <p:nvPr/>
        </p:nvGrpSpPr>
        <p:grpSpPr>
          <a:xfrm>
            <a:off x="3368431" y="2077265"/>
            <a:ext cx="5142523" cy="3040185"/>
            <a:chOff x="3219938" y="1470697"/>
            <a:chExt cx="5142523" cy="3040185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0437FC22-2821-44AB-B478-2C9208E0AE35}"/>
                </a:ext>
              </a:extLst>
            </p:cNvPr>
            <p:cNvSpPr/>
            <p:nvPr/>
          </p:nvSpPr>
          <p:spPr>
            <a:xfrm>
              <a:off x="4044460" y="1470697"/>
              <a:ext cx="3493477" cy="304018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E45EC66-F021-4CD8-9396-9A2B7A11BE11}"/>
                </a:ext>
              </a:extLst>
            </p:cNvPr>
            <p:cNvSpPr txBox="1"/>
            <p:nvPr/>
          </p:nvSpPr>
          <p:spPr>
            <a:xfrm>
              <a:off x="3219938" y="2766360"/>
              <a:ext cx="5142523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</a:rPr>
                <a:t>20174554 </a:t>
              </a:r>
              <a:r>
                <a:rPr lang="ko-KR" altLang="en-US" sz="2400" dirty="0">
                  <a:solidFill>
                    <a:schemeClr val="bg1"/>
                  </a:solidFill>
                </a:rPr>
                <a:t>최성현</a:t>
              </a:r>
              <a:endParaRPr lang="en-US" altLang="ko-KR" sz="24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200" dirty="0"/>
            </a:p>
            <a:p>
              <a:pPr algn="ctr"/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814525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611331" y="313211"/>
            <a:ext cx="9252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Bold" panose="00000800000000000000" pitchFamily="2" charset="-127"/>
              </a:rPr>
              <a:t>02</a:t>
            </a:r>
            <a:endParaRPr lang="ko-KR" altLang="en-US" sz="4800" b="1" dirty="0">
              <a:solidFill>
                <a:srgbClr val="64DECF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57AAC0-F69F-445D-B9F5-2DDDACE9D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EF6E81-501C-4182-8B07-89772476E621}"/>
              </a:ext>
            </a:extLst>
          </p:cNvPr>
          <p:cNvSpPr txBox="1"/>
          <p:nvPr/>
        </p:nvSpPr>
        <p:spPr>
          <a:xfrm>
            <a:off x="5452693" y="528654"/>
            <a:ext cx="2565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주제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6F997E-3CCA-438E-B613-0A69DDFFF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061" y="2225468"/>
            <a:ext cx="5095875" cy="410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63343E-7DAC-4A08-A1DC-B7481C7CFC20}"/>
              </a:ext>
            </a:extLst>
          </p:cNvPr>
          <p:cNvSpPr txBox="1"/>
          <p:nvPr/>
        </p:nvSpPr>
        <p:spPr>
          <a:xfrm>
            <a:off x="2924905" y="1707113"/>
            <a:ext cx="6342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64bit Kernel Rootkit </a:t>
            </a:r>
            <a:r>
              <a:rPr lang="ko-KR" altLang="en-US" dirty="0"/>
              <a:t>제작 </a:t>
            </a:r>
            <a:r>
              <a:rPr lang="en-US" altLang="ko-KR" dirty="0"/>
              <a:t>&amp; </a:t>
            </a:r>
            <a:r>
              <a:rPr lang="ko-KR" altLang="en-US" dirty="0"/>
              <a:t>은닉 프로세스</a:t>
            </a:r>
            <a:r>
              <a:rPr lang="en-US" altLang="ko-KR" dirty="0"/>
              <a:t> </a:t>
            </a:r>
            <a:r>
              <a:rPr lang="ko-KR" altLang="en-US" dirty="0"/>
              <a:t>탐지 프로그램</a:t>
            </a:r>
          </a:p>
        </p:txBody>
      </p:sp>
    </p:spTree>
    <p:extLst>
      <p:ext uri="{BB962C8B-B14F-4D97-AF65-F5344CB8AC3E}">
        <p14:creationId xmlns:p14="http://schemas.microsoft.com/office/powerpoint/2010/main" val="952384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611331" y="313211"/>
            <a:ext cx="9252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Bold" panose="00000800000000000000" pitchFamily="2" charset="-127"/>
              </a:rPr>
              <a:t>03</a:t>
            </a:r>
            <a:endParaRPr lang="ko-KR" altLang="en-US" sz="4800" b="1" dirty="0">
              <a:solidFill>
                <a:srgbClr val="64DECF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57AAC0-F69F-445D-B9F5-2DDDACE9D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EF6E81-501C-4182-8B07-89772476E621}"/>
              </a:ext>
            </a:extLst>
          </p:cNvPr>
          <p:cNvSpPr txBox="1"/>
          <p:nvPr/>
        </p:nvSpPr>
        <p:spPr>
          <a:xfrm>
            <a:off x="5452693" y="528654"/>
            <a:ext cx="2565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동기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1AEE7E-DD2F-4BD3-80E1-AE862AD3F0C2}"/>
              </a:ext>
            </a:extLst>
          </p:cNvPr>
          <p:cNvSpPr txBox="1"/>
          <p:nvPr/>
        </p:nvSpPr>
        <p:spPr>
          <a:xfrm>
            <a:off x="1598246" y="1832159"/>
            <a:ext cx="8995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지속적으로 </a:t>
            </a:r>
            <a:r>
              <a:rPr lang="ko-KR" altLang="en-US" dirty="0" err="1"/>
              <a:t>루트킷을</a:t>
            </a:r>
            <a:r>
              <a:rPr lang="ko-KR" altLang="en-US" dirty="0"/>
              <a:t> 통해 해커들은 침입 은닉</a:t>
            </a:r>
            <a:r>
              <a:rPr lang="en-US" altLang="ko-KR" dirty="0"/>
              <a:t>, </a:t>
            </a:r>
            <a:r>
              <a:rPr lang="ko-KR" altLang="en-US" dirty="0"/>
              <a:t>시스템 장악을 했고</a:t>
            </a:r>
            <a:r>
              <a:rPr lang="en-US" altLang="ko-KR" dirty="0"/>
              <a:t>(</a:t>
            </a:r>
            <a:r>
              <a:rPr lang="en-US" altLang="ko-KR" dirty="0" err="1"/>
              <a:t>stuxnet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algn="ctr"/>
            <a:r>
              <a:rPr lang="ko-KR" altLang="en-US" dirty="0"/>
              <a:t>백신회사에서도 커널 </a:t>
            </a:r>
            <a:r>
              <a:rPr lang="ko-KR" altLang="en-US" dirty="0" err="1"/>
              <a:t>후킹을</a:t>
            </a:r>
            <a:r>
              <a:rPr lang="ko-KR" altLang="en-US" dirty="0"/>
              <a:t> 통해 보안 프로그램 개발한다</a:t>
            </a:r>
            <a:r>
              <a:rPr lang="en-US" altLang="ko-KR" dirty="0"/>
              <a:t>. </a:t>
            </a:r>
          </a:p>
          <a:p>
            <a:pPr algn="ctr"/>
            <a:r>
              <a:rPr lang="ko-KR" altLang="en-US" dirty="0"/>
              <a:t>이런 점에서 매력을 느껴 이번 프로젝트를 </a:t>
            </a:r>
            <a:r>
              <a:rPr lang="ko-KR" altLang="en-US" dirty="0" err="1"/>
              <a:t>루트킷</a:t>
            </a:r>
            <a:r>
              <a:rPr lang="ko-KR" altLang="en-US" dirty="0"/>
              <a:t> 제작으로 선정하였다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6C5271-7B81-4F7C-A67C-9BF1F150E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256" y="3086831"/>
            <a:ext cx="7001486" cy="293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525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A25A501-5E2F-4DCB-B64E-6B892F8D7A4F}"/>
              </a:ext>
            </a:extLst>
          </p:cNvPr>
          <p:cNvSpPr/>
          <p:nvPr/>
        </p:nvSpPr>
        <p:spPr>
          <a:xfrm>
            <a:off x="1" y="0"/>
            <a:ext cx="12192000" cy="612396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5BDB837-5C9E-41CE-BBB8-A0808A8AB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728A4D-5FFD-415D-BDD9-135BC06E77E0}"/>
              </a:ext>
            </a:extLst>
          </p:cNvPr>
          <p:cNvSpPr txBox="1"/>
          <p:nvPr/>
        </p:nvSpPr>
        <p:spPr>
          <a:xfrm>
            <a:off x="1375506" y="1299367"/>
            <a:ext cx="94409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rootkit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이란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pPr marL="342900" indent="-342900">
              <a:buAutoNum type="arabicPeriod"/>
            </a:pPr>
            <a:endParaRPr lang="en-US" altLang="ko-KR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KPP(Kernel Patch Protection)</a:t>
            </a:r>
          </a:p>
          <a:p>
            <a:pPr marL="342900" indent="-342900">
              <a:buAutoNum type="arabicPeriod"/>
            </a:pPr>
            <a:endParaRPr lang="en-US" altLang="ko-KR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3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Infinityhook</a:t>
            </a:r>
            <a:endParaRPr lang="en-US" altLang="ko-KR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rootkit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제작</a:t>
            </a:r>
            <a:endParaRPr lang="en-US" altLang="ko-KR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은닉 프로세스 탐지</a:t>
            </a:r>
            <a:endParaRPr lang="en-US" altLang="ko-KR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F1E78-11B2-44B8-9B45-2B18B7127B5F}"/>
              </a:ext>
            </a:extLst>
          </p:cNvPr>
          <p:cNvSpPr txBox="1"/>
          <p:nvPr/>
        </p:nvSpPr>
        <p:spPr>
          <a:xfrm>
            <a:off x="4028217" y="75365"/>
            <a:ext cx="4135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기술 내용 목차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828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611331" y="313211"/>
            <a:ext cx="9252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Bold" panose="00000800000000000000" pitchFamily="2" charset="-127"/>
              </a:rPr>
              <a:t>01</a:t>
            </a:r>
            <a:endParaRPr lang="ko-KR" altLang="en-US" sz="4800" b="1" dirty="0">
              <a:solidFill>
                <a:srgbClr val="64DECF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57AAC0-F69F-445D-B9F5-2DDDACE9D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EF6E81-501C-4182-8B07-89772476E621}"/>
              </a:ext>
            </a:extLst>
          </p:cNvPr>
          <p:cNvSpPr txBox="1"/>
          <p:nvPr/>
        </p:nvSpPr>
        <p:spPr>
          <a:xfrm>
            <a:off x="5452693" y="528654"/>
            <a:ext cx="2565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rootkit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이란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C4CB42-C96D-40F0-BE07-FA42B4BA7408}"/>
              </a:ext>
            </a:extLst>
          </p:cNvPr>
          <p:cNvSpPr txBox="1"/>
          <p:nvPr/>
        </p:nvSpPr>
        <p:spPr>
          <a:xfrm>
            <a:off x="2572762" y="3963356"/>
            <a:ext cx="704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은닉으로는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프로세스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레지스트리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포트 등이 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9D1693-6231-4E3E-9DB9-C2A8B0660465}"/>
              </a:ext>
            </a:extLst>
          </p:cNvPr>
          <p:cNvSpPr txBox="1"/>
          <p:nvPr/>
        </p:nvSpPr>
        <p:spPr>
          <a:xfrm>
            <a:off x="3655787" y="2213762"/>
            <a:ext cx="5068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자신 또는 다른 소프트웨어의 존재를 가림과 동시에 허가되지 않은 컴퓨터나 소프트웨어의 영역에 </a:t>
            </a:r>
            <a:b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접근할 수 있는 프로그램</a:t>
            </a:r>
          </a:p>
        </p:txBody>
      </p:sp>
    </p:spTree>
    <p:extLst>
      <p:ext uri="{BB962C8B-B14F-4D97-AF65-F5344CB8AC3E}">
        <p14:creationId xmlns:p14="http://schemas.microsoft.com/office/powerpoint/2010/main" val="3463949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611331" y="313211"/>
            <a:ext cx="9252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Bold" panose="00000800000000000000" pitchFamily="2" charset="-127"/>
              </a:rPr>
              <a:t>02</a:t>
            </a:r>
            <a:endParaRPr lang="ko-KR" altLang="en-US" sz="4800" b="1" dirty="0">
              <a:solidFill>
                <a:srgbClr val="64DECF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57AAC0-F69F-445D-B9F5-2DDDACE9D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EF6E81-501C-4182-8B07-89772476E621}"/>
              </a:ext>
            </a:extLst>
          </p:cNvPr>
          <p:cNvSpPr txBox="1"/>
          <p:nvPr/>
        </p:nvSpPr>
        <p:spPr>
          <a:xfrm>
            <a:off x="5452693" y="528654"/>
            <a:ext cx="4019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KPP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8B98CA-8744-4BCB-88B9-3965214BE575}"/>
              </a:ext>
            </a:extLst>
          </p:cNvPr>
          <p:cNvSpPr txBox="1"/>
          <p:nvPr/>
        </p:nvSpPr>
        <p:spPr>
          <a:xfrm>
            <a:off x="2086708" y="2349362"/>
            <a:ext cx="80185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PatchGuard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라고 불리는 보호기법으로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SSDT, IDT, GDT, hal.dll, </a:t>
            </a:r>
          </a:p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System Images,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syscall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 커널에서 허가하지 않은 수정을 방지한다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ctr"/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한마디로 기존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32bit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후킹하던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방식을 모두 막아버리는 보호기법이다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(KPP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64bit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부터 필수적으로 실행된다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.)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8768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611331" y="313211"/>
            <a:ext cx="9252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Bold" panose="00000800000000000000" pitchFamily="2" charset="-127"/>
              </a:rPr>
              <a:t>03</a:t>
            </a:r>
            <a:endParaRPr lang="ko-KR" altLang="en-US" sz="4800" b="1" dirty="0">
              <a:solidFill>
                <a:srgbClr val="64DECF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57AAC0-F69F-445D-B9F5-2DDDACE9D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EF6E81-501C-4182-8B07-89772476E621}"/>
              </a:ext>
            </a:extLst>
          </p:cNvPr>
          <p:cNvSpPr txBox="1"/>
          <p:nvPr/>
        </p:nvSpPr>
        <p:spPr>
          <a:xfrm>
            <a:off x="5452693" y="528654"/>
            <a:ext cx="4019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Infinityhook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8B98CA-8744-4BCB-88B9-3965214BE575}"/>
              </a:ext>
            </a:extLst>
          </p:cNvPr>
          <p:cNvSpPr txBox="1"/>
          <p:nvPr/>
        </p:nvSpPr>
        <p:spPr>
          <a:xfrm>
            <a:off x="1939070" y="2246700"/>
            <a:ext cx="873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Infinityhook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은 커널에서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ETW(Event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Tracing for Windows)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이용한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후킹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기술이다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36BE1C-A730-48C8-A210-2BABB8E05D2D}"/>
              </a:ext>
            </a:extLst>
          </p:cNvPr>
          <p:cNvSpPr txBox="1"/>
          <p:nvPr/>
        </p:nvSpPr>
        <p:spPr>
          <a:xfrm>
            <a:off x="2086707" y="3455022"/>
            <a:ext cx="8438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ETW : </a:t>
            </a:r>
            <a:r>
              <a:rPr lang="ko-KR" altLang="en-US" dirty="0"/>
              <a:t>사용자</a:t>
            </a:r>
            <a:r>
              <a:rPr lang="en-US" altLang="ko-KR" dirty="0"/>
              <a:t>, </a:t>
            </a:r>
            <a:r>
              <a:rPr lang="ko-KR" altLang="en-US" dirty="0"/>
              <a:t>커널 모드에서 발생하는 모든 이벤트를 로그화 </a:t>
            </a:r>
            <a:r>
              <a:rPr lang="en-US" altLang="ko-KR" dirty="0"/>
              <a:t>or </a:t>
            </a:r>
            <a:r>
              <a:rPr lang="ko-KR" altLang="en-US" dirty="0"/>
              <a:t>실시간으로 </a:t>
            </a:r>
            <a:br>
              <a:rPr lang="en-US" altLang="ko-KR" dirty="0"/>
            </a:br>
            <a:r>
              <a:rPr lang="en-US" altLang="ko-KR" dirty="0"/>
              <a:t>        </a:t>
            </a:r>
            <a:r>
              <a:rPr lang="ko-KR" altLang="en-US" dirty="0"/>
              <a:t>사용하는 추적 </a:t>
            </a:r>
            <a:r>
              <a:rPr lang="ko-KR" altLang="en-US" dirty="0" err="1"/>
              <a:t>매커니즘이다</a:t>
            </a:r>
            <a:r>
              <a:rPr lang="en-US" altLang="ko-KR" dirty="0"/>
              <a:t>. (</a:t>
            </a:r>
            <a:r>
              <a:rPr lang="ko-KR" altLang="en-US" dirty="0"/>
              <a:t>이벤트는 시스템콜 호출도 포함된다</a:t>
            </a:r>
            <a:r>
              <a:rPr lang="en-US" altLang="ko-KR" dirty="0"/>
              <a:t>.)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2920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4899</TotalTime>
  <Words>685</Words>
  <Application>Microsoft Office PowerPoint</Application>
  <PresentationFormat>와이드스크린</PresentationFormat>
  <Paragraphs>181</Paragraphs>
  <Slides>25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나눔스퀘어</vt:lpstr>
      <vt:lpstr>Consolas</vt:lpstr>
      <vt:lpstr>나눔스퀘어 ExtraBold</vt:lpstr>
      <vt:lpstr>Arial</vt:lpstr>
      <vt:lpstr>나눔스퀘어 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유진</dc:creator>
  <cp:lastModifiedBy>choi</cp:lastModifiedBy>
  <cp:revision>320</cp:revision>
  <dcterms:created xsi:type="dcterms:W3CDTF">2020-01-03T14:16:53Z</dcterms:created>
  <dcterms:modified xsi:type="dcterms:W3CDTF">2021-12-10T15:34:19Z</dcterms:modified>
</cp:coreProperties>
</file>