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26"/>
  </p:notesMasterIdLst>
  <p:sldIdLst>
    <p:sldId id="1864" r:id="rId5"/>
    <p:sldId id="1846" r:id="rId6"/>
    <p:sldId id="1845" r:id="rId7"/>
    <p:sldId id="1848" r:id="rId8"/>
    <p:sldId id="1866" r:id="rId9"/>
    <p:sldId id="1869" r:id="rId10"/>
    <p:sldId id="1868" r:id="rId11"/>
    <p:sldId id="1849" r:id="rId12"/>
    <p:sldId id="1852" r:id="rId13"/>
    <p:sldId id="1871" r:id="rId14"/>
    <p:sldId id="1878" r:id="rId15"/>
    <p:sldId id="1870" r:id="rId16"/>
    <p:sldId id="1865" r:id="rId17"/>
    <p:sldId id="1873" r:id="rId18"/>
    <p:sldId id="1874" r:id="rId19"/>
    <p:sldId id="1872" r:id="rId20"/>
    <p:sldId id="1875" r:id="rId21"/>
    <p:sldId id="1877" r:id="rId22"/>
    <p:sldId id="1876" r:id="rId23"/>
    <p:sldId id="1867" r:id="rId24"/>
    <p:sldId id="1858" r:id="rId2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FF1F"/>
    <a:srgbClr val="E23042"/>
    <a:srgbClr val="FFFFFF"/>
    <a:srgbClr val="C4C4C4"/>
    <a:srgbClr val="3578AF"/>
    <a:srgbClr val="FE4387"/>
    <a:srgbClr val="FF2625"/>
    <a:srgbClr val="007788"/>
    <a:srgbClr val="297C2A"/>
    <a:srgbClr val="F69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12" autoAdjust="0"/>
  </p:normalViewPr>
  <p:slideViewPr>
    <p:cSldViewPr snapToGrid="0">
      <p:cViewPr varScale="1">
        <p:scale>
          <a:sx n="108" d="100"/>
          <a:sy n="108" d="100"/>
        </p:scale>
        <p:origin x="654" y="102"/>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Barnes (Student)" userId="b55e35ab-e705-42f3-bc1f-5c93ea2d92b2" providerId="ADAL" clId="{7A5B5EB0-A2D7-4055-BA49-E167DC6DD048}"/>
    <pc:docChg chg="modSld">
      <pc:chgData name="William Barnes (Student)" userId="b55e35ab-e705-42f3-bc1f-5c93ea2d92b2" providerId="ADAL" clId="{7A5B5EB0-A2D7-4055-BA49-E167DC6DD048}" dt="2023-05-03T15:35:01.877" v="0" actId="20577"/>
      <pc:docMkLst>
        <pc:docMk/>
      </pc:docMkLst>
      <pc:sldChg chg="modSp mod">
        <pc:chgData name="William Barnes (Student)" userId="b55e35ab-e705-42f3-bc1f-5c93ea2d92b2" providerId="ADAL" clId="{7A5B5EB0-A2D7-4055-BA49-E167DC6DD048}" dt="2023-05-03T15:35:01.877" v="0" actId="20577"/>
        <pc:sldMkLst>
          <pc:docMk/>
          <pc:sldMk cId="1543265293" sldId="1864"/>
        </pc:sldMkLst>
        <pc:spChg chg="mod">
          <ac:chgData name="William Barnes (Student)" userId="b55e35ab-e705-42f3-bc1f-5c93ea2d92b2" providerId="ADAL" clId="{7A5B5EB0-A2D7-4055-BA49-E167DC6DD048}" dt="2023-05-03T15:35:01.877" v="0" actId="20577"/>
          <ac:spMkLst>
            <pc:docMk/>
            <pc:sldMk cId="1543265293" sldId="1864"/>
            <ac:spMk id="2" creationId="{2E21B2AF-F1EB-A9B4-28D0-613C177EBF6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1533250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14</a:t>
            </a:fld>
            <a:endParaRPr lang="en-US" altLang="en-US" dirty="0"/>
          </a:p>
        </p:txBody>
      </p:sp>
    </p:spTree>
    <p:extLst>
      <p:ext uri="{BB962C8B-B14F-4D97-AF65-F5344CB8AC3E}">
        <p14:creationId xmlns:p14="http://schemas.microsoft.com/office/powerpoint/2010/main" val="2352642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dirty="0"/>
              <a:t>Click icon to add picture</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dirty="0"/>
              <a:t>Click icon to add picture</a:t>
            </a:r>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5971899" y="727694"/>
            <a:ext cx="6220101" cy="1325563"/>
          </a:xfrm>
        </p:spPr>
        <p:txBody>
          <a:bodyPr anchor="ctr">
            <a:noAutofit/>
          </a:bodyPr>
          <a:lstStyle/>
          <a:p>
            <a:br>
              <a:rPr lang="en-US" altLang="en-US" dirty="0"/>
            </a:br>
            <a:r>
              <a:rPr lang="en-GB" b="1" dirty="0">
                <a:solidFill>
                  <a:schemeClr val="bg1">
                    <a:lumMod val="95000"/>
                    <a:lumOff val="5000"/>
                  </a:schemeClr>
                </a:solidFill>
              </a:rPr>
              <a:t>TRANSFERS R US</a:t>
            </a:r>
            <a:endParaRPr lang="en-US" altLang="en-US" dirty="0">
              <a:solidFill>
                <a:schemeClr val="bg1">
                  <a:lumMod val="95000"/>
                  <a:lumOff val="5000"/>
                </a:schemeClr>
              </a:solidFill>
            </a:endParaRPr>
          </a:p>
        </p:txBody>
      </p:sp>
      <p:sp>
        <p:nvSpPr>
          <p:cNvPr id="2" name="TextBox 1">
            <a:extLst>
              <a:ext uri="{FF2B5EF4-FFF2-40B4-BE49-F238E27FC236}">
                <a16:creationId xmlns:a16="http://schemas.microsoft.com/office/drawing/2014/main" id="{2E21B2AF-F1EB-A9B4-28D0-613C177EBF68}"/>
              </a:ext>
            </a:extLst>
          </p:cNvPr>
          <p:cNvSpPr txBox="1"/>
          <p:nvPr/>
        </p:nvSpPr>
        <p:spPr>
          <a:xfrm>
            <a:off x="6350465" y="2804117"/>
            <a:ext cx="4026715" cy="3416320"/>
          </a:xfrm>
          <a:prstGeom prst="rect">
            <a:avLst/>
          </a:prstGeom>
          <a:noFill/>
        </p:spPr>
        <p:txBody>
          <a:bodyPr wrap="square" rtlCol="0">
            <a:spAutoFit/>
          </a:bodyPr>
          <a:lstStyle/>
          <a:p>
            <a:pPr algn="ctr" rtl="0">
              <a:spcBef>
                <a:spcPts val="0"/>
              </a:spcBef>
              <a:spcAft>
                <a:spcPts val="0"/>
              </a:spcAft>
            </a:pPr>
            <a:r>
              <a:rPr lang="en-GB" sz="1800" b="1" i="0" u="none" strike="noStrike" dirty="0">
                <a:solidFill>
                  <a:srgbClr val="000000"/>
                </a:solidFill>
                <a:effectLst/>
                <a:latin typeface="Times New Roman" panose="02020603050405020304" pitchFamily="18" charset="0"/>
              </a:rPr>
              <a:t>GROUP NO:</a:t>
            </a:r>
            <a:r>
              <a:rPr lang="en-GB" sz="1800" b="0" i="0" u="none" strike="noStrike" dirty="0">
                <a:solidFill>
                  <a:srgbClr val="000000"/>
                </a:solidFill>
                <a:effectLst/>
                <a:latin typeface="Times New Roman" panose="02020603050405020304" pitchFamily="18" charset="0"/>
              </a:rPr>
              <a:t> 2</a:t>
            </a:r>
            <a:endParaRPr lang="en-GB" b="0" dirty="0">
              <a:effectLst/>
            </a:endParaRPr>
          </a:p>
          <a:p>
            <a:pPr algn="ctr" rtl="0">
              <a:spcBef>
                <a:spcPts val="0"/>
              </a:spcBef>
              <a:spcAft>
                <a:spcPts val="0"/>
              </a:spcAft>
            </a:pPr>
            <a:br>
              <a:rPr lang="en-GB" b="0" dirty="0">
                <a:effectLst/>
              </a:rPr>
            </a:br>
            <a:r>
              <a:rPr lang="en-GB" sz="1800" b="1" i="0" u="none" strike="noStrike" dirty="0">
                <a:solidFill>
                  <a:srgbClr val="000000"/>
                </a:solidFill>
                <a:effectLst/>
                <a:latin typeface="Times New Roman" panose="02020603050405020304" pitchFamily="18" charset="0"/>
              </a:rPr>
              <a:t>MENTOR:</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Shelan</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Jeawak</a:t>
            </a:r>
            <a:r>
              <a:rPr lang="en-GB" sz="1800" b="0" i="0" u="none" strike="noStrike" dirty="0">
                <a:solidFill>
                  <a:srgbClr val="000000"/>
                </a:solidFill>
                <a:effectLst/>
                <a:latin typeface="Times New Roman" panose="02020603050405020304" pitchFamily="18" charset="0"/>
              </a:rPr>
              <a:t> </a:t>
            </a:r>
            <a:endParaRPr lang="en-GB" b="0" dirty="0">
              <a:effectLst/>
            </a:endParaRPr>
          </a:p>
          <a:p>
            <a:pPr algn="ctr" rtl="0">
              <a:spcBef>
                <a:spcPts val="0"/>
              </a:spcBef>
              <a:spcAft>
                <a:spcPts val="0"/>
              </a:spcAft>
            </a:pPr>
            <a:br>
              <a:rPr lang="en-GB" b="0" dirty="0">
                <a:effectLst/>
              </a:rPr>
            </a:br>
            <a:r>
              <a:rPr lang="en-GB" sz="1800" b="1" i="0" u="none" strike="noStrike" dirty="0">
                <a:solidFill>
                  <a:srgbClr val="000000"/>
                </a:solidFill>
                <a:effectLst/>
                <a:latin typeface="Times New Roman" panose="02020603050405020304" pitchFamily="18" charset="0"/>
              </a:rPr>
              <a:t>GROUP MEMBERS:</a:t>
            </a:r>
            <a:endParaRPr lang="en-GB" b="0" dirty="0">
              <a:effectLst/>
            </a:endParaRPr>
          </a:p>
          <a:p>
            <a:pPr algn="ctr" rtl="0">
              <a:spcBef>
                <a:spcPts val="0"/>
              </a:spcBef>
              <a:spcAft>
                <a:spcPts val="0"/>
              </a:spcAft>
            </a:pPr>
            <a:r>
              <a:rPr lang="en-GB" sz="1800" b="0" i="0" u="none" strike="noStrike" dirty="0" err="1">
                <a:solidFill>
                  <a:srgbClr val="000000"/>
                </a:solidFill>
                <a:effectLst/>
                <a:latin typeface="Times New Roman" panose="02020603050405020304" pitchFamily="18" charset="0"/>
              </a:rPr>
              <a:t>Sude</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Fidan</a:t>
            </a:r>
            <a:r>
              <a:rPr lang="en-GB" sz="1800" b="0" i="0" u="none" strike="noStrike" dirty="0">
                <a:solidFill>
                  <a:srgbClr val="000000"/>
                </a:solidFill>
                <a:effectLst/>
                <a:latin typeface="Times New Roman" panose="02020603050405020304" pitchFamily="18" charset="0"/>
              </a:rPr>
              <a:t> 21068639 (20%)</a:t>
            </a:r>
            <a:endParaRPr lang="en-GB" b="0" dirty="0">
              <a:effectLst/>
            </a:endParaRPr>
          </a:p>
          <a:p>
            <a:pPr algn="ctr" rtl="0">
              <a:spcBef>
                <a:spcPts val="0"/>
              </a:spcBef>
              <a:spcAft>
                <a:spcPts val="0"/>
              </a:spcAft>
            </a:pPr>
            <a:r>
              <a:rPr lang="en-GB" sz="1800" b="0" i="0" u="none" strike="noStrike" dirty="0">
                <a:solidFill>
                  <a:srgbClr val="000000"/>
                </a:solidFill>
                <a:effectLst/>
                <a:latin typeface="Times New Roman" panose="02020603050405020304" pitchFamily="18" charset="0"/>
              </a:rPr>
              <a:t>Fiorella </a:t>
            </a:r>
            <a:r>
              <a:rPr lang="en-GB" sz="1800" b="0" i="0" u="none" strike="noStrike" dirty="0" err="1">
                <a:solidFill>
                  <a:srgbClr val="000000"/>
                </a:solidFill>
                <a:effectLst/>
                <a:latin typeface="Times New Roman" panose="02020603050405020304" pitchFamily="18" charset="0"/>
              </a:rPr>
              <a:t>Scarpino</a:t>
            </a:r>
            <a:r>
              <a:rPr lang="en-GB" sz="1800" b="0" i="0" u="none" strike="noStrike" dirty="0">
                <a:solidFill>
                  <a:srgbClr val="000000"/>
                </a:solidFill>
                <a:effectLst/>
                <a:latin typeface="Times New Roman" panose="02020603050405020304" pitchFamily="18" charset="0"/>
              </a:rPr>
              <a:t> 21010043 (20%)</a:t>
            </a:r>
            <a:endParaRPr lang="en-GB" b="0" dirty="0">
              <a:effectLst/>
            </a:endParaRPr>
          </a:p>
          <a:p>
            <a:pPr algn="ctr" rtl="0">
              <a:spcBef>
                <a:spcPts val="0"/>
              </a:spcBef>
              <a:spcAft>
                <a:spcPts val="0"/>
              </a:spcAft>
            </a:pPr>
            <a:r>
              <a:rPr lang="en-GB" sz="1800" b="0" i="0" u="none" strike="noStrike" dirty="0">
                <a:solidFill>
                  <a:srgbClr val="000000"/>
                </a:solidFill>
                <a:effectLst/>
                <a:latin typeface="Times New Roman" panose="02020603050405020304" pitchFamily="18" charset="0"/>
              </a:rPr>
              <a:t>William Barnes 21031340 (20%)</a:t>
            </a:r>
            <a:endParaRPr lang="en-GB" b="0" dirty="0">
              <a:effectLst/>
            </a:endParaRPr>
          </a:p>
          <a:p>
            <a:pPr algn="ctr" rtl="0">
              <a:spcBef>
                <a:spcPts val="0"/>
              </a:spcBef>
              <a:spcAft>
                <a:spcPts val="0"/>
              </a:spcAft>
            </a:pPr>
            <a:r>
              <a:rPr lang="en-GB" sz="1800" b="0" i="0" u="none" strike="noStrike" dirty="0">
                <a:solidFill>
                  <a:srgbClr val="000000"/>
                </a:solidFill>
                <a:effectLst/>
                <a:latin typeface="Times New Roman" panose="02020603050405020304" pitchFamily="18" charset="0"/>
              </a:rPr>
              <a:t>Jack </a:t>
            </a:r>
            <a:r>
              <a:rPr lang="en-GB" sz="1800" b="0" i="0" u="none" strike="noStrike" dirty="0" err="1">
                <a:solidFill>
                  <a:srgbClr val="000000"/>
                </a:solidFill>
                <a:effectLst/>
                <a:latin typeface="Times New Roman" panose="02020603050405020304" pitchFamily="18" charset="0"/>
              </a:rPr>
              <a:t>Douet</a:t>
            </a:r>
            <a:r>
              <a:rPr lang="en-GB" sz="1800" b="0" i="0" u="none" strike="noStrike" dirty="0">
                <a:solidFill>
                  <a:srgbClr val="000000"/>
                </a:solidFill>
                <a:effectLst/>
                <a:latin typeface="Times New Roman" panose="02020603050405020304" pitchFamily="18" charset="0"/>
              </a:rPr>
              <a:t> 21025153 (20%)</a:t>
            </a:r>
            <a:endParaRPr lang="en-GB" b="0" dirty="0">
              <a:effectLst/>
            </a:endParaRPr>
          </a:p>
          <a:p>
            <a:pPr algn="ctr" rtl="0">
              <a:spcBef>
                <a:spcPts val="0"/>
              </a:spcBef>
              <a:spcAft>
                <a:spcPts val="0"/>
              </a:spcAft>
            </a:pPr>
            <a:r>
              <a:rPr lang="en-GB" sz="1800" b="0" i="0" u="none" strike="noStrike" dirty="0">
                <a:solidFill>
                  <a:srgbClr val="000000"/>
                </a:solidFill>
                <a:effectLst/>
                <a:latin typeface="Times New Roman" panose="02020603050405020304" pitchFamily="18" charset="0"/>
              </a:rPr>
              <a:t>Troy </a:t>
            </a:r>
            <a:r>
              <a:rPr lang="en-GB" sz="1800" b="0" i="0" u="none" strike="noStrike" dirty="0" err="1">
                <a:solidFill>
                  <a:srgbClr val="000000"/>
                </a:solidFill>
                <a:effectLst/>
                <a:latin typeface="Times New Roman" panose="02020603050405020304" pitchFamily="18" charset="0"/>
              </a:rPr>
              <a:t>Akbulut</a:t>
            </a:r>
            <a:r>
              <a:rPr lang="en-GB" sz="1800" b="0" i="0" u="none" strike="noStrike" dirty="0">
                <a:solidFill>
                  <a:srgbClr val="000000"/>
                </a:solidFill>
                <a:effectLst/>
                <a:latin typeface="Times New Roman" panose="02020603050405020304" pitchFamily="18" charset="0"/>
              </a:rPr>
              <a:t> 21015976 (20%)</a:t>
            </a:r>
            <a:endParaRPr lang="en-GB" b="0" dirty="0">
              <a:effectLst/>
            </a:endParaRPr>
          </a:p>
          <a:p>
            <a:br>
              <a:rPr lang="en-GB" dirty="0"/>
            </a:br>
            <a:endParaRPr lang="en-GB" dirty="0"/>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47537" y="336149"/>
            <a:ext cx="12096925" cy="615553"/>
          </a:xfrm>
        </p:spPr>
        <p:txBody>
          <a:bodyPr/>
          <a:lstStyle/>
          <a:p>
            <a:r>
              <a:rPr lang="en-US" dirty="0"/>
              <a:t>INITIAL DATABASE DESIGN</a:t>
            </a:r>
          </a:p>
        </p:txBody>
      </p:sp>
      <p:pic>
        <p:nvPicPr>
          <p:cNvPr id="5" name="Picture 4">
            <a:extLst>
              <a:ext uri="{FF2B5EF4-FFF2-40B4-BE49-F238E27FC236}">
                <a16:creationId xmlns:a16="http://schemas.microsoft.com/office/drawing/2014/main" id="{C469233F-9176-81DB-EE0C-32892078FF3F}"/>
              </a:ext>
            </a:extLst>
          </p:cNvPr>
          <p:cNvPicPr>
            <a:picLocks noChangeAspect="1"/>
          </p:cNvPicPr>
          <p:nvPr/>
        </p:nvPicPr>
        <p:blipFill>
          <a:blip r:embed="rId3"/>
          <a:stretch>
            <a:fillRect/>
          </a:stretch>
        </p:blipFill>
        <p:spPr>
          <a:xfrm>
            <a:off x="472965" y="1523592"/>
            <a:ext cx="5002918" cy="3810816"/>
          </a:xfrm>
          <a:prstGeom prst="rect">
            <a:avLst/>
          </a:prstGeom>
        </p:spPr>
      </p:pic>
      <p:pic>
        <p:nvPicPr>
          <p:cNvPr id="7" name="Picture 6">
            <a:extLst>
              <a:ext uri="{FF2B5EF4-FFF2-40B4-BE49-F238E27FC236}">
                <a16:creationId xmlns:a16="http://schemas.microsoft.com/office/drawing/2014/main" id="{94BD9F5F-BAC9-39B6-20C1-60FDCE29BCB8}"/>
              </a:ext>
            </a:extLst>
          </p:cNvPr>
          <p:cNvPicPr>
            <a:picLocks noChangeAspect="1"/>
          </p:cNvPicPr>
          <p:nvPr/>
        </p:nvPicPr>
        <p:blipFill>
          <a:blip r:embed="rId4"/>
          <a:stretch>
            <a:fillRect/>
          </a:stretch>
        </p:blipFill>
        <p:spPr>
          <a:xfrm>
            <a:off x="5598854" y="2218593"/>
            <a:ext cx="6507772" cy="2574124"/>
          </a:xfrm>
          <a:prstGeom prst="rect">
            <a:avLst/>
          </a:prstGeom>
        </p:spPr>
      </p:pic>
    </p:spTree>
    <p:extLst>
      <p:ext uri="{BB962C8B-B14F-4D97-AF65-F5344CB8AC3E}">
        <p14:creationId xmlns:p14="http://schemas.microsoft.com/office/powerpoint/2010/main" val="136164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6.png">
            <a:extLst>
              <a:ext uri="{FF2B5EF4-FFF2-40B4-BE49-F238E27FC236}">
                <a16:creationId xmlns:a16="http://schemas.microsoft.com/office/drawing/2014/main" id="{366D5B83-27AF-EC2B-BE96-9542846C2587}"/>
              </a:ext>
            </a:extLst>
          </p:cNvPr>
          <p:cNvPicPr/>
          <p:nvPr/>
        </p:nvPicPr>
        <p:blipFill>
          <a:blip r:embed="rId2"/>
          <a:srcRect/>
          <a:stretch>
            <a:fillRect/>
          </a:stretch>
        </p:blipFill>
        <p:spPr>
          <a:xfrm>
            <a:off x="2577664" y="1114329"/>
            <a:ext cx="7036672" cy="4766210"/>
          </a:xfrm>
          <a:prstGeom prst="rect">
            <a:avLst/>
          </a:prstGeom>
          <a:ln/>
        </p:spPr>
      </p:pic>
      <p:sp>
        <p:nvSpPr>
          <p:cNvPr id="5" name="Title 3">
            <a:extLst>
              <a:ext uri="{FF2B5EF4-FFF2-40B4-BE49-F238E27FC236}">
                <a16:creationId xmlns:a16="http://schemas.microsoft.com/office/drawing/2014/main" id="{68A11F09-6B1F-3B47-434E-371624ED4077}"/>
              </a:ext>
            </a:extLst>
          </p:cNvPr>
          <p:cNvSpPr>
            <a:spLocks noGrp="1"/>
          </p:cNvSpPr>
          <p:nvPr>
            <p:ph type="title"/>
          </p:nvPr>
        </p:nvSpPr>
        <p:spPr>
          <a:xfrm>
            <a:off x="47537" y="349702"/>
            <a:ext cx="12096925" cy="615553"/>
          </a:xfrm>
        </p:spPr>
        <p:txBody>
          <a:bodyPr/>
          <a:lstStyle/>
          <a:p>
            <a:r>
              <a:rPr lang="en-US" dirty="0"/>
              <a:t>FINAL DATABASE DESIGN</a:t>
            </a:r>
          </a:p>
        </p:txBody>
      </p:sp>
    </p:spTree>
    <p:extLst>
      <p:ext uri="{BB962C8B-B14F-4D97-AF65-F5344CB8AC3E}">
        <p14:creationId xmlns:p14="http://schemas.microsoft.com/office/powerpoint/2010/main" val="308153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12B6-E36B-D1BB-380F-B91E076689BB}"/>
              </a:ext>
            </a:extLst>
          </p:cNvPr>
          <p:cNvSpPr>
            <a:spLocks noGrp="1"/>
          </p:cNvSpPr>
          <p:nvPr>
            <p:ph type="title"/>
          </p:nvPr>
        </p:nvSpPr>
        <p:spPr>
          <a:xfrm>
            <a:off x="3261919" y="170679"/>
            <a:ext cx="5334000" cy="1189038"/>
          </a:xfrm>
        </p:spPr>
        <p:txBody>
          <a:bodyPr/>
          <a:lstStyle/>
          <a:p>
            <a:r>
              <a:rPr lang="en-GB" dirty="0"/>
              <a:t>USE CASE DIAGRAM</a:t>
            </a:r>
          </a:p>
        </p:txBody>
      </p:sp>
      <p:pic>
        <p:nvPicPr>
          <p:cNvPr id="6" name="image23.png">
            <a:extLst>
              <a:ext uri="{FF2B5EF4-FFF2-40B4-BE49-F238E27FC236}">
                <a16:creationId xmlns:a16="http://schemas.microsoft.com/office/drawing/2014/main" id="{DAF5AA0B-A615-F5BF-FEAE-75E8D864621E}"/>
              </a:ext>
            </a:extLst>
          </p:cNvPr>
          <p:cNvPicPr/>
          <p:nvPr/>
        </p:nvPicPr>
        <p:blipFill>
          <a:blip r:embed="rId2"/>
          <a:srcRect/>
          <a:stretch>
            <a:fillRect/>
          </a:stretch>
        </p:blipFill>
        <p:spPr>
          <a:xfrm>
            <a:off x="3027045" y="1053460"/>
            <a:ext cx="6137910" cy="4432300"/>
          </a:xfrm>
          <a:prstGeom prst="rect">
            <a:avLst/>
          </a:prstGeom>
          <a:ln/>
        </p:spPr>
      </p:pic>
    </p:spTree>
    <p:extLst>
      <p:ext uri="{BB962C8B-B14F-4D97-AF65-F5344CB8AC3E}">
        <p14:creationId xmlns:p14="http://schemas.microsoft.com/office/powerpoint/2010/main" val="391289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67.png">
            <a:extLst>
              <a:ext uri="{FF2B5EF4-FFF2-40B4-BE49-F238E27FC236}">
                <a16:creationId xmlns:a16="http://schemas.microsoft.com/office/drawing/2014/main" id="{BD191319-DBD7-6E5C-7E0E-5DAB9A6DD1B5}"/>
              </a:ext>
            </a:extLst>
          </p:cNvPr>
          <p:cNvPicPr/>
          <p:nvPr/>
        </p:nvPicPr>
        <p:blipFill>
          <a:blip r:embed="rId2"/>
          <a:srcRect/>
          <a:stretch>
            <a:fillRect/>
          </a:stretch>
        </p:blipFill>
        <p:spPr>
          <a:xfrm>
            <a:off x="1374396" y="173914"/>
            <a:ext cx="4441056" cy="6510172"/>
          </a:xfrm>
          <a:prstGeom prst="rect">
            <a:avLst/>
          </a:prstGeom>
          <a:ln/>
        </p:spPr>
      </p:pic>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7684316" y="5251507"/>
            <a:ext cx="4229934" cy="1057711"/>
          </a:xfrm>
        </p:spPr>
        <p:txBody>
          <a:bodyPr/>
          <a:lstStyle/>
          <a:p>
            <a:r>
              <a:rPr lang="en-US" dirty="0">
                <a:solidFill>
                  <a:schemeClr val="bg1">
                    <a:lumMod val="95000"/>
                    <a:lumOff val="5000"/>
                  </a:schemeClr>
                </a:solidFill>
              </a:rPr>
              <a:t>PLAYER CLASS DIAGRAM</a:t>
            </a:r>
          </a:p>
        </p:txBody>
      </p:sp>
    </p:spTree>
    <p:extLst>
      <p:ext uri="{BB962C8B-B14F-4D97-AF65-F5344CB8AC3E}">
        <p14:creationId xmlns:p14="http://schemas.microsoft.com/office/powerpoint/2010/main" val="143066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49779" y="386307"/>
            <a:ext cx="12096925" cy="615553"/>
          </a:xfrm>
        </p:spPr>
        <p:txBody>
          <a:bodyPr/>
          <a:lstStyle/>
          <a:p>
            <a:r>
              <a:rPr lang="en-US" dirty="0"/>
              <a:t>SEQUENCE DIAGRAM – ALL PLAYERS</a:t>
            </a:r>
          </a:p>
        </p:txBody>
      </p:sp>
      <p:pic>
        <p:nvPicPr>
          <p:cNvPr id="6" name="image87.png">
            <a:extLst>
              <a:ext uri="{FF2B5EF4-FFF2-40B4-BE49-F238E27FC236}">
                <a16:creationId xmlns:a16="http://schemas.microsoft.com/office/drawing/2014/main" id="{02E6992C-1193-8315-B4E1-D47FFDAE6507}"/>
              </a:ext>
            </a:extLst>
          </p:cNvPr>
          <p:cNvPicPr/>
          <p:nvPr/>
        </p:nvPicPr>
        <p:blipFill>
          <a:blip r:embed="rId3"/>
          <a:srcRect/>
          <a:stretch>
            <a:fillRect/>
          </a:stretch>
        </p:blipFill>
        <p:spPr>
          <a:xfrm>
            <a:off x="1877978" y="1465498"/>
            <a:ext cx="8661197" cy="3927003"/>
          </a:xfrm>
          <a:prstGeom prst="rect">
            <a:avLst/>
          </a:prstGeom>
          <a:ln/>
        </p:spPr>
      </p:pic>
    </p:spTree>
    <p:extLst>
      <p:ext uri="{BB962C8B-B14F-4D97-AF65-F5344CB8AC3E}">
        <p14:creationId xmlns:p14="http://schemas.microsoft.com/office/powerpoint/2010/main" val="418110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7743038" y="5150839"/>
            <a:ext cx="4229934" cy="1057711"/>
          </a:xfrm>
        </p:spPr>
        <p:txBody>
          <a:bodyPr/>
          <a:lstStyle/>
          <a:p>
            <a:r>
              <a:rPr lang="en-US" sz="3200" dirty="0">
                <a:solidFill>
                  <a:schemeClr val="bg1">
                    <a:lumMod val="95000"/>
                    <a:lumOff val="5000"/>
                  </a:schemeClr>
                </a:solidFill>
              </a:rPr>
              <a:t>SEQUENCE DIAGRAM – SHOW PLAYER STATS</a:t>
            </a:r>
          </a:p>
        </p:txBody>
      </p:sp>
      <p:pic>
        <p:nvPicPr>
          <p:cNvPr id="2" name="image4.png">
            <a:extLst>
              <a:ext uri="{FF2B5EF4-FFF2-40B4-BE49-F238E27FC236}">
                <a16:creationId xmlns:a16="http://schemas.microsoft.com/office/drawing/2014/main" id="{260ECCF4-6380-591A-9AFC-BC2C7D140B7A}"/>
              </a:ext>
            </a:extLst>
          </p:cNvPr>
          <p:cNvPicPr/>
          <p:nvPr/>
        </p:nvPicPr>
        <p:blipFill>
          <a:blip r:embed="rId2"/>
          <a:srcRect/>
          <a:stretch>
            <a:fillRect/>
          </a:stretch>
        </p:blipFill>
        <p:spPr>
          <a:xfrm>
            <a:off x="1128915" y="267769"/>
            <a:ext cx="5028604" cy="6322461"/>
          </a:xfrm>
          <a:prstGeom prst="rect">
            <a:avLst/>
          </a:prstGeom>
          <a:ln/>
        </p:spPr>
      </p:pic>
    </p:spTree>
    <p:extLst>
      <p:ext uri="{BB962C8B-B14F-4D97-AF65-F5344CB8AC3E}">
        <p14:creationId xmlns:p14="http://schemas.microsoft.com/office/powerpoint/2010/main" val="66408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7F38-6293-FBC0-5B71-540F2ACBC7C7}"/>
              </a:ext>
            </a:extLst>
          </p:cNvPr>
          <p:cNvSpPr>
            <a:spLocks noGrp="1"/>
          </p:cNvSpPr>
          <p:nvPr>
            <p:ph type="title"/>
          </p:nvPr>
        </p:nvSpPr>
        <p:spPr>
          <a:xfrm>
            <a:off x="485162" y="271347"/>
            <a:ext cx="8306499" cy="701776"/>
          </a:xfrm>
        </p:spPr>
        <p:txBody>
          <a:bodyPr/>
          <a:lstStyle/>
          <a:p>
            <a:r>
              <a:rPr lang="en-GB" dirty="0"/>
              <a:t>FUNCTIONAL REQUIREMENTS</a:t>
            </a:r>
          </a:p>
        </p:txBody>
      </p:sp>
      <p:pic>
        <p:nvPicPr>
          <p:cNvPr id="7" name="image53.png">
            <a:extLst>
              <a:ext uri="{FF2B5EF4-FFF2-40B4-BE49-F238E27FC236}">
                <a16:creationId xmlns:a16="http://schemas.microsoft.com/office/drawing/2014/main" id="{162915A2-8351-50D8-9542-55C95AE69AE3}"/>
              </a:ext>
            </a:extLst>
          </p:cNvPr>
          <p:cNvPicPr/>
          <p:nvPr/>
        </p:nvPicPr>
        <p:blipFill>
          <a:blip r:embed="rId2"/>
          <a:srcRect/>
          <a:stretch>
            <a:fillRect/>
          </a:stretch>
        </p:blipFill>
        <p:spPr>
          <a:xfrm>
            <a:off x="2780967" y="1138574"/>
            <a:ext cx="6010694" cy="4439929"/>
          </a:xfrm>
          <a:prstGeom prst="rect">
            <a:avLst/>
          </a:prstGeom>
          <a:ln/>
        </p:spPr>
      </p:pic>
      <p:pic>
        <p:nvPicPr>
          <p:cNvPr id="9" name="Graphic 8" descr="Checkmark with solid fill">
            <a:extLst>
              <a:ext uri="{FF2B5EF4-FFF2-40B4-BE49-F238E27FC236}">
                <a16:creationId xmlns:a16="http://schemas.microsoft.com/office/drawing/2014/main" id="{5C677944-2E4B-BE0A-5327-6405AAEA32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02657" y="1434517"/>
            <a:ext cx="295888" cy="295888"/>
          </a:xfrm>
          <a:prstGeom prst="rect">
            <a:avLst/>
          </a:prstGeom>
        </p:spPr>
      </p:pic>
      <p:pic>
        <p:nvPicPr>
          <p:cNvPr id="10" name="Graphic 9" descr="Checkmark with solid fill">
            <a:extLst>
              <a:ext uri="{FF2B5EF4-FFF2-40B4-BE49-F238E27FC236}">
                <a16:creationId xmlns:a16="http://schemas.microsoft.com/office/drawing/2014/main" id="{96444FBA-DA3C-58FE-5BC0-7B55FCF472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7882" y="2694087"/>
            <a:ext cx="295888" cy="295888"/>
          </a:xfrm>
          <a:prstGeom prst="rect">
            <a:avLst/>
          </a:prstGeom>
        </p:spPr>
      </p:pic>
      <p:pic>
        <p:nvPicPr>
          <p:cNvPr id="11" name="Graphic 10" descr="Checkmark with solid fill">
            <a:extLst>
              <a:ext uri="{FF2B5EF4-FFF2-40B4-BE49-F238E27FC236}">
                <a16:creationId xmlns:a16="http://schemas.microsoft.com/office/drawing/2014/main" id="{06AAB372-9397-724D-48A4-EAC67B1EB1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7882" y="3026152"/>
            <a:ext cx="295888" cy="295888"/>
          </a:xfrm>
          <a:prstGeom prst="rect">
            <a:avLst/>
          </a:prstGeom>
        </p:spPr>
      </p:pic>
      <p:pic>
        <p:nvPicPr>
          <p:cNvPr id="12" name="Graphic 11" descr="Checkmark with solid fill">
            <a:extLst>
              <a:ext uri="{FF2B5EF4-FFF2-40B4-BE49-F238E27FC236}">
                <a16:creationId xmlns:a16="http://schemas.microsoft.com/office/drawing/2014/main" id="{6AC34B68-73E2-F91D-E4D8-CA20BA6BAC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7882" y="3382860"/>
            <a:ext cx="295888" cy="295888"/>
          </a:xfrm>
          <a:prstGeom prst="rect">
            <a:avLst/>
          </a:prstGeom>
        </p:spPr>
      </p:pic>
      <p:pic>
        <p:nvPicPr>
          <p:cNvPr id="13" name="Graphic 12" descr="Checkmark with solid fill">
            <a:extLst>
              <a:ext uri="{FF2B5EF4-FFF2-40B4-BE49-F238E27FC236}">
                <a16:creationId xmlns:a16="http://schemas.microsoft.com/office/drawing/2014/main" id="{6BE5AF0A-2AAB-A5FC-DE62-A4EEFC4C67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7539" y="3770328"/>
            <a:ext cx="295888" cy="295888"/>
          </a:xfrm>
          <a:prstGeom prst="rect">
            <a:avLst/>
          </a:prstGeom>
        </p:spPr>
      </p:pic>
      <p:pic>
        <p:nvPicPr>
          <p:cNvPr id="14" name="Graphic 13" descr="Checkmark with solid fill">
            <a:extLst>
              <a:ext uri="{FF2B5EF4-FFF2-40B4-BE49-F238E27FC236}">
                <a16:creationId xmlns:a16="http://schemas.microsoft.com/office/drawing/2014/main" id="{78D2E5C2-E9BA-B65F-4029-D1C273DC0C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7882" y="1790726"/>
            <a:ext cx="295888" cy="295888"/>
          </a:xfrm>
          <a:prstGeom prst="rect">
            <a:avLst/>
          </a:prstGeom>
        </p:spPr>
      </p:pic>
      <p:pic>
        <p:nvPicPr>
          <p:cNvPr id="19" name="Graphic 18" descr="Checkmark with solid fill">
            <a:extLst>
              <a:ext uri="{FF2B5EF4-FFF2-40B4-BE49-F238E27FC236}">
                <a16:creationId xmlns:a16="http://schemas.microsoft.com/office/drawing/2014/main" id="{22EBCC72-C120-6415-1061-7CD144AC67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7882" y="2291938"/>
            <a:ext cx="295888" cy="295888"/>
          </a:xfrm>
          <a:prstGeom prst="rect">
            <a:avLst/>
          </a:prstGeom>
        </p:spPr>
      </p:pic>
    </p:spTree>
    <p:extLst>
      <p:ext uri="{BB962C8B-B14F-4D97-AF65-F5344CB8AC3E}">
        <p14:creationId xmlns:p14="http://schemas.microsoft.com/office/powerpoint/2010/main" val="772305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E3C02-D31F-7A86-157E-1E675B662C0B}"/>
              </a:ext>
            </a:extLst>
          </p:cNvPr>
          <p:cNvSpPr>
            <a:spLocks noGrp="1"/>
          </p:cNvSpPr>
          <p:nvPr>
            <p:ph type="title"/>
          </p:nvPr>
        </p:nvSpPr>
        <p:spPr>
          <a:xfrm>
            <a:off x="75501" y="380048"/>
            <a:ext cx="11863432" cy="1189038"/>
          </a:xfrm>
        </p:spPr>
        <p:txBody>
          <a:bodyPr/>
          <a:lstStyle/>
          <a:p>
            <a:r>
              <a:rPr lang="en-GB" dirty="0">
                <a:solidFill>
                  <a:srgbClr val="E23042"/>
                </a:solidFill>
              </a:rPr>
              <a:t>NONFUNCTIONAL REQUIREMENTS</a:t>
            </a:r>
          </a:p>
        </p:txBody>
      </p:sp>
      <p:pic>
        <p:nvPicPr>
          <p:cNvPr id="6" name="image15.png">
            <a:extLst>
              <a:ext uri="{FF2B5EF4-FFF2-40B4-BE49-F238E27FC236}">
                <a16:creationId xmlns:a16="http://schemas.microsoft.com/office/drawing/2014/main" id="{37B0DB3F-3411-59F6-31B3-58919F534668}"/>
              </a:ext>
            </a:extLst>
          </p:cNvPr>
          <p:cNvPicPr/>
          <p:nvPr/>
        </p:nvPicPr>
        <p:blipFill>
          <a:blip r:embed="rId2"/>
          <a:srcRect/>
          <a:stretch>
            <a:fillRect/>
          </a:stretch>
        </p:blipFill>
        <p:spPr>
          <a:xfrm>
            <a:off x="3256327" y="1139529"/>
            <a:ext cx="4724140" cy="4578941"/>
          </a:xfrm>
          <a:prstGeom prst="rect">
            <a:avLst/>
          </a:prstGeom>
          <a:ln/>
        </p:spPr>
      </p:pic>
      <p:pic>
        <p:nvPicPr>
          <p:cNvPr id="8" name="Graphic 7" descr="Checkmark with solid fill">
            <a:extLst>
              <a:ext uri="{FF2B5EF4-FFF2-40B4-BE49-F238E27FC236}">
                <a16:creationId xmlns:a16="http://schemas.microsoft.com/office/drawing/2014/main" id="{1708477C-0115-5C71-75C4-1A6D29F5C0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07640" y="2982343"/>
            <a:ext cx="295888" cy="295888"/>
          </a:xfrm>
          <a:prstGeom prst="rect">
            <a:avLst/>
          </a:prstGeom>
        </p:spPr>
      </p:pic>
      <p:pic>
        <p:nvPicPr>
          <p:cNvPr id="9" name="Graphic 8" descr="Checkmark with solid fill">
            <a:extLst>
              <a:ext uri="{FF2B5EF4-FFF2-40B4-BE49-F238E27FC236}">
                <a16:creationId xmlns:a16="http://schemas.microsoft.com/office/drawing/2014/main" id="{7394FC3A-17DD-A4B7-6F21-0F10718D2D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07640" y="2395915"/>
            <a:ext cx="295888" cy="295888"/>
          </a:xfrm>
          <a:prstGeom prst="rect">
            <a:avLst/>
          </a:prstGeom>
        </p:spPr>
      </p:pic>
      <p:pic>
        <p:nvPicPr>
          <p:cNvPr id="10" name="Graphic 9" descr="Checkmark with solid fill">
            <a:extLst>
              <a:ext uri="{FF2B5EF4-FFF2-40B4-BE49-F238E27FC236}">
                <a16:creationId xmlns:a16="http://schemas.microsoft.com/office/drawing/2014/main" id="{7995FA48-3991-4BD5-24A9-1202921CAE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07640" y="1823207"/>
            <a:ext cx="295888" cy="295888"/>
          </a:xfrm>
          <a:prstGeom prst="rect">
            <a:avLst/>
          </a:prstGeom>
        </p:spPr>
      </p:pic>
      <p:pic>
        <p:nvPicPr>
          <p:cNvPr id="11" name="Graphic 10" descr="Checkmark with solid fill">
            <a:extLst>
              <a:ext uri="{FF2B5EF4-FFF2-40B4-BE49-F238E27FC236}">
                <a16:creationId xmlns:a16="http://schemas.microsoft.com/office/drawing/2014/main" id="{834A4D46-54A4-7854-F5F2-2A6B9EC68A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07640" y="1354821"/>
            <a:ext cx="295888" cy="295888"/>
          </a:xfrm>
          <a:prstGeom prst="rect">
            <a:avLst/>
          </a:prstGeom>
        </p:spPr>
      </p:pic>
      <p:pic>
        <p:nvPicPr>
          <p:cNvPr id="12" name="Graphic 11" descr="Checkmark with solid fill">
            <a:extLst>
              <a:ext uri="{FF2B5EF4-FFF2-40B4-BE49-F238E27FC236}">
                <a16:creationId xmlns:a16="http://schemas.microsoft.com/office/drawing/2014/main" id="{24F8A03F-2EF9-5B06-E490-37B85E3B49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07640" y="4058259"/>
            <a:ext cx="295888" cy="295888"/>
          </a:xfrm>
          <a:prstGeom prst="rect">
            <a:avLst/>
          </a:prstGeom>
        </p:spPr>
      </p:pic>
      <p:pic>
        <p:nvPicPr>
          <p:cNvPr id="13" name="Graphic 12" descr="Checkmark with solid fill">
            <a:extLst>
              <a:ext uri="{FF2B5EF4-FFF2-40B4-BE49-F238E27FC236}">
                <a16:creationId xmlns:a16="http://schemas.microsoft.com/office/drawing/2014/main" id="{88175F8B-B7D5-8CC1-B6BE-34C9EBB74B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07640" y="3525763"/>
            <a:ext cx="295888" cy="295888"/>
          </a:xfrm>
          <a:prstGeom prst="rect">
            <a:avLst/>
          </a:prstGeom>
        </p:spPr>
      </p:pic>
      <p:pic>
        <p:nvPicPr>
          <p:cNvPr id="14" name="Graphic 13" descr="Checkmark with solid fill">
            <a:extLst>
              <a:ext uri="{FF2B5EF4-FFF2-40B4-BE49-F238E27FC236}">
                <a16:creationId xmlns:a16="http://schemas.microsoft.com/office/drawing/2014/main" id="{CA8F9864-BB7E-F8B6-F9E7-A3E3155635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07640" y="4443018"/>
            <a:ext cx="295888" cy="295888"/>
          </a:xfrm>
          <a:prstGeom prst="rect">
            <a:avLst/>
          </a:prstGeom>
        </p:spPr>
      </p:pic>
      <p:pic>
        <p:nvPicPr>
          <p:cNvPr id="15" name="Graphic 14" descr="Checkmark with solid fill">
            <a:extLst>
              <a:ext uri="{FF2B5EF4-FFF2-40B4-BE49-F238E27FC236}">
                <a16:creationId xmlns:a16="http://schemas.microsoft.com/office/drawing/2014/main" id="{49C6F8E1-6069-C990-0F25-BF71FB14E1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07640" y="5175394"/>
            <a:ext cx="295888" cy="295888"/>
          </a:xfrm>
          <a:prstGeom prst="rect">
            <a:avLst/>
          </a:prstGeom>
        </p:spPr>
      </p:pic>
      <p:pic>
        <p:nvPicPr>
          <p:cNvPr id="16" name="Graphic 15" descr="Checkmark with solid fill">
            <a:extLst>
              <a:ext uri="{FF2B5EF4-FFF2-40B4-BE49-F238E27FC236}">
                <a16:creationId xmlns:a16="http://schemas.microsoft.com/office/drawing/2014/main" id="{A4FDAA4E-40AC-0E3B-7EA1-0FB8906B7F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07640" y="4811260"/>
            <a:ext cx="295888" cy="295888"/>
          </a:xfrm>
          <a:prstGeom prst="rect">
            <a:avLst/>
          </a:prstGeom>
        </p:spPr>
      </p:pic>
    </p:spTree>
    <p:extLst>
      <p:ext uri="{BB962C8B-B14F-4D97-AF65-F5344CB8AC3E}">
        <p14:creationId xmlns:p14="http://schemas.microsoft.com/office/powerpoint/2010/main" val="2184822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E3C02-D31F-7A86-157E-1E675B662C0B}"/>
              </a:ext>
            </a:extLst>
          </p:cNvPr>
          <p:cNvSpPr>
            <a:spLocks noGrp="1"/>
          </p:cNvSpPr>
          <p:nvPr>
            <p:ph type="title"/>
          </p:nvPr>
        </p:nvSpPr>
        <p:spPr>
          <a:xfrm>
            <a:off x="164284" y="247279"/>
            <a:ext cx="11863432" cy="1189038"/>
          </a:xfrm>
        </p:spPr>
        <p:txBody>
          <a:bodyPr/>
          <a:lstStyle/>
          <a:p>
            <a:r>
              <a:rPr lang="en-GB" dirty="0">
                <a:solidFill>
                  <a:srgbClr val="E23042"/>
                </a:solidFill>
              </a:rPr>
              <a:t>NONFUNCTIONAL REQUIREMENTS – CONT.</a:t>
            </a:r>
          </a:p>
        </p:txBody>
      </p:sp>
      <p:pic>
        <p:nvPicPr>
          <p:cNvPr id="7" name="image17.png">
            <a:extLst>
              <a:ext uri="{FF2B5EF4-FFF2-40B4-BE49-F238E27FC236}">
                <a16:creationId xmlns:a16="http://schemas.microsoft.com/office/drawing/2014/main" id="{32B91823-3C52-0237-F6A7-54A2171D10BC}"/>
              </a:ext>
            </a:extLst>
          </p:cNvPr>
          <p:cNvPicPr/>
          <p:nvPr/>
        </p:nvPicPr>
        <p:blipFill>
          <a:blip r:embed="rId2"/>
          <a:srcRect/>
          <a:stretch>
            <a:fillRect/>
          </a:stretch>
        </p:blipFill>
        <p:spPr>
          <a:xfrm>
            <a:off x="1122454" y="1236019"/>
            <a:ext cx="4432758" cy="4385961"/>
          </a:xfrm>
          <a:prstGeom prst="rect">
            <a:avLst/>
          </a:prstGeom>
          <a:ln/>
        </p:spPr>
      </p:pic>
      <p:pic>
        <p:nvPicPr>
          <p:cNvPr id="3" name="image1.png">
            <a:extLst>
              <a:ext uri="{FF2B5EF4-FFF2-40B4-BE49-F238E27FC236}">
                <a16:creationId xmlns:a16="http://schemas.microsoft.com/office/drawing/2014/main" id="{C996E3C0-7AC8-098B-43F0-85431A192CEA}"/>
              </a:ext>
            </a:extLst>
          </p:cNvPr>
          <p:cNvPicPr/>
          <p:nvPr/>
        </p:nvPicPr>
        <p:blipFill>
          <a:blip r:embed="rId3"/>
          <a:srcRect t="13013"/>
          <a:stretch>
            <a:fillRect/>
          </a:stretch>
        </p:blipFill>
        <p:spPr>
          <a:xfrm>
            <a:off x="6744747" y="2172749"/>
            <a:ext cx="4800775" cy="2228844"/>
          </a:xfrm>
          <a:prstGeom prst="rect">
            <a:avLst/>
          </a:prstGeom>
          <a:ln/>
        </p:spPr>
      </p:pic>
      <p:pic>
        <p:nvPicPr>
          <p:cNvPr id="4" name="Graphic 3" descr="Checkmark with solid fill">
            <a:extLst>
              <a:ext uri="{FF2B5EF4-FFF2-40B4-BE49-F238E27FC236}">
                <a16:creationId xmlns:a16="http://schemas.microsoft.com/office/drawing/2014/main" id="{3E2916BA-174E-90D2-313F-A2FD090BA4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43600" y="3643065"/>
            <a:ext cx="295888" cy="295888"/>
          </a:xfrm>
          <a:prstGeom prst="rect">
            <a:avLst/>
          </a:prstGeom>
        </p:spPr>
      </p:pic>
      <p:pic>
        <p:nvPicPr>
          <p:cNvPr id="5" name="Graphic 4" descr="Checkmark with solid fill">
            <a:extLst>
              <a:ext uri="{FF2B5EF4-FFF2-40B4-BE49-F238E27FC236}">
                <a16:creationId xmlns:a16="http://schemas.microsoft.com/office/drawing/2014/main" id="{7A9C6C5B-A83A-1B69-7A72-7121B04F93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43600" y="3252685"/>
            <a:ext cx="295888" cy="295888"/>
          </a:xfrm>
          <a:prstGeom prst="rect">
            <a:avLst/>
          </a:prstGeom>
        </p:spPr>
      </p:pic>
      <p:pic>
        <p:nvPicPr>
          <p:cNvPr id="8" name="Graphic 7" descr="Checkmark with solid fill">
            <a:extLst>
              <a:ext uri="{FF2B5EF4-FFF2-40B4-BE49-F238E27FC236}">
                <a16:creationId xmlns:a16="http://schemas.microsoft.com/office/drawing/2014/main" id="{699993D9-30E3-BB89-6DCC-4618C09585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43600" y="2714361"/>
            <a:ext cx="295888" cy="295888"/>
          </a:xfrm>
          <a:prstGeom prst="rect">
            <a:avLst/>
          </a:prstGeom>
        </p:spPr>
      </p:pic>
      <p:pic>
        <p:nvPicPr>
          <p:cNvPr id="9" name="Graphic 8" descr="Checkmark with solid fill">
            <a:extLst>
              <a:ext uri="{FF2B5EF4-FFF2-40B4-BE49-F238E27FC236}">
                <a16:creationId xmlns:a16="http://schemas.microsoft.com/office/drawing/2014/main" id="{73C65F8C-7D42-9D56-7B34-AEC641D3155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43600" y="2270529"/>
            <a:ext cx="295888" cy="295888"/>
          </a:xfrm>
          <a:prstGeom prst="rect">
            <a:avLst/>
          </a:prstGeom>
        </p:spPr>
      </p:pic>
      <p:pic>
        <p:nvPicPr>
          <p:cNvPr id="10" name="Graphic 9" descr="Checkmark with solid fill">
            <a:extLst>
              <a:ext uri="{FF2B5EF4-FFF2-40B4-BE49-F238E27FC236}">
                <a16:creationId xmlns:a16="http://schemas.microsoft.com/office/drawing/2014/main" id="{6FD4DF99-F557-2EEA-6516-B51A4C32DA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88526" y="3428999"/>
            <a:ext cx="295888" cy="295888"/>
          </a:xfrm>
          <a:prstGeom prst="rect">
            <a:avLst/>
          </a:prstGeom>
        </p:spPr>
      </p:pic>
      <p:pic>
        <p:nvPicPr>
          <p:cNvPr id="11" name="Graphic 10" descr="Checkmark with solid fill">
            <a:extLst>
              <a:ext uri="{FF2B5EF4-FFF2-40B4-BE49-F238E27FC236}">
                <a16:creationId xmlns:a16="http://schemas.microsoft.com/office/drawing/2014/main" id="{FD1547A6-753B-A2F8-2624-803A5D4E4A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88526" y="2991283"/>
            <a:ext cx="295888" cy="295888"/>
          </a:xfrm>
          <a:prstGeom prst="rect">
            <a:avLst/>
          </a:prstGeom>
        </p:spPr>
      </p:pic>
      <p:pic>
        <p:nvPicPr>
          <p:cNvPr id="12" name="Graphic 11" descr="Checkmark with solid fill">
            <a:extLst>
              <a:ext uri="{FF2B5EF4-FFF2-40B4-BE49-F238E27FC236}">
                <a16:creationId xmlns:a16="http://schemas.microsoft.com/office/drawing/2014/main" id="{8E5C3D16-537A-3227-3586-AE1CEAFD22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88526" y="4685252"/>
            <a:ext cx="295888" cy="295888"/>
          </a:xfrm>
          <a:prstGeom prst="rect">
            <a:avLst/>
          </a:prstGeom>
        </p:spPr>
      </p:pic>
      <p:pic>
        <p:nvPicPr>
          <p:cNvPr id="13" name="Graphic 12" descr="Checkmark with solid fill">
            <a:extLst>
              <a:ext uri="{FF2B5EF4-FFF2-40B4-BE49-F238E27FC236}">
                <a16:creationId xmlns:a16="http://schemas.microsoft.com/office/drawing/2014/main" id="{4805D8BA-33C1-C42A-D7D3-81235F3855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88526" y="2566417"/>
            <a:ext cx="295888" cy="295888"/>
          </a:xfrm>
          <a:prstGeom prst="rect">
            <a:avLst/>
          </a:prstGeom>
        </p:spPr>
      </p:pic>
      <p:pic>
        <p:nvPicPr>
          <p:cNvPr id="14" name="Graphic 13" descr="Checkmark with solid fill">
            <a:extLst>
              <a:ext uri="{FF2B5EF4-FFF2-40B4-BE49-F238E27FC236}">
                <a16:creationId xmlns:a16="http://schemas.microsoft.com/office/drawing/2014/main" id="{18A5E1F2-1333-A95D-30E5-B576FB008F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88526" y="1876861"/>
            <a:ext cx="295888" cy="295888"/>
          </a:xfrm>
          <a:prstGeom prst="rect">
            <a:avLst/>
          </a:prstGeom>
        </p:spPr>
      </p:pic>
      <p:pic>
        <p:nvPicPr>
          <p:cNvPr id="15" name="Graphic 14" descr="Checkmark with solid fill">
            <a:extLst>
              <a:ext uri="{FF2B5EF4-FFF2-40B4-BE49-F238E27FC236}">
                <a16:creationId xmlns:a16="http://schemas.microsoft.com/office/drawing/2014/main" id="{9C707123-E5E8-4871-97BC-E8929ED20F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88526" y="1288373"/>
            <a:ext cx="295888" cy="295888"/>
          </a:xfrm>
          <a:prstGeom prst="rect">
            <a:avLst/>
          </a:prstGeom>
        </p:spPr>
      </p:pic>
      <p:pic>
        <p:nvPicPr>
          <p:cNvPr id="16" name="Graphic 15" descr="Checkmark with solid fill">
            <a:extLst>
              <a:ext uri="{FF2B5EF4-FFF2-40B4-BE49-F238E27FC236}">
                <a16:creationId xmlns:a16="http://schemas.microsoft.com/office/drawing/2014/main" id="{92752A58-A25D-0229-8B89-296E2940EE2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62332" y="3995696"/>
            <a:ext cx="295888" cy="295888"/>
          </a:xfrm>
          <a:prstGeom prst="rect">
            <a:avLst/>
          </a:prstGeom>
        </p:spPr>
      </p:pic>
    </p:spTree>
    <p:extLst>
      <p:ext uri="{BB962C8B-B14F-4D97-AF65-F5344CB8AC3E}">
        <p14:creationId xmlns:p14="http://schemas.microsoft.com/office/powerpoint/2010/main" val="415971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6D75A-CCF4-3D93-9084-727C3BFC4B6E}"/>
              </a:ext>
            </a:extLst>
          </p:cNvPr>
          <p:cNvSpPr>
            <a:spLocks noGrp="1"/>
          </p:cNvSpPr>
          <p:nvPr>
            <p:ph type="title"/>
          </p:nvPr>
        </p:nvSpPr>
        <p:spPr>
          <a:xfrm>
            <a:off x="2741802" y="971725"/>
            <a:ext cx="5334000" cy="1189038"/>
          </a:xfrm>
        </p:spPr>
        <p:txBody>
          <a:bodyPr/>
          <a:lstStyle/>
          <a:p>
            <a:r>
              <a:rPr lang="en-GB" dirty="0"/>
              <a:t>LITERATURE REVIEW</a:t>
            </a:r>
          </a:p>
        </p:txBody>
      </p:sp>
      <p:sp>
        <p:nvSpPr>
          <p:cNvPr id="3" name="Text Placeholder 2">
            <a:extLst>
              <a:ext uri="{FF2B5EF4-FFF2-40B4-BE49-F238E27FC236}">
                <a16:creationId xmlns:a16="http://schemas.microsoft.com/office/drawing/2014/main" id="{F5A46989-E7E5-0F76-9AA8-8E6AD0DCB901}"/>
              </a:ext>
            </a:extLst>
          </p:cNvPr>
          <p:cNvSpPr>
            <a:spLocks noGrp="1"/>
          </p:cNvSpPr>
          <p:nvPr>
            <p:ph type="body" sz="quarter" idx="11"/>
          </p:nvPr>
        </p:nvSpPr>
        <p:spPr>
          <a:xfrm>
            <a:off x="3513589" y="2609675"/>
            <a:ext cx="5334000" cy="3276600"/>
          </a:xfrm>
        </p:spPr>
        <p:txBody>
          <a:bodyPr/>
          <a:lstStyle/>
          <a:p>
            <a:pPr marL="285750" indent="-285750">
              <a:buFont typeface="Arial" panose="020B0604020202020204" pitchFamily="34" charset="0"/>
              <a:buChar char="•"/>
            </a:pPr>
            <a:r>
              <a:rPr lang="en-GB" dirty="0"/>
              <a:t>PROBLEM TOPIC</a:t>
            </a:r>
          </a:p>
          <a:p>
            <a:pPr marL="285750" indent="-285750">
              <a:buFont typeface="Arial" panose="020B0604020202020204" pitchFamily="34" charset="0"/>
              <a:buChar char="•"/>
            </a:pPr>
            <a:r>
              <a:rPr lang="en-GB" dirty="0"/>
              <a:t>DEVELOPMENT TOOLS</a:t>
            </a:r>
          </a:p>
          <a:p>
            <a:pPr marL="285750" indent="-285750">
              <a:buFont typeface="Arial" panose="020B0604020202020204" pitchFamily="34" charset="0"/>
              <a:buChar char="•"/>
            </a:pPr>
            <a:r>
              <a:rPr lang="en-GB" dirty="0"/>
              <a:t>APPLICATION AREA</a:t>
            </a:r>
          </a:p>
          <a:p>
            <a:endParaRPr lang="en-GB" dirty="0"/>
          </a:p>
        </p:txBody>
      </p:sp>
    </p:spTree>
    <p:extLst>
      <p:ext uri="{BB962C8B-B14F-4D97-AF65-F5344CB8AC3E}">
        <p14:creationId xmlns:p14="http://schemas.microsoft.com/office/powerpoint/2010/main" val="3405039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a:t>Introduction</a:t>
            </a:r>
            <a:endParaRPr lang="en-US" dirty="0"/>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5563299" cy="3276600"/>
          </a:xfrm>
        </p:spPr>
        <p:txBody>
          <a:bodyPr/>
          <a:lstStyle/>
          <a:p>
            <a:pPr rtl="0">
              <a:spcBef>
                <a:spcPts val="0"/>
              </a:spcBef>
              <a:spcAft>
                <a:spcPts val="0"/>
              </a:spcAft>
            </a:pPr>
            <a:r>
              <a:rPr lang="en-GB" sz="1800" b="0" i="0" u="none" strike="noStrike" dirty="0">
                <a:solidFill>
                  <a:srgbClr val="000000"/>
                </a:solidFill>
                <a:effectLst/>
                <a:latin typeface="Times New Roman" panose="02020603050405020304" pitchFamily="18" charset="0"/>
              </a:rPr>
              <a:t>We are creating a web-based dashboard for updating the market value of football players. System will read data from games influences the players’ value and prediction of how they will perform in future games. Our efficient web-based system will also predict the potential transfer value of players.</a:t>
            </a:r>
            <a:endParaRPr lang="en-GB" b="0" dirty="0">
              <a:effectLst/>
            </a:endParaRPr>
          </a:p>
          <a:p>
            <a:br>
              <a:rPr lang="en-GB" b="0" dirty="0">
                <a:effectLst/>
              </a:rPr>
            </a:br>
            <a:endParaRPr lang="en-US" dirty="0"/>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36B3A-558B-413E-877B-7275290AB783}"/>
              </a:ext>
            </a:extLst>
          </p:cNvPr>
          <p:cNvSpPr>
            <a:spLocks noGrp="1"/>
          </p:cNvSpPr>
          <p:nvPr>
            <p:ph type="title"/>
          </p:nvPr>
        </p:nvSpPr>
        <p:spPr>
          <a:xfrm>
            <a:off x="4847404" y="304901"/>
            <a:ext cx="6477000" cy="1189037"/>
          </a:xfrm>
        </p:spPr>
        <p:txBody>
          <a:bodyPr/>
          <a:lstStyle/>
          <a:p>
            <a:r>
              <a:rPr lang="en-US" dirty="0"/>
              <a:t>TEST CASES</a:t>
            </a:r>
          </a:p>
        </p:txBody>
      </p:sp>
      <p:sp>
        <p:nvSpPr>
          <p:cNvPr id="3" name="Text Placeholder 2">
            <a:extLst>
              <a:ext uri="{FF2B5EF4-FFF2-40B4-BE49-F238E27FC236}">
                <a16:creationId xmlns:a16="http://schemas.microsoft.com/office/drawing/2014/main" id="{68675CE5-70A2-411D-881E-7B75B82931F4}"/>
              </a:ext>
            </a:extLst>
          </p:cNvPr>
          <p:cNvSpPr>
            <a:spLocks noGrp="1"/>
          </p:cNvSpPr>
          <p:nvPr>
            <p:ph type="body" sz="quarter" idx="11"/>
          </p:nvPr>
        </p:nvSpPr>
        <p:spPr>
          <a:xfrm>
            <a:off x="4906127" y="1044675"/>
            <a:ext cx="6477000" cy="3276600"/>
          </a:xfrm>
        </p:spPr>
        <p:txBody>
          <a:bodyPr/>
          <a:lstStyle/>
          <a:p>
            <a:r>
              <a:rPr lang="en-US" altLang="en-US" dirty="0"/>
              <a:t>We have total number of 21 test cases.</a:t>
            </a:r>
          </a:p>
          <a:p>
            <a:r>
              <a:rPr lang="en-US" altLang="en-US" dirty="0"/>
              <a:t>E.g.,</a:t>
            </a:r>
          </a:p>
          <a:p>
            <a:endParaRPr lang="en-US" dirty="0"/>
          </a:p>
          <a:p>
            <a:endParaRPr lang="en-US" dirty="0"/>
          </a:p>
        </p:txBody>
      </p:sp>
      <p:pic>
        <p:nvPicPr>
          <p:cNvPr id="5" name="Picture 4" descr="Graphical user interface, website&#10;&#10;Description automatically generated">
            <a:extLst>
              <a:ext uri="{FF2B5EF4-FFF2-40B4-BE49-F238E27FC236}">
                <a16:creationId xmlns:a16="http://schemas.microsoft.com/office/drawing/2014/main" id="{1475964B-7ACE-94D6-10EC-8F2CC21CDEB4}"/>
              </a:ext>
            </a:extLst>
          </p:cNvPr>
          <p:cNvPicPr>
            <a:picLocks noChangeAspect="1"/>
          </p:cNvPicPr>
          <p:nvPr/>
        </p:nvPicPr>
        <p:blipFill>
          <a:blip r:embed="rId2"/>
          <a:stretch>
            <a:fillRect/>
          </a:stretch>
        </p:blipFill>
        <p:spPr>
          <a:xfrm>
            <a:off x="5830349" y="1788755"/>
            <a:ext cx="6140886" cy="4670769"/>
          </a:xfrm>
          <a:prstGeom prst="rect">
            <a:avLst/>
          </a:prstGeom>
        </p:spPr>
      </p:pic>
    </p:spTree>
    <p:extLst>
      <p:ext uri="{BB962C8B-B14F-4D97-AF65-F5344CB8AC3E}">
        <p14:creationId xmlns:p14="http://schemas.microsoft.com/office/powerpoint/2010/main" val="336652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995467"/>
            <a:ext cx="9141397" cy="615553"/>
          </a:xfrm>
        </p:spPr>
        <p:txBody>
          <a:bodyPr/>
          <a:lstStyle/>
          <a:p>
            <a:r>
              <a:rPr lang="en-US" dirty="0"/>
              <a:t>Any Questions?</a:t>
            </a: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2196307" y="3260705"/>
            <a:ext cx="7799387" cy="1534757"/>
          </a:xfrm>
        </p:spPr>
        <p:txBody>
          <a:bodyPr vert="horz" wrap="square" lIns="0" tIns="0" rIns="0" bIns="0" rtlCol="0" anchor="t">
            <a:noAutofit/>
          </a:bodyPr>
          <a:lstStyle/>
          <a:p>
            <a:r>
              <a:rPr lang="en-US" altLang="en-US" b="1" dirty="0"/>
              <a:t>THANK YOU FOR LISTENING TO US</a:t>
            </a:r>
          </a:p>
          <a:p>
            <a:endParaRPr lang="en-US" dirty="0"/>
          </a:p>
          <a:p>
            <a:endParaRPr lang="en-US" dirty="0"/>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753896"/>
            <a:ext cx="9141397" cy="615553"/>
          </a:xfrm>
        </p:spPr>
        <p:txBody>
          <a:bodyPr/>
          <a:lstStyle/>
          <a:p>
            <a:r>
              <a:rPr lang="en-US" dirty="0"/>
              <a:t>Overview</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1892311" y="1960411"/>
            <a:ext cx="8560372" cy="4633336"/>
          </a:xfrm>
        </p:spPr>
        <p:txBody>
          <a:bodyPr/>
          <a:lstStyle/>
          <a:p>
            <a:pPr rtl="0">
              <a:spcBef>
                <a:spcPts val="0"/>
              </a:spcBef>
              <a:spcAft>
                <a:spcPts val="800"/>
              </a:spcAft>
            </a:pPr>
            <a:r>
              <a:rPr lang="en-GB" sz="2400" b="0" i="0" u="none" strike="noStrike" dirty="0">
                <a:effectLst/>
                <a:latin typeface="Times New Roman" panose="02020603050405020304" pitchFamily="18" charset="0"/>
              </a:rPr>
              <a:t>Smart Objectives - Jack </a:t>
            </a:r>
            <a:r>
              <a:rPr lang="en-GB" sz="2400" b="0" i="0" u="none" strike="noStrike" dirty="0" err="1">
                <a:effectLst/>
                <a:latin typeface="Times New Roman" panose="02020603050405020304" pitchFamily="18" charset="0"/>
              </a:rPr>
              <a:t>Douet</a:t>
            </a:r>
            <a:endParaRPr lang="en-GB" sz="2400" b="0" dirty="0">
              <a:effectLst/>
            </a:endParaRPr>
          </a:p>
          <a:p>
            <a:pPr rtl="0">
              <a:spcBef>
                <a:spcPts val="0"/>
              </a:spcBef>
              <a:spcAft>
                <a:spcPts val="800"/>
              </a:spcAft>
            </a:pPr>
            <a:r>
              <a:rPr lang="en-GB" sz="2400" b="0" i="0" u="none" strike="noStrike" dirty="0">
                <a:effectLst/>
                <a:latin typeface="Times New Roman" panose="02020603050405020304" pitchFamily="18" charset="0"/>
              </a:rPr>
              <a:t>Gantt Chart - </a:t>
            </a:r>
            <a:r>
              <a:rPr lang="en-GB" sz="2400" b="0" i="0" u="none" strike="noStrike" dirty="0" err="1">
                <a:effectLst/>
                <a:latin typeface="Times New Roman" panose="02020603050405020304" pitchFamily="18" charset="0"/>
              </a:rPr>
              <a:t>Sude</a:t>
            </a:r>
            <a:r>
              <a:rPr lang="en-GB" sz="2400" b="0" i="0" u="none" strike="noStrike" dirty="0">
                <a:effectLst/>
                <a:latin typeface="Times New Roman" panose="02020603050405020304" pitchFamily="18" charset="0"/>
              </a:rPr>
              <a:t> </a:t>
            </a:r>
            <a:r>
              <a:rPr lang="en-GB" sz="2400" b="0" i="0" u="none" strike="noStrike" dirty="0" err="1">
                <a:effectLst/>
                <a:latin typeface="Times New Roman" panose="02020603050405020304" pitchFamily="18" charset="0"/>
              </a:rPr>
              <a:t>Fidan</a:t>
            </a:r>
            <a:endParaRPr lang="en-GB" sz="2400" b="0" i="0" u="none" strike="noStrike" dirty="0">
              <a:effectLst/>
              <a:latin typeface="Times New Roman" panose="02020603050405020304" pitchFamily="18" charset="0"/>
            </a:endParaRPr>
          </a:p>
          <a:p>
            <a:pPr rtl="0">
              <a:spcBef>
                <a:spcPts val="0"/>
              </a:spcBef>
              <a:spcAft>
                <a:spcPts val="800"/>
              </a:spcAft>
            </a:pPr>
            <a:r>
              <a:rPr lang="en-GB" sz="2400" dirty="0" err="1">
                <a:latin typeface="Times New Roman" panose="02020603050405020304" pitchFamily="18" charset="0"/>
              </a:rPr>
              <a:t>Raci</a:t>
            </a:r>
            <a:r>
              <a:rPr lang="en-GB" sz="2400" dirty="0">
                <a:latin typeface="Times New Roman" panose="02020603050405020304" pitchFamily="18" charset="0"/>
              </a:rPr>
              <a:t> Matrix - </a:t>
            </a:r>
            <a:r>
              <a:rPr lang="en-GB" sz="2400" dirty="0" err="1">
                <a:latin typeface="Times New Roman" panose="02020603050405020304" pitchFamily="18" charset="0"/>
              </a:rPr>
              <a:t>Sude</a:t>
            </a:r>
            <a:r>
              <a:rPr lang="en-GB" sz="2400" dirty="0">
                <a:latin typeface="Times New Roman" panose="02020603050405020304" pitchFamily="18" charset="0"/>
              </a:rPr>
              <a:t> </a:t>
            </a:r>
            <a:r>
              <a:rPr lang="en-GB" sz="2400" dirty="0" err="1">
                <a:latin typeface="Times New Roman" panose="02020603050405020304" pitchFamily="18" charset="0"/>
              </a:rPr>
              <a:t>Fidan</a:t>
            </a:r>
            <a:endParaRPr lang="en-GB" sz="2400" dirty="0">
              <a:latin typeface="Times New Roman" panose="02020603050405020304" pitchFamily="18" charset="0"/>
            </a:endParaRPr>
          </a:p>
          <a:p>
            <a:pPr rtl="0">
              <a:spcBef>
                <a:spcPts val="0"/>
              </a:spcBef>
              <a:spcAft>
                <a:spcPts val="800"/>
              </a:spcAft>
            </a:pPr>
            <a:r>
              <a:rPr lang="en-GB" sz="2400" b="0" dirty="0">
                <a:effectLst/>
                <a:latin typeface="Times New Roman" panose="02020603050405020304" pitchFamily="18" charset="0"/>
              </a:rPr>
              <a:t>Risk Register - Fiorella </a:t>
            </a:r>
            <a:r>
              <a:rPr lang="en-GB" sz="2400" b="0" dirty="0" err="1">
                <a:effectLst/>
                <a:latin typeface="Times New Roman" panose="02020603050405020304" pitchFamily="18" charset="0"/>
              </a:rPr>
              <a:t>Scarpino</a:t>
            </a:r>
            <a:endParaRPr lang="en-GB" sz="2400" b="0" dirty="0">
              <a:effectLst/>
              <a:latin typeface="Times New Roman" panose="02020603050405020304" pitchFamily="18" charset="0"/>
            </a:endParaRPr>
          </a:p>
          <a:p>
            <a:pPr rtl="0">
              <a:spcBef>
                <a:spcPts val="0"/>
              </a:spcBef>
              <a:spcAft>
                <a:spcPts val="800"/>
              </a:spcAft>
            </a:pPr>
            <a:r>
              <a:rPr lang="en-GB" sz="2400" dirty="0">
                <a:latin typeface="Times New Roman" panose="02020603050405020304" pitchFamily="18" charset="0"/>
              </a:rPr>
              <a:t>Methodology - </a:t>
            </a:r>
            <a:r>
              <a:rPr lang="en-GB" sz="2400" b="0" dirty="0">
                <a:effectLst/>
                <a:latin typeface="Times New Roman" panose="02020603050405020304" pitchFamily="18" charset="0"/>
              </a:rPr>
              <a:t>Fiorella </a:t>
            </a:r>
            <a:r>
              <a:rPr lang="en-GB" sz="2400" b="0" dirty="0" err="1">
                <a:effectLst/>
                <a:latin typeface="Times New Roman" panose="02020603050405020304" pitchFamily="18" charset="0"/>
              </a:rPr>
              <a:t>Scarpino</a:t>
            </a:r>
            <a:endParaRPr lang="en-GB" sz="2400" b="0" dirty="0">
              <a:effectLst/>
            </a:endParaRPr>
          </a:p>
          <a:p>
            <a:pPr rtl="0">
              <a:spcBef>
                <a:spcPts val="0"/>
              </a:spcBef>
              <a:spcAft>
                <a:spcPts val="800"/>
              </a:spcAft>
            </a:pPr>
            <a:r>
              <a:rPr lang="en-GB" sz="2400" b="0" i="0" u="none" strike="noStrike" dirty="0">
                <a:effectLst/>
                <a:latin typeface="Times New Roman" panose="02020603050405020304" pitchFamily="18" charset="0"/>
              </a:rPr>
              <a:t>Diagrams - Troy </a:t>
            </a:r>
            <a:r>
              <a:rPr lang="en-GB" sz="2400" b="0" i="0" u="none" strike="noStrike" dirty="0" err="1">
                <a:effectLst/>
                <a:latin typeface="Times New Roman" panose="02020603050405020304" pitchFamily="18" charset="0"/>
              </a:rPr>
              <a:t>Akbulut</a:t>
            </a:r>
            <a:endParaRPr lang="en-GB" sz="2400" b="0" dirty="0">
              <a:effectLst/>
            </a:endParaRPr>
          </a:p>
          <a:p>
            <a:pPr rtl="0">
              <a:spcBef>
                <a:spcPts val="0"/>
              </a:spcBef>
              <a:spcAft>
                <a:spcPts val="800"/>
              </a:spcAft>
            </a:pPr>
            <a:r>
              <a:rPr lang="en-GB" sz="2400" b="0" i="0" u="none" strike="noStrike" dirty="0">
                <a:effectLst/>
                <a:latin typeface="Times New Roman" panose="02020603050405020304" pitchFamily="18" charset="0"/>
              </a:rPr>
              <a:t>Requirements - William Barnes</a:t>
            </a:r>
            <a:endParaRPr lang="en-GB" sz="2400" b="0" dirty="0">
              <a:effectLst/>
            </a:endParaRPr>
          </a:p>
          <a:p>
            <a:pPr rtl="0">
              <a:spcBef>
                <a:spcPts val="0"/>
              </a:spcBef>
              <a:spcAft>
                <a:spcPts val="800"/>
              </a:spcAft>
            </a:pPr>
            <a:r>
              <a:rPr lang="en-GB" sz="2400" b="0" i="0" u="none" strike="noStrike" dirty="0">
                <a:effectLst/>
                <a:latin typeface="Times New Roman" panose="02020603050405020304" pitchFamily="18" charset="0"/>
              </a:rPr>
              <a:t>Literature Review - Jack </a:t>
            </a:r>
            <a:r>
              <a:rPr lang="en-GB" sz="2400" b="0" i="0" u="none" strike="noStrike" dirty="0" err="1">
                <a:effectLst/>
                <a:latin typeface="Times New Roman" panose="02020603050405020304" pitchFamily="18" charset="0"/>
              </a:rPr>
              <a:t>Douet</a:t>
            </a:r>
            <a:endParaRPr lang="en-GB" sz="2400" b="0" dirty="0">
              <a:effectLst/>
            </a:endParaRPr>
          </a:p>
          <a:p>
            <a:pPr rtl="0">
              <a:spcBef>
                <a:spcPts val="0"/>
              </a:spcBef>
              <a:spcAft>
                <a:spcPts val="800"/>
              </a:spcAft>
            </a:pPr>
            <a:r>
              <a:rPr lang="en-GB" sz="2400" dirty="0">
                <a:latin typeface="Times New Roman" panose="02020603050405020304" pitchFamily="18" charset="0"/>
              </a:rPr>
              <a:t>Test Cases -</a:t>
            </a:r>
            <a:r>
              <a:rPr lang="en-GB" sz="2400" b="0" i="0" u="none" strike="noStrike" dirty="0">
                <a:effectLst/>
                <a:latin typeface="Times New Roman" panose="02020603050405020304" pitchFamily="18" charset="0"/>
              </a:rPr>
              <a:t> Troy </a:t>
            </a:r>
            <a:r>
              <a:rPr lang="en-GB" sz="2400" b="0" i="0" u="none" strike="noStrike" dirty="0" err="1">
                <a:effectLst/>
                <a:latin typeface="Times New Roman" panose="02020603050405020304" pitchFamily="18" charset="0"/>
              </a:rPr>
              <a:t>Akbulut</a:t>
            </a:r>
            <a:br>
              <a:rPr lang="en-GB" sz="2400" dirty="0"/>
            </a:br>
            <a:endParaRPr lang="en-US" sz="2400" dirty="0"/>
          </a:p>
          <a:p>
            <a:endParaRPr lang="en-US" dirty="0"/>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5964"/>
            <a:ext cx="10591800" cy="646332"/>
          </a:xfrm>
        </p:spPr>
        <p:txBody>
          <a:bodyPr/>
          <a:lstStyle/>
          <a:p>
            <a:r>
              <a:rPr lang="en-US" dirty="0"/>
              <a:t>SMART OBJECTIVES</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762000" y="1432562"/>
            <a:ext cx="10667999" cy="1158237"/>
          </a:xfrm>
        </p:spPr>
        <p:txBody>
          <a:bodyPr/>
          <a:lstStyle/>
          <a:p>
            <a:r>
              <a:rPr lang="en-GB" dirty="0"/>
              <a:t>Specific, Measurable, Attainable, Realistic, and Time bound</a:t>
            </a:r>
            <a:endParaRPr lang="en-US" altLang="en-US" dirty="0"/>
          </a:p>
        </p:txBody>
      </p:sp>
      <p:graphicFrame>
        <p:nvGraphicFramePr>
          <p:cNvPr id="18" name="Group 85">
            <a:extLst>
              <a:ext uri="{FF2B5EF4-FFF2-40B4-BE49-F238E27FC236}">
                <a16:creationId xmlns:a16="http://schemas.microsoft.com/office/drawing/2014/main" id="{14BC0987-DF66-4F47-953D-7A5171CA5B01}"/>
              </a:ext>
            </a:extLst>
          </p:cNvPr>
          <p:cNvGraphicFramePr>
            <a:graphicFrameLocks noGrp="1"/>
          </p:cNvGraphicFramePr>
          <p:nvPr>
            <p:ph type="tbl" sz="quarter" idx="12"/>
            <p:extLst>
              <p:ext uri="{D42A27DB-BD31-4B8C-83A1-F6EECF244321}">
                <p14:modId xmlns:p14="http://schemas.microsoft.com/office/powerpoint/2010/main" val="841882100"/>
              </p:ext>
            </p:extLst>
          </p:nvPr>
        </p:nvGraphicFramePr>
        <p:xfrm>
          <a:off x="1132512" y="3117076"/>
          <a:ext cx="9722840" cy="1097280"/>
        </p:xfrm>
        <a:graphic>
          <a:graphicData uri="http://schemas.openxmlformats.org/drawingml/2006/table">
            <a:tbl>
              <a:tblPr firstRow="1"/>
              <a:tblGrid>
                <a:gridCol w="2430710">
                  <a:extLst>
                    <a:ext uri="{9D8B030D-6E8A-4147-A177-3AD203B41FA5}">
                      <a16:colId xmlns:a16="http://schemas.microsoft.com/office/drawing/2014/main" val="20000"/>
                    </a:ext>
                  </a:extLst>
                </a:gridCol>
                <a:gridCol w="2430710">
                  <a:extLst>
                    <a:ext uri="{9D8B030D-6E8A-4147-A177-3AD203B41FA5}">
                      <a16:colId xmlns:a16="http://schemas.microsoft.com/office/drawing/2014/main" val="20001"/>
                    </a:ext>
                  </a:extLst>
                </a:gridCol>
                <a:gridCol w="2430710">
                  <a:extLst>
                    <a:ext uri="{9D8B030D-6E8A-4147-A177-3AD203B41FA5}">
                      <a16:colId xmlns:a16="http://schemas.microsoft.com/office/drawing/2014/main" val="20002"/>
                    </a:ext>
                  </a:extLst>
                </a:gridCol>
                <a:gridCol w="2430710">
                  <a:extLst>
                    <a:ext uri="{9D8B030D-6E8A-4147-A177-3AD203B41FA5}">
                      <a16:colId xmlns:a16="http://schemas.microsoft.com/office/drawing/2014/main" val="20003"/>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1"/>
                          </a:solidFill>
                          <a:effectLst/>
                          <a:latin typeface="+mn-lt"/>
                        </a:rPr>
                        <a:t>1</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1"/>
                          </a:solidFill>
                          <a:effectLst/>
                          <a:latin typeface="+mn-lt"/>
                        </a:rPr>
                        <a:t>2</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1"/>
                          </a:solidFill>
                          <a:effectLst/>
                          <a:latin typeface="+mn-lt"/>
                        </a:rPr>
                        <a:t>3</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accent1"/>
                          </a:solidFill>
                          <a:effectLst/>
                          <a:latin typeface="+mn-lt"/>
                        </a:rPr>
                        <a:t>4</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0" i="0" u="none" strike="noStrike" cap="none" normalizeH="0" baseline="0" dirty="0">
                          <a:ln>
                            <a:noFill/>
                          </a:ln>
                          <a:solidFill>
                            <a:schemeClr val="bg1">
                              <a:lumMod val="95000"/>
                              <a:lumOff val="5000"/>
                            </a:schemeClr>
                          </a:solidFill>
                          <a:effectLst/>
                          <a:latin typeface="+mn-lt"/>
                        </a:rPr>
                        <a:t>User-friendly interface</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lang="en-GB" sz="1400" b="0" i="0" u="none" strike="noStrike" kern="1200" dirty="0">
                          <a:solidFill>
                            <a:schemeClr val="bg1">
                              <a:lumMod val="95000"/>
                              <a:lumOff val="5000"/>
                            </a:schemeClr>
                          </a:solidFill>
                          <a:effectLst/>
                          <a:latin typeface="+mn-lt"/>
                          <a:ea typeface="+mn-ea"/>
                          <a:cs typeface="+mn-cs"/>
                        </a:rPr>
                        <a:t>Accurate calculations</a:t>
                      </a:r>
                      <a:endParaRPr kumimoji="0" lang="en-US" sz="1400" b="0" i="0" u="none" strike="noStrike" cap="none" normalizeH="0" baseline="0" dirty="0">
                        <a:ln>
                          <a:noFill/>
                        </a:ln>
                        <a:solidFill>
                          <a:schemeClr val="bg1">
                            <a:lumMod val="95000"/>
                            <a:lumOff val="5000"/>
                          </a:schemeClr>
                        </a:solidFill>
                        <a:effectLst/>
                        <a:latin typeface="+mn-lt"/>
                      </a:endParaRP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lang="en-GB" sz="1400" b="0" i="0" u="none" strike="noStrike" kern="1200" dirty="0">
                          <a:solidFill>
                            <a:schemeClr val="bg1">
                              <a:lumMod val="95000"/>
                              <a:lumOff val="5000"/>
                            </a:schemeClr>
                          </a:solidFill>
                          <a:effectLst/>
                          <a:latin typeface="+mn-lt"/>
                          <a:ea typeface="+mn-ea"/>
                          <a:cs typeface="+mn-cs"/>
                        </a:rPr>
                        <a:t>Accurate adjustments</a:t>
                      </a:r>
                      <a:endParaRPr kumimoji="0" lang="en-US" sz="1400" b="0" i="0" u="none" strike="noStrike" cap="none" normalizeH="0" baseline="0" dirty="0">
                        <a:ln>
                          <a:noFill/>
                        </a:ln>
                        <a:solidFill>
                          <a:schemeClr val="bg1">
                            <a:lumMod val="95000"/>
                            <a:lumOff val="5000"/>
                          </a:schemeClr>
                        </a:solidFill>
                        <a:effectLst/>
                        <a:latin typeface="+mn-lt"/>
                      </a:endParaRP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lang="en-GB" sz="1400" b="0" i="0" u="none" strike="noStrike" kern="1200" dirty="0">
                          <a:solidFill>
                            <a:schemeClr val="bg1">
                              <a:lumMod val="95000"/>
                              <a:lumOff val="5000"/>
                            </a:schemeClr>
                          </a:solidFill>
                          <a:effectLst/>
                          <a:latin typeface="+mn-lt"/>
                          <a:ea typeface="+mn-ea"/>
                          <a:cs typeface="+mn-cs"/>
                        </a:rPr>
                        <a:t> Efficiency and readability</a:t>
                      </a:r>
                      <a:endParaRPr kumimoji="0" lang="en-US" sz="1400" b="0" i="0" u="none" strike="noStrike" cap="none" normalizeH="0" baseline="0" dirty="0">
                        <a:ln>
                          <a:noFill/>
                        </a:ln>
                        <a:solidFill>
                          <a:schemeClr val="bg1">
                            <a:lumMod val="95000"/>
                            <a:lumOff val="5000"/>
                          </a:schemeClr>
                        </a:solidFill>
                        <a:effectLst/>
                        <a:latin typeface="+mn-lt"/>
                      </a:endParaRP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2094920" y="256334"/>
            <a:ext cx="8070208" cy="646332"/>
          </a:xfrm>
        </p:spPr>
        <p:txBody>
          <a:bodyPr/>
          <a:lstStyle/>
          <a:p>
            <a:r>
              <a:rPr lang="en-US" dirty="0"/>
              <a:t>GANTT CHART – FIRST VERSION </a:t>
            </a:r>
          </a:p>
        </p:txBody>
      </p:sp>
      <p:sp>
        <p:nvSpPr>
          <p:cNvPr id="4" name="Text Placeholder 3">
            <a:extLst>
              <a:ext uri="{FF2B5EF4-FFF2-40B4-BE49-F238E27FC236}">
                <a16:creationId xmlns:a16="http://schemas.microsoft.com/office/drawing/2014/main" id="{A83B74E5-AC8D-7FF4-9DB9-3A3BE2B9E70B}"/>
              </a:ext>
            </a:extLst>
          </p:cNvPr>
          <p:cNvSpPr>
            <a:spLocks noGrp="1"/>
          </p:cNvSpPr>
          <p:nvPr>
            <p:ph type="body" sz="quarter" idx="11"/>
          </p:nvPr>
        </p:nvSpPr>
        <p:spPr/>
        <p:txBody>
          <a:bodyPr/>
          <a:lstStyle/>
          <a:p>
            <a:endParaRPr lang="en-GB" dirty="0"/>
          </a:p>
        </p:txBody>
      </p:sp>
      <p:pic>
        <p:nvPicPr>
          <p:cNvPr id="9" name="image13.png">
            <a:extLst>
              <a:ext uri="{FF2B5EF4-FFF2-40B4-BE49-F238E27FC236}">
                <a16:creationId xmlns:a16="http://schemas.microsoft.com/office/drawing/2014/main" id="{31F31920-9561-29DD-6B3D-50E0CDF992D6}"/>
              </a:ext>
            </a:extLst>
          </p:cNvPr>
          <p:cNvPicPr/>
          <p:nvPr/>
        </p:nvPicPr>
        <p:blipFill>
          <a:blip r:embed="rId2"/>
          <a:srcRect t="18977"/>
          <a:stretch>
            <a:fillRect/>
          </a:stretch>
        </p:blipFill>
        <p:spPr>
          <a:xfrm>
            <a:off x="239433" y="1019101"/>
            <a:ext cx="11781183" cy="4465060"/>
          </a:xfrm>
          <a:prstGeom prst="rect">
            <a:avLst/>
          </a:prstGeom>
          <a:ln/>
        </p:spPr>
      </p:pic>
    </p:spTree>
    <p:extLst>
      <p:ext uri="{BB962C8B-B14F-4D97-AF65-F5344CB8AC3E}">
        <p14:creationId xmlns:p14="http://schemas.microsoft.com/office/powerpoint/2010/main" val="147097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1870745" y="304904"/>
            <a:ext cx="8649049" cy="646332"/>
          </a:xfrm>
        </p:spPr>
        <p:txBody>
          <a:bodyPr/>
          <a:lstStyle/>
          <a:p>
            <a:r>
              <a:rPr lang="en-US" dirty="0"/>
              <a:t>GANTT CHART – FINAL VERSION</a:t>
            </a:r>
          </a:p>
        </p:txBody>
      </p:sp>
      <p:pic>
        <p:nvPicPr>
          <p:cNvPr id="2" name="image27.png">
            <a:extLst>
              <a:ext uri="{FF2B5EF4-FFF2-40B4-BE49-F238E27FC236}">
                <a16:creationId xmlns:a16="http://schemas.microsoft.com/office/drawing/2014/main" id="{D6EA66A2-0BB4-EF41-54B3-D1B64B3899E5}"/>
              </a:ext>
            </a:extLst>
          </p:cNvPr>
          <p:cNvPicPr/>
          <p:nvPr/>
        </p:nvPicPr>
        <p:blipFill>
          <a:blip r:embed="rId2"/>
          <a:srcRect/>
          <a:stretch>
            <a:fillRect/>
          </a:stretch>
        </p:blipFill>
        <p:spPr>
          <a:xfrm>
            <a:off x="1296763" y="951236"/>
            <a:ext cx="9122363" cy="4872977"/>
          </a:xfrm>
          <a:prstGeom prst="rect">
            <a:avLst/>
          </a:prstGeom>
          <a:ln/>
        </p:spPr>
      </p:pic>
    </p:spTree>
    <p:extLst>
      <p:ext uri="{BB962C8B-B14F-4D97-AF65-F5344CB8AC3E}">
        <p14:creationId xmlns:p14="http://schemas.microsoft.com/office/powerpoint/2010/main" val="148050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6C63-1361-A178-DBF0-ECBB5B00B4A8}"/>
              </a:ext>
            </a:extLst>
          </p:cNvPr>
          <p:cNvSpPr>
            <a:spLocks noGrp="1"/>
          </p:cNvSpPr>
          <p:nvPr>
            <p:ph type="title"/>
          </p:nvPr>
        </p:nvSpPr>
        <p:spPr>
          <a:xfrm>
            <a:off x="3983373" y="458493"/>
            <a:ext cx="5246085" cy="646332"/>
          </a:xfrm>
        </p:spPr>
        <p:txBody>
          <a:bodyPr/>
          <a:lstStyle/>
          <a:p>
            <a:r>
              <a:rPr lang="en-GB" dirty="0"/>
              <a:t>RACI MATRIX</a:t>
            </a:r>
          </a:p>
        </p:txBody>
      </p:sp>
      <p:pic>
        <p:nvPicPr>
          <p:cNvPr id="5" name="image62.png">
            <a:extLst>
              <a:ext uri="{FF2B5EF4-FFF2-40B4-BE49-F238E27FC236}">
                <a16:creationId xmlns:a16="http://schemas.microsoft.com/office/drawing/2014/main" id="{732A074D-D670-7A4F-D681-A77F2502281B}"/>
              </a:ext>
            </a:extLst>
          </p:cNvPr>
          <p:cNvPicPr/>
          <p:nvPr/>
        </p:nvPicPr>
        <p:blipFill>
          <a:blip r:embed="rId2"/>
          <a:srcRect/>
          <a:stretch>
            <a:fillRect/>
          </a:stretch>
        </p:blipFill>
        <p:spPr>
          <a:xfrm>
            <a:off x="1080925" y="1547102"/>
            <a:ext cx="6363871" cy="3392681"/>
          </a:xfrm>
          <a:prstGeom prst="rect">
            <a:avLst/>
          </a:prstGeom>
          <a:ln/>
        </p:spPr>
      </p:pic>
      <p:pic>
        <p:nvPicPr>
          <p:cNvPr id="6" name="image89.png">
            <a:extLst>
              <a:ext uri="{FF2B5EF4-FFF2-40B4-BE49-F238E27FC236}">
                <a16:creationId xmlns:a16="http://schemas.microsoft.com/office/drawing/2014/main" id="{811F1AD0-AB5C-DDAB-5AF8-A7E2F5AB42ED}"/>
              </a:ext>
            </a:extLst>
          </p:cNvPr>
          <p:cNvPicPr/>
          <p:nvPr/>
        </p:nvPicPr>
        <p:blipFill>
          <a:blip r:embed="rId3"/>
          <a:srcRect/>
          <a:stretch>
            <a:fillRect/>
          </a:stretch>
        </p:blipFill>
        <p:spPr>
          <a:xfrm>
            <a:off x="8177303" y="2280845"/>
            <a:ext cx="2794477" cy="2162087"/>
          </a:xfrm>
          <a:prstGeom prst="rect">
            <a:avLst/>
          </a:prstGeom>
          <a:ln/>
        </p:spPr>
      </p:pic>
    </p:spTree>
    <p:extLst>
      <p:ext uri="{BB962C8B-B14F-4D97-AF65-F5344CB8AC3E}">
        <p14:creationId xmlns:p14="http://schemas.microsoft.com/office/powerpoint/2010/main" val="280023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dirty="0"/>
              <a:t>RISK REGISTER</a:t>
            </a:r>
            <a:br>
              <a:rPr lang="en-US" dirty="0"/>
            </a:br>
            <a:endParaRPr lang="en-US" dirty="0"/>
          </a:p>
        </p:txBody>
      </p:sp>
      <p:pic>
        <p:nvPicPr>
          <p:cNvPr id="6" name="Picture 5" descr="Table&#10;&#10;Description automatically generated">
            <a:extLst>
              <a:ext uri="{FF2B5EF4-FFF2-40B4-BE49-F238E27FC236}">
                <a16:creationId xmlns:a16="http://schemas.microsoft.com/office/drawing/2014/main" id="{775A3AF2-7BEF-7858-E72F-E38E1C0AC638}"/>
              </a:ext>
            </a:extLst>
          </p:cNvPr>
          <p:cNvPicPr>
            <a:picLocks noChangeAspect="1"/>
          </p:cNvPicPr>
          <p:nvPr/>
        </p:nvPicPr>
        <p:blipFill>
          <a:blip r:embed="rId2"/>
          <a:stretch>
            <a:fillRect/>
          </a:stretch>
        </p:blipFill>
        <p:spPr>
          <a:xfrm>
            <a:off x="5106583" y="1682151"/>
            <a:ext cx="6743612" cy="4678001"/>
          </a:xfrm>
          <a:prstGeom prst="rect">
            <a:avLst/>
          </a:prstGeom>
        </p:spPr>
      </p:pic>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a:xfrm>
            <a:off x="762000" y="715963"/>
            <a:ext cx="5334000" cy="1189038"/>
          </a:xfrm>
        </p:spPr>
        <p:txBody>
          <a:bodyPr/>
          <a:lstStyle/>
          <a:p>
            <a:r>
              <a:rPr lang="en-US" dirty="0"/>
              <a:t>METHODOLOGY</a:t>
            </a:r>
          </a:p>
        </p:txBody>
      </p:sp>
      <p:sp>
        <p:nvSpPr>
          <p:cNvPr id="4" name="Text Placeholder 3">
            <a:extLst>
              <a:ext uri="{FF2B5EF4-FFF2-40B4-BE49-F238E27FC236}">
                <a16:creationId xmlns:a16="http://schemas.microsoft.com/office/drawing/2014/main" id="{400CE966-C1D8-328D-4FF1-CDA97E7FD587}"/>
              </a:ext>
            </a:extLst>
          </p:cNvPr>
          <p:cNvSpPr>
            <a:spLocks noGrp="1"/>
          </p:cNvSpPr>
          <p:nvPr>
            <p:ph type="body" sz="quarter" idx="11"/>
          </p:nvPr>
        </p:nvSpPr>
        <p:spPr>
          <a:xfrm>
            <a:off x="818626" y="2498572"/>
            <a:ext cx="4221061" cy="3276600"/>
          </a:xfrm>
        </p:spPr>
        <p:txBody>
          <a:bodyPr/>
          <a:lstStyle/>
          <a:p>
            <a:r>
              <a:rPr lang="en-GB" sz="1800" dirty="0">
                <a:solidFill>
                  <a:srgbClr val="000000"/>
                </a:solidFill>
                <a:effectLst/>
                <a:latin typeface="Times New Roman" panose="02020603050405020304" pitchFamily="18" charset="0"/>
                <a:ea typeface="Times New Roman" panose="02020603050405020304" pitchFamily="18" charset="0"/>
              </a:rPr>
              <a:t>The methodology we are using is the incremental development framework. We are using it because it allows for flexibility, and is dynamic.</a:t>
            </a:r>
            <a:endParaRPr lang="en-GB" sz="1800" dirty="0">
              <a:effectLst/>
              <a:latin typeface="Times New Roman" panose="02020603050405020304" pitchFamily="18" charset="0"/>
              <a:ea typeface="Times New Roman" panose="02020603050405020304" pitchFamily="18" charset="0"/>
            </a:endParaRPr>
          </a:p>
          <a:p>
            <a:endParaRPr lang="en-GB" dirty="0"/>
          </a:p>
        </p:txBody>
      </p:sp>
      <p:pic>
        <p:nvPicPr>
          <p:cNvPr id="5" name="image68.png">
            <a:extLst>
              <a:ext uri="{FF2B5EF4-FFF2-40B4-BE49-F238E27FC236}">
                <a16:creationId xmlns:a16="http://schemas.microsoft.com/office/drawing/2014/main" id="{D2AD9FF5-B14F-69D8-98DE-FC9B6353B755}"/>
              </a:ext>
            </a:extLst>
          </p:cNvPr>
          <p:cNvPicPr/>
          <p:nvPr/>
        </p:nvPicPr>
        <p:blipFill>
          <a:blip r:embed="rId3"/>
          <a:srcRect/>
          <a:stretch>
            <a:fillRect/>
          </a:stretch>
        </p:blipFill>
        <p:spPr>
          <a:xfrm>
            <a:off x="5785607" y="1427928"/>
            <a:ext cx="4910356" cy="2826390"/>
          </a:xfrm>
          <a:prstGeom prst="rect">
            <a:avLst/>
          </a:prstGeom>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15C1F8C-D27A-4CE7-9DF4-4AFDB2880FA9}">
  <ds:schemaRefs>
    <ds:schemaRef ds:uri="http://schemas.microsoft.com/sharepoint/v3/contenttype/forms"/>
  </ds:schemaRefs>
</ds:datastoreItem>
</file>

<file path=customXml/itemProps3.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0</TotalTime>
  <Words>282</Words>
  <Application>Microsoft Office PowerPoint</Application>
  <PresentationFormat>Widescreen</PresentationFormat>
  <Paragraphs>62</Paragraphs>
  <Slides>21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Segoe UI</vt:lpstr>
      <vt:lpstr>Times New Roman</vt:lpstr>
      <vt:lpstr>Office Theme</vt:lpstr>
      <vt:lpstr> TRANSFERS R US</vt:lpstr>
      <vt:lpstr>Introduction</vt:lpstr>
      <vt:lpstr>Overview</vt:lpstr>
      <vt:lpstr>SMART OBJECTIVES</vt:lpstr>
      <vt:lpstr>GANTT CHART – FIRST VERSION </vt:lpstr>
      <vt:lpstr>GANTT CHART – FINAL VERSION</vt:lpstr>
      <vt:lpstr>RACI MATRIX</vt:lpstr>
      <vt:lpstr>RISK REGISTER </vt:lpstr>
      <vt:lpstr>METHODOLOGY</vt:lpstr>
      <vt:lpstr>INITIAL DATABASE DESIGN</vt:lpstr>
      <vt:lpstr>FINAL DATABASE DESIGN</vt:lpstr>
      <vt:lpstr>USE CASE DIAGRAM</vt:lpstr>
      <vt:lpstr>PLAYER CLASS DIAGRAM</vt:lpstr>
      <vt:lpstr>SEQUENCE DIAGRAM – ALL PLAYERS</vt:lpstr>
      <vt:lpstr>SEQUENCE DIAGRAM – SHOW PLAYER STATS</vt:lpstr>
      <vt:lpstr>FUNCTIONAL REQUIREMENTS</vt:lpstr>
      <vt:lpstr>NONFUNCTIONAL REQUIREMENTS</vt:lpstr>
      <vt:lpstr>NONFUNCTIONAL REQUIREMENTS – CONT.</vt:lpstr>
      <vt:lpstr>LITERATURE REVIEW</vt:lpstr>
      <vt:lpstr>TEST CASES</vt:lpstr>
      <vt:lpstr>Any Questions?</vt:lpstr>
    </vt:vector>
  </TitlesOfParts>
  <Manager/>
  <Company>University of the West of England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TRANSFERS R US</dc:title>
  <dc:subject/>
  <dc:creator>William Barnes (Student)</dc:creator>
  <cp:keywords/>
  <dc:description/>
  <cp:lastModifiedBy>William Barnes (Student)</cp:lastModifiedBy>
  <cp:revision>2</cp:revision>
  <dcterms:created xsi:type="dcterms:W3CDTF">2023-04-27T09:40:36Z</dcterms:created>
  <dcterms:modified xsi:type="dcterms:W3CDTF">2023-05-03T15:35:07Z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