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43" r:id="rId2"/>
    <p:sldId id="481" r:id="rId3"/>
    <p:sldId id="469" r:id="rId4"/>
    <p:sldId id="393" r:id="rId5"/>
    <p:sldId id="425" r:id="rId6"/>
    <p:sldId id="392" r:id="rId7"/>
    <p:sldId id="270" r:id="rId8"/>
    <p:sldId id="331" r:id="rId9"/>
    <p:sldId id="390" r:id="rId10"/>
    <p:sldId id="282" r:id="rId11"/>
    <p:sldId id="307" r:id="rId12"/>
    <p:sldId id="306" r:id="rId13"/>
    <p:sldId id="399" r:id="rId14"/>
    <p:sldId id="396" r:id="rId15"/>
    <p:sldId id="397" r:id="rId16"/>
    <p:sldId id="398" r:id="rId17"/>
    <p:sldId id="401" r:id="rId18"/>
    <p:sldId id="402" r:id="rId19"/>
    <p:sldId id="400" r:id="rId20"/>
    <p:sldId id="403" r:id="rId21"/>
    <p:sldId id="404" r:id="rId22"/>
    <p:sldId id="310" r:id="rId23"/>
    <p:sldId id="482" r:id="rId24"/>
    <p:sldId id="259" r:id="rId25"/>
    <p:sldId id="260" r:id="rId26"/>
    <p:sldId id="322" r:id="rId27"/>
    <p:sldId id="484" r:id="rId28"/>
    <p:sldId id="485" r:id="rId29"/>
    <p:sldId id="486" r:id="rId30"/>
    <p:sldId id="487" r:id="rId31"/>
    <p:sldId id="488" r:id="rId32"/>
    <p:sldId id="324" r:id="rId33"/>
    <p:sldId id="492" r:id="rId34"/>
    <p:sldId id="493" r:id="rId35"/>
    <p:sldId id="489" r:id="rId36"/>
    <p:sldId id="446" r:id="rId37"/>
    <p:sldId id="442" r:id="rId38"/>
    <p:sldId id="449" r:id="rId39"/>
    <p:sldId id="490" r:id="rId40"/>
    <p:sldId id="500" r:id="rId41"/>
    <p:sldId id="445" r:id="rId42"/>
    <p:sldId id="491" r:id="rId43"/>
    <p:sldId id="451" r:id="rId44"/>
    <p:sldId id="452" r:id="rId45"/>
    <p:sldId id="468" r:id="rId46"/>
    <p:sldId id="453" r:id="rId47"/>
    <p:sldId id="483" r:id="rId48"/>
    <p:sldId id="494" r:id="rId49"/>
    <p:sldId id="455" r:id="rId50"/>
    <p:sldId id="495" r:id="rId51"/>
    <p:sldId id="496" r:id="rId52"/>
    <p:sldId id="497" r:id="rId53"/>
    <p:sldId id="498" r:id="rId54"/>
    <p:sldId id="499" r:id="rId55"/>
    <p:sldId id="305" r:id="rId56"/>
    <p:sldId id="342" r:id="rId57"/>
  </p:sldIdLst>
  <p:sldSz cx="9144000" cy="5143500" type="screen16x9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6B680-E1F8-4724-AD26-14521498027E}" v="2" dt="2023-04-28T08:00:4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3417" autoAdjust="0"/>
  </p:normalViewPr>
  <p:slideViewPr>
    <p:cSldViewPr snapToObjects="1" showGuides="1">
      <p:cViewPr varScale="1">
        <p:scale>
          <a:sx n="106" d="100"/>
          <a:sy n="106" d="100"/>
        </p:scale>
        <p:origin x="778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1368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IGHT Fiona" userId="70e018af-4964-432f-af00-93fd6bb7710c" providerId="ADAL" clId="{8D16B680-E1F8-4724-AD26-14521498027E}"/>
    <pc:docChg chg="custSel modSld">
      <pc:chgData name="KNIGHT Fiona" userId="70e018af-4964-432f-af00-93fd6bb7710c" providerId="ADAL" clId="{8D16B680-E1F8-4724-AD26-14521498027E}" dt="2023-04-28T08:16:07.192" v="290" actId="20577"/>
      <pc:docMkLst>
        <pc:docMk/>
      </pc:docMkLst>
      <pc:sldChg chg="modSp mod">
        <pc:chgData name="KNIGHT Fiona" userId="70e018af-4964-432f-af00-93fd6bb7710c" providerId="ADAL" clId="{8D16B680-E1F8-4724-AD26-14521498027E}" dt="2023-04-28T07:59:25.012" v="93" actId="20577"/>
        <pc:sldMkLst>
          <pc:docMk/>
          <pc:sldMk cId="1931631352" sldId="306"/>
        </pc:sldMkLst>
        <pc:spChg chg="mod">
          <ac:chgData name="KNIGHT Fiona" userId="70e018af-4964-432f-af00-93fd6bb7710c" providerId="ADAL" clId="{8D16B680-E1F8-4724-AD26-14521498027E}" dt="2023-04-28T07:59:25.012" v="93" actId="20577"/>
          <ac:spMkLst>
            <pc:docMk/>
            <pc:sldMk cId="1931631352" sldId="306"/>
            <ac:spMk id="3" creationId="{00000000-0000-0000-0000-000000000000}"/>
          </ac:spMkLst>
        </pc:spChg>
      </pc:sldChg>
      <pc:sldChg chg="addSp modSp mod">
        <pc:chgData name="KNIGHT Fiona" userId="70e018af-4964-432f-af00-93fd6bb7710c" providerId="ADAL" clId="{8D16B680-E1F8-4724-AD26-14521498027E}" dt="2023-04-28T08:06:48.555" v="256" actId="1076"/>
        <pc:sldMkLst>
          <pc:docMk/>
          <pc:sldMk cId="1321199550" sldId="396"/>
        </pc:sldMkLst>
        <pc:spChg chg="mod">
          <ac:chgData name="KNIGHT Fiona" userId="70e018af-4964-432f-af00-93fd6bb7710c" providerId="ADAL" clId="{8D16B680-E1F8-4724-AD26-14521498027E}" dt="2023-04-28T08:06:44.226" v="255" actId="14100"/>
          <ac:spMkLst>
            <pc:docMk/>
            <pc:sldMk cId="1321199550" sldId="396"/>
            <ac:spMk id="3" creationId="{740BEE68-52EC-4A72-B25E-C644D862EA5D}"/>
          </ac:spMkLst>
        </pc:spChg>
        <pc:picChg chg="add mod">
          <ac:chgData name="KNIGHT Fiona" userId="70e018af-4964-432f-af00-93fd6bb7710c" providerId="ADAL" clId="{8D16B680-E1F8-4724-AD26-14521498027E}" dt="2023-04-28T08:06:48.555" v="256" actId="1076"/>
          <ac:picMkLst>
            <pc:docMk/>
            <pc:sldMk cId="1321199550" sldId="396"/>
            <ac:picMk id="5" creationId="{EC457063-4834-1D01-478A-072780C4AEBD}"/>
          </ac:picMkLst>
        </pc:picChg>
      </pc:sldChg>
      <pc:sldChg chg="modNotesTx">
        <pc:chgData name="KNIGHT Fiona" userId="70e018af-4964-432f-af00-93fd6bb7710c" providerId="ADAL" clId="{8D16B680-E1F8-4724-AD26-14521498027E}" dt="2023-04-28T07:57:48.666" v="73" actId="20577"/>
        <pc:sldMkLst>
          <pc:docMk/>
          <pc:sldMk cId="3655049248" sldId="397"/>
        </pc:sldMkLst>
      </pc:sldChg>
      <pc:sldChg chg="modSp mod">
        <pc:chgData name="KNIGHT Fiona" userId="70e018af-4964-432f-af00-93fd6bb7710c" providerId="ADAL" clId="{8D16B680-E1F8-4724-AD26-14521498027E}" dt="2023-04-28T07:59:34.357" v="95" actId="20577"/>
        <pc:sldMkLst>
          <pc:docMk/>
          <pc:sldMk cId="912514210" sldId="399"/>
        </pc:sldMkLst>
        <pc:spChg chg="mod">
          <ac:chgData name="KNIGHT Fiona" userId="70e018af-4964-432f-af00-93fd6bb7710c" providerId="ADAL" clId="{8D16B680-E1F8-4724-AD26-14521498027E}" dt="2023-04-28T07:59:34.357" v="95" actId="20577"/>
          <ac:spMkLst>
            <pc:docMk/>
            <pc:sldMk cId="912514210" sldId="399"/>
            <ac:spMk id="2" creationId="{68503272-7040-431B-A887-8E3B73550531}"/>
          </ac:spMkLst>
        </pc:spChg>
        <pc:spChg chg="mod">
          <ac:chgData name="KNIGHT Fiona" userId="70e018af-4964-432f-af00-93fd6bb7710c" providerId="ADAL" clId="{8D16B680-E1F8-4724-AD26-14521498027E}" dt="2023-04-28T07:49:46.707" v="56" actId="20577"/>
          <ac:spMkLst>
            <pc:docMk/>
            <pc:sldMk cId="912514210" sldId="399"/>
            <ac:spMk id="3" creationId="{75B17088-91F2-471E-A2AB-ACE245BFEE4E}"/>
          </ac:spMkLst>
        </pc:spChg>
      </pc:sldChg>
      <pc:sldChg chg="modSp mod">
        <pc:chgData name="KNIGHT Fiona" userId="70e018af-4964-432f-af00-93fd6bb7710c" providerId="ADAL" clId="{8D16B680-E1F8-4724-AD26-14521498027E}" dt="2023-04-28T08:16:07.192" v="290" actId="20577"/>
        <pc:sldMkLst>
          <pc:docMk/>
          <pc:sldMk cId="596277002" sldId="403"/>
        </pc:sldMkLst>
        <pc:spChg chg="mod">
          <ac:chgData name="KNIGHT Fiona" userId="70e018af-4964-432f-af00-93fd6bb7710c" providerId="ADAL" clId="{8D16B680-E1F8-4724-AD26-14521498027E}" dt="2023-04-28T08:16:07.192" v="290" actId="20577"/>
          <ac:spMkLst>
            <pc:docMk/>
            <pc:sldMk cId="596277002" sldId="403"/>
            <ac:spMk id="3" creationId="{BC60B5DB-92C0-4FD6-B89C-281640CF2E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51AEC-D0A1-4FA9-895A-9A8FFF7736B3}" type="datetimeFigureOut">
              <a:rPr lang="en-GB" smtClean="0"/>
              <a:t>09/07/2024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F4CC-85AB-468D-B709-C9EB014A01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6.3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3 146,'0'0,"0"0,-1 0,1 0,0 0,0 1,0-1,-1 0,1 0,0 0,0 1,0-1,0 0,0 0,0 1,-1-1,1 0,0 0,0 1,0-1,0 0,0 0,0 1,0-1,0 0,0 1,0-1,0 0,0 0,0 1,1-1,-1 0,0 0,0 1,0-1,0 0,1 1,10 4,20 0,-29-5,310 4,-168-6,182 4,356-5,-550-7,132-27,-56 5,348-26,-481 47,-24 3,91-2,331 11,-455-1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8.8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0,'1'6,"0"-1,0 1,1-1,-1 0,1 0,0 0,1 0,-1 0,1 0,0 0,0-1,0 1,1-1,0 0,6 5,5 5,0-1,33 20,224 143,-250-160,-1 0,0 2,-1 0,-1 1,-1 1,29 42,-32-42,33 56,-40-61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40.8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0,'-1'19,"-1"0,-1 0,-11 36,-3 26,10-44,-1 0,-14 36,-5 22,21-75,-2-1,0 0,-1 0,0-1,-2 0,0 0,-26 29,-2 5,26-32,1 1,1 1,-16 44,14-12,8-37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6BD2B6E-B993-4C1C-9E93-55B611B50867}" type="datetime1">
              <a:rPr lang="en-GB" altLang="en-US"/>
              <a:pPr>
                <a:defRPr/>
              </a:pPr>
              <a:t>09/07/2024</a:t>
            </a:fld>
            <a:endParaRPr lang="en-GB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95C0A0FB-C9C3-422D-8448-AE568FEA659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45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intialise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variables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 run the setup function</a:t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984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"choice"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"elephant"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962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406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"it's a draw!"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angry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happy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angry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happy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rock blunts scissors!"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paper wraps rock!"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paper wraps rock!!"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scissors cuts paper!"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scissors cuts paper!!"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rock blunts scissors!!"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this is not a valid choice, please try again`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computer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4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"Catmeow1.mp3"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"AngryCat.mp3"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canplaythrough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()});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"winner"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806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209C7-1920-8041-B86D-58E9DEC33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M9635 Powerpoint template 16 9 blacklines.pdf">
            <a:extLst>
              <a:ext uri="{FF2B5EF4-FFF2-40B4-BE49-F238E27FC236}">
                <a16:creationId xmlns:a16="http://schemas.microsoft.com/office/drawing/2014/main" id="{35E030BC-F20B-384F-A5FD-D9D886BCB4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99"/>
          <a:stretch/>
        </p:blipFill>
        <p:spPr>
          <a:xfrm>
            <a:off x="-7876" y="4948014"/>
            <a:ext cx="9144000" cy="1954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7EA2F6-D286-AD41-B218-50A61C7A7C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668" y="483518"/>
            <a:ext cx="8496944" cy="1102519"/>
          </a:xfrm>
          <a:prstGeom prst="rect">
            <a:avLst/>
          </a:prstGeom>
        </p:spPr>
        <p:txBody>
          <a:bodyPr/>
          <a:lstStyle>
            <a:lvl1pPr algn="l">
              <a:defRPr sz="4400" b="0" i="0" cap="none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5138721-3B61-E34E-A76E-388E334F42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7544" y="2121396"/>
            <a:ext cx="8496943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1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9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3" y="1347613"/>
            <a:ext cx="8229600" cy="280831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2pPr>
            <a:lvl3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3pPr>
            <a:lvl4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4pPr>
            <a:lvl5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5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none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6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5525"/>
            <a:ext cx="8229600" cy="644626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/>
          <a:lstStyle>
            <a:lvl1pPr algn="l">
              <a:defRPr sz="40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91630"/>
            <a:ext cx="4041775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8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A2E89-1BAB-4D45-930D-2DFA6EC8435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8" r:id="rId2"/>
    <p:sldLayoutId id="2147483900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5" r:id="rId9"/>
    <p:sldLayoutId id="2147483896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pitchFamily="-109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ctions/sdk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github.com/fi67/startPoint" TargetMode="Externa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alexa/console/ask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marpi.pl/spider/" TargetMode="External"/><Relationship Id="rId2" Type="http://schemas.openxmlformats.org/officeDocument/2006/relationships/hyperlink" Target="http://madebyevan.com/webgl-wate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utodraw.com/" TargetMode="External"/><Relationship Id="rId5" Type="http://schemas.openxmlformats.org/officeDocument/2006/relationships/hyperlink" Target="https://students.washington.edu/aodhan/webgl_globe.html" TargetMode="External"/><Relationship Id="rId4" Type="http://schemas.openxmlformats.org/officeDocument/2006/relationships/hyperlink" Target="https://musiclab.chromeexperiments.com/Song-Maker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JStacy06/status/857628546507968512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096"/>
          <p:cNvSpPr>
            <a:spLocks noChangeArrowheads="1"/>
          </p:cNvSpPr>
          <p:nvPr/>
        </p:nvSpPr>
        <p:spPr bwMode="auto">
          <a:xfrm>
            <a:off x="467544" y="664383"/>
            <a:ext cx="8208911" cy="210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 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80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</a:endParaRPr>
          </a:p>
        </p:txBody>
      </p:sp>
      <p:pic>
        <p:nvPicPr>
          <p:cNvPr id="1026" name="Picture 2" descr="Image may contain: one or more people, people standing, suit and outdoor">
            <a:extLst>
              <a:ext uri="{FF2B5EF4-FFF2-40B4-BE49-F238E27FC236}">
                <a16:creationId xmlns:a16="http://schemas.microsoft.com/office/drawing/2014/main" id="{C7C430B6-5EA7-44F3-BD81-18C98821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9652"/>
            <a:ext cx="5904656" cy="237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6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5A6-FCCC-4877-A677-D0B8E236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2E8C-2667-48C5-A402-2C45C4E8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1950" dirty="0"/>
              <a:t>Programming home devices (Alexa / Google Home)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Amazon AWS lambda - Build for voice - https://developer.amazon.com/alexa-skills-kit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Google functions - Actions SDK - </a:t>
            </a:r>
            <a:r>
              <a:rPr lang="en-GB" sz="1950" dirty="0">
                <a:hlinkClick r:id="rId2"/>
              </a:rPr>
              <a:t>https://developers.google.com/actions/sdk/</a:t>
            </a:r>
            <a:endParaRPr lang="en-GB" sz="1950" dirty="0"/>
          </a:p>
          <a:p>
            <a:pPr>
              <a:lnSpc>
                <a:spcPct val="120000"/>
              </a:lnSpc>
            </a:pPr>
            <a:r>
              <a:rPr lang="en-GB" sz="1950" dirty="0"/>
              <a:t>Smart Watch Apps (Fitbit)</a:t>
            </a:r>
          </a:p>
          <a:p>
            <a:pPr>
              <a:lnSpc>
                <a:spcPct val="120000"/>
              </a:lnSpc>
            </a:pPr>
            <a:r>
              <a:rPr lang="en-GB" sz="1950" dirty="0"/>
              <a:t>Internet Of Things (Arduino / Raspberry Pi / Smart lights / Heating)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83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0D9F-976E-4E83-8231-660C911E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65D4-DF2B-4BB7-A6DD-64B35A03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AI – using clever APIs – Google Vision, Watson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Virtual and Augmented Reality (React 360 / </a:t>
            </a:r>
            <a:r>
              <a:rPr lang="en-GB" sz="1800" dirty="0" err="1"/>
              <a:t>WebXR</a:t>
            </a:r>
            <a:r>
              <a:rPr lang="en-GB" sz="1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GB" sz="1800" dirty="0"/>
              <a:t>Google state that ‘The immersive web is a spectrum from complete reality to completely immersive, with various levels in between.’ (Google, 2018)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2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get to the code…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131590"/>
            <a:ext cx="4214142" cy="2808313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GB" sz="2000" dirty="0"/>
              <a:t>The starter files </a:t>
            </a:r>
          </a:p>
          <a:p>
            <a:pPr>
              <a:spcBef>
                <a:spcPts val="900"/>
              </a:spcBef>
            </a:pPr>
            <a:r>
              <a:rPr lang="en-GB" sz="2000" dirty="0">
                <a:hlinkClick r:id="rId2"/>
              </a:rPr>
              <a:t>https://github.com/fi67/startPoint</a:t>
            </a:r>
            <a:endParaRPr lang="en-GB" sz="2000" dirty="0"/>
          </a:p>
          <a:p>
            <a:pPr>
              <a:spcBef>
                <a:spcPts val="900"/>
              </a:spcBef>
            </a:pPr>
            <a:r>
              <a:rPr lang="en-GB" sz="2000" dirty="0"/>
              <a:t>Download zip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717CC-8338-417A-A50C-321675DD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38" y="627534"/>
            <a:ext cx="3954718" cy="35798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14:cNvPr>
              <p14:cNvContentPartPr/>
              <p14:nvPr/>
            </p14:nvContentPartPr>
            <p14:xfrm>
              <a:off x="3202844" y="3939442"/>
              <a:ext cx="1234800" cy="61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6844" y="3867442"/>
                <a:ext cx="1306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14:cNvPr>
              <p14:cNvContentPartPr/>
              <p14:nvPr/>
            </p14:nvContentPartPr>
            <p14:xfrm>
              <a:off x="4281764" y="3679522"/>
              <a:ext cx="228240" cy="21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5764" y="3607522"/>
                <a:ext cx="299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14:cNvPr>
              <p14:cNvContentPartPr/>
              <p14:nvPr/>
            </p14:nvContentPartPr>
            <p14:xfrm>
              <a:off x="4367444" y="3895162"/>
              <a:ext cx="115560" cy="31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1444" y="3823162"/>
                <a:ext cx="18720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63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72-7040-431B-A887-8E3B735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7088-91F2-471E-A2AB-ACE245BF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Rock Paper Scissors Cat</a:t>
            </a:r>
          </a:p>
          <a:p>
            <a:pPr lvl="1"/>
            <a:r>
              <a:rPr lang="en-GB" dirty="0"/>
              <a:t>Build on the web</a:t>
            </a:r>
          </a:p>
          <a:p>
            <a:pPr lvl="1"/>
            <a:r>
              <a:rPr lang="en-GB" dirty="0"/>
              <a:t>Demo of it on Alexa</a:t>
            </a:r>
          </a:p>
        </p:txBody>
      </p:sp>
    </p:spTree>
    <p:extLst>
      <p:ext uri="{BB962C8B-B14F-4D97-AF65-F5344CB8AC3E}">
        <p14:creationId xmlns:p14="http://schemas.microsoft.com/office/powerpoint/2010/main" val="91251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060-B388-474E-81A9-659D8C70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EE68-52EC-4A72-B25E-C644D86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7488833" cy="2808313"/>
          </a:xfrm>
        </p:spPr>
        <p:txBody>
          <a:bodyPr/>
          <a:lstStyle/>
          <a:p>
            <a:r>
              <a:rPr lang="en-GB" sz="2000" dirty="0"/>
              <a:t>We will use visual studio code (other editors are available!)</a:t>
            </a:r>
          </a:p>
          <a:p>
            <a:r>
              <a:rPr lang="en-GB" sz="2000" dirty="0"/>
              <a:t>If you want it – its free - </a:t>
            </a:r>
            <a:r>
              <a:rPr lang="en-GB" sz="2000" dirty="0">
                <a:hlinkClick r:id="rId2"/>
              </a:rPr>
              <a:t>https://code.visualstudio.com/</a:t>
            </a:r>
            <a:r>
              <a:rPr lang="en-GB" sz="2000" dirty="0"/>
              <a:t> </a:t>
            </a:r>
          </a:p>
          <a:p>
            <a:r>
              <a:rPr lang="en-GB" sz="2000" dirty="0"/>
              <a:t>We will open the folder with all the files in it</a:t>
            </a:r>
          </a:p>
          <a:p>
            <a:r>
              <a:rPr lang="en-GB" sz="2000" dirty="0"/>
              <a:t>Lets look at the files</a:t>
            </a:r>
          </a:p>
          <a:p>
            <a:pPr lvl="1"/>
            <a:r>
              <a:rPr lang="en-GB" sz="1600" dirty="0"/>
              <a:t>Web page with images on it</a:t>
            </a:r>
          </a:p>
          <a:p>
            <a:pPr lvl="1"/>
            <a:r>
              <a:rPr lang="en-GB" sz="1600" dirty="0"/>
              <a:t>Style sheet to style it</a:t>
            </a:r>
          </a:p>
          <a:p>
            <a:pPr lvl="1"/>
            <a:r>
              <a:rPr lang="en-GB" sz="1600" dirty="0"/>
              <a:t>Link to JavaScript file</a:t>
            </a:r>
          </a:p>
          <a:p>
            <a:r>
              <a:rPr lang="en-GB" sz="2000" dirty="0"/>
              <a:t>On the following slides we will add the JS file.- the code for each bit is in the snippets.txt file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57063-4834-1D01-478A-072780C4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067694"/>
            <a:ext cx="2973018" cy="16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9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F2C-69FF-417A-B5B9-25A323A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– Initialise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B9D-07A4-4E58-9CB2-28B1D73F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Initialise variables</a:t>
            </a:r>
          </a:p>
          <a:p>
            <a:pPr lvl="1"/>
            <a:r>
              <a:rPr lang="en-GB" sz="2000" dirty="0"/>
              <a:t>These are ones used all over the application</a:t>
            </a:r>
          </a:p>
          <a:p>
            <a:pPr lvl="1"/>
            <a:r>
              <a:rPr lang="en-GB" sz="2000" dirty="0"/>
              <a:t>Seen as GLOBAL</a:t>
            </a:r>
          </a:p>
          <a:p>
            <a:r>
              <a:rPr lang="en-GB" sz="2000" dirty="0"/>
              <a:t>Runs function to setup input </a:t>
            </a:r>
          </a:p>
        </p:txBody>
      </p:sp>
    </p:spTree>
    <p:extLst>
      <p:ext uri="{BB962C8B-B14F-4D97-AF65-F5344CB8AC3E}">
        <p14:creationId xmlns:p14="http://schemas.microsoft.com/office/powerpoint/2010/main" val="365504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DF3-0FC0-4573-AC8B-D77FCAA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Set Up The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B1E5-88A6-4743-9509-644DA9B9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Set Up Input function</a:t>
            </a:r>
          </a:p>
          <a:p>
            <a:pPr lvl="1"/>
            <a:r>
              <a:rPr lang="en-GB" sz="2000" dirty="0"/>
              <a:t>This is specific to the device – in this case web</a:t>
            </a:r>
          </a:p>
          <a:p>
            <a:pPr lvl="1"/>
            <a:r>
              <a:rPr lang="en-GB" sz="2000" dirty="0"/>
              <a:t>Click events for images and header</a:t>
            </a:r>
          </a:p>
        </p:txBody>
      </p:sp>
    </p:spTree>
    <p:extLst>
      <p:ext uri="{BB962C8B-B14F-4D97-AF65-F5344CB8AC3E}">
        <p14:creationId xmlns:p14="http://schemas.microsoft.com/office/powerpoint/2010/main" val="322022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B7A6-7B6D-4BA9-8463-E37109B2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Get the user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7F3-4662-43C5-8D5D-6FBCD33F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Get user choice</a:t>
            </a:r>
          </a:p>
          <a:p>
            <a:pPr lvl="1"/>
            <a:r>
              <a:rPr lang="en-GB" sz="2000" dirty="0"/>
              <a:t>Uses the id for the item the user clicks on to set up the user choice</a:t>
            </a:r>
          </a:p>
          <a:p>
            <a:pPr lvl="1"/>
            <a:r>
              <a:rPr lang="en-GB" sz="2000" dirty="0"/>
              <a:t>Logs it to the console so you can see it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66577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43B5-369A-4AF6-B88F-BDF57CF2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3607-510B-4D1B-8CA1-DFA0F26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for the game logic</a:t>
            </a:r>
          </a:p>
          <a:p>
            <a:r>
              <a:rPr lang="en-GB" dirty="0"/>
              <a:t>This also calls display output</a:t>
            </a:r>
          </a:p>
        </p:txBody>
      </p:sp>
    </p:spTree>
    <p:extLst>
      <p:ext uri="{BB962C8B-B14F-4D97-AF65-F5344CB8AC3E}">
        <p14:creationId xmlns:p14="http://schemas.microsoft.com/office/powerpoint/2010/main" val="265456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E2D-0641-4DB6-8AE4-CED5C350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Display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588C-DC7F-42F5-9C59-8A0A04C8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Display Output function</a:t>
            </a:r>
          </a:p>
          <a:p>
            <a:pPr lvl="1"/>
            <a:r>
              <a:rPr lang="en-GB" sz="2000" dirty="0"/>
              <a:t>Outputs the result to the web page</a:t>
            </a:r>
          </a:p>
          <a:p>
            <a:pPr lvl="1"/>
            <a:r>
              <a:rPr lang="en-GB" sz="2000" dirty="0"/>
              <a:t>Selects the cat audio if the user inputs the cat</a:t>
            </a:r>
          </a:p>
        </p:txBody>
      </p:sp>
    </p:spTree>
    <p:extLst>
      <p:ext uri="{BB962C8B-B14F-4D97-AF65-F5344CB8AC3E}">
        <p14:creationId xmlns:p14="http://schemas.microsoft.com/office/powerpoint/2010/main" val="320402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19DA-C6DB-4FB8-ADC2-8293DFA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DF9A-2BF6-404C-A0E8-3DCED0C9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Fiona Knight</a:t>
            </a:r>
          </a:p>
          <a:p>
            <a:pPr lvl="1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f.l.knight@staffs.ac.uk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Lecturer in Computer Science, web and programming</a:t>
            </a: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Award Leader Software Development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6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98C2-11D2-4E77-8091-AFF8B90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B5DB-92C0-4FD6-B89C-281640C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7613"/>
            <a:ext cx="8229600" cy="2808313"/>
          </a:xfrm>
        </p:spPr>
        <p:txBody>
          <a:bodyPr/>
          <a:lstStyle/>
          <a:p>
            <a:r>
              <a:rPr lang="en-GB" sz="2000" dirty="0"/>
              <a:t>Make sure your speakers are on</a:t>
            </a:r>
          </a:p>
          <a:p>
            <a:r>
              <a:rPr lang="en-GB" sz="2000" dirty="0"/>
              <a:t>Open the page in chrome</a:t>
            </a:r>
          </a:p>
          <a:p>
            <a:pPr lvl="1"/>
            <a:r>
              <a:rPr lang="en-GB" sz="2000" dirty="0"/>
              <a:t>Simple way, but not the best - right click index.html – open with chrome</a:t>
            </a:r>
          </a:p>
          <a:p>
            <a:r>
              <a:rPr lang="en-GB" sz="2000" dirty="0"/>
              <a:t>Press F12 to see the console</a:t>
            </a:r>
          </a:p>
          <a:p>
            <a:r>
              <a:rPr lang="en-GB" sz="2000" dirty="0"/>
              <a:t>Click a choice (rock, paper, scissors)</a:t>
            </a:r>
          </a:p>
          <a:p>
            <a:r>
              <a:rPr lang="en-GB" sz="2000" dirty="0"/>
              <a:t>Click the cat image</a:t>
            </a:r>
          </a:p>
          <a:p>
            <a:r>
              <a:rPr lang="en-GB" sz="2000" dirty="0"/>
              <a:t>Click the main header</a:t>
            </a:r>
          </a:p>
        </p:txBody>
      </p:sp>
    </p:spTree>
    <p:extLst>
      <p:ext uri="{BB962C8B-B14F-4D97-AF65-F5344CB8AC3E}">
        <p14:creationId xmlns:p14="http://schemas.microsoft.com/office/powerpoint/2010/main" val="59627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439F6-49A2-4511-B04D-CBB3FA5B7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Now lets take it to Alexa</a:t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2F8CB7-0C94-4FED-BE48-729045E2F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94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NOTE: Skills Order of items to say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6516" y="987600"/>
            <a:ext cx="4992510" cy="2808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0" b="4454"/>
          <a:stretch/>
        </p:blipFill>
        <p:spPr>
          <a:xfrm>
            <a:off x="3925122" y="2886269"/>
            <a:ext cx="4769069" cy="18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D05-1AFA-4202-A7EB-4B18A95F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Due to the creation of accounts taking time..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D92F-B1B9-415E-8B51-FEF5695A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show you what to do so you can try this at home.</a:t>
            </a:r>
          </a:p>
          <a:p>
            <a:r>
              <a:rPr lang="en-GB" dirty="0"/>
              <a:t>Need to set up the account</a:t>
            </a:r>
          </a:p>
        </p:txBody>
      </p:sp>
    </p:spTree>
    <p:extLst>
      <p:ext uri="{BB962C8B-B14F-4D97-AF65-F5344CB8AC3E}">
        <p14:creationId xmlns:p14="http://schemas.microsoft.com/office/powerpoint/2010/main" val="59967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755E-8641-43CD-912B-309C64EC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in to Alexa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3F88-DB37-42EF-8392-AD254F6A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hlinkClick r:id="rId2"/>
              </a:rPr>
              <a:t>https://developer.amazon.com/alexa/console/ask</a:t>
            </a:r>
            <a:endParaRPr lang="en-GB" sz="2000" dirty="0"/>
          </a:p>
          <a:p>
            <a:r>
              <a:rPr lang="en-GB" sz="2000" dirty="0"/>
              <a:t>Sign in to your Amazon account</a:t>
            </a:r>
          </a:p>
        </p:txBody>
      </p:sp>
    </p:spTree>
    <p:extLst>
      <p:ext uri="{BB962C8B-B14F-4D97-AF65-F5344CB8AC3E}">
        <p14:creationId xmlns:p14="http://schemas.microsoft.com/office/powerpoint/2010/main" val="363870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3A69-4403-486D-B61F-05E958A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ECCF-34B6-41A9-B72A-EC98793B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If you have created skills before you should see your list of skills. </a:t>
            </a:r>
          </a:p>
          <a:p>
            <a:r>
              <a:rPr lang="en-GB" sz="2000" dirty="0"/>
              <a:t>Otherwise you will have an information screen</a:t>
            </a:r>
          </a:p>
          <a:p>
            <a:r>
              <a:rPr lang="en-GB" sz="2000" dirty="0"/>
              <a:t>On either screen you will have a button ‘Create Skill’</a:t>
            </a:r>
          </a:p>
          <a:p>
            <a:r>
              <a:rPr lang="en-GB" sz="2000" dirty="0"/>
              <a:t>Click this button and you will be taken to the next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6769-B00E-459A-A281-A1473BD84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56" y="2832773"/>
            <a:ext cx="2755675" cy="13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9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C44-B1E1-4308-8BBF-C11BA77F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1739"/>
            <a:ext cx="8229599" cy="857250"/>
          </a:xfrm>
        </p:spPr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5959-F583-41BE-925E-90E687EB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062" y="195487"/>
            <a:ext cx="4958210" cy="1224136"/>
          </a:xfrm>
        </p:spPr>
        <p:txBody>
          <a:bodyPr/>
          <a:lstStyle/>
          <a:p>
            <a:r>
              <a:rPr lang="en-GB" sz="2200" dirty="0"/>
              <a:t>Give it a name</a:t>
            </a:r>
          </a:p>
          <a:p>
            <a:r>
              <a:rPr lang="en-GB" sz="2200" dirty="0"/>
              <a:t>Choose English(UK)</a:t>
            </a:r>
          </a:p>
          <a:p>
            <a:r>
              <a:rPr lang="en-GB" sz="2200" dirty="0"/>
              <a:t>Click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7387D-9987-4AE1-A907-DC8B876C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9" y="1445492"/>
            <a:ext cx="8280920" cy="36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type of experience – in this case games and trivia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D4902-495A-43EB-AE34-87E6577F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439"/>
            <a:ext cx="9144000" cy="13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78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model - custom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FD7AC-20EE-4A24-9959-5173E5DD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5030"/>
            <a:ext cx="3520921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3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464497" cy="2808313"/>
          </a:xfrm>
        </p:spPr>
        <p:txBody>
          <a:bodyPr/>
          <a:lstStyle/>
          <a:p>
            <a:r>
              <a:rPr lang="en-GB" sz="2000" dirty="0"/>
              <a:t>Choose hosting services – Alexa hosted (node.js)</a:t>
            </a:r>
          </a:p>
          <a:p>
            <a:r>
              <a:rPr lang="en-GB" sz="2000" dirty="0"/>
              <a:t>Choose a hosting region – EU Ireland</a:t>
            </a:r>
          </a:p>
          <a:p>
            <a:r>
              <a:rPr lang="en-GB" sz="2000" dirty="0"/>
              <a:t>Click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BB33C-BA03-4C06-88BC-B58B9639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55" y="0"/>
            <a:ext cx="3063061" cy="4299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4130E-DDB6-48DB-BE79-BE585DA9F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41"/>
          <a:stretch/>
        </p:blipFill>
        <p:spPr>
          <a:xfrm>
            <a:off x="72115" y="2802459"/>
            <a:ext cx="5950529" cy="15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FF19-6D89-4263-A4F0-D0EF8EC3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Computer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8DE3-A100-4F4C-A880-C27184F8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…Needs some form of computer programming</a:t>
            </a:r>
          </a:p>
        </p:txBody>
      </p:sp>
      <p:pic>
        <p:nvPicPr>
          <p:cNvPr id="4" name="Picture 3" descr="A picture containing indoor, toy, sitting&#10;&#10;Description automatically generated">
            <a:extLst>
              <a:ext uri="{FF2B5EF4-FFF2-40B4-BE49-F238E27FC236}">
                <a16:creationId xmlns:a16="http://schemas.microsoft.com/office/drawing/2014/main" id="{83A89F88-C6AA-46EA-83BF-38348911C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5" r="5324" b="1"/>
          <a:stretch/>
        </p:blipFill>
        <p:spPr>
          <a:xfrm>
            <a:off x="4645026" y="1491630"/>
            <a:ext cx="4041775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7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896545" cy="2808313"/>
          </a:xfrm>
        </p:spPr>
        <p:txBody>
          <a:bodyPr/>
          <a:lstStyle/>
          <a:p>
            <a:r>
              <a:rPr lang="en-GB" sz="2000" dirty="0"/>
              <a:t>Choose a template – start from scratch</a:t>
            </a:r>
          </a:p>
          <a:p>
            <a:r>
              <a:rPr lang="en-GB" sz="2000" dirty="0"/>
              <a:t>Click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9DE33-B6DD-48D9-8C58-DCD12DFD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29" y="783765"/>
            <a:ext cx="4041170" cy="33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4468-2DCE-46BE-B6E0-EEDF398F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0961-C1CE-4478-A3F0-E6ECB852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Review your choices and click Create skill</a:t>
            </a:r>
          </a:p>
          <a:p>
            <a:r>
              <a:rPr lang="en-GB" dirty="0"/>
              <a:t>It will take about a minute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B0D8A-16B7-4211-9056-E5C07434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218628"/>
            <a:ext cx="1819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91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3A9-921D-458F-A5D7-5D8767CE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skill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F6C7-8043-421F-93FC-E423BB35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48" y="987574"/>
            <a:ext cx="8229600" cy="2808313"/>
          </a:xfrm>
        </p:spPr>
        <p:txBody>
          <a:bodyPr/>
          <a:lstStyle/>
          <a:p>
            <a:r>
              <a:rPr lang="en-GB" sz="1800" dirty="0"/>
              <a:t>You should get the skill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58DC9-6400-416A-BD39-34F6FA31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9622"/>
            <a:ext cx="7308305" cy="34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48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C343-4462-4F60-B3C3-768FB97A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24541"/>
            <a:ext cx="8229599" cy="857250"/>
          </a:xfrm>
        </p:spPr>
        <p:txBody>
          <a:bodyPr/>
          <a:lstStyle/>
          <a:p>
            <a:r>
              <a:rPr lang="en-GB" dirty="0"/>
              <a:t>At every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BD21-B5DC-4619-8949-485B667F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Whenever you make a change it is best to save and build the skill</a:t>
            </a:r>
          </a:p>
          <a:p>
            <a:endParaRPr lang="en-GB" sz="2000" dirty="0"/>
          </a:p>
          <a:p>
            <a:r>
              <a:rPr lang="en-GB" sz="2000" dirty="0"/>
              <a:t>Press ‘Save’ and you will be notified it has saved successfully (the button will also grey out)</a:t>
            </a:r>
          </a:p>
          <a:p>
            <a:r>
              <a:rPr lang="en-GB" sz="2000" dirty="0"/>
              <a:t>Press ‘Build skill’ and the skill will build (this may take some time)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7FEDF-44FC-4A0C-8844-23E79B17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7" y="3651870"/>
            <a:ext cx="9144000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22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DEC2-5D04-4FEB-87B7-6455511E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2445-46F3-4554-A818-F0DDE095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like variables with values</a:t>
            </a:r>
          </a:p>
          <a:p>
            <a:r>
              <a:rPr lang="en-GB" dirty="0"/>
              <a:t>In our case what the user chooses and what the computer can choose between</a:t>
            </a:r>
          </a:p>
        </p:txBody>
      </p:sp>
    </p:spTree>
    <p:extLst>
      <p:ext uri="{BB962C8B-B14F-4D97-AF65-F5344CB8AC3E}">
        <p14:creationId xmlns:p14="http://schemas.microsoft.com/office/powerpoint/2010/main" val="3061092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39425"/>
            <a:ext cx="8229599" cy="857250"/>
          </a:xfrm>
        </p:spPr>
        <p:txBody>
          <a:bodyPr/>
          <a:lstStyle/>
          <a:p>
            <a:r>
              <a:rPr lang="en-GB" dirty="0"/>
              <a:t>Add a slot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5F7-9512-408D-8750-95F49409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55544"/>
            <a:ext cx="5616624" cy="84113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Slot types &gt; Add slot type called choice </a:t>
            </a:r>
          </a:p>
          <a:p>
            <a:pPr lvl="1"/>
            <a:r>
              <a:rPr lang="en-GB" sz="2000" dirty="0"/>
              <a:t>values rock, paper, scissors, cat (save it)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7A76C-B1E5-410A-8984-84497BCE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" y="1018173"/>
            <a:ext cx="6478621" cy="39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4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1994-FCED-4991-AD00-7843062A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811C-8FF9-4DC7-A167-1540EE0E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What the user wants to do is an intention – its what you ask to do</a:t>
            </a:r>
          </a:p>
          <a:p>
            <a:r>
              <a:rPr lang="en-GB" sz="1800" dirty="0"/>
              <a:t>Users can have lots of different intentions when using your skill</a:t>
            </a:r>
          </a:p>
          <a:p>
            <a:r>
              <a:rPr lang="en-GB" sz="1800" dirty="0"/>
              <a:t>They will give you an utterance which you need to react to with the skill</a:t>
            </a:r>
          </a:p>
          <a:p>
            <a:endParaRPr lang="en-GB" sz="1800" dirty="0"/>
          </a:p>
          <a:p>
            <a:r>
              <a:rPr lang="en-GB" sz="1800" dirty="0"/>
              <a:t>What sort of things could you ask when you first wake up in the morning?</a:t>
            </a:r>
          </a:p>
          <a:p>
            <a:endParaRPr lang="en-GB" sz="1800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622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61A0-815E-48BD-AE12-F9EC9526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Created 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7566-65D5-4590-871A-2BCD91DB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032449" cy="2808313"/>
          </a:xfrm>
        </p:spPr>
        <p:txBody>
          <a:bodyPr/>
          <a:lstStyle/>
          <a:p>
            <a:r>
              <a:rPr lang="en-GB" sz="2000" dirty="0"/>
              <a:t>Click on ‘Interaction Model’</a:t>
            </a:r>
          </a:p>
          <a:p>
            <a:r>
              <a:rPr lang="en-GB" sz="2000" dirty="0"/>
              <a:t>Click on ‘intents’</a:t>
            </a:r>
          </a:p>
          <a:p>
            <a:r>
              <a:rPr lang="en-GB" sz="2000" dirty="0"/>
              <a:t>You will notice you also have been set up with 5 built in intents – cancel, help, stop and navigate home, fallback</a:t>
            </a:r>
          </a:p>
          <a:p>
            <a:r>
              <a:rPr lang="en-GB" sz="2000" dirty="0"/>
              <a:t>And a hello world intent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93976-E0D8-420A-9218-839E4822B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92"/>
          <a:stretch/>
        </p:blipFill>
        <p:spPr>
          <a:xfrm>
            <a:off x="5942368" y="51470"/>
            <a:ext cx="27340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4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29D-958A-4C4E-8A04-07B5F430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Utterances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7A69-489D-4174-9458-8A114AB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What the user will say – ways to express intents</a:t>
            </a:r>
          </a:p>
          <a:p>
            <a:r>
              <a:rPr lang="en-GB" dirty="0"/>
              <a:t>Best sourced from real people</a:t>
            </a:r>
          </a:p>
          <a:p>
            <a:r>
              <a:rPr lang="en-GB" dirty="0"/>
              <a:t>Usually add at least 7 – ideally around 30 per intent</a:t>
            </a:r>
          </a:p>
          <a:p>
            <a:endParaRPr lang="en-GB" dirty="0"/>
          </a:p>
          <a:p>
            <a:r>
              <a:rPr lang="en-GB" dirty="0"/>
              <a:t>Look at hello world</a:t>
            </a:r>
          </a:p>
          <a:p>
            <a:pPr lvl="1"/>
            <a:r>
              <a:rPr lang="en-GB" dirty="0"/>
              <a:t>Hello</a:t>
            </a:r>
          </a:p>
          <a:p>
            <a:pPr lvl="1"/>
            <a:r>
              <a:rPr lang="en-GB" dirty="0"/>
              <a:t>How are you</a:t>
            </a:r>
          </a:p>
          <a:p>
            <a:pPr lvl="1"/>
            <a:r>
              <a:rPr lang="en-GB" dirty="0"/>
              <a:t>Say hi world</a:t>
            </a:r>
          </a:p>
          <a:p>
            <a:pPr lvl="1"/>
            <a:r>
              <a:rPr lang="en-GB" dirty="0"/>
              <a:t>Say hi</a:t>
            </a:r>
          </a:p>
          <a:p>
            <a:pPr lvl="1"/>
            <a:r>
              <a:rPr lang="en-GB" dirty="0"/>
              <a:t>hi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D23FE-5028-4562-BC51-D55F9997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57578"/>
            <a:ext cx="5876872" cy="28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4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2914"/>
            <a:ext cx="8229599" cy="641226"/>
          </a:xfrm>
        </p:spPr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5F7-9512-408D-8750-95F49409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69333"/>
            <a:ext cx="5184576" cy="1134266"/>
          </a:xfrm>
        </p:spPr>
        <p:txBody>
          <a:bodyPr/>
          <a:lstStyle/>
          <a:p>
            <a:r>
              <a:rPr lang="en-GB" sz="2000" dirty="0"/>
              <a:t>Invocations</a:t>
            </a:r>
          </a:p>
          <a:p>
            <a:r>
              <a:rPr lang="en-GB" sz="2000" dirty="0"/>
              <a:t>Interaction Model &gt; Intents &gt; Add Intent </a:t>
            </a:r>
          </a:p>
          <a:p>
            <a:r>
              <a:rPr lang="en-GB" sz="2000" dirty="0" err="1"/>
              <a:t>UserPickIntent</a:t>
            </a:r>
            <a:endParaRPr lang="en-GB" sz="2000" dirty="0"/>
          </a:p>
          <a:p>
            <a:r>
              <a:rPr lang="en-GB" sz="2000" dirty="0"/>
              <a:t>Create custom intent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16423-E9F0-46A9-8821-5964134D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0" y="1707654"/>
            <a:ext cx="815629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1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B4EE-6E9A-453A-A1D7-AE8E66CE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7DBC-A33F-4C26-B2A3-7FC68FAE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Part of a ‘computer science’ degree</a:t>
            </a:r>
          </a:p>
          <a:p>
            <a:pPr lvl="1"/>
            <a:r>
              <a:rPr lang="en-GB" sz="2000" dirty="0"/>
              <a:t>Specialist area is Software development / software engineering</a:t>
            </a:r>
          </a:p>
          <a:p>
            <a:r>
              <a:rPr lang="en-GB" sz="2000" dirty="0"/>
              <a:t>Many different languages</a:t>
            </a:r>
          </a:p>
          <a:p>
            <a:pPr lvl="1"/>
            <a:r>
              <a:rPr lang="en-GB" sz="2000" dirty="0"/>
              <a:t>Java, C#, C, JavaScript, Dart, Go, Rust, Kotlin,  PHP, Ruby etc. etc.</a:t>
            </a:r>
          </a:p>
        </p:txBody>
      </p:sp>
    </p:spTree>
    <p:extLst>
      <p:ext uri="{BB962C8B-B14F-4D97-AF65-F5344CB8AC3E}">
        <p14:creationId xmlns:p14="http://schemas.microsoft.com/office/powerpoint/2010/main" val="279336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2914"/>
            <a:ext cx="8229599" cy="641226"/>
          </a:xfrm>
        </p:spPr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5F7-9512-408D-8750-95F49409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562371"/>
            <a:ext cx="5184576" cy="641227"/>
          </a:xfrm>
        </p:spPr>
        <p:txBody>
          <a:bodyPr/>
          <a:lstStyle/>
          <a:p>
            <a:r>
              <a:rPr lang="en-GB" dirty="0"/>
              <a:t>Add this and then save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CB3AA-062B-4167-B6C5-F2DE30E6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3" y="1123160"/>
            <a:ext cx="7173853" cy="2466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E6DA3-9ED5-4D2C-BDC3-C95C4CD0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2" y="3546970"/>
            <a:ext cx="7056784" cy="15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43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090-42E6-4012-BEA7-09DF1022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599" cy="857250"/>
          </a:xfrm>
        </p:spPr>
        <p:txBody>
          <a:bodyPr/>
          <a:lstStyle/>
          <a:p>
            <a:r>
              <a:rPr lang="en-GB" dirty="0"/>
              <a:t>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9FB4-EFA6-4059-9EA0-5D0043EE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31590"/>
            <a:ext cx="8229600" cy="3168351"/>
          </a:xfrm>
        </p:spPr>
        <p:txBody>
          <a:bodyPr>
            <a:normAutofit fontScale="62500" lnSpcReduction="20000"/>
          </a:bodyPr>
          <a:lstStyle/>
          <a:p>
            <a:r>
              <a:rPr lang="en-GB" sz="2900" dirty="0"/>
              <a:t>This should be something memorable and something the user is likely to say</a:t>
            </a:r>
          </a:p>
          <a:p>
            <a:r>
              <a:rPr lang="en-GB" sz="2900" dirty="0"/>
              <a:t>Your invocation name should be two or more words, and can contain only lower-case alphabetic characters, spaces between words, possessive apostrophes (for example, "</a:t>
            </a:r>
            <a:r>
              <a:rPr lang="en-GB" sz="2900" dirty="0" err="1"/>
              <a:t>sam's</a:t>
            </a:r>
            <a:r>
              <a:rPr lang="en-GB" sz="2900" dirty="0"/>
              <a:t> science trivia"), or periods used in abbreviations (for example, "a. b. c."). </a:t>
            </a:r>
          </a:p>
          <a:p>
            <a:r>
              <a:rPr lang="en-GB" sz="2900" dirty="0"/>
              <a:t>Other characters like numbers must be spelled out. For example, "twenty one".</a:t>
            </a:r>
          </a:p>
          <a:p>
            <a:r>
              <a:rPr lang="en-GB" sz="2900" dirty="0"/>
              <a:t>Invocation names cannot contain any of the Alexa skill launch phrases such as "launch", "ask", "tell", "load", "begin", and "enable". </a:t>
            </a:r>
          </a:p>
          <a:p>
            <a:r>
              <a:rPr lang="en-GB" sz="2900" dirty="0"/>
              <a:t>Wake words including "Alexa", "Amazon", "Echo", "Computer", or the words "skill" or "app" are not allowed. </a:t>
            </a:r>
          </a:p>
          <a:p>
            <a:r>
              <a:rPr lang="en-GB" sz="2900" dirty="0"/>
              <a:t>You can change this until the skill is published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977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AD5E-2C39-4062-94D5-D877FFAB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9F36-4DF3-41D7-9B9E-18AA06A5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123479"/>
            <a:ext cx="4896544" cy="857250"/>
          </a:xfrm>
        </p:spPr>
        <p:txBody>
          <a:bodyPr/>
          <a:lstStyle/>
          <a:p>
            <a:r>
              <a:rPr lang="en-GB" sz="2000" dirty="0"/>
              <a:t>Invocation &gt; skill invocation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7F619-91C8-4E73-81B3-2A1EFB29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49" y="1080772"/>
            <a:ext cx="8336607" cy="39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7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35E7-6784-4B9F-89C1-E34ACF92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3A76-C546-4859-8A1C-1FE3DF07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First we will test the skill on line in the tester in the kit</a:t>
            </a:r>
          </a:p>
          <a:p>
            <a:r>
              <a:rPr lang="en-GB" sz="1800" dirty="0"/>
              <a:t>Click on test at the top of the screen and change the skill testing to ‘development’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B9EC-5184-473A-8ECE-64D42820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33" b="82844"/>
          <a:stretch/>
        </p:blipFill>
        <p:spPr>
          <a:xfrm>
            <a:off x="323031" y="2460577"/>
            <a:ext cx="8236282" cy="12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740-7782-4725-AAE3-F2C2B244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75" y="155467"/>
            <a:ext cx="8229599" cy="857250"/>
          </a:xfrm>
        </p:spPr>
        <p:txBody>
          <a:bodyPr>
            <a:normAutofit/>
          </a:bodyPr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2BD4-9A15-4AAF-92C8-C446CFAE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95986"/>
            <a:ext cx="8229600" cy="2808313"/>
          </a:xfrm>
        </p:spPr>
        <p:txBody>
          <a:bodyPr/>
          <a:lstStyle/>
          <a:p>
            <a:r>
              <a:rPr lang="en-GB" sz="1800" dirty="0"/>
              <a:t>Type in your invocation and press enter</a:t>
            </a:r>
          </a:p>
          <a:p>
            <a:r>
              <a:rPr lang="en-GB" sz="1800" dirty="0"/>
              <a:t>You should get a reply and a screen like the one below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6CE8B-94CC-4EDF-B54A-699BDCA3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3" y="1532506"/>
            <a:ext cx="3725590" cy="28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9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C819-DF4B-4510-8FBB-865E624A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moment…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B9BC-A3ED-49C6-9019-CC00D018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It doesn’t work correctly</a:t>
            </a:r>
          </a:p>
          <a:p>
            <a:r>
              <a:rPr lang="en-GB" sz="2400" dirty="0"/>
              <a:t>We need to add some code in the background (on the server)</a:t>
            </a:r>
          </a:p>
          <a:p>
            <a:endParaRPr lang="en-GB" sz="2400" dirty="0"/>
          </a:p>
          <a:p>
            <a:r>
              <a:rPr lang="en-GB" sz="2400" dirty="0"/>
              <a:t>We have a ‘magic’ link to the server</a:t>
            </a:r>
          </a:p>
          <a:p>
            <a:r>
              <a:rPr lang="en-GB" dirty="0"/>
              <a:t>It uses Lambda – serverless computing on the AWS cloud</a:t>
            </a:r>
          </a:p>
          <a:p>
            <a:r>
              <a:rPr lang="en-GB" sz="2400" dirty="0"/>
              <a:t>You have lots of ‘runs’ for free with the developer kit</a:t>
            </a:r>
          </a:p>
        </p:txBody>
      </p:sp>
    </p:spTree>
    <p:extLst>
      <p:ext uri="{BB962C8B-B14F-4D97-AF65-F5344CB8AC3E}">
        <p14:creationId xmlns:p14="http://schemas.microsoft.com/office/powerpoint/2010/main" val="778492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98E-E720-4E84-88A3-2BB0B7D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29CE-6878-4CA9-9499-DEE95A23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9582"/>
            <a:ext cx="8229600" cy="2808313"/>
          </a:xfrm>
        </p:spPr>
        <p:txBody>
          <a:bodyPr/>
          <a:lstStyle/>
          <a:p>
            <a:r>
              <a:rPr lang="en-GB" sz="1800" dirty="0"/>
              <a:t>Click on the code tab at the top and you will see a page similar to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9516-6CC8-487D-983B-DF18F2FA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39145"/>
            <a:ext cx="6501911" cy="31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46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7420-3276-41FA-8906-94E6ABEA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699D-6F6C-4398-9279-2F6F3E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use the bits in alexa.js that I provided you</a:t>
            </a:r>
          </a:p>
          <a:p>
            <a:r>
              <a:rPr lang="en-GB" dirty="0"/>
              <a:t>Let us add each bit at a time</a:t>
            </a:r>
          </a:p>
        </p:txBody>
      </p:sp>
    </p:spTree>
    <p:extLst>
      <p:ext uri="{BB962C8B-B14F-4D97-AF65-F5344CB8AC3E}">
        <p14:creationId xmlns:p14="http://schemas.microsoft.com/office/powerpoint/2010/main" val="266697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31D3-9793-484F-BC93-E0679192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8686-DF19-4B3A-9F1F-F1F760E3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link to the library </a:t>
            </a:r>
          </a:p>
          <a:p>
            <a:r>
              <a:rPr lang="en-GB" dirty="0" err="1">
                <a:latin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</a:rPr>
              <a:t> Alexa = require('ask-</a:t>
            </a:r>
            <a:r>
              <a:rPr lang="en-GB" dirty="0" err="1">
                <a:latin typeface="Consolas" panose="020B0609020204030204" pitchFamily="49" charset="0"/>
              </a:rPr>
              <a:t>sdk</a:t>
            </a:r>
            <a:r>
              <a:rPr lang="en-GB" dirty="0">
                <a:latin typeface="Consolas" panose="020B0609020204030204" pitchFamily="49" charset="0"/>
              </a:rPr>
              <a:t>-core’);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We will add our 4 variables underneath this</a:t>
            </a:r>
          </a:p>
        </p:txBody>
      </p:sp>
    </p:spTree>
    <p:extLst>
      <p:ext uri="{BB962C8B-B14F-4D97-AF65-F5344CB8AC3E}">
        <p14:creationId xmlns:p14="http://schemas.microsoft.com/office/powerpoint/2010/main" val="3505397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EC4C-A92B-4404-A8ED-E2C6B92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E861-BE70-4090-BBEB-86FA14AA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These handle any intents the skill has</a:t>
            </a:r>
          </a:p>
          <a:p>
            <a:r>
              <a:rPr lang="en-GB" sz="2000" dirty="0"/>
              <a:t>For every intent we have there should be a handler</a:t>
            </a:r>
          </a:p>
          <a:p>
            <a:r>
              <a:rPr lang="en-GB" sz="2000" dirty="0" err="1"/>
              <a:t>LaunchRequestHandler</a:t>
            </a:r>
            <a:r>
              <a:rPr lang="en-GB" sz="2000" dirty="0"/>
              <a:t> – launches the intent we want to start with – when the user says </a:t>
            </a:r>
          </a:p>
          <a:p>
            <a:r>
              <a:rPr lang="en-GB" sz="2000" dirty="0"/>
              <a:t>Help, cancel, stop are built in</a:t>
            </a:r>
          </a:p>
          <a:p>
            <a:endParaRPr lang="en-GB" sz="2000" dirty="0"/>
          </a:p>
          <a:p>
            <a:r>
              <a:rPr lang="en-GB" sz="2000" dirty="0"/>
              <a:t>Each intent has a separate handler and code block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87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AEE-F7AE-4101-AE35-D927DCD0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Its all about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ABC-BF06-4EC8-8DED-DCBE4999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167593"/>
            <a:ext cx="8229600" cy="2808313"/>
          </a:xfrm>
        </p:spPr>
        <p:txBody>
          <a:bodyPr/>
          <a:lstStyle/>
          <a:p>
            <a:r>
              <a:rPr lang="en-GB" sz="2000" dirty="0"/>
              <a:t>How can a computer and human communicate?</a:t>
            </a:r>
          </a:p>
          <a:p>
            <a:r>
              <a:rPr lang="en-GB" sz="2000" dirty="0"/>
              <a:t>Code can be written so it can doesn’t mind where the input is from just that’s it’s the correct input</a:t>
            </a:r>
          </a:p>
          <a:p>
            <a:r>
              <a:rPr lang="en-GB" sz="2000" dirty="0"/>
              <a:t>It can then output so the interface can use it</a:t>
            </a:r>
          </a:p>
          <a:p>
            <a:r>
              <a:rPr lang="en-GB" sz="2000" dirty="0"/>
              <a:t>Then people who design and code the front end interface to humans can then care about them getting a great user experience</a:t>
            </a:r>
          </a:p>
          <a:p>
            <a:pPr lvl="1"/>
            <a:r>
              <a:rPr lang="en-GB" sz="2000" dirty="0"/>
              <a:t>Screen</a:t>
            </a:r>
          </a:p>
          <a:p>
            <a:pPr lvl="1"/>
            <a:r>
              <a:rPr lang="en-GB" sz="2000" dirty="0"/>
              <a:t>Voice</a:t>
            </a:r>
          </a:p>
          <a:p>
            <a:r>
              <a:rPr lang="en-GB" sz="2000" dirty="0"/>
              <a:t>We can take the same code and change the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3868815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3FF9-685A-4EB1-9D6B-B7AE882E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96F1-BDFE-4B47-A9A8-35AE4D11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us look at launch – this is what is said when we ‘invoke’ our ‘skill’</a:t>
            </a:r>
          </a:p>
          <a:p>
            <a:endParaRPr lang="en-GB" dirty="0"/>
          </a:p>
          <a:p>
            <a:r>
              <a:rPr lang="en-GB" dirty="0"/>
              <a:t>Add the change in to make it more relevant than hello world</a:t>
            </a:r>
          </a:p>
        </p:txBody>
      </p:sp>
    </p:spTree>
    <p:extLst>
      <p:ext uri="{BB962C8B-B14F-4D97-AF65-F5344CB8AC3E}">
        <p14:creationId xmlns:p14="http://schemas.microsoft.com/office/powerpoint/2010/main" val="23966260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4FB5-AF53-491F-B8C8-98956EE1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0EC7-B27F-4223-ADA0-EDD09B24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 the </a:t>
            </a:r>
            <a:r>
              <a:rPr lang="en-GB" dirty="0" err="1"/>
              <a:t>helloworld</a:t>
            </a:r>
            <a:r>
              <a:rPr lang="en-GB" dirty="0"/>
              <a:t> handler block we can add our </a:t>
            </a:r>
            <a:r>
              <a:rPr lang="en-GB" dirty="0" err="1"/>
              <a:t>userpick</a:t>
            </a:r>
            <a:r>
              <a:rPr lang="en-GB" dirty="0"/>
              <a:t> handler block – this handles the game</a:t>
            </a:r>
          </a:p>
          <a:p>
            <a:endParaRPr lang="en-GB" dirty="0"/>
          </a:p>
          <a:p>
            <a:r>
              <a:rPr lang="en-GB" dirty="0"/>
              <a:t>This also takes the ‘input’ from the user</a:t>
            </a:r>
          </a:p>
        </p:txBody>
      </p:sp>
    </p:spTree>
    <p:extLst>
      <p:ext uri="{BB962C8B-B14F-4D97-AF65-F5344CB8AC3E}">
        <p14:creationId xmlns:p14="http://schemas.microsoft.com/office/powerpoint/2010/main" val="1022592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21C4-DB13-4C65-B114-A6645D51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0E06-87F6-4A97-AFE1-28ED1818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There is a block of exports</a:t>
            </a:r>
          </a:p>
          <a:p>
            <a:r>
              <a:rPr lang="en-GB" sz="2200" dirty="0"/>
              <a:t>Change this to add our new handler</a:t>
            </a:r>
          </a:p>
          <a:p>
            <a:endParaRPr lang="en-GB" sz="2200" dirty="0"/>
          </a:p>
          <a:p>
            <a:r>
              <a:rPr lang="en-GB" sz="2200" dirty="0"/>
              <a:t>At the very bottom add the functions – </a:t>
            </a:r>
            <a:r>
              <a:rPr lang="en-GB" sz="2200" dirty="0" err="1"/>
              <a:t>playGame</a:t>
            </a:r>
            <a:r>
              <a:rPr lang="en-GB" sz="2200" dirty="0"/>
              <a:t> (same as we had in the web version) and </a:t>
            </a:r>
            <a:r>
              <a:rPr lang="en-GB" sz="2200" dirty="0" err="1"/>
              <a:t>userOutput</a:t>
            </a:r>
            <a:r>
              <a:rPr lang="en-GB" sz="2200" dirty="0"/>
              <a:t> (now using voice to output the response)</a:t>
            </a:r>
          </a:p>
        </p:txBody>
      </p:sp>
    </p:spTree>
    <p:extLst>
      <p:ext uri="{BB962C8B-B14F-4D97-AF65-F5344CB8AC3E}">
        <p14:creationId xmlns:p14="http://schemas.microsoft.com/office/powerpoint/2010/main" val="2949758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8E3-E10B-49DC-AB04-FBC4801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Save and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1A4D-F5F3-44EC-B413-7A4D544F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makes it available to our account</a:t>
            </a:r>
          </a:p>
          <a:p>
            <a:endParaRPr lang="en-GB" dirty="0"/>
          </a:p>
          <a:p>
            <a:r>
              <a:rPr lang="en-GB" dirty="0"/>
              <a:t>Test it first in the test window (remember to invoke first)</a:t>
            </a:r>
          </a:p>
          <a:p>
            <a:endParaRPr lang="en-GB" dirty="0"/>
          </a:p>
          <a:p>
            <a:r>
              <a:rPr lang="en-GB" dirty="0"/>
              <a:t>See if it works on Alexa (I will use my phone)</a:t>
            </a:r>
          </a:p>
        </p:txBody>
      </p:sp>
    </p:spTree>
    <p:extLst>
      <p:ext uri="{BB962C8B-B14F-4D97-AF65-F5344CB8AC3E}">
        <p14:creationId xmlns:p14="http://schemas.microsoft.com/office/powerpoint/2010/main" val="1577540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3520-6C4E-4F0A-BDFE-63F96D7B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could you take this further?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0413-05A3-47B3-8C15-1E0B5B2F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of 5</a:t>
            </a:r>
          </a:p>
          <a:p>
            <a:r>
              <a:rPr lang="en-GB" dirty="0"/>
              <a:t>Adding AI (interacting with chat GTP? Or other AI engines to ‘learn’ how to play)</a:t>
            </a:r>
          </a:p>
          <a:p>
            <a:endParaRPr lang="en-GB" dirty="0"/>
          </a:p>
          <a:p>
            <a:r>
              <a:rPr lang="en-GB" dirty="0"/>
              <a:t>All this can still be in JS</a:t>
            </a:r>
          </a:p>
        </p:txBody>
      </p:sp>
    </p:spTree>
    <p:extLst>
      <p:ext uri="{BB962C8B-B14F-4D97-AF65-F5344CB8AC3E}">
        <p14:creationId xmlns:p14="http://schemas.microsoft.com/office/powerpoint/2010/main" val="3114517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One last thing… JS and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libri" pitchFamily="34" charset="0"/>
                <a:hlinkClick r:id="rId2"/>
              </a:rPr>
              <a:t>http://madebyevan.com/webgl-water/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latin typeface="Calibri" pitchFamily="34" charset="0"/>
                <a:hlinkClick r:id="rId3"/>
              </a:rPr>
              <a:t>https://demo.marpi.pl/spider/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hlinkClick r:id="rId4"/>
              </a:rPr>
              <a:t>https://musiclab.chromeexperiments.com/Song-Maker/</a:t>
            </a:r>
            <a:endParaRPr lang="en-GB" sz="2000" dirty="0"/>
          </a:p>
          <a:p>
            <a:r>
              <a:rPr lang="en-GB" sz="2000" dirty="0">
                <a:hlinkClick r:id="rId5"/>
              </a:rPr>
              <a:t>https://students.washington.edu/aodhan/webgl_globe.html</a:t>
            </a:r>
            <a:endParaRPr lang="en-GB" sz="2000" dirty="0"/>
          </a:p>
          <a:p>
            <a:r>
              <a:rPr lang="en-GB" sz="2000" dirty="0">
                <a:hlinkClick r:id="rId6"/>
              </a:rPr>
              <a:t>https://www.autodraw.com/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527256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0" i="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sz="2800" b="1" cap="al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pic>
        <p:nvPicPr>
          <p:cNvPr id="5" name="Picture 2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059582"/>
            <a:ext cx="4016824" cy="3036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94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1D5D-2A1C-47EB-AB12-6EA9AC6B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have a look at one language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674F-F024-4194-AB86-D46B0C25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813153"/>
            <a:ext cx="8229600" cy="2808313"/>
          </a:xfrm>
        </p:spPr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sz="1800" b="1" dirty="0"/>
              <a:t>Jeff Atwood</a:t>
            </a:r>
            <a:r>
              <a:rPr lang="en-GB" sz="1800" dirty="0"/>
              <a:t>, co-founder of Stack Overflow, stated ‘I'll call Atwood's Law: any application that can be written in JavaScript, will eventually be written in JavaScript.’ (Atwood, 2007).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23E21-E969-4845-883C-219C14ED0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15" y="-27093"/>
            <a:ext cx="2298225" cy="22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BD4-AFD7-48A7-9F90-21494037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Languages based on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BCFD-A0F2-49A8-B09D-0D25DE3A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EcmaScript</a:t>
            </a:r>
            <a:endParaRPr lang="en-GB" sz="2000" dirty="0"/>
          </a:p>
          <a:p>
            <a:r>
              <a:rPr lang="en-GB" sz="2000" dirty="0"/>
              <a:t>TypeScript</a:t>
            </a:r>
          </a:p>
          <a:p>
            <a:r>
              <a:rPr lang="en-GB" sz="2000" dirty="0"/>
              <a:t>Dart</a:t>
            </a:r>
          </a:p>
          <a:p>
            <a:r>
              <a:rPr lang="en-GB" sz="2000" dirty="0"/>
              <a:t>Elm</a:t>
            </a:r>
          </a:p>
          <a:p>
            <a:r>
              <a:rPr lang="en-GB" sz="2000" dirty="0" err="1"/>
              <a:t>CoffeeScript</a:t>
            </a:r>
            <a:endParaRPr lang="en-GB" sz="2000" dirty="0"/>
          </a:p>
          <a:p>
            <a:r>
              <a:rPr lang="en-GB" sz="2000" dirty="0"/>
              <a:t>Reason</a:t>
            </a:r>
          </a:p>
          <a:p>
            <a:r>
              <a:rPr lang="en-GB" sz="20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7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92" y="219110"/>
            <a:ext cx="8229599" cy="857250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JS - You can create more than web sites!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845105"/>
            <a:ext cx="4567806" cy="3425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4520785"/>
            <a:ext cx="8445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>
                <a:hlinkClick r:id="rId3"/>
              </a:rPr>
              <a:t>https://twitter.com/AJStacy06/status/857628546507968512</a:t>
            </a:r>
            <a:endParaRPr lang="en-GB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/>
              <a:t>25,000 menu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7772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8AA-39DA-4618-BEA9-E484B42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47FF-F7CC-4E8C-AF4B-F08BF90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Websites</a:t>
            </a:r>
          </a:p>
          <a:p>
            <a:r>
              <a:rPr lang="en-GB" sz="2000" dirty="0"/>
              <a:t>Desktop Applications (e.g. visual studio code)</a:t>
            </a:r>
          </a:p>
          <a:p>
            <a:r>
              <a:rPr lang="en-GB" sz="2000" dirty="0"/>
              <a:t>Mobile Applications (</a:t>
            </a:r>
            <a:r>
              <a:rPr lang="en-GB" sz="2000" dirty="0" err="1"/>
              <a:t>e.g</a:t>
            </a:r>
            <a:r>
              <a:rPr lang="en-GB" sz="2000" dirty="0"/>
              <a:t> React Native)</a:t>
            </a:r>
          </a:p>
          <a:p>
            <a:r>
              <a:rPr lang="en-GB" sz="2000" dirty="0"/>
              <a:t>Backend Coding (NodeJS) / Package Handlers (NPM)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‘Node is designed to build scalable network applications’</a:t>
            </a:r>
            <a:r>
              <a:rPr lang="mr-IN" sz="2000" dirty="0"/>
              <a:t>…</a:t>
            </a:r>
            <a:r>
              <a:rPr lang="en-GB" sz="2000" dirty="0"/>
              <a:t>with </a:t>
            </a:r>
            <a:r>
              <a:rPr lang="en-GB" sz="2000" dirty="0" err="1"/>
              <a:t>npm</a:t>
            </a:r>
            <a:r>
              <a:rPr lang="en-GB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‘the largest ecosystem of open source libraries in the world’ </a:t>
            </a:r>
            <a:r>
              <a:rPr lang="mr-IN" sz="2000" dirty="0">
                <a:hlinkClick r:id="rId2"/>
              </a:rPr>
              <a:t>–</a:t>
            </a:r>
            <a:r>
              <a:rPr lang="en-GB" sz="2000" dirty="0"/>
              <a:t> </a:t>
            </a:r>
            <a:r>
              <a:rPr lang="en-GB" sz="2000" dirty="0">
                <a:hlinkClick r:id="rId2"/>
              </a:rPr>
              <a:t>https://nodejs.org/en/</a:t>
            </a:r>
            <a:endParaRPr lang="en-GB" sz="2000" dirty="0"/>
          </a:p>
          <a:p>
            <a:r>
              <a:rPr lang="en-GB" sz="2000" dirty="0"/>
              <a:t>Games (WebGL / Unity / </a:t>
            </a:r>
            <a:r>
              <a:rPr lang="en-GB" sz="2000" dirty="0" err="1"/>
              <a:t>GamePad</a:t>
            </a:r>
            <a:r>
              <a:rPr lang="en-GB" sz="2000" dirty="0"/>
              <a:t> API / </a:t>
            </a:r>
            <a:r>
              <a:rPr lang="en-GB" sz="2000" dirty="0" err="1"/>
              <a:t>AirConsole</a:t>
            </a:r>
            <a:r>
              <a:rPr lang="en-GB" sz="2000" dirty="0"/>
              <a:t>)</a:t>
            </a:r>
          </a:p>
          <a:p>
            <a:r>
              <a:rPr lang="en-GB" sz="2000" dirty="0"/>
              <a:t>Video and Camera Chats (WebRTC)</a:t>
            </a:r>
          </a:p>
          <a:p>
            <a:pPr lvl="1">
              <a:lnSpc>
                <a:spcPct val="120000"/>
              </a:lnSpc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380161"/>
      </p:ext>
    </p:extLst>
  </p:cSld>
  <p:clrMapOvr>
    <a:masterClrMapping/>
  </p:clrMapOvr>
</p:sld>
</file>

<file path=ppt/theme/theme1.xml><?xml version="1.0" encoding="utf-8"?>
<a:theme xmlns:a="http://schemas.openxmlformats.org/drawingml/2006/main" name="New brand Powerpoint [16 9] 0905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 template - widescreen 22" id="{F065D511-EA00-FB4F-AC0C-0AB0F8402162}" vid="{3EBCAA73-554B-7443-8997-95999067B5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Powerpoint+template+-+widescreen+22</Template>
  <TotalTime>182</TotalTime>
  <Words>2536</Words>
  <Application>Microsoft Office PowerPoint</Application>
  <PresentationFormat>On-screen Show (16:9)</PresentationFormat>
  <Paragraphs>339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Narrow</vt:lpstr>
      <vt:lpstr>Calibri</vt:lpstr>
      <vt:lpstr>Consolas</vt:lpstr>
      <vt:lpstr>Tahoma</vt:lpstr>
      <vt:lpstr>New brand Powerpoint [16 9] 090517</vt:lpstr>
      <vt:lpstr>PowerPoint Presentation</vt:lpstr>
      <vt:lpstr>About me</vt:lpstr>
      <vt:lpstr>Computer Science…</vt:lpstr>
      <vt:lpstr>Programming</vt:lpstr>
      <vt:lpstr>Its all about inputs and outputs</vt:lpstr>
      <vt:lpstr>Lets have a look at one language </vt:lpstr>
      <vt:lpstr>Languages based on JavaScript</vt:lpstr>
      <vt:lpstr>JS - You can create more than web sites!</vt:lpstr>
      <vt:lpstr>Current Uses Of JS</vt:lpstr>
      <vt:lpstr>Current Uses Of JS (Cont)</vt:lpstr>
      <vt:lpstr>Current Uses Of JS (Cont)</vt:lpstr>
      <vt:lpstr>Lets get to the code…</vt:lpstr>
      <vt:lpstr>What we will do</vt:lpstr>
      <vt:lpstr>Visual Studio Code</vt:lpstr>
      <vt:lpstr>First – Initialise</vt:lpstr>
      <vt:lpstr>Next – Set Up The Inputs</vt:lpstr>
      <vt:lpstr>Next – Get the user choice</vt:lpstr>
      <vt:lpstr>Next – Game Logic</vt:lpstr>
      <vt:lpstr>Next – Display the outputs</vt:lpstr>
      <vt:lpstr>Testing the page</vt:lpstr>
      <vt:lpstr>Now lets take it to Alexa </vt:lpstr>
      <vt:lpstr>NOTE: Skills Order of items to say</vt:lpstr>
      <vt:lpstr>Due to the creation of accounts taking time..</vt:lpstr>
      <vt:lpstr>Log in to Alexa Developer</vt:lpstr>
      <vt:lpstr>Next</vt:lpstr>
      <vt:lpstr>Step 1</vt:lpstr>
      <vt:lpstr>Step 2 (1)</vt:lpstr>
      <vt:lpstr>Step 2 (2)</vt:lpstr>
      <vt:lpstr>Step 2 (3)</vt:lpstr>
      <vt:lpstr>Step 3</vt:lpstr>
      <vt:lpstr>Step 4 </vt:lpstr>
      <vt:lpstr>The skill screen</vt:lpstr>
      <vt:lpstr>At every stage</vt:lpstr>
      <vt:lpstr>Slots</vt:lpstr>
      <vt:lpstr>Add a slot type</vt:lpstr>
      <vt:lpstr>Intents</vt:lpstr>
      <vt:lpstr>Created intents</vt:lpstr>
      <vt:lpstr>Utterances</vt:lpstr>
      <vt:lpstr>Intents</vt:lpstr>
      <vt:lpstr>Intents</vt:lpstr>
      <vt:lpstr>Invocation name</vt:lpstr>
      <vt:lpstr>Invocation</vt:lpstr>
      <vt:lpstr>Testing the skill</vt:lpstr>
      <vt:lpstr>Next</vt:lpstr>
      <vt:lpstr>At the moment…</vt:lpstr>
      <vt:lpstr>The code</vt:lpstr>
      <vt:lpstr>Code</vt:lpstr>
      <vt:lpstr>At the top</vt:lpstr>
      <vt:lpstr>Handlers</vt:lpstr>
      <vt:lpstr>Launch Handler</vt:lpstr>
      <vt:lpstr>Our handler</vt:lpstr>
      <vt:lpstr>At the end </vt:lpstr>
      <vt:lpstr>Save and deploy</vt:lpstr>
      <vt:lpstr>How could you take this further?</vt:lpstr>
      <vt:lpstr>One last thing… JS and Media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Knight</dc:creator>
  <cp:lastModifiedBy>Fiona Knight</cp:lastModifiedBy>
  <cp:revision>5</cp:revision>
  <cp:lastPrinted>2015-03-02T13:45:41Z</cp:lastPrinted>
  <dcterms:created xsi:type="dcterms:W3CDTF">2023-04-18T23:42:50Z</dcterms:created>
  <dcterms:modified xsi:type="dcterms:W3CDTF">2024-07-09T23:12:34Z</dcterms:modified>
</cp:coreProperties>
</file>