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  <p:sldMasterId id="2147483698" r:id="rId3"/>
    <p:sldMasterId id="2147483703" r:id="rId4"/>
  </p:sldMasterIdLst>
  <p:notesMasterIdLst>
    <p:notesMasterId r:id="rId55"/>
  </p:notesMasterIdLst>
  <p:handoutMasterIdLst>
    <p:handoutMasterId r:id="rId56"/>
  </p:handoutMasterIdLst>
  <p:sldIdLst>
    <p:sldId id="256" r:id="rId5"/>
    <p:sldId id="8870" r:id="rId6"/>
    <p:sldId id="8869" r:id="rId7"/>
    <p:sldId id="8871" r:id="rId8"/>
    <p:sldId id="8873" r:id="rId9"/>
    <p:sldId id="8874" r:id="rId10"/>
    <p:sldId id="8876" r:id="rId11"/>
    <p:sldId id="8877" r:id="rId12"/>
    <p:sldId id="8878" r:id="rId13"/>
    <p:sldId id="331" r:id="rId14"/>
    <p:sldId id="8879" r:id="rId15"/>
    <p:sldId id="8880" r:id="rId16"/>
    <p:sldId id="306" r:id="rId17"/>
    <p:sldId id="8881" r:id="rId18"/>
    <p:sldId id="8882" r:id="rId19"/>
    <p:sldId id="8883" r:id="rId20"/>
    <p:sldId id="8884" r:id="rId21"/>
    <p:sldId id="8885" r:id="rId22"/>
    <p:sldId id="8886" r:id="rId23"/>
    <p:sldId id="8887" r:id="rId24"/>
    <p:sldId id="8888" r:id="rId25"/>
    <p:sldId id="8889" r:id="rId26"/>
    <p:sldId id="8891" r:id="rId27"/>
    <p:sldId id="8892" r:id="rId28"/>
    <p:sldId id="8893" r:id="rId29"/>
    <p:sldId id="8894" r:id="rId30"/>
    <p:sldId id="486" r:id="rId31"/>
    <p:sldId id="487" r:id="rId32"/>
    <p:sldId id="8895" r:id="rId33"/>
    <p:sldId id="8896" r:id="rId34"/>
    <p:sldId id="8897" r:id="rId35"/>
    <p:sldId id="489" r:id="rId36"/>
    <p:sldId id="8898" r:id="rId37"/>
    <p:sldId id="8899" r:id="rId38"/>
    <p:sldId id="8900" r:id="rId39"/>
    <p:sldId id="8901" r:id="rId40"/>
    <p:sldId id="8902" r:id="rId41"/>
    <p:sldId id="8903" r:id="rId42"/>
    <p:sldId id="8904" r:id="rId43"/>
    <p:sldId id="8905" r:id="rId44"/>
    <p:sldId id="8906" r:id="rId45"/>
    <p:sldId id="8907" r:id="rId46"/>
    <p:sldId id="8908" r:id="rId47"/>
    <p:sldId id="8909" r:id="rId48"/>
    <p:sldId id="8910" r:id="rId49"/>
    <p:sldId id="8911" r:id="rId50"/>
    <p:sldId id="8912" r:id="rId51"/>
    <p:sldId id="8875" r:id="rId52"/>
    <p:sldId id="8866" r:id="rId53"/>
    <p:sldId id="271" r:id="rId5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0D38"/>
    <a:srgbClr val="E63C30"/>
    <a:srgbClr val="160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30" y="108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77D0AC-D75A-403F-EF5B-2779B59090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BB203-040E-05EB-4E6A-116F1E81D8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1E696-9A76-BE40-9047-C6EBE7DAAA9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C0A59-147D-6489-F0F3-0D138A6129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C467-F1D9-BC52-8986-05AE14BC9D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D677B-5647-154E-93ED-A9A42279F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69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36.32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3 146,'0'0,"0"0,-1 0,1 0,0 0,0 1,0-1,-1 0,1 0,0 0,0 1,0-1,0 0,0 0,0 1,-1-1,1 0,0 0,0 1,0-1,0 0,0 0,0 1,0-1,0 0,0 1,0-1,0 0,0 0,0 1,1-1,-1 0,0 0,0 1,0-1,0 0,1 1,10 4,20 0,-29-5,310 4,-168-6,182 4,356-5,-550-7,132-27,-56 5,348-26,-481 47,-24 3,91-2,331 11,-455-1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38.82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0,'1'6,"0"-1,0 1,1-1,-1 0,1 0,0 0,1 0,-1 0,1 0,0 0,0-1,0 1,1-1,0 0,6 5,5 5,0-1,33 20,224 143,-250-160,-1 0,0 2,-1 0,-1 1,-1 1,29 42,-32-42,33 56,-40-61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9T00:08:40.85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0,'-1'19,"-1"0,-1 0,-11 36,-3 26,10-44,-1 0,-14 36,-5 22,21-75,-2-1,0 0,-1 0,0-1,-2 0,0 0,-26 29,-2 5,26-32,1 1,1 1,-16 44,14-12,8-37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F7ED2-DE37-244D-8213-71887BA9321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486B6-DE87-0C42-B5C4-1432DA87F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jpe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9.jpe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4206585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160B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76BC9EF-0CF1-6753-65EB-FE76537D74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32" y="2355057"/>
            <a:ext cx="4203668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  <p:sp>
        <p:nvSpPr>
          <p:cNvPr id="28" name="Title Placeholder 6">
            <a:extLst>
              <a:ext uri="{FF2B5EF4-FFF2-40B4-BE49-F238E27FC236}">
                <a16:creationId xmlns:a16="http://schemas.microsoft.com/office/drawing/2014/main" id="{506F5FDF-1A79-C512-E88F-AF817A1C4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4203668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cap="all" baseline="0"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HEADER</a:t>
            </a:r>
            <a:endParaRPr lang="en-US"/>
          </a:p>
        </p:txBody>
      </p:sp>
      <p:sp>
        <p:nvSpPr>
          <p:cNvPr id="29" name="Picture Placeholder 26">
            <a:extLst>
              <a:ext uri="{FF2B5EF4-FFF2-40B4-BE49-F238E27FC236}">
                <a16:creationId xmlns:a16="http://schemas.microsoft.com/office/drawing/2014/main" id="{1659DB88-3EBD-0147-0279-41F9EDE95DA1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058229" y="0"/>
            <a:ext cx="4085770" cy="51435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9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DD51F3-98C8-6FE0-566B-0C7DAF36B20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A00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6">
            <a:extLst>
              <a:ext uri="{FF2B5EF4-FFF2-40B4-BE49-F238E27FC236}">
                <a16:creationId xmlns:a16="http://schemas.microsoft.com/office/drawing/2014/main" id="{94C1BF0B-B4DE-6C10-C98C-A216D1416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8343868" cy="5582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2BFB5AD-C891-3088-EA2F-9801AA9DFD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379142"/>
            <a:ext cx="8346785" cy="3353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‘pull out - bold text’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9635 Powerpoint template 16 9 blacklines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67544" y="483518"/>
            <a:ext cx="8496944" cy="1102519"/>
          </a:xfrm>
          <a:prstGeom prst="rect">
            <a:avLst/>
          </a:prstGeom>
        </p:spPr>
        <p:txBody>
          <a:bodyPr/>
          <a:lstStyle>
            <a:lvl1pPr algn="l">
              <a:defRPr sz="4400" b="0" i="0" cap="none" baseline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7544" y="2355726"/>
            <a:ext cx="8496943" cy="13144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200" b="0" baseline="0">
                <a:solidFill>
                  <a:srgbClr val="000000"/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98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67544" y="490364"/>
            <a:ext cx="8229599" cy="857250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7543" y="1347613"/>
            <a:ext cx="8229600" cy="28083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83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55525"/>
            <a:ext cx="8229600" cy="644626"/>
          </a:xfrm>
          <a:prstGeom prst="rect">
            <a:avLst/>
          </a:prstGeom>
        </p:spPr>
        <p:txBody>
          <a:bodyPr/>
          <a:lstStyle>
            <a:lvl1pPr algn="l">
              <a:defRPr sz="32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7613"/>
            <a:ext cx="4038600" cy="2880321"/>
          </a:xfrm>
          <a:prstGeom prst="rect">
            <a:avLst/>
          </a:prstGeom>
        </p:spPr>
        <p:txBody>
          <a:bodyPr/>
          <a:lstStyle>
            <a:lvl1pPr>
              <a:defRPr sz="2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483519"/>
            <a:ext cx="8229601" cy="864096"/>
          </a:xfrm>
          <a:prstGeom prst="rect">
            <a:avLst/>
          </a:prstGeom>
        </p:spPr>
        <p:txBody>
          <a:bodyPr/>
          <a:lstStyle>
            <a:lvl1pPr algn="l">
              <a:defRPr sz="4000" b="0" i="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/>
                <a:cs typeface="Tahom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91630"/>
            <a:ext cx="4040188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91630"/>
            <a:ext cx="4041775" cy="2664296"/>
          </a:xfrm>
          <a:prstGeom prst="rect">
            <a:avLst/>
          </a:prstGeom>
        </p:spPr>
        <p:txBody>
          <a:bodyPr/>
          <a:lstStyle>
            <a:lvl1pPr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8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745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6692265" cy="857250"/>
          </a:xfrm>
          <a:prstGeom prst="rect">
            <a:avLst/>
          </a:prstGeom>
        </p:spPr>
        <p:txBody>
          <a:bodyPr/>
          <a:lstStyle>
            <a:lvl1pPr algn="l">
              <a:defRPr sz="2400" b="1" i="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6617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tanding next to a dollar sign&#10;&#10;Description automatically generated">
            <a:extLst>
              <a:ext uri="{FF2B5EF4-FFF2-40B4-BE49-F238E27FC236}">
                <a16:creationId xmlns:a16="http://schemas.microsoft.com/office/drawing/2014/main" id="{F1AD3001-E22A-77D0-FF9A-C2B2C12E51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0E54F7-E42E-46F6-4B5D-800FCBE4B6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371275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E8F37E6D-0B5F-B757-F2AC-556906390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3710182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D770CFEE-EA33-1FE1-2DB2-EA9DB449E5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415" y="2355057"/>
            <a:ext cx="3712757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058904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C3C0A3-68F6-C7E5-D6B3-89F6398229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0E54F7-E42E-46F6-4B5D-800FCBE4B6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0158" y="1847393"/>
            <a:ext cx="371275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E8F37E6D-0B5F-B757-F2AC-556906390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075" y="617446"/>
            <a:ext cx="3710182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3" name="Text Placeholder 26">
            <a:extLst>
              <a:ext uri="{FF2B5EF4-FFF2-40B4-BE49-F238E27FC236}">
                <a16:creationId xmlns:a16="http://schemas.microsoft.com/office/drawing/2014/main" id="{3DBCAA15-4E76-59F3-EFF0-D74AD37FD8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30157" y="2370555"/>
            <a:ext cx="3712757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122779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DB2461-DC29-0759-A915-CCCCF45D1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0E54F7-E42E-46F6-4B5D-800FCBE4B6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371275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E8F37E6D-0B5F-B757-F2AC-556906390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3710182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3" name="Text Placeholder 26">
            <a:extLst>
              <a:ext uri="{FF2B5EF4-FFF2-40B4-BE49-F238E27FC236}">
                <a16:creationId xmlns:a16="http://schemas.microsoft.com/office/drawing/2014/main" id="{3E11B1C9-8A60-5E4F-9014-05ECEA4A1E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415" y="2355057"/>
            <a:ext cx="3712757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964847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416" y="1847393"/>
            <a:ext cx="8346784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28" name="Title Placeholder 6">
            <a:extLst>
              <a:ext uri="{FF2B5EF4-FFF2-40B4-BE49-F238E27FC236}">
                <a16:creationId xmlns:a16="http://schemas.microsoft.com/office/drawing/2014/main" id="{506F5FDF-1A79-C512-E88F-AF817A1C4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4203668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cap="all" baseline="0"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HEADER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3B393B-FE75-7D8F-6102-A90D4A8FEB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513" b="-53"/>
          <a:stretch/>
        </p:blipFill>
        <p:spPr>
          <a:xfrm>
            <a:off x="6633882" y="0"/>
            <a:ext cx="2510118" cy="1385135"/>
          </a:xfrm>
          <a:prstGeom prst="rect">
            <a:avLst/>
          </a:prstGeom>
        </p:spPr>
      </p:pic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74023662-4C34-74C2-9B95-D51634077C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0122" y="2355057"/>
            <a:ext cx="3942078" cy="23772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0">
                <a:solidFill>
                  <a:schemeClr val="tx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  <a:endParaRPr lang="en-US" sz="1400" b="0"/>
          </a:p>
          <a:p>
            <a:pPr marL="285750" indent="-285750"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</a:pPr>
            <a:endParaRPr lang="en-GB" sz="1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  <a:endParaRPr lang="en-US" sz="1400" b="0"/>
          </a:p>
          <a:p>
            <a:pPr marL="285750" indent="-285750"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</a:pP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endParaRPr lang="en-GB" sz="1400" b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  <a:endParaRPr lang="en-US" sz="1400" b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endParaRPr lang="en-US" sz="1400" b="0"/>
          </a:p>
        </p:txBody>
      </p:sp>
      <p:sp>
        <p:nvSpPr>
          <p:cNvPr id="4" name="Text Placeholder 26">
            <a:extLst>
              <a:ext uri="{FF2B5EF4-FFF2-40B4-BE49-F238E27FC236}">
                <a16:creationId xmlns:a16="http://schemas.microsoft.com/office/drawing/2014/main" id="{78E55445-E146-1C25-809A-8045615EBB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32" y="2355057"/>
            <a:ext cx="4203668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843642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people sitting at tables&#10;&#10;Description automatically generated">
            <a:extLst>
              <a:ext uri="{FF2B5EF4-FFF2-40B4-BE49-F238E27FC236}">
                <a16:creationId xmlns:a16="http://schemas.microsoft.com/office/drawing/2014/main" id="{26D683B5-DDA1-F26A-A958-57E1269E086F}"/>
              </a:ext>
            </a:extLst>
          </p:cNvPr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0E54F7-E42E-46F6-4B5D-800FCBE4B6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371275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160B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E8F37E6D-0B5F-B757-F2AC-556906390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3710182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827B3303-4778-0152-2144-447E2C401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8332" y="2355057"/>
            <a:ext cx="3709840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47850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50E54F7-E42E-46F6-4B5D-800FCBE4B6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371275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160B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E8F37E6D-0B5F-B757-F2AC-556906390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3710182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pic>
        <p:nvPicPr>
          <p:cNvPr id="2" name="Picture 1" descr="A person sitting in a chair with a computer&#10;&#10;Description automatically generated">
            <a:extLst>
              <a:ext uri="{FF2B5EF4-FFF2-40B4-BE49-F238E27FC236}">
                <a16:creationId xmlns:a16="http://schemas.microsoft.com/office/drawing/2014/main" id="{FE161111-EF73-4611-493A-A0A990082279}"/>
              </a:ext>
            </a:extLst>
          </p:cNvPr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3" name="Text Placeholder 26">
            <a:extLst>
              <a:ext uri="{FF2B5EF4-FFF2-40B4-BE49-F238E27FC236}">
                <a16:creationId xmlns:a16="http://schemas.microsoft.com/office/drawing/2014/main" id="{DA2CB34E-DEEE-43E9-C3F1-5D99415D1B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8332" y="2355057"/>
            <a:ext cx="3709840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198329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50E54F7-E42E-46F6-4B5D-800FCBE4B6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371275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160B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E8F37E6D-0B5F-B757-F2AC-556906390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3710182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pic>
        <p:nvPicPr>
          <p:cNvPr id="4" name="Picture 3" descr="A person and person sitting at a table with a computer&#10;&#10;Description automatically generated">
            <a:extLst>
              <a:ext uri="{FF2B5EF4-FFF2-40B4-BE49-F238E27FC236}">
                <a16:creationId xmlns:a16="http://schemas.microsoft.com/office/drawing/2014/main" id="{EB57D37D-4AF8-6881-6476-1681BC6B3751}"/>
              </a:ext>
            </a:extLst>
          </p:cNvPr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2A7F6EC9-54A0-5928-518F-9EC4299838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8332" y="2355057"/>
            <a:ext cx="3709840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719010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itting on a staircase&#10;&#10;Description automatically generated">
            <a:extLst>
              <a:ext uri="{FF2B5EF4-FFF2-40B4-BE49-F238E27FC236}">
                <a16:creationId xmlns:a16="http://schemas.microsoft.com/office/drawing/2014/main" id="{79DE8BF5-736B-4CAF-C49F-1AB5CD7872C0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0E54F7-E42E-46F6-4B5D-800FCBE4B6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6" y="2245257"/>
            <a:ext cx="3075016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160B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E8F37E6D-0B5F-B757-F2AC-556906390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5"/>
            <a:ext cx="3072883" cy="13264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B9B124D9-C05D-6EB7-40F3-2117319205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416" y="2704454"/>
            <a:ext cx="3075016" cy="20278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584391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several people&#10;&#10;Description automatically generated">
            <a:extLst>
              <a:ext uri="{FF2B5EF4-FFF2-40B4-BE49-F238E27FC236}">
                <a16:creationId xmlns:a16="http://schemas.microsoft.com/office/drawing/2014/main" id="{BABE1A9F-2CEB-0E81-3F35-F9B15F5FA617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0E54F7-E42E-46F6-4B5D-800FCBE4B6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371275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E8F37E6D-0B5F-B757-F2AC-556906390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3710182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840B55F6-B533-6E52-B93B-DCBEF4A8C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8332" y="2355057"/>
            <a:ext cx="3709840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  <a:endParaRPr lang="en-US" sz="1400" b="0"/>
          </a:p>
          <a:p>
            <a:pPr marL="285750" indent="-285750"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</a:pPr>
            <a:endParaRPr lang="en-GB" sz="1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  <a:endParaRPr lang="en-US" sz="1400" b="0"/>
          </a:p>
          <a:p>
            <a:pPr marL="285750" indent="-285750"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</a:pP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endParaRPr lang="en-GB" sz="1400" b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  <a:endParaRPr lang="en-US" sz="1400" b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091579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lage of people sitting at tables&#10;&#10;Description automatically generated">
            <a:extLst>
              <a:ext uri="{FF2B5EF4-FFF2-40B4-BE49-F238E27FC236}">
                <a16:creationId xmlns:a16="http://schemas.microsoft.com/office/drawing/2014/main" id="{B9E471A1-839A-E7A7-E9C7-928DDEA83F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0E54F7-E42E-46F6-4B5D-800FCBE4B6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4860" y="1847393"/>
            <a:ext cx="4117279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E8F37E6D-0B5F-B757-F2AC-556906390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7776" y="617446"/>
            <a:ext cx="4114423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rgbClr val="160B38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3" name="Text Placeholder 26">
            <a:extLst>
              <a:ext uri="{FF2B5EF4-FFF2-40B4-BE49-F238E27FC236}">
                <a16:creationId xmlns:a16="http://schemas.microsoft.com/office/drawing/2014/main" id="{A9EB1B40-D07F-F252-3E07-1F53E10E1F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94859" y="2355056"/>
            <a:ext cx="4114423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378012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BC6FB-92E3-8522-C708-CE9B524F78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67199" y="0"/>
            <a:ext cx="4876801" cy="51435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0E54F7-E42E-46F6-4B5D-800FCBE4B6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0520" y="1847393"/>
            <a:ext cx="4117279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160B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E8F37E6D-0B5F-B757-F2AC-556906390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437" y="617446"/>
            <a:ext cx="3837564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AF74D64F-688D-CFF4-62A7-7E01B41113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0520" y="2355056"/>
            <a:ext cx="4117278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327014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500E84-A0EB-C33B-317A-5FC7FA28385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4A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90A8D-5BAF-DB41-20EF-D86DB95D08E0}"/>
              </a:ext>
            </a:extLst>
          </p:cNvPr>
          <p:cNvSpPr/>
          <p:nvPr userDrawn="1"/>
        </p:nvSpPr>
        <p:spPr>
          <a:xfrm>
            <a:off x="6867144" y="0"/>
            <a:ext cx="2276856" cy="5143500"/>
          </a:xfrm>
          <a:prstGeom prst="rect">
            <a:avLst/>
          </a:prstGeom>
          <a:solidFill>
            <a:srgbClr val="160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0C3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D90D0-8957-0EBE-77AE-5D591756E9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0840" y="411163"/>
            <a:ext cx="1991360" cy="1327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BD8181-81B9-2D05-9F6A-65BB2FCD8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0840" y="1882343"/>
            <a:ext cx="1991360" cy="1327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D179B-8380-AC60-85B1-2EE281F8A3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0840" y="3368251"/>
            <a:ext cx="1991360" cy="1327574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6DF7C60E-3C8F-1D27-FDD7-5AEC13DFED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6" y="1440996"/>
            <a:ext cx="2772284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160B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21" name="Title Placeholder 6">
            <a:extLst>
              <a:ext uri="{FF2B5EF4-FFF2-40B4-BE49-F238E27FC236}">
                <a16:creationId xmlns:a16="http://schemas.microsoft.com/office/drawing/2014/main" id="{5A61C787-D3EF-7395-FE4D-9DBEC92CAC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626" y="621288"/>
            <a:ext cx="6234054" cy="5582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3" name="Text Placeholder 26">
            <a:extLst>
              <a:ext uri="{FF2B5EF4-FFF2-40B4-BE49-F238E27FC236}">
                <a16:creationId xmlns:a16="http://schemas.microsoft.com/office/drawing/2014/main" id="{4C8290C1-02A2-4F6A-2447-7C34D9FBDB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416" y="1943172"/>
            <a:ext cx="2770361" cy="27891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5EE0A4ED-1073-AE3A-2E2B-8D357CDA8E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1193" y="1941890"/>
            <a:ext cx="2770361" cy="27891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4269415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12B0BB-2535-083C-BC02-C503906AB3E3}"/>
              </a:ext>
            </a:extLst>
          </p:cNvPr>
          <p:cNvSpPr/>
          <p:nvPr userDrawn="1"/>
        </p:nvSpPr>
        <p:spPr>
          <a:xfrm>
            <a:off x="6867144" y="0"/>
            <a:ext cx="2276856" cy="5143500"/>
          </a:xfrm>
          <a:prstGeom prst="rect">
            <a:avLst/>
          </a:prstGeom>
          <a:solidFill>
            <a:srgbClr val="8A00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0C38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1FFFD-430F-8935-9782-84322F0662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2657" y="663575"/>
            <a:ext cx="2328194" cy="1951200"/>
          </a:xfrm>
          <a:prstGeom prst="rect">
            <a:avLst/>
          </a:prstGeom>
        </p:spPr>
      </p:pic>
      <p:pic>
        <p:nvPicPr>
          <p:cNvPr id="9" name="Picture 8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77D52D81-34C0-FDAB-93FC-44B5DFE11D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747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2656" y="2793746"/>
            <a:ext cx="2328195" cy="195276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B7865D9-41BE-5448-3DD7-3150888316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371275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160B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1" name="Title Placeholder 6">
            <a:extLst>
              <a:ext uri="{FF2B5EF4-FFF2-40B4-BE49-F238E27FC236}">
                <a16:creationId xmlns:a16="http://schemas.microsoft.com/office/drawing/2014/main" id="{5768C8CD-2BCE-7CE3-E5B6-A34FFB7EF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3710182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4" name="Text Placeholder 26">
            <a:extLst>
              <a:ext uri="{FF2B5EF4-FFF2-40B4-BE49-F238E27FC236}">
                <a16:creationId xmlns:a16="http://schemas.microsoft.com/office/drawing/2014/main" id="{A43981E3-03F2-0E8E-0142-489F4BBA0B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0520" y="2355056"/>
            <a:ext cx="2676953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9C5962FE-F5F8-CE04-2B47-657E3A846F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6588" y="2351787"/>
            <a:ext cx="2676953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86599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3CDAF1AF-0BD8-2A2E-6528-0DDF270D86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4206585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160B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5" name="Title Placeholder 6">
            <a:extLst>
              <a:ext uri="{FF2B5EF4-FFF2-40B4-BE49-F238E27FC236}">
                <a16:creationId xmlns:a16="http://schemas.microsoft.com/office/drawing/2014/main" id="{FD5EA956-F67A-7114-F8D9-42866434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4203668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b="1" i="0" cap="all" baseline="0">
                <a:solidFill>
                  <a:srgbClr val="E63C3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HEADER</a:t>
            </a:r>
            <a:endParaRPr lang="en-US"/>
          </a:p>
        </p:txBody>
      </p:sp>
      <p:sp>
        <p:nvSpPr>
          <p:cNvPr id="6" name="Picture Placeholder 26">
            <a:extLst>
              <a:ext uri="{FF2B5EF4-FFF2-40B4-BE49-F238E27FC236}">
                <a16:creationId xmlns:a16="http://schemas.microsoft.com/office/drawing/2014/main" id="{F223727F-1321-7555-885D-475FBEB4BAA6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058230" y="0"/>
            <a:ext cx="4085770" cy="2449830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D73943F7-24A2-16D3-C225-94DCEEC40FFB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058230" y="2693670"/>
            <a:ext cx="4085770" cy="2449830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26">
            <a:extLst>
              <a:ext uri="{FF2B5EF4-FFF2-40B4-BE49-F238E27FC236}">
                <a16:creationId xmlns:a16="http://schemas.microsoft.com/office/drawing/2014/main" id="{83038903-9D29-B251-CF12-9427A8D9CD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20" y="2355056"/>
            <a:ext cx="4221480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309008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 userDrawn="1">
          <p15:clr>
            <a:srgbClr val="FBAE40"/>
          </p15:clr>
        </p15:guide>
        <p15:guide id="3" pos="272" userDrawn="1">
          <p15:clr>
            <a:srgbClr val="FBAE40"/>
          </p15:clr>
        </p15:guide>
        <p15:guide id="4" pos="5488" userDrawn="1">
          <p15:clr>
            <a:srgbClr val="FBAE40"/>
          </p15:clr>
        </p15:guide>
        <p15:guide id="5" orient="horz" pos="41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632748-EA43-CA86-F6CA-EE84317C8A17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935360AF-29EF-FF80-5647-1AF90BB7AF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4206585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9" name="Title Placeholder 6">
            <a:extLst>
              <a:ext uri="{FF2B5EF4-FFF2-40B4-BE49-F238E27FC236}">
                <a16:creationId xmlns:a16="http://schemas.microsoft.com/office/drawing/2014/main" id="{BDC67C1A-6FA1-4A1E-A3D3-437979D141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4203668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HEADER</a:t>
            </a:r>
            <a:endParaRPr lang="en-US"/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E5A5C81C-078F-A034-DF8C-EFC67A8DCD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415" y="2416837"/>
            <a:ext cx="4203668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2770608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red and white background with a red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23A5120-E8D4-D25C-51A4-4E21F03E92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59220" y="0"/>
            <a:ext cx="3884780" cy="514350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D83D3FD-371C-5BB8-67FB-6A125AEE82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65415" y="1847393"/>
            <a:ext cx="388465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160B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5" name="Title Placeholder 6">
            <a:extLst>
              <a:ext uri="{FF2B5EF4-FFF2-40B4-BE49-F238E27FC236}">
                <a16:creationId xmlns:a16="http://schemas.microsoft.com/office/drawing/2014/main" id="{F36F6FCD-D66D-7AE4-C965-83FF8803EB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3881963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b="1" i="0" cap="all" baseline="0">
                <a:solidFill>
                  <a:srgbClr val="E63C3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16" name="Picture Placeholder 26">
            <a:extLst>
              <a:ext uri="{FF2B5EF4-FFF2-40B4-BE49-F238E27FC236}">
                <a16:creationId xmlns:a16="http://schemas.microsoft.com/office/drawing/2014/main" id="{3EA7B7C8-84D9-DF43-8291-CB50D55D31A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893708" y="422686"/>
            <a:ext cx="3587354" cy="2038573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Picture Placeholder 26">
            <a:extLst>
              <a:ext uri="{FF2B5EF4-FFF2-40B4-BE49-F238E27FC236}">
                <a16:creationId xmlns:a16="http://schemas.microsoft.com/office/drawing/2014/main" id="{4F8A44B5-1EB8-F43A-E84D-62C126C111E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93707" y="2697479"/>
            <a:ext cx="3587354" cy="2038573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89453423-FDD6-55AE-A164-DE63074154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520" y="2355056"/>
            <a:ext cx="3899552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6606918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8B7435EC-5A37-3DC5-CC5A-55A78F506AB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63562" y="0"/>
            <a:ext cx="3880437" cy="514350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0D83D3FD-371C-5BB8-67FB-6A125AEE82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65415" y="1847393"/>
            <a:ext cx="388465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160B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5" name="Title Placeholder 6">
            <a:extLst>
              <a:ext uri="{FF2B5EF4-FFF2-40B4-BE49-F238E27FC236}">
                <a16:creationId xmlns:a16="http://schemas.microsoft.com/office/drawing/2014/main" id="{F36F6FCD-D66D-7AE4-C965-83FF8803EB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3881963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b="1" i="0" cap="all" baseline="0">
                <a:solidFill>
                  <a:srgbClr val="E63C3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16" name="Picture Placeholder 26">
            <a:extLst>
              <a:ext uri="{FF2B5EF4-FFF2-40B4-BE49-F238E27FC236}">
                <a16:creationId xmlns:a16="http://schemas.microsoft.com/office/drawing/2014/main" id="{3EA7B7C8-84D9-DF43-8291-CB50D55D31A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572000" y="422686"/>
            <a:ext cx="3954780" cy="4309652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Text Placeholder 26">
            <a:extLst>
              <a:ext uri="{FF2B5EF4-FFF2-40B4-BE49-F238E27FC236}">
                <a16:creationId xmlns:a16="http://schemas.microsoft.com/office/drawing/2014/main" id="{E0808952-700D-75A1-86CE-D4694474EF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20" y="2355056"/>
            <a:ext cx="3899552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088639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D7E588-48DC-A81C-E3E4-A7285FE8E45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0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69EFB-9201-8AB4-8928-7ABC59564022}"/>
              </a:ext>
            </a:extLst>
          </p:cNvPr>
          <p:cNvSpPr/>
          <p:nvPr userDrawn="1"/>
        </p:nvSpPr>
        <p:spPr>
          <a:xfrm>
            <a:off x="6867144" y="0"/>
            <a:ext cx="2276856" cy="5143500"/>
          </a:xfrm>
          <a:prstGeom prst="rect">
            <a:avLst/>
          </a:prstGeom>
          <a:solidFill>
            <a:srgbClr val="F04A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04A3C"/>
              </a:solidFill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D83D3FD-371C-5BB8-67FB-6A125AEE82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65415" y="1847393"/>
            <a:ext cx="5552408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5" name="Title Placeholder 6">
            <a:extLst>
              <a:ext uri="{FF2B5EF4-FFF2-40B4-BE49-F238E27FC236}">
                <a16:creationId xmlns:a16="http://schemas.microsoft.com/office/drawing/2014/main" id="{F36F6FCD-D66D-7AE4-C965-83FF8803EB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5552408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b="1" i="0" cap="all" baseline="0">
                <a:solidFill>
                  <a:srgbClr val="E63C30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16" name="Picture Placeholder 26">
            <a:extLst>
              <a:ext uri="{FF2B5EF4-FFF2-40B4-BE49-F238E27FC236}">
                <a16:creationId xmlns:a16="http://schemas.microsoft.com/office/drawing/2014/main" id="{3EA7B7C8-84D9-DF43-8291-CB50D55D31A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435344" y="422687"/>
            <a:ext cx="2276856" cy="1284388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Picture Placeholder 26">
            <a:extLst>
              <a:ext uri="{FF2B5EF4-FFF2-40B4-BE49-F238E27FC236}">
                <a16:creationId xmlns:a16="http://schemas.microsoft.com/office/drawing/2014/main" id="{0E6C1F01-F286-F4FF-3FB7-00DA5ED6DD0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435344" y="1931350"/>
            <a:ext cx="2276856" cy="1284388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Picture Placeholder 26">
            <a:extLst>
              <a:ext uri="{FF2B5EF4-FFF2-40B4-BE49-F238E27FC236}">
                <a16:creationId xmlns:a16="http://schemas.microsoft.com/office/drawing/2014/main" id="{015CDCBF-CC5F-B259-C8DB-A2E74D6A672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435344" y="3440013"/>
            <a:ext cx="2276856" cy="1284388"/>
          </a:xfrm>
          <a:prstGeom prst="rect">
            <a:avLst/>
          </a:prstGeom>
        </p:spPr>
        <p:txBody>
          <a:bodyPr/>
          <a:lstStyle>
            <a:lvl1pPr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3EDB5CD1-CA7F-B4A1-625B-57E03BD42A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0520" y="2355056"/>
            <a:ext cx="2679692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67A9560C-5483-7EDA-5E13-261901EF1F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8131" y="2355055"/>
            <a:ext cx="2679692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6941149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416" y="1847393"/>
            <a:ext cx="8346784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28" name="Title Placeholder 6">
            <a:extLst>
              <a:ext uri="{FF2B5EF4-FFF2-40B4-BE49-F238E27FC236}">
                <a16:creationId xmlns:a16="http://schemas.microsoft.com/office/drawing/2014/main" id="{506F5FDF-1A79-C512-E88F-AF817A1C4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4203668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cap="all" baseline="0"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HEADER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3B393B-FE75-7D8F-6102-A90D4A8FEB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513" b="-53"/>
          <a:stretch/>
        </p:blipFill>
        <p:spPr>
          <a:xfrm>
            <a:off x="6633882" y="0"/>
            <a:ext cx="2510118" cy="1385135"/>
          </a:xfrm>
          <a:prstGeom prst="rect">
            <a:avLst/>
          </a:prstGeom>
        </p:spPr>
      </p:pic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74023662-4C34-74C2-9B95-D51634077C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0122" y="2355057"/>
            <a:ext cx="3942078" cy="23772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1" i="0">
                <a:solidFill>
                  <a:schemeClr val="tx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  <a:endParaRPr lang="en-US" sz="1400" b="0"/>
          </a:p>
          <a:p>
            <a:pPr marL="285750" indent="-285750"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</a:pPr>
            <a:endParaRPr lang="en-GB" sz="1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  <a:endParaRPr lang="en-US" sz="1400" b="0"/>
          </a:p>
          <a:p>
            <a:pPr marL="285750" indent="-285750"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</a:pPr>
            <a:endParaRPr lang="en-GB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endParaRPr lang="en-GB" sz="1400" b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  <a:endParaRPr lang="en-US" sz="1400" b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4A3C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endParaRPr lang="en-US" sz="1400" b="0"/>
          </a:p>
        </p:txBody>
      </p:sp>
      <p:sp>
        <p:nvSpPr>
          <p:cNvPr id="4" name="Text Placeholder 26">
            <a:extLst>
              <a:ext uri="{FF2B5EF4-FFF2-40B4-BE49-F238E27FC236}">
                <a16:creationId xmlns:a16="http://schemas.microsoft.com/office/drawing/2014/main" id="{78E55445-E146-1C25-809A-8045615EBB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332" y="2355057"/>
            <a:ext cx="4203668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6394537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550E54F7-E42E-46F6-4B5D-800FCBE4B6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371275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160B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E8F37E6D-0B5F-B757-F2AC-556906390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3710182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pic>
        <p:nvPicPr>
          <p:cNvPr id="2" name="Picture 1" descr="A person sitting in a chair with a computer&#10;&#10;Description automatically generated">
            <a:extLst>
              <a:ext uri="{FF2B5EF4-FFF2-40B4-BE49-F238E27FC236}">
                <a16:creationId xmlns:a16="http://schemas.microsoft.com/office/drawing/2014/main" id="{FE161111-EF73-4611-493A-A0A990082279}"/>
              </a:ext>
            </a:extLst>
          </p:cNvPr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3" name="Text Placeholder 26">
            <a:extLst>
              <a:ext uri="{FF2B5EF4-FFF2-40B4-BE49-F238E27FC236}">
                <a16:creationId xmlns:a16="http://schemas.microsoft.com/office/drawing/2014/main" id="{DA2CB34E-DEEE-43E9-C3F1-5D99415D1B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8332" y="2355057"/>
            <a:ext cx="3709840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06400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DB2461-DC29-0759-A915-CCCCF45D14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50E54F7-E42E-46F6-4B5D-800FCBE4B6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371275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E8F37E6D-0B5F-B757-F2AC-556906390A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3710182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3" name="Text Placeholder 26">
            <a:extLst>
              <a:ext uri="{FF2B5EF4-FFF2-40B4-BE49-F238E27FC236}">
                <a16:creationId xmlns:a16="http://schemas.microsoft.com/office/drawing/2014/main" id="{3E11B1C9-8A60-5E4F-9014-05ECEA4A1E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415" y="2355057"/>
            <a:ext cx="3712757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087020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DE74E7-4745-2D75-3C56-09070D016191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9DB51D2-D2DA-FECF-69FE-8A6FBF026E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4206585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3" name="Title Placeholder 6">
            <a:extLst>
              <a:ext uri="{FF2B5EF4-FFF2-40B4-BE49-F238E27FC236}">
                <a16:creationId xmlns:a16="http://schemas.microsoft.com/office/drawing/2014/main" id="{144F2327-9102-F35B-8D20-487F99F74B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4203668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HEADER</a:t>
            </a:r>
            <a:endParaRPr lang="en-US"/>
          </a:p>
        </p:txBody>
      </p:sp>
      <p:sp>
        <p:nvSpPr>
          <p:cNvPr id="4" name="Text Placeholder 26">
            <a:extLst>
              <a:ext uri="{FF2B5EF4-FFF2-40B4-BE49-F238E27FC236}">
                <a16:creationId xmlns:a16="http://schemas.microsoft.com/office/drawing/2014/main" id="{45B341F4-8229-B2B5-3F0F-245345281B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415" y="2416837"/>
            <a:ext cx="4203668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4198521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500E84-A0EB-C33B-317A-5FC7FA28385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4A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90A8D-5BAF-DB41-20EF-D86DB95D08E0}"/>
              </a:ext>
            </a:extLst>
          </p:cNvPr>
          <p:cNvSpPr/>
          <p:nvPr userDrawn="1"/>
        </p:nvSpPr>
        <p:spPr>
          <a:xfrm>
            <a:off x="6867144" y="0"/>
            <a:ext cx="2276856" cy="5143500"/>
          </a:xfrm>
          <a:prstGeom prst="rect">
            <a:avLst/>
          </a:prstGeom>
          <a:solidFill>
            <a:srgbClr val="160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0C3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9D90D0-8957-0EBE-77AE-5D591756E9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0840" y="411163"/>
            <a:ext cx="1991360" cy="1327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BD8181-81B9-2D05-9F6A-65BB2FCD8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0840" y="1882343"/>
            <a:ext cx="1991360" cy="13275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BD179B-8380-AC60-85B1-2EE281F8A3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0840" y="3368251"/>
            <a:ext cx="1991360" cy="1327574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6DF7C60E-3C8F-1D27-FDD7-5AEC13DFED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6" y="1440996"/>
            <a:ext cx="2772284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160B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21" name="Title Placeholder 6">
            <a:extLst>
              <a:ext uri="{FF2B5EF4-FFF2-40B4-BE49-F238E27FC236}">
                <a16:creationId xmlns:a16="http://schemas.microsoft.com/office/drawing/2014/main" id="{5A61C787-D3EF-7395-FE4D-9DBEC92CAC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626" y="621288"/>
            <a:ext cx="6234054" cy="5582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3" name="Text Placeholder 26">
            <a:extLst>
              <a:ext uri="{FF2B5EF4-FFF2-40B4-BE49-F238E27FC236}">
                <a16:creationId xmlns:a16="http://schemas.microsoft.com/office/drawing/2014/main" id="{4C8290C1-02A2-4F6A-2447-7C34D9FBDB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416" y="1943172"/>
            <a:ext cx="2770361" cy="27891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5EE0A4ED-1073-AE3A-2E2B-8D357CDA8E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1193" y="1941890"/>
            <a:ext cx="2770361" cy="27891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975455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12B0BB-2535-083C-BC02-C503906AB3E3}"/>
              </a:ext>
            </a:extLst>
          </p:cNvPr>
          <p:cNvSpPr/>
          <p:nvPr userDrawn="1"/>
        </p:nvSpPr>
        <p:spPr>
          <a:xfrm>
            <a:off x="6867144" y="0"/>
            <a:ext cx="2276856" cy="5143500"/>
          </a:xfrm>
          <a:prstGeom prst="rect">
            <a:avLst/>
          </a:prstGeom>
          <a:solidFill>
            <a:srgbClr val="8A00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60C38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1FFFD-430F-8935-9782-84322F0662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2657" y="663575"/>
            <a:ext cx="2328194" cy="1951200"/>
          </a:xfrm>
          <a:prstGeom prst="rect">
            <a:avLst/>
          </a:prstGeom>
        </p:spPr>
      </p:pic>
      <p:pic>
        <p:nvPicPr>
          <p:cNvPr id="9" name="Picture 8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77D52D81-34C0-FDAB-93FC-44B5DFE11D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747"/>
                    </a14:imgEffect>
                    <a14:imgEffect>
                      <a14:brightnessContrast bright="1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2656" y="2793746"/>
            <a:ext cx="2328195" cy="195276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B7865D9-41BE-5448-3DD7-3150888316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371275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>
                <a:solidFill>
                  <a:srgbClr val="160B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1" name="Title Placeholder 6">
            <a:extLst>
              <a:ext uri="{FF2B5EF4-FFF2-40B4-BE49-F238E27FC236}">
                <a16:creationId xmlns:a16="http://schemas.microsoft.com/office/drawing/2014/main" id="{5768C8CD-2BCE-7CE3-E5B6-A34FFB7EF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3710182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sz="3600" cap="all" baseline="0"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4" name="Text Placeholder 26">
            <a:extLst>
              <a:ext uri="{FF2B5EF4-FFF2-40B4-BE49-F238E27FC236}">
                <a16:creationId xmlns:a16="http://schemas.microsoft.com/office/drawing/2014/main" id="{A43981E3-03F2-0E8E-0142-489F4BBA0B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0520" y="2355056"/>
            <a:ext cx="2676953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9C5962FE-F5F8-CE04-2B47-657E3A846F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6588" y="2351787"/>
            <a:ext cx="2676953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990474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pos="272" userDrawn="1">
          <p15:clr>
            <a:srgbClr val="FBAE40"/>
          </p15:clr>
        </p15:guide>
        <p15:guide id="3" pos="5488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70B4F9-CB90-8179-D2AF-4E8B20028FB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0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5ADE7AA-ED3D-A29B-0072-7B8C545525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92" y="2246110"/>
            <a:ext cx="3241917" cy="9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08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DE74E7-4745-2D75-3C56-09070D016191}"/>
              </a:ext>
            </a:extLst>
          </p:cNvPr>
          <p:cNvPicPr/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9DB51D2-D2DA-FECF-69FE-8A6FBF026E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4206585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3" name="Title Placeholder 6">
            <a:extLst>
              <a:ext uri="{FF2B5EF4-FFF2-40B4-BE49-F238E27FC236}">
                <a16:creationId xmlns:a16="http://schemas.microsoft.com/office/drawing/2014/main" id="{144F2327-9102-F35B-8D20-487F99F74B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4203668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HEADER</a:t>
            </a:r>
            <a:endParaRPr lang="en-US"/>
          </a:p>
        </p:txBody>
      </p:sp>
      <p:sp>
        <p:nvSpPr>
          <p:cNvPr id="4" name="Text Placeholder 26">
            <a:extLst>
              <a:ext uri="{FF2B5EF4-FFF2-40B4-BE49-F238E27FC236}">
                <a16:creationId xmlns:a16="http://schemas.microsoft.com/office/drawing/2014/main" id="{45B341F4-8229-B2B5-3F0F-245345281B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415" y="2416837"/>
            <a:ext cx="4203668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42868904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D49720-C55F-5A79-9F9B-56FABE9E4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1724" y="0"/>
            <a:ext cx="5463232" cy="51444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</a:effectLst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DAF608-884B-C658-B51B-012695727AE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2467427"/>
              </p:ext>
            </p:extLst>
          </p:nvPr>
        </p:nvGraphicFramePr>
        <p:xfrm>
          <a:off x="431800" y="1388829"/>
          <a:ext cx="8280401" cy="3191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981">
                  <a:extLst>
                    <a:ext uri="{9D8B030D-6E8A-4147-A177-3AD203B41FA5}">
                      <a16:colId xmlns:a16="http://schemas.microsoft.com/office/drawing/2014/main" val="3187837368"/>
                    </a:ext>
                  </a:extLst>
                </a:gridCol>
                <a:gridCol w="1929140">
                  <a:extLst>
                    <a:ext uri="{9D8B030D-6E8A-4147-A177-3AD203B41FA5}">
                      <a16:colId xmlns:a16="http://schemas.microsoft.com/office/drawing/2014/main" val="2898462709"/>
                    </a:ext>
                  </a:extLst>
                </a:gridCol>
                <a:gridCol w="1929140">
                  <a:extLst>
                    <a:ext uri="{9D8B030D-6E8A-4147-A177-3AD203B41FA5}">
                      <a16:colId xmlns:a16="http://schemas.microsoft.com/office/drawing/2014/main" val="1639300705"/>
                    </a:ext>
                  </a:extLst>
                </a:gridCol>
                <a:gridCol w="1929140">
                  <a:extLst>
                    <a:ext uri="{9D8B030D-6E8A-4147-A177-3AD203B41FA5}">
                      <a16:colId xmlns:a16="http://schemas.microsoft.com/office/drawing/2014/main" val="2129642559"/>
                    </a:ext>
                  </a:extLst>
                </a:gridCol>
              </a:tblGrid>
              <a:tr h="290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i="0" ker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 1 Header</a:t>
                      </a:r>
                      <a:r>
                        <a:rPr lang="en-GB" sz="1200" ker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endParaRPr lang="en-GB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58619" marR="5861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4A3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b="1" i="0" ker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 2 Header</a:t>
                      </a:r>
                      <a:r>
                        <a:rPr lang="en-GB" sz="1200" ker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endParaRPr lang="en-GB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4A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 3 Header</a:t>
                      </a:r>
                      <a:r>
                        <a:rPr lang="en-GB" sz="1200" ker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endParaRPr lang="en-GB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4A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0" ker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 4 Header</a:t>
                      </a:r>
                      <a:r>
                        <a:rPr lang="en-GB" sz="1200" ker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</a:t>
                      </a:r>
                      <a:endParaRPr lang="en-GB" sz="1200" kern="1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  <a:cs typeface="Calibri" panose="020F0502020204030204" pitchFamily="34" charset="0"/>
                      </a:endParaRP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4A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86319"/>
                  </a:ext>
                </a:extLst>
              </a:tr>
              <a:tr h="290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1 text</a:t>
                      </a:r>
                    </a:p>
                  </a:txBody>
                  <a:tcPr marL="58619" marR="5861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1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1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1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060177"/>
                  </a:ext>
                </a:extLst>
              </a:tr>
              <a:tr h="290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2 text</a:t>
                      </a:r>
                    </a:p>
                  </a:txBody>
                  <a:tcPr marL="58619" marR="5861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2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2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2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857281"/>
                  </a:ext>
                </a:extLst>
              </a:tr>
              <a:tr h="290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3 text</a:t>
                      </a:r>
                    </a:p>
                  </a:txBody>
                  <a:tcPr marL="58619" marR="5861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3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3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3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62175"/>
                  </a:ext>
                </a:extLst>
              </a:tr>
              <a:tr h="290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4 text</a:t>
                      </a:r>
                    </a:p>
                  </a:txBody>
                  <a:tcPr marL="58619" marR="5861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4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4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4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812618"/>
                  </a:ext>
                </a:extLst>
              </a:tr>
              <a:tr h="290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5 text</a:t>
                      </a:r>
                    </a:p>
                  </a:txBody>
                  <a:tcPr marL="58619" marR="5861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5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5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5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319737"/>
                  </a:ext>
                </a:extLst>
              </a:tr>
              <a:tr h="290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6 text</a:t>
                      </a:r>
                    </a:p>
                  </a:txBody>
                  <a:tcPr marL="58619" marR="5861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6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6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6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31459"/>
                  </a:ext>
                </a:extLst>
              </a:tr>
              <a:tr h="290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7 text</a:t>
                      </a:r>
                    </a:p>
                  </a:txBody>
                  <a:tcPr marL="58619" marR="5861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7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7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7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64261"/>
                  </a:ext>
                </a:extLst>
              </a:tr>
              <a:tr h="290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8 text</a:t>
                      </a:r>
                    </a:p>
                  </a:txBody>
                  <a:tcPr marL="58619" marR="5861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8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8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8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048870"/>
                  </a:ext>
                </a:extLst>
              </a:tr>
              <a:tr h="290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9 text</a:t>
                      </a:r>
                    </a:p>
                  </a:txBody>
                  <a:tcPr marL="58619" marR="5861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9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9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9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99176"/>
                  </a:ext>
                </a:extLst>
              </a:tr>
              <a:tr h="29014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10 text</a:t>
                      </a:r>
                    </a:p>
                  </a:txBody>
                  <a:tcPr marL="58619" marR="58619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10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10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i="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Row 10 text</a:t>
                      </a:r>
                    </a:p>
                  </a:txBody>
                  <a:tcPr marL="58619" marR="58619" marT="0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647125"/>
                  </a:ext>
                </a:extLst>
              </a:tr>
            </a:tbl>
          </a:graphicData>
        </a:graphic>
      </p:graphicFrame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E7CBDC-15DE-AE32-2EF7-BE6306F4E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4330" y="387032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84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AA9CCFC-F2B6-DB39-2CF3-0578A0970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56" b="-212"/>
          <a:stretch/>
        </p:blipFill>
        <p:spPr>
          <a:xfrm>
            <a:off x="2615904" y="331976"/>
            <a:ext cx="3938261" cy="44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356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70B4F9-CB90-8179-D2AF-4E8B20028FB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60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5ADE7AA-ED3D-A29B-0072-7B8C545525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92" y="2246110"/>
            <a:ext cx="3241917" cy="9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393F87-0CE0-5175-DE5E-95FC450EB58E}"/>
              </a:ext>
            </a:extLst>
          </p:cNvPr>
          <p:cNvSpPr/>
          <p:nvPr userDrawn="1"/>
        </p:nvSpPr>
        <p:spPr>
          <a:xfrm>
            <a:off x="-5770" y="0"/>
            <a:ext cx="9149770" cy="5143500"/>
          </a:xfrm>
          <a:prstGeom prst="rect">
            <a:avLst/>
          </a:prstGeom>
          <a:solidFill>
            <a:srgbClr val="8A00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red knot in a circle&#10;&#10;Description automatically generated with medium confidence">
            <a:extLst>
              <a:ext uri="{FF2B5EF4-FFF2-40B4-BE49-F238E27FC236}">
                <a16:creationId xmlns:a16="http://schemas.microsoft.com/office/drawing/2014/main" id="{27844EE4-8B7C-7AB8-FBDE-213D0BB91E85}"/>
              </a:ext>
            </a:extLst>
          </p:cNvPr>
          <p:cNvPicPr/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5216989" y="0"/>
            <a:ext cx="3927011" cy="51435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9C452868-40AF-8030-8660-B452433E30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4206585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2" name="Title Placeholder 6">
            <a:extLst>
              <a:ext uri="{FF2B5EF4-FFF2-40B4-BE49-F238E27FC236}">
                <a16:creationId xmlns:a16="http://schemas.microsoft.com/office/drawing/2014/main" id="{8F058574-517E-8CC9-2FEB-6FA3160241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4203668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HEADER</a:t>
            </a:r>
            <a:endParaRPr lang="en-US"/>
          </a:p>
        </p:txBody>
      </p:sp>
      <p:sp>
        <p:nvSpPr>
          <p:cNvPr id="3" name="Text Placeholder 26">
            <a:extLst>
              <a:ext uri="{FF2B5EF4-FFF2-40B4-BE49-F238E27FC236}">
                <a16:creationId xmlns:a16="http://schemas.microsoft.com/office/drawing/2014/main" id="{92661B39-9E79-FBB9-C8AA-CEB1DFC78A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415" y="2416837"/>
            <a:ext cx="4203668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350094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10BEA8-CF35-3660-6B6F-CEF26303A7D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4A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9768C7E-B175-F029-F63B-64AA7B946A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440996"/>
            <a:ext cx="3415007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160B38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5" name="Title Placeholder 6">
            <a:extLst>
              <a:ext uri="{FF2B5EF4-FFF2-40B4-BE49-F238E27FC236}">
                <a16:creationId xmlns:a16="http://schemas.microsoft.com/office/drawing/2014/main" id="{FC027D15-5940-5030-7B9D-14DB48087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8343868" cy="5582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cap="all" baseline="0">
                <a:solidFill>
                  <a:srgbClr val="160B38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08D0E07F-9991-FE33-6F48-8517444B2B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303" y="1948660"/>
            <a:ext cx="4562897" cy="28120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680"/>
              </a:lnSpc>
              <a:spcBef>
                <a:spcPts val="0"/>
              </a:spcBef>
              <a:buNone/>
              <a:defRPr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pPr marL="285750" marR="0" lvl="0" indent="-285750" algn="l" defTabSz="685800" rtl="0" eaLnBrk="1" fontAlgn="auto" latinLnBrk="0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Clr>
                <a:srgbClr val="160C38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  <a:endParaRPr lang="en-US" sz="1400" b="0"/>
          </a:p>
          <a:p>
            <a:pPr marL="285750" indent="-285750">
              <a:buClr>
                <a:srgbClr val="160C38"/>
              </a:buClr>
              <a:buSzPct val="140000"/>
              <a:buFont typeface="Arial" panose="020B0604020202020204" pitchFamily="34" charset="0"/>
              <a:buChar char="•"/>
            </a:pPr>
            <a:endParaRPr lang="en-GB" sz="140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685800" rtl="0" eaLnBrk="1" fontAlgn="auto" latinLnBrk="0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Clr>
                <a:srgbClr val="160C38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  <a:endParaRPr lang="en-US" sz="1400" b="0"/>
          </a:p>
          <a:p>
            <a:pPr marL="285750" indent="-285750">
              <a:buClr>
                <a:srgbClr val="160C38"/>
              </a:buClr>
              <a:buSzPct val="140000"/>
              <a:buFont typeface="Arial" panose="020B0604020202020204" pitchFamily="34" charset="0"/>
              <a:buChar char="•"/>
            </a:pP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685800" rtl="0" eaLnBrk="1" fontAlgn="auto" latinLnBrk="0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Clr>
                <a:srgbClr val="160C38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  <a:endParaRPr lang="en-US" sz="1400" b="0"/>
          </a:p>
          <a:p>
            <a:pPr marL="285750" indent="-285750">
              <a:buClr>
                <a:srgbClr val="160C38"/>
              </a:buClr>
              <a:buSzPct val="140000"/>
              <a:buFont typeface="Arial" panose="020B0604020202020204" pitchFamily="34" charset="0"/>
              <a:buChar char="•"/>
            </a:pPr>
            <a:endParaRPr lang="en-GB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685800" rtl="0" eaLnBrk="1" fontAlgn="auto" latinLnBrk="0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Clr>
                <a:srgbClr val="160C38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</a:p>
          <a:p>
            <a:pPr marL="285750" marR="0" lvl="0" indent="-285750" algn="l" defTabSz="685800" rtl="0" eaLnBrk="1" fontAlgn="auto" latinLnBrk="0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Clr>
                <a:srgbClr val="160C38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endParaRPr lang="en-GB" sz="1400" b="0"/>
          </a:p>
          <a:p>
            <a:pPr marL="285750" marR="0" lvl="0" indent="-285750" algn="l" defTabSz="685800" rtl="0" eaLnBrk="1" fontAlgn="auto" latinLnBrk="0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Clr>
                <a:srgbClr val="160C38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0"/>
              <a:t>Click to edit bullet points style</a:t>
            </a:r>
            <a:endParaRPr lang="en-US" sz="1400" b="0"/>
          </a:p>
          <a:p>
            <a:pPr marL="285750" marR="0" lvl="0" indent="-285750" algn="l" defTabSz="685800" rtl="0" eaLnBrk="1" fontAlgn="auto" latinLnBrk="0" hangingPunct="1">
              <a:lnSpc>
                <a:spcPts val="1680"/>
              </a:lnSpc>
              <a:spcBef>
                <a:spcPts val="0"/>
              </a:spcBef>
              <a:spcAft>
                <a:spcPts val="0"/>
              </a:spcAft>
              <a:buClr>
                <a:srgbClr val="160C38"/>
              </a:buClr>
              <a:buSzPct val="140000"/>
              <a:buFont typeface="Arial" panose="020B0604020202020204" pitchFamily="34" charset="0"/>
              <a:buChar char="•"/>
              <a:tabLst/>
              <a:defRPr/>
            </a:pPr>
            <a:endParaRPr lang="en-US" sz="1400" b="0"/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6CF7F1D7-B73C-63C7-5D62-A598D588B1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5837" y="1440995"/>
            <a:ext cx="4562897" cy="3660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160B38"/>
                </a:solidFill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600"/>
              <a:t>Click to edit subtitle style</a:t>
            </a:r>
            <a:endParaRPr lang="en-US" sz="1600"/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C10CC856-8202-9A6E-877E-F45DD09DE1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415" y="1948658"/>
            <a:ext cx="3415007" cy="2654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8761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972C77-E0C7-A7A5-5E65-C05DC0044172}"/>
              </a:ext>
            </a:extLst>
          </p:cNvPr>
          <p:cNvSpPr/>
          <p:nvPr userDrawn="1"/>
        </p:nvSpPr>
        <p:spPr>
          <a:xfrm>
            <a:off x="-5770" y="0"/>
            <a:ext cx="9149770" cy="5143500"/>
          </a:xfrm>
          <a:prstGeom prst="rect">
            <a:avLst/>
          </a:prstGeom>
          <a:solidFill>
            <a:srgbClr val="8A00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33CB28-A022-7FC3-CA7D-1B1807ECFD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3882" y="-1"/>
            <a:ext cx="2435977" cy="1379791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3F988D51-367E-E1D7-F45F-AC0B733EDC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4206585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7" name="Title Placeholder 6">
            <a:extLst>
              <a:ext uri="{FF2B5EF4-FFF2-40B4-BE49-F238E27FC236}">
                <a16:creationId xmlns:a16="http://schemas.microsoft.com/office/drawing/2014/main" id="{D5CE7781-8F1A-BBDE-48F1-E2BF99897A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4203668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HEADER</a:t>
            </a:r>
            <a:endParaRPr lang="en-US"/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4CA0CE75-2AD7-5FFE-6899-75E1A75310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9715" y="2355056"/>
            <a:ext cx="3922485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B379B155-2F57-3BAD-991B-EA7421375E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415" y="2355056"/>
            <a:ext cx="3922485" cy="2433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271960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DB21E4-E215-4E34-F3FA-154F1E78D6D4}"/>
              </a:ext>
            </a:extLst>
          </p:cNvPr>
          <p:cNvSpPr/>
          <p:nvPr userDrawn="1"/>
        </p:nvSpPr>
        <p:spPr>
          <a:xfrm>
            <a:off x="-5770" y="0"/>
            <a:ext cx="9149770" cy="5143500"/>
          </a:xfrm>
          <a:prstGeom prst="rect">
            <a:avLst/>
          </a:prstGeom>
          <a:solidFill>
            <a:srgbClr val="160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00B9E7-2C28-1AD6-5088-803B2FA04A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3882" y="-1"/>
            <a:ext cx="2435977" cy="1379791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514CBD40-297E-C1E0-6CE1-AD0353A8D74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847393"/>
            <a:ext cx="4206585" cy="366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E63C3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subtitle style</a:t>
            </a:r>
            <a:endParaRPr lang="en-US"/>
          </a:p>
        </p:txBody>
      </p:sp>
      <p:sp>
        <p:nvSpPr>
          <p:cNvPr id="18" name="Title Placeholder 6">
            <a:extLst>
              <a:ext uri="{FF2B5EF4-FFF2-40B4-BE49-F238E27FC236}">
                <a16:creationId xmlns:a16="http://schemas.microsoft.com/office/drawing/2014/main" id="{A25738EB-08CC-8A9F-2E85-8FFDBE1EB5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4203668" cy="9283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cap="all" baseline="0">
                <a:solidFill>
                  <a:srgbClr val="E63C30"/>
                </a:solidFill>
              </a:defRPr>
            </a:lvl1pPr>
          </a:lstStyle>
          <a:p>
            <a:r>
              <a:rPr lang="en-GB"/>
              <a:t>CLICK TO EDIT </a:t>
            </a:r>
            <a:br>
              <a:rPr lang="en-GB"/>
            </a:br>
            <a:r>
              <a:rPr lang="en-GB"/>
              <a:t>HEADER</a:t>
            </a:r>
            <a:endParaRPr lang="en-US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43AF119E-A214-9295-E8C1-16D9FB11C5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9715" y="2355056"/>
            <a:ext cx="3922485" cy="237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  <p:sp>
        <p:nvSpPr>
          <p:cNvPr id="2" name="Text Placeholder 26">
            <a:extLst>
              <a:ext uri="{FF2B5EF4-FFF2-40B4-BE49-F238E27FC236}">
                <a16:creationId xmlns:a16="http://schemas.microsoft.com/office/drawing/2014/main" id="{65177BE5-8450-FEDB-FA1A-E6E8A305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415" y="2355056"/>
            <a:ext cx="3922485" cy="24339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 baseline="0">
                <a:solidFill>
                  <a:schemeClr val="bg1"/>
                </a:solidFill>
                <a:latin typeface="+mn-lt"/>
              </a:defRPr>
            </a:lvl1pPr>
            <a:lvl4pPr marL="1028700" indent="0" algn="l">
              <a:buFontTx/>
              <a:buNone/>
              <a:defRPr sz="1400"/>
            </a:lvl4pPr>
          </a:lstStyle>
          <a:p>
            <a:r>
              <a:rPr lang="en-GB" sz="1400" b="0"/>
              <a:t>Click to edit body copy style</a:t>
            </a:r>
            <a:endParaRPr lang="en-US" sz="1400" b="0"/>
          </a:p>
        </p:txBody>
      </p:sp>
    </p:spTree>
    <p:extLst>
      <p:ext uri="{BB962C8B-B14F-4D97-AF65-F5344CB8AC3E}">
        <p14:creationId xmlns:p14="http://schemas.microsoft.com/office/powerpoint/2010/main" val="195824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505797-75A6-6809-BCD1-B9E3A015BF1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4A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Placeholder 6">
            <a:extLst>
              <a:ext uri="{FF2B5EF4-FFF2-40B4-BE49-F238E27FC236}">
                <a16:creationId xmlns:a16="http://schemas.microsoft.com/office/drawing/2014/main" id="{BDC2113F-CCC5-DB5F-3623-67C85BD8DA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332" y="617446"/>
            <a:ext cx="8343868" cy="5582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lnSpc>
                <a:spcPts val="3520"/>
              </a:lnSpc>
              <a:spcAft>
                <a:spcPts val="300"/>
              </a:spcAft>
              <a:defRPr cap="all" baseline="0">
                <a:solidFill>
                  <a:srgbClr val="160B38"/>
                </a:solidFill>
              </a:defRPr>
            </a:lvl1pPr>
          </a:lstStyle>
          <a:p>
            <a:r>
              <a:rPr lang="en-GB"/>
              <a:t>CLICK TO EDIT HEADER</a:t>
            </a:r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719F88E-284D-EDF4-513B-10949CF649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415" y="1379142"/>
            <a:ext cx="8346785" cy="3353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‘pull out - bold text’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5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35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7" r:id="rId2"/>
    <p:sldLayoutId id="2147483662" r:id="rId3"/>
    <p:sldLayoutId id="2147483672" r:id="rId4"/>
    <p:sldLayoutId id="2147483673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88" userDrawn="1">
          <p15:clr>
            <a:srgbClr val="F26B43"/>
          </p15:clr>
        </p15:guide>
        <p15:guide id="5" orient="horz" pos="418" userDrawn="1">
          <p15:clr>
            <a:srgbClr val="F26B43"/>
          </p15:clr>
        </p15:guide>
        <p15:guide id="6" orient="horz" pos="259" userDrawn="1">
          <p15:clr>
            <a:srgbClr val="F26B43"/>
          </p15:clr>
        </p15:guide>
        <p15:guide id="7" orient="horz" pos="298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4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pos="5488" userDrawn="1">
          <p15:clr>
            <a:srgbClr val="F26B43"/>
          </p15:clr>
        </p15:guide>
        <p15:guide id="4" orient="horz" pos="418" userDrawn="1">
          <p15:clr>
            <a:srgbClr val="F26B43"/>
          </p15:clr>
        </p15:guide>
        <p15:guide id="5" orient="horz" pos="259" userDrawn="1">
          <p15:clr>
            <a:srgbClr val="F26B43"/>
          </p15:clr>
        </p15:guide>
        <p15:guide id="6" orient="horz" pos="298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30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9" r:id="rId2"/>
    <p:sldLayoutId id="2147483701" r:id="rId3"/>
    <p:sldLayoutId id="2147483702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2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88" userDrawn="1">
          <p15:clr>
            <a:srgbClr val="F26B43"/>
          </p15:clr>
        </p15:guide>
        <p15:guide id="4" orient="horz" pos="259" userDrawn="1">
          <p15:clr>
            <a:srgbClr val="F26B43"/>
          </p15:clr>
        </p15:guide>
        <p15:guide id="5" orient="horz" pos="418" userDrawn="1">
          <p15:clr>
            <a:srgbClr val="F26B43"/>
          </p15:clr>
        </p15:guide>
        <p15:guide id="6" orient="horz" pos="298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76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4" r:id="rId2"/>
    <p:sldLayoutId id="2147483706" r:id="rId3"/>
  </p:sldLayoutIdLst>
  <p:txStyles>
    <p:titleStyle>
      <a:lvl1pPr algn="l" defTabSz="914400" rtl="0" eaLnBrk="1" latinLnBrk="0" hangingPunct="1">
        <a:lnSpc>
          <a:spcPts val="3520"/>
        </a:lnSpc>
        <a:spcBef>
          <a:spcPct val="0"/>
        </a:spcBef>
        <a:spcAft>
          <a:spcPts val="300"/>
        </a:spcAft>
        <a:buNone/>
        <a:defRPr sz="3600" kern="1200" cap="all" baseline="0">
          <a:solidFill>
            <a:schemeClr val="tx1"/>
          </a:solidFill>
          <a:latin typeface="Arial Black" panose="020B06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5488" userDrawn="1">
          <p15:clr>
            <a:srgbClr val="F26B43"/>
          </p15:clr>
        </p15:guide>
        <p15:guide id="3" pos="272" userDrawn="1">
          <p15:clr>
            <a:srgbClr val="F26B43"/>
          </p15:clr>
        </p15:guide>
        <p15:guide id="4" orient="horz" pos="259" userDrawn="1">
          <p15:clr>
            <a:srgbClr val="F26B43"/>
          </p15:clr>
        </p15:guide>
        <p15:guide id="5" orient="horz" pos="418" userDrawn="1">
          <p15:clr>
            <a:srgbClr val="F26B43"/>
          </p15:clr>
        </p15:guide>
        <p15:guide id="6" orient="horz" pos="29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twitter.com/AJStacy06/status/857628546507968512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actions/sdk/" TargetMode="External"/><Relationship Id="rId2" Type="http://schemas.openxmlformats.org/officeDocument/2006/relationships/hyperlink" Target="https://developer.amazon.com/alexa-skills-k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2.png"/><Relationship Id="rId7" Type="http://schemas.openxmlformats.org/officeDocument/2006/relationships/image" Target="../media/image10.png"/><Relationship Id="rId2" Type="http://schemas.openxmlformats.org/officeDocument/2006/relationships/hyperlink" Target="https://github.com/fi67/startPoint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developer.amazon.com/alexa/console/as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marpi.pl/spider/" TargetMode="External"/><Relationship Id="rId2" Type="http://schemas.openxmlformats.org/officeDocument/2006/relationships/hyperlink" Target="http://madebyevan.com/webgl-wat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utodraw.com/" TargetMode="External"/><Relationship Id="rId5" Type="http://schemas.openxmlformats.org/officeDocument/2006/relationships/hyperlink" Target="https://students.washington.edu/aodhan/webgl_globe.html" TargetMode="External"/><Relationship Id="rId4" Type="http://schemas.openxmlformats.org/officeDocument/2006/relationships/hyperlink" Target="https://musiclab.chromeexperiments.com/Song-Maker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hyperlink" Target="mailto:F.L.Knight@staffs.ac.uk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blue design&#10;&#10;Description automatically generated">
            <a:extLst>
              <a:ext uri="{FF2B5EF4-FFF2-40B4-BE49-F238E27FC236}">
                <a16:creationId xmlns:a16="http://schemas.microsoft.com/office/drawing/2014/main" id="{4D1A6E28-2BEE-2073-6460-8E1F56395451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83BDB7-4C7F-906B-7587-D5F4C5828B0C}"/>
              </a:ext>
            </a:extLst>
          </p:cNvPr>
          <p:cNvSpPr txBox="1"/>
          <p:nvPr/>
        </p:nvSpPr>
        <p:spPr>
          <a:xfrm>
            <a:off x="330723" y="3534732"/>
            <a:ext cx="8381477" cy="1365438"/>
          </a:xfrm>
          <a:prstGeom prst="rect">
            <a:avLst/>
          </a:prstGeom>
          <a:solidFill>
            <a:srgbClr val="180D38"/>
          </a:solidFill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5400" b="1" dirty="0">
                <a:solidFill>
                  <a:schemeClr val="bg1"/>
                </a:solidFill>
                <a:latin typeface="+mj-lt"/>
                <a:cs typeface="Plus Jakarta Sans" pitchFamily="2" charset="0"/>
              </a:rPr>
              <a:t>Welcome to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58850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D56F6-426E-EB28-BFD4-B403121E1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>
                <a:latin typeface="Plus Jakarta Sans"/>
                <a:hlinkClick r:id="rId2"/>
              </a:rPr>
              <a:t>https://twitter.com/AJStacy06/status/857628546507968512</a:t>
            </a:r>
            <a:r>
              <a:rPr lang="fr-FR" dirty="0">
                <a:latin typeface="Plus Jakarta Sans"/>
              </a:rPr>
              <a:t> </a:t>
            </a:r>
          </a:p>
          <a:p>
            <a:r>
              <a:rPr lang="fr-FR" dirty="0">
                <a:latin typeface="Plus Jakarta Sans"/>
              </a:rPr>
              <a:t>25,000 </a:t>
            </a:r>
            <a:r>
              <a:rPr lang="en-GB" dirty="0">
                <a:latin typeface="Plus Jakarta Sans"/>
              </a:rPr>
              <a:t>menu</a:t>
            </a:r>
            <a:r>
              <a:rPr lang="fr-FR" dirty="0">
                <a:latin typeface="Plus Jakarta Sans"/>
              </a:rPr>
              <a:t> configurations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cap="none" dirty="0">
                <a:solidFill>
                  <a:srgbClr val="FF0000"/>
                </a:solidFill>
              </a:rPr>
              <a:t>JS - you can create more than web sites!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type="pic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DEA92-D112-D501-529F-E512C0C8E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EF13B3-62E2-A99F-D40F-9C4210F5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Current uses of JS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B722F-FA7B-D26F-0A95-ECFFB52CE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000" dirty="0">
                <a:latin typeface="Plus Jakarta Sans"/>
              </a:rPr>
              <a:t>Websites</a:t>
            </a:r>
          </a:p>
          <a:p>
            <a:r>
              <a:rPr lang="en-GB" sz="2000" dirty="0">
                <a:latin typeface="Plus Jakarta Sans"/>
              </a:rPr>
              <a:t>Desktop Applications (e.g. visual studio code)</a:t>
            </a:r>
          </a:p>
          <a:p>
            <a:r>
              <a:rPr lang="en-GB" sz="2000" dirty="0">
                <a:latin typeface="Plus Jakarta Sans"/>
              </a:rPr>
              <a:t>Mobile Applications (e.g. React Native)</a:t>
            </a:r>
          </a:p>
          <a:p>
            <a:r>
              <a:rPr lang="en-GB" sz="2000" dirty="0">
                <a:latin typeface="Plus Jakarta Sans"/>
              </a:rPr>
              <a:t>Backend Coding (NodeJS) / Package Handlers (NPM) - ‘Node is designed to build scalable network applications’…with npm – ‘the largest ecosystem of open-source libraries in the world’ – </a:t>
            </a:r>
            <a:r>
              <a:rPr lang="en-GB" sz="2000" dirty="0">
                <a:latin typeface="Plus Jakarta Sans"/>
                <a:hlinkClick r:id="rId2"/>
              </a:rPr>
              <a:t>https://nodejs.org/en/</a:t>
            </a:r>
            <a:r>
              <a:rPr lang="en-GB" sz="2000" dirty="0">
                <a:latin typeface="Plus Jakarta Sans"/>
              </a:rPr>
              <a:t> </a:t>
            </a:r>
          </a:p>
          <a:p>
            <a:r>
              <a:rPr lang="en-GB" sz="2000" dirty="0">
                <a:latin typeface="Plus Jakarta Sans"/>
              </a:rPr>
              <a:t>Games (WebGL / Unity / GamePad API / AirConsole)</a:t>
            </a:r>
          </a:p>
          <a:p>
            <a:r>
              <a:rPr lang="en-GB" sz="2000" dirty="0">
                <a:latin typeface="Plus Jakarta Sans"/>
              </a:rPr>
              <a:t>Video and Camera Chats (WebRTC)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307355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607D0-CA68-0DFB-18F2-51A049E6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A88A3-8A03-62EB-66C6-5AD7F3755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7045722" cy="928326"/>
          </a:xfrm>
        </p:spPr>
        <p:txBody>
          <a:bodyPr/>
          <a:lstStyle/>
          <a:p>
            <a:r>
              <a:rPr lang="en-GB" sz="3200" cap="none" dirty="0"/>
              <a:t>Current uses of JS (cont.)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73451-872F-B9D4-258C-E84113C71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416908"/>
            <a:ext cx="8602673" cy="3315431"/>
          </a:xfrm>
        </p:spPr>
        <p:txBody>
          <a:bodyPr/>
          <a:lstStyle/>
          <a:p>
            <a:r>
              <a:rPr lang="en-GB" sz="2000" dirty="0">
                <a:latin typeface="Plus Jakarta Sans"/>
              </a:rPr>
              <a:t>Programming home devices (Alexa / Google Home)</a:t>
            </a:r>
          </a:p>
          <a:p>
            <a:r>
              <a:rPr lang="en-GB" sz="2000" dirty="0">
                <a:latin typeface="Plus Jakarta Sans"/>
              </a:rPr>
              <a:t>Via Amazon AWS lambda - Build for voice - </a:t>
            </a:r>
            <a:r>
              <a:rPr lang="en-GB" sz="2000" dirty="0">
                <a:latin typeface="Plus Jakarta Sans"/>
                <a:hlinkClick r:id="rId2"/>
              </a:rPr>
              <a:t>https://developer.amazon.com/alexa-skills-kit</a:t>
            </a:r>
            <a:r>
              <a:rPr lang="en-GB" sz="2000" dirty="0">
                <a:latin typeface="Plus Jakarta Sans"/>
              </a:rPr>
              <a:t> </a:t>
            </a:r>
          </a:p>
          <a:p>
            <a:r>
              <a:rPr lang="en-GB" sz="2000" dirty="0">
                <a:latin typeface="Plus Jakarta Sans"/>
              </a:rPr>
              <a:t>Via Google functions - Actions SDK - </a:t>
            </a:r>
            <a:r>
              <a:rPr lang="en-GB" sz="2000" dirty="0">
                <a:latin typeface="Plus Jakarta Sans"/>
                <a:hlinkClick r:id="rId3"/>
              </a:rPr>
              <a:t>https://developers.google.com/actions/sdk/</a:t>
            </a:r>
            <a:r>
              <a:rPr lang="en-GB" sz="2000" dirty="0">
                <a:latin typeface="Plus Jakarta Sans"/>
              </a:rPr>
              <a:t> </a:t>
            </a:r>
          </a:p>
          <a:p>
            <a:r>
              <a:rPr lang="en-GB" sz="2000" dirty="0">
                <a:latin typeface="Plus Jakarta Sans"/>
              </a:rPr>
              <a:t>Smart Watch Apps (Fitbit)</a:t>
            </a:r>
          </a:p>
          <a:p>
            <a:r>
              <a:rPr lang="en-GB" sz="2000" dirty="0">
                <a:latin typeface="Plus Jakarta Sans"/>
              </a:rPr>
              <a:t>Internet Of Things (Arduino / Raspberry Pi / Smart lights / Heating)</a:t>
            </a:r>
          </a:p>
          <a:p>
            <a:r>
              <a:rPr lang="en-GB" sz="2000" dirty="0">
                <a:latin typeface="Plus Jakarta Sans"/>
              </a:rPr>
              <a:t>AI – using clever APIs – Google Vision, Watson</a:t>
            </a:r>
          </a:p>
          <a:p>
            <a:r>
              <a:rPr lang="en-GB" sz="2000" dirty="0">
                <a:latin typeface="Plus Jakarta Sans"/>
              </a:rPr>
              <a:t>Virtual and Augmented Reality (React 360 / </a:t>
            </a:r>
            <a:r>
              <a:rPr lang="en-GB" sz="2000" dirty="0" err="1">
                <a:latin typeface="Plus Jakarta Sans"/>
              </a:rPr>
              <a:t>WebXR</a:t>
            </a:r>
            <a:r>
              <a:rPr lang="en-GB" sz="2000" dirty="0">
                <a:latin typeface="Plus Jakarta Sans"/>
              </a:rPr>
              <a:t>) </a:t>
            </a:r>
          </a:p>
          <a:p>
            <a:r>
              <a:rPr lang="en-GB" sz="2000" dirty="0">
                <a:latin typeface="Plus Jakarta Sans"/>
              </a:rPr>
              <a:t>ETC…</a:t>
            </a:r>
          </a:p>
          <a:p>
            <a:endParaRPr lang="en-GB" sz="2000" dirty="0">
              <a:latin typeface="Plus Jakarta Sans"/>
            </a:endParaRP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3769530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BD786-469A-2FBD-10E0-7A0A08273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GB" sz="1400" dirty="0">
                <a:latin typeface="Plus Jakarta Sans"/>
              </a:rPr>
              <a:t>The starter files - </a:t>
            </a:r>
            <a:r>
              <a:rPr lang="en-GB" sz="1400" dirty="0">
                <a:latin typeface="Plus Jakarta Sans"/>
                <a:hlinkClick r:id="rId2"/>
              </a:rPr>
              <a:t>https://github.com/fi67/startPoint</a:t>
            </a:r>
            <a:endParaRPr lang="en-GB" sz="1400" dirty="0">
              <a:latin typeface="Plus Jakarta Sans"/>
            </a:endParaRPr>
          </a:p>
          <a:p>
            <a:pPr>
              <a:spcBef>
                <a:spcPts val="900"/>
              </a:spcBef>
            </a:pPr>
            <a:r>
              <a:rPr lang="en-GB" sz="1400" dirty="0">
                <a:latin typeface="Plus Jakarta Sans"/>
              </a:rPr>
              <a:t>Download zip </a:t>
            </a:r>
          </a:p>
          <a:p>
            <a:pPr>
              <a:spcBef>
                <a:spcPts val="900"/>
              </a:spcBef>
            </a:pPr>
            <a:endParaRPr lang="en-GB" dirty="0">
              <a:latin typeface="Plus Jakarta Sans"/>
            </a:endParaRPr>
          </a:p>
          <a:p>
            <a:r>
              <a:rPr lang="en-GB" dirty="0">
                <a:latin typeface="Plus Jakarta Sans"/>
              </a:rPr>
              <a:t>Rock Paper Scissors Cat</a:t>
            </a:r>
          </a:p>
          <a:p>
            <a:pPr marL="342900" lvl="1" indent="0">
              <a:buNone/>
            </a:pPr>
            <a:r>
              <a:rPr lang="en-GB" dirty="0">
                <a:latin typeface="Plus Jakarta Sans"/>
              </a:rPr>
              <a:t>Build on the web</a:t>
            </a:r>
          </a:p>
          <a:p>
            <a:pPr marL="342900" lvl="1" indent="0">
              <a:buNone/>
            </a:pPr>
            <a:r>
              <a:rPr lang="en-GB" dirty="0">
                <a:latin typeface="Plus Jakarta Sans"/>
              </a:rPr>
              <a:t>Demo of it on Alexa</a:t>
            </a:r>
          </a:p>
          <a:p>
            <a:pPr>
              <a:spcBef>
                <a:spcPts val="900"/>
              </a:spcBef>
            </a:pPr>
            <a:endParaRPr lang="en-GB" sz="1400" dirty="0">
              <a:latin typeface="Plus Jakarta Sans"/>
            </a:endParaRP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Let’s get to the code…</a:t>
            </a:r>
            <a:endParaRPr lang="en-GB" cap="none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717CC-8338-417A-A50C-321675DD0B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2874" y="471179"/>
            <a:ext cx="3954718" cy="35798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23E821-92C4-4445-B21D-523552E6D4D8}"/>
                  </a:ext>
                </a:extLst>
              </p14:cNvPr>
              <p14:cNvContentPartPr/>
              <p14:nvPr/>
            </p14:nvContentPartPr>
            <p14:xfrm>
              <a:off x="3202844" y="3939442"/>
              <a:ext cx="1234800" cy="61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23E821-92C4-4445-B21D-523552E6D4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6844" y="3867442"/>
                <a:ext cx="13064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E0B9680-C9FF-43E9-9C99-C79A60CCE644}"/>
                  </a:ext>
                </a:extLst>
              </p14:cNvPr>
              <p14:cNvContentPartPr/>
              <p14:nvPr/>
            </p14:nvContentPartPr>
            <p14:xfrm>
              <a:off x="4281764" y="3679522"/>
              <a:ext cx="228240" cy="216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E0B9680-C9FF-43E9-9C99-C79A60CCE6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45764" y="3607522"/>
                <a:ext cx="2998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FB1D4C3-6277-4D1D-BAF0-B49253723BC2}"/>
                  </a:ext>
                </a:extLst>
              </p14:cNvPr>
              <p14:cNvContentPartPr/>
              <p14:nvPr/>
            </p14:nvContentPartPr>
            <p14:xfrm>
              <a:off x="4367444" y="3895162"/>
              <a:ext cx="115560" cy="311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FB1D4C3-6277-4D1D-BAF0-B49253723B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1444" y="3823162"/>
                <a:ext cx="187200" cy="45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631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90F6F-D3A7-E512-28F4-21828ECD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DC2FD0-FFD0-78F2-FD19-ED14CFE0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Visual Studio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C65C9-82AB-15FB-965D-2CEE21F01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000" dirty="0">
                <a:latin typeface="Plus Jakarta Sans"/>
              </a:rPr>
              <a:t>We will use visual studio code (other editors are available!)</a:t>
            </a:r>
          </a:p>
          <a:p>
            <a:r>
              <a:rPr lang="en-GB" sz="2000" dirty="0">
                <a:latin typeface="Plus Jakarta Sans"/>
              </a:rPr>
              <a:t>If you want it – its free - https://code.visualstudio.com/ </a:t>
            </a:r>
          </a:p>
          <a:p>
            <a:r>
              <a:rPr lang="en-GB" sz="2000" dirty="0">
                <a:latin typeface="Plus Jakarta Sans"/>
              </a:rPr>
              <a:t>We will open the folder with all the files in it</a:t>
            </a:r>
          </a:p>
          <a:p>
            <a:r>
              <a:rPr lang="en-GB" sz="2000" dirty="0">
                <a:latin typeface="Plus Jakarta Sans"/>
              </a:rPr>
              <a:t>Let’s look at the files</a:t>
            </a:r>
          </a:p>
          <a:p>
            <a:r>
              <a:rPr lang="en-GB" sz="2000" dirty="0">
                <a:latin typeface="Plus Jakarta Sans"/>
              </a:rPr>
              <a:t>	Web page with images on it</a:t>
            </a:r>
          </a:p>
          <a:p>
            <a:r>
              <a:rPr lang="en-GB" sz="2000" dirty="0">
                <a:latin typeface="Plus Jakarta Sans"/>
              </a:rPr>
              <a:t>	Style sheet to style it</a:t>
            </a:r>
          </a:p>
          <a:p>
            <a:r>
              <a:rPr lang="en-GB" sz="2000" dirty="0">
                <a:latin typeface="Plus Jakarta Sans"/>
              </a:rPr>
              <a:t>	Link to JavaScript file</a:t>
            </a:r>
          </a:p>
          <a:p>
            <a:r>
              <a:rPr lang="en-GB" sz="2000" dirty="0">
                <a:latin typeface="Plus Jakarta Sans"/>
              </a:rPr>
              <a:t>On the following slides we will add the JS file.- the code for each bit is in the snippets.txt file</a:t>
            </a:r>
          </a:p>
          <a:p>
            <a:endParaRPr lang="en-GB" sz="2400" dirty="0">
              <a:latin typeface="Plus Jakarta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457063-4834-1D01-478A-072780C4AEB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7987" y="2318478"/>
            <a:ext cx="2973018" cy="164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24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0C677-562E-DDB6-428C-E6E1EE3A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03A466-7E93-027E-998C-23E722EE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Initialise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A0AB7-201F-8FA4-A518-ECB7E4989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Initialise variables</a:t>
            </a:r>
          </a:p>
          <a:p>
            <a:r>
              <a:rPr lang="en-GB" sz="2400" dirty="0">
                <a:latin typeface="Plus Jakarta Sans"/>
              </a:rPr>
              <a:t>	These are ones used all over the application</a:t>
            </a:r>
          </a:p>
          <a:p>
            <a:r>
              <a:rPr lang="en-GB" sz="2400" dirty="0">
                <a:latin typeface="Plus Jakarta Sans"/>
              </a:rPr>
              <a:t>	Seen as GLOBAL</a:t>
            </a:r>
          </a:p>
          <a:p>
            <a:r>
              <a:rPr lang="en-GB" sz="2400" dirty="0">
                <a:latin typeface="Plus Jakarta Sans"/>
              </a:rPr>
              <a:t>Runs function to setup input 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155610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D3F0B-09A1-E4C3-CCC9-F8EBBDCC3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9B3C3C-82E2-E2E0-FFB9-05EB515B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Set Up The Inputs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7C97B-5556-3F25-6C90-1BA979F65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Set Up Input function</a:t>
            </a:r>
          </a:p>
          <a:p>
            <a:r>
              <a:rPr lang="en-GB" sz="2400" dirty="0">
                <a:latin typeface="Plus Jakarta Sans"/>
              </a:rPr>
              <a:t>	This is specific to the device – in this case web</a:t>
            </a:r>
          </a:p>
          <a:p>
            <a:r>
              <a:rPr lang="en-GB" sz="2400" dirty="0">
                <a:latin typeface="Plus Jakarta Sans"/>
              </a:rPr>
              <a:t>Click events for images and header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264673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9AFD6-CC25-7781-A075-4930D8A02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FB6291-1244-F72D-A007-12972EB8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Get the user choice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AC4F8-B71F-65F7-928C-3AD5471295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Uses the id for the item the user clicks on to set up the user 	choice</a:t>
            </a:r>
          </a:p>
          <a:p>
            <a:r>
              <a:rPr lang="en-GB" sz="2400" dirty="0">
                <a:latin typeface="Plus Jakarta Sans"/>
              </a:rPr>
              <a:t>Logs it to the console so you can see it during development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832210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EA9E0-521D-588A-07CF-95FD19898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2A240E-6AB1-AA2A-ACCA-BEB6245B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Game Logic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735F9-149A-7EE5-50EE-EB74F1EE7C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Function for the game logic</a:t>
            </a:r>
          </a:p>
          <a:p>
            <a:r>
              <a:rPr lang="en-GB" sz="2400" dirty="0">
                <a:latin typeface="Plus Jakarta Sans"/>
              </a:rPr>
              <a:t>This also calls display output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242984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F2AB9-35DF-3A20-36AE-702EEF8CB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2AA3C4-968D-FF99-2A7E-D8F4790F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Display the outputs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C2F6E-5B67-9F0C-4650-67B9467FB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Outputs the result to the web page</a:t>
            </a:r>
          </a:p>
          <a:p>
            <a:r>
              <a:rPr lang="en-GB" sz="2400" dirty="0">
                <a:latin typeface="Plus Jakarta Sans"/>
              </a:rPr>
              <a:t>Selects the cat audio if the user inputs the cat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127894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0C53D4-9D90-B8DC-6318-E6140746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About 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70BE8-FFF5-F8CE-F7B3-632A0CF10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642945"/>
            <a:ext cx="8500606" cy="3089393"/>
          </a:xfrm>
        </p:spPr>
        <p:txBody>
          <a:bodyPr/>
          <a:lstStyle/>
          <a:p>
            <a:r>
              <a:rPr lang="en-GB" sz="2000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Fiona Knight - f.l.knight@staffs.ac.uk</a:t>
            </a:r>
          </a:p>
          <a:p>
            <a:endParaRPr lang="en-GB" sz="2000" dirty="0">
              <a:solidFill>
                <a:schemeClr val="tx1"/>
              </a:solidFill>
              <a:latin typeface="Plus Jakarta Sans" pitchFamily="2" charset="0"/>
              <a:ea typeface="Tahoma"/>
              <a:cs typeface="Plus Jakarta Sans" pitchFamily="2" charset="0"/>
            </a:endParaRPr>
          </a:p>
          <a:p>
            <a:r>
              <a:rPr lang="en-GB" sz="2000" dirty="0">
                <a:solidFill>
                  <a:schemeClr val="tx1"/>
                </a:solidFill>
                <a:latin typeface="Plus Jakarta Sans" pitchFamily="2" charset="0"/>
                <a:ea typeface="Tahoma"/>
                <a:cs typeface="Plus Jakarta Sans" pitchFamily="2" charset="0"/>
              </a:rPr>
              <a:t>Course Leader - Undergraduate Software Development</a:t>
            </a:r>
          </a:p>
          <a:p>
            <a:endParaRPr lang="en-GB" sz="2000" dirty="0">
              <a:solidFill>
                <a:schemeClr val="tx1"/>
              </a:solidFill>
              <a:latin typeface="Plus Jakarta Sans" pitchFamily="2" charset="0"/>
              <a:ea typeface="Tahoma"/>
              <a:cs typeface="Plus Jakarta Sans" pitchFamily="2" charset="0"/>
            </a:endParaRPr>
          </a:p>
          <a:p>
            <a:r>
              <a:rPr lang="en-GB" sz="2000" dirty="0">
                <a:solidFill>
                  <a:schemeClr val="tx1"/>
                </a:solidFill>
                <a:latin typeface="Plus Jakarta Sans" pitchFamily="2" charset="0"/>
                <a:ea typeface="Tahoma"/>
                <a:cs typeface="Plus Jakarta Sans" pitchFamily="2" charset="0"/>
              </a:rPr>
              <a:t>Lecturer on</a:t>
            </a:r>
          </a:p>
          <a:p>
            <a:pPr lvl="1"/>
            <a:r>
              <a:rPr lang="en-GB" sz="2000" dirty="0">
                <a:solidFill>
                  <a:schemeClr val="tx1"/>
                </a:solidFill>
                <a:latin typeface="Plus Jakarta Sans" pitchFamily="2" charset="0"/>
                <a:ea typeface="Tahoma"/>
                <a:cs typeface="Plus Jakarta Sans" pitchFamily="2" charset="0"/>
              </a:rPr>
              <a:t>Software and web modules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  <a:latin typeface="Plus Jakarta Sans" pitchFamily="2" charset="0"/>
                <a:ea typeface="Tahoma"/>
                <a:cs typeface="Plus Jakarta Sans" pitchFamily="2" charset="0"/>
              </a:rPr>
              <a:t>Interaction Design and UX</a:t>
            </a:r>
          </a:p>
        </p:txBody>
      </p:sp>
    </p:spTree>
    <p:extLst>
      <p:ext uri="{BB962C8B-B14F-4D97-AF65-F5344CB8AC3E}">
        <p14:creationId xmlns:p14="http://schemas.microsoft.com/office/powerpoint/2010/main" val="269817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2900D-E8B6-B1AD-9C7F-BA8DF01CB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5BADA7-C9FE-0660-58E8-EBD1333C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Testing the application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B0883-CBDD-507E-11D4-390FF96AC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Make sure your speakers are on</a:t>
            </a:r>
          </a:p>
          <a:p>
            <a:r>
              <a:rPr lang="en-GB" sz="2400" dirty="0">
                <a:latin typeface="Plus Jakarta Sans"/>
              </a:rPr>
              <a:t>Open the page in chrome</a:t>
            </a:r>
          </a:p>
          <a:p>
            <a:r>
              <a:rPr lang="en-GB" sz="2400" dirty="0">
                <a:latin typeface="Plus Jakarta Sans"/>
              </a:rPr>
              <a:t>	Simple way, but not the best - right click index.html – open 	with chrome</a:t>
            </a:r>
          </a:p>
          <a:p>
            <a:r>
              <a:rPr lang="en-GB" sz="2400" dirty="0">
                <a:latin typeface="Plus Jakarta Sans"/>
              </a:rPr>
              <a:t>Press F12 to see the console</a:t>
            </a:r>
          </a:p>
          <a:p>
            <a:r>
              <a:rPr lang="en-GB" sz="2400" dirty="0">
                <a:latin typeface="Plus Jakarta Sans"/>
              </a:rPr>
              <a:t>Click a choice (rock, paper, scissors)</a:t>
            </a:r>
          </a:p>
          <a:p>
            <a:r>
              <a:rPr lang="en-GB" sz="2400" dirty="0">
                <a:latin typeface="Plus Jakarta Sans"/>
              </a:rPr>
              <a:t>Click the cat image</a:t>
            </a:r>
          </a:p>
          <a:p>
            <a:r>
              <a:rPr lang="en-GB" sz="2400" dirty="0">
                <a:latin typeface="Plus Jakarta Sans"/>
              </a:rPr>
              <a:t>Click the main header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516457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9AC5EF7-E7A6-0BBA-79B6-421D123977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415" y="609601"/>
            <a:ext cx="4203668" cy="4184518"/>
          </a:xfrm>
        </p:spPr>
        <p:txBody>
          <a:bodyPr/>
          <a:lstStyle/>
          <a:p>
            <a:r>
              <a:rPr lang="en-GB" sz="4400" dirty="0">
                <a:latin typeface="Plus Jakarta Sans"/>
              </a:rPr>
              <a:t>Now let’s take it to Alexa!</a:t>
            </a:r>
          </a:p>
        </p:txBody>
      </p:sp>
    </p:spTree>
    <p:extLst>
      <p:ext uri="{BB962C8B-B14F-4D97-AF65-F5344CB8AC3E}">
        <p14:creationId xmlns:p14="http://schemas.microsoft.com/office/powerpoint/2010/main" val="204785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62421-520B-6B52-7EFC-0BCE1024E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A2F2BD-7AEF-60E5-08A1-ABBA0092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Alexa has Skills!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368332" y="1081609"/>
            <a:ext cx="4992510" cy="2808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5122" y="2886269"/>
            <a:ext cx="5088545" cy="194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4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39D4E-8B95-25FB-8897-B7DFF663E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B78091-DD38-C96C-1F63-732533F8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1" y="617446"/>
            <a:ext cx="6567927" cy="928326"/>
          </a:xfrm>
        </p:spPr>
        <p:txBody>
          <a:bodyPr/>
          <a:lstStyle/>
          <a:p>
            <a:r>
              <a:rPr lang="en-GB" cap="none" dirty="0"/>
              <a:t>Alexa Developer Console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05E69A-AEC6-1D83-CFE2-B28D31119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  <a:hlinkClick r:id="rId2"/>
              </a:rPr>
              <a:t>https://developer.amazon.com/alexa/console/ask</a:t>
            </a:r>
            <a:r>
              <a:rPr lang="en-GB" sz="2400" dirty="0">
                <a:latin typeface="Plus Jakarta Sans"/>
              </a:rPr>
              <a:t> </a:t>
            </a:r>
          </a:p>
          <a:p>
            <a:r>
              <a:rPr lang="en-GB" sz="2400" dirty="0">
                <a:latin typeface="Plus Jakarta Sans"/>
              </a:rPr>
              <a:t>Sign in to your Amazon account</a:t>
            </a:r>
          </a:p>
          <a:p>
            <a:endParaRPr lang="en-GB" sz="2400" dirty="0">
              <a:latin typeface="Plus Jakarta Sans"/>
            </a:endParaRPr>
          </a:p>
          <a:p>
            <a:r>
              <a:rPr lang="en-GB" sz="2400" dirty="0">
                <a:latin typeface="Plus Jakarta Sans"/>
              </a:rPr>
              <a:t>If you have created skills before you should see your list of skills. </a:t>
            </a:r>
          </a:p>
          <a:p>
            <a:r>
              <a:rPr lang="en-GB" sz="2400" dirty="0">
                <a:latin typeface="Plus Jakarta Sans"/>
              </a:rPr>
              <a:t>Otherwise you will have an information screen</a:t>
            </a:r>
          </a:p>
          <a:p>
            <a:r>
              <a:rPr lang="en-GB" sz="2400" dirty="0">
                <a:latin typeface="Plus Jakarta Sans"/>
              </a:rPr>
              <a:t>On either screen you will have a button ‘Create Skill’</a:t>
            </a:r>
          </a:p>
          <a:p>
            <a:r>
              <a:rPr lang="en-GB" sz="2400" dirty="0">
                <a:latin typeface="Plus Jakarta Sans"/>
              </a:rPr>
              <a:t>Click this button and you will be taken to the next screen</a:t>
            </a:r>
          </a:p>
          <a:p>
            <a:endParaRPr lang="en-GB" sz="2400" dirty="0">
              <a:latin typeface="Plus Jakarta Sans"/>
            </a:endParaRPr>
          </a:p>
          <a:p>
            <a:endParaRPr lang="en-GB" sz="2400" dirty="0">
              <a:latin typeface="Plus Jakarta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C6769-B00E-459A-A281-A1473BD849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17249" y="3457855"/>
            <a:ext cx="1953755" cy="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39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042A4-21B2-FB1A-9B83-2D5825E93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710D7-C003-FC1E-55E5-DD1E3268B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9731" y="123373"/>
            <a:ext cx="3103002" cy="3186566"/>
          </a:xfrm>
        </p:spPr>
        <p:txBody>
          <a:bodyPr/>
          <a:lstStyle/>
          <a:p>
            <a:r>
              <a:rPr lang="en-GB" sz="2000" dirty="0">
                <a:latin typeface="Plus Jakarta Sans"/>
              </a:rPr>
              <a:t>Give it a name</a:t>
            </a:r>
          </a:p>
          <a:p>
            <a:r>
              <a:rPr lang="en-GB" sz="2000" dirty="0">
                <a:latin typeface="Plus Jakarta Sans"/>
              </a:rPr>
              <a:t>Choose English(UK)</a:t>
            </a:r>
          </a:p>
          <a:p>
            <a:r>
              <a:rPr lang="en-GB" sz="2000" dirty="0">
                <a:latin typeface="Plus Jakarta Sans"/>
              </a:rPr>
              <a:t>Click Next</a:t>
            </a:r>
          </a:p>
          <a:p>
            <a:endParaRPr lang="en-GB" sz="2400" dirty="0">
              <a:latin typeface="Plus Jakarta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7387D-9987-4AE1-A907-DC8B876C91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31" y="1477276"/>
            <a:ext cx="8280920" cy="366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1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268BC-5153-9FC6-77FD-24ED8F8F3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F689C0-1A57-3474-567A-A7919375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sz="2800" cap="none" dirty="0"/>
              <a:t>Choose type of experience – in this case games and trivia</a:t>
            </a:r>
            <a:br>
              <a:rPr lang="en-GB" cap="none" dirty="0"/>
            </a:br>
            <a:endParaRPr lang="en-GB" cap="non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D4902-495A-43EB-AE34-87E6577F09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89439"/>
            <a:ext cx="9144000" cy="13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60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8756E-D6C3-EDB5-E4FE-7AB324FE6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68CB0F-4B18-F6A0-DE02-CC09CC8A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08" y="329122"/>
            <a:ext cx="6123084" cy="928326"/>
          </a:xfrm>
        </p:spPr>
        <p:txBody>
          <a:bodyPr/>
          <a:lstStyle/>
          <a:p>
            <a:r>
              <a:rPr lang="en-GB" sz="2800" cap="none" dirty="0"/>
              <a:t>Choose a model - custom</a:t>
            </a:r>
            <a:br>
              <a:rPr lang="en-GB" sz="1200" dirty="0"/>
            </a:br>
            <a:br>
              <a:rPr lang="en-GB" cap="none" dirty="0"/>
            </a:br>
            <a:endParaRPr lang="en-GB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FD7AC-20EE-4A24-9959-5173E5DD75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4741" y="881448"/>
            <a:ext cx="3384686" cy="40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52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23B69-64D7-58D4-6142-CED2D692C4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375" y="558430"/>
            <a:ext cx="4203668" cy="916144"/>
          </a:xfrm>
        </p:spPr>
        <p:txBody>
          <a:bodyPr/>
          <a:lstStyle/>
          <a:p>
            <a:r>
              <a:rPr lang="en-GB" dirty="0">
                <a:latin typeface="Plus Jakarta Sans"/>
              </a:rPr>
              <a:t>Choose hosting services – Alexa hosted (node.js)</a:t>
            </a:r>
          </a:p>
          <a:p>
            <a:r>
              <a:rPr lang="en-GB" dirty="0">
                <a:latin typeface="Plus Jakarta Sans"/>
              </a:rPr>
              <a:t>Choose a hosting region – EU Ireland</a:t>
            </a:r>
          </a:p>
          <a:p>
            <a:r>
              <a:rPr lang="en-GB" dirty="0">
                <a:latin typeface="Plus Jakarta Sans"/>
              </a:rPr>
              <a:t>Click Next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2BB33C-BA03-4C06-88BC-B58B963915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4355" y="0"/>
            <a:ext cx="3063061" cy="4299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4130E-DDB6-48DB-BE79-BE585DA9F0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15" y="2802459"/>
            <a:ext cx="5950529" cy="15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16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E6F3E-F037-18AA-335A-13B03D2BB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954" y="1500457"/>
            <a:ext cx="4203668" cy="2377281"/>
          </a:xfrm>
        </p:spPr>
        <p:txBody>
          <a:bodyPr/>
          <a:lstStyle/>
          <a:p>
            <a:r>
              <a:rPr lang="en-GB" dirty="0">
                <a:latin typeface="Plus Jakarta Sans"/>
              </a:rPr>
              <a:t>Choose a template – start from scratch</a:t>
            </a:r>
          </a:p>
          <a:p>
            <a:r>
              <a:rPr lang="en-GB" dirty="0">
                <a:latin typeface="Plus Jakarta Sans"/>
              </a:rPr>
              <a:t>Click Next</a:t>
            </a:r>
          </a:p>
          <a:p>
            <a:endParaRPr lang="en-GB" dirty="0">
              <a:latin typeface="Plus Jakarta Sans"/>
            </a:endParaRPr>
          </a:p>
          <a:p>
            <a:r>
              <a:rPr lang="en-GB" dirty="0">
                <a:latin typeface="Plus Jakarta Sans"/>
              </a:rPr>
              <a:t>Review your choices and click Create skill</a:t>
            </a:r>
          </a:p>
          <a:p>
            <a:r>
              <a:rPr lang="en-GB" dirty="0">
                <a:latin typeface="Plus Jakarta Sans"/>
              </a:rPr>
              <a:t>It will take about a minute</a:t>
            </a:r>
          </a:p>
          <a:p>
            <a:endParaRPr lang="en-GB" dirty="0">
              <a:latin typeface="Plus Jakarta Sans"/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9DE33-B6DD-48D9-8C58-DCD12DFD22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1578" y="1500457"/>
            <a:ext cx="4041170" cy="3372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EB0D8A-16B7-4211-9056-E5C074340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788" y="2594958"/>
            <a:ext cx="18192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7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FC67D-EC8A-7E62-C130-0A6107300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3E32C4-C9F4-F7BD-B0DC-A9D46C16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The skill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58DC9-6400-416A-BD39-34F6FA3187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568" y="1419622"/>
            <a:ext cx="7308305" cy="34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5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0C53D4-9D90-B8DC-6318-E6140746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5735102" cy="928326"/>
          </a:xfrm>
        </p:spPr>
        <p:txBody>
          <a:bodyPr/>
          <a:lstStyle/>
          <a:p>
            <a:r>
              <a:rPr lang="en-GB" cap="none" dirty="0"/>
              <a:t>Where would we be..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70BE8-FFF5-F8CE-F7B3-632A0CF10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642945"/>
            <a:ext cx="8500606" cy="3089393"/>
          </a:xfrm>
        </p:spPr>
        <p:txBody>
          <a:bodyPr/>
          <a:lstStyle/>
          <a:p>
            <a:r>
              <a:rPr lang="en-GB" sz="2400" dirty="0">
                <a:latin typeface="Plus Jakarta Sans" pitchFamily="2" charset="0"/>
                <a:cs typeface="Plus Jakarta Sans" pitchFamily="2" charset="0"/>
              </a:rPr>
              <a:t>..Without computers?</a:t>
            </a:r>
          </a:p>
          <a:p>
            <a:endParaRPr lang="en-GB" sz="2400" dirty="0">
              <a:latin typeface="Plus Jakarta Sans" pitchFamily="2" charset="0"/>
              <a:cs typeface="Plus Jakarta Sans" pitchFamily="2" charset="0"/>
            </a:endParaRPr>
          </a:p>
          <a:p>
            <a:endParaRPr lang="en-GB" sz="2400" dirty="0">
              <a:latin typeface="Plus Jakarta Sans" pitchFamily="2" charset="0"/>
              <a:cs typeface="Plus Jakarta Sans" pitchFamily="2" charset="0"/>
            </a:endParaRPr>
          </a:p>
          <a:p>
            <a:endParaRPr lang="en-GB" sz="2400" dirty="0">
              <a:latin typeface="Plus Jakarta Sans" pitchFamily="2" charset="0"/>
              <a:cs typeface="Plus Jakarta Sans" pitchFamily="2" charset="0"/>
            </a:endParaRPr>
          </a:p>
          <a:p>
            <a:endParaRPr lang="en-GB" sz="2400" dirty="0">
              <a:latin typeface="Plus Jakarta Sans" pitchFamily="2" charset="0"/>
              <a:cs typeface="Plus Jakarta Sans" pitchFamily="2" charset="0"/>
            </a:endParaRPr>
          </a:p>
          <a:p>
            <a:r>
              <a:rPr lang="en-GB" sz="2400" dirty="0">
                <a:latin typeface="Plus Jakarta Sans" pitchFamily="2" charset="0"/>
                <a:cs typeface="Plus Jakarta Sans" pitchFamily="2" charset="0"/>
              </a:rPr>
              <a:t>Computers </a:t>
            </a:r>
            <a:r>
              <a:rPr lang="en-GB" sz="2400" b="1" dirty="0">
                <a:latin typeface="Plus Jakarta Sans" pitchFamily="2" charset="0"/>
                <a:cs typeface="Plus Jakarta Sans" pitchFamily="2" charset="0"/>
              </a:rPr>
              <a:t>need</a:t>
            </a:r>
            <a:r>
              <a:rPr lang="en-GB" sz="2400" dirty="0">
                <a:latin typeface="Plus Jakarta Sans" pitchFamily="2" charset="0"/>
                <a:cs typeface="Plus Jakarta Sans" pitchFamily="2" charset="0"/>
              </a:rPr>
              <a:t> software</a:t>
            </a:r>
          </a:p>
          <a:p>
            <a:endParaRPr lang="en-GB" dirty="0">
              <a:latin typeface="Plus Jakarta Sans" pitchFamily="2" charset="0"/>
              <a:cs typeface="Plus Jakarta Sans" pitchFamily="2" charset="0"/>
            </a:endParaRPr>
          </a:p>
          <a:p>
            <a:endParaRPr lang="en-GB" dirty="0">
              <a:latin typeface="Plus Jakarta Sans" pitchFamily="2" charset="0"/>
              <a:cs typeface="Plus Jakarta Sans" pitchFamily="2" charset="0"/>
            </a:endParaRPr>
          </a:p>
          <a:p>
            <a:endParaRPr lang="en-GB" dirty="0">
              <a:latin typeface="Plus Jakarta Sans" pitchFamily="2" charset="0"/>
              <a:cs typeface="Plus Jakarta Sans" pitchFamily="2" charset="0"/>
            </a:endParaRPr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E51042D-CFD5-4582-A5A7-559E12F371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7014" y="1545772"/>
            <a:ext cx="4146425" cy="28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12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57C70-8CDE-C562-F5B8-642C22F8A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EFD404-A642-5D4C-E8ED-FB36A523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At every stage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5ACC8-C9A2-9631-7C5A-4E746695F6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2273643"/>
            <a:ext cx="8602673" cy="245869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Whenever you make a change, it is best to save and build the skill</a:t>
            </a:r>
          </a:p>
          <a:p>
            <a:endParaRPr lang="en-GB" sz="2400" dirty="0">
              <a:latin typeface="Plus Jakarta Sans"/>
            </a:endParaRPr>
          </a:p>
          <a:p>
            <a:r>
              <a:rPr lang="en-GB" sz="2400" dirty="0">
                <a:latin typeface="Plus Jakarta Sans"/>
              </a:rPr>
              <a:t>Press ‘Save’ and you will be notified it has saved successfully (the button will also grey out)</a:t>
            </a:r>
          </a:p>
          <a:p>
            <a:r>
              <a:rPr lang="en-GB" sz="2400" dirty="0">
                <a:latin typeface="Plus Jakarta Sans"/>
              </a:rPr>
              <a:t>Press ‘Build skill’ and the skill will build (this may take some time)</a:t>
            </a:r>
          </a:p>
          <a:p>
            <a:endParaRPr lang="en-GB" sz="2400" dirty="0">
              <a:latin typeface="Plus Jakarta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F7FEDF-44FC-4A0C-8844-23E79B1760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23095"/>
            <a:ext cx="9144000" cy="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3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A220-DE02-099B-9B72-AF3ECC01E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CE4E8-EAF3-F231-522E-EE991865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Variables – called Slots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10395-5A45-10F6-E80B-AC4150FC5C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These are like variables with values</a:t>
            </a:r>
          </a:p>
          <a:p>
            <a:r>
              <a:rPr lang="en-GB" sz="2400" dirty="0">
                <a:latin typeface="Plus Jakarta Sans"/>
              </a:rPr>
              <a:t>In our case what the user chooses and what the computer can choose between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218527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33C98-42E3-8B0A-56D1-64D359769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2537" y="304801"/>
            <a:ext cx="4524943" cy="683740"/>
          </a:xfrm>
        </p:spPr>
        <p:txBody>
          <a:bodyPr/>
          <a:lstStyle/>
          <a:p>
            <a:r>
              <a:rPr lang="en-GB" dirty="0"/>
              <a:t>Slot types &gt; Add slot type called choice </a:t>
            </a:r>
          </a:p>
          <a:p>
            <a:r>
              <a:rPr lang="en-GB" dirty="0"/>
              <a:t>values rock, paper, scissors, cat (save it)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22D22-2013-4BD7-8B57-58F5FF4E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a slot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7A76C-B1E5-410A-8984-84497BCE243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5379" y="1229333"/>
            <a:ext cx="6478621" cy="391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24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E8F85-18BB-0B1B-B6AB-F0CCFD740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315E8F-9794-F248-325E-4519B2FB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Intents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D6149-B5C2-1F1E-7F76-F2010145A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What the user wants to do is an intention – its what you ask to do</a:t>
            </a:r>
          </a:p>
          <a:p>
            <a:r>
              <a:rPr lang="en-GB" sz="2400" dirty="0">
                <a:latin typeface="Plus Jakarta Sans"/>
              </a:rPr>
              <a:t>Users can have lots of different intentions when using your skill</a:t>
            </a:r>
          </a:p>
          <a:p>
            <a:r>
              <a:rPr lang="en-GB" sz="2400" dirty="0">
                <a:latin typeface="Plus Jakarta Sans"/>
              </a:rPr>
              <a:t>They will give you an utterance which you need to react to with the skill</a:t>
            </a:r>
          </a:p>
          <a:p>
            <a:endParaRPr lang="en-GB" sz="2400" dirty="0">
              <a:latin typeface="Plus Jakarta Sans"/>
            </a:endParaRPr>
          </a:p>
          <a:p>
            <a:r>
              <a:rPr lang="en-GB" sz="2400" dirty="0">
                <a:latin typeface="Plus Jakarta Sans"/>
              </a:rPr>
              <a:t>What sort of things could you ask when you first wake up in the morning?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2931121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2F4EB-2D12-D660-3095-129B27E1A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BE259E-0AAD-70E5-B8EB-4ED97295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Built-in Intents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42BCC-22A1-7906-14FF-06F6A74DC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0" y="1545773"/>
            <a:ext cx="5109831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Click on ‘Interaction Model’</a:t>
            </a:r>
          </a:p>
          <a:p>
            <a:r>
              <a:rPr lang="en-GB" sz="2400" dirty="0">
                <a:latin typeface="Plus Jakarta Sans"/>
              </a:rPr>
              <a:t>Click on ‘intents’</a:t>
            </a:r>
          </a:p>
          <a:p>
            <a:r>
              <a:rPr lang="en-GB" sz="2400" dirty="0">
                <a:latin typeface="Plus Jakarta Sans"/>
              </a:rPr>
              <a:t>You will notice you also have been set up with 5 built in intents – cancel, help, stop and navigate home, fallback</a:t>
            </a:r>
          </a:p>
          <a:p>
            <a:r>
              <a:rPr lang="en-GB" sz="2400" dirty="0">
                <a:latin typeface="Plus Jakarta Sans"/>
              </a:rPr>
              <a:t>And a hello world intent</a:t>
            </a:r>
          </a:p>
          <a:p>
            <a:endParaRPr lang="en-GB" sz="2400" dirty="0">
              <a:latin typeface="Plus Jakarta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E93976-E0D8-420A-9218-839E4822B0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9395" y="0"/>
            <a:ext cx="3435178" cy="515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05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45B9F-A363-8698-5794-290A5D53D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CD6ECD-EEBA-E03F-B4B4-3841D0E8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1" y="230268"/>
            <a:ext cx="6123084" cy="590021"/>
          </a:xfrm>
        </p:spPr>
        <p:txBody>
          <a:bodyPr/>
          <a:lstStyle/>
          <a:p>
            <a:r>
              <a:rPr lang="en-GB" cap="none" dirty="0"/>
              <a:t>Utterances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D7070-38D0-DB66-E129-D0C41ED86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897924"/>
            <a:ext cx="8602673" cy="3834415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What the user will say – ways to express intents</a:t>
            </a:r>
          </a:p>
          <a:p>
            <a:r>
              <a:rPr lang="en-GB" sz="2400" dirty="0">
                <a:latin typeface="Plus Jakarta Sans"/>
              </a:rPr>
              <a:t>Best sourced from real people</a:t>
            </a:r>
          </a:p>
          <a:p>
            <a:r>
              <a:rPr lang="en-GB" sz="2400" dirty="0">
                <a:latin typeface="Plus Jakarta Sans"/>
              </a:rPr>
              <a:t>Usually add at least 7 – ideally around 30 per intent</a:t>
            </a:r>
          </a:p>
          <a:p>
            <a:r>
              <a:rPr lang="en-GB" sz="2400" dirty="0">
                <a:latin typeface="Plus Jakarta Sans"/>
              </a:rPr>
              <a:t>Look at hello world</a:t>
            </a:r>
          </a:p>
          <a:p>
            <a:pPr marL="342900" lvl="1" indent="0">
              <a:buNone/>
            </a:pPr>
            <a:r>
              <a:rPr lang="en-GB" sz="2400" dirty="0">
                <a:latin typeface="Plus Jakarta Sans"/>
              </a:rPr>
              <a:t>Hello</a:t>
            </a:r>
          </a:p>
          <a:p>
            <a:pPr marL="342900" lvl="1" indent="0">
              <a:buNone/>
            </a:pPr>
            <a:r>
              <a:rPr lang="en-GB" sz="2400" dirty="0">
                <a:latin typeface="Plus Jakarta Sans"/>
              </a:rPr>
              <a:t>How are you</a:t>
            </a:r>
          </a:p>
          <a:p>
            <a:pPr marL="342900" lvl="1" indent="0">
              <a:buNone/>
            </a:pPr>
            <a:r>
              <a:rPr lang="en-GB" sz="2400" dirty="0">
                <a:latin typeface="Plus Jakarta Sans"/>
              </a:rPr>
              <a:t>Say hi world</a:t>
            </a:r>
          </a:p>
          <a:p>
            <a:pPr marL="342900" lvl="1" indent="0">
              <a:buNone/>
            </a:pPr>
            <a:r>
              <a:rPr lang="en-GB" sz="2400" dirty="0">
                <a:latin typeface="Plus Jakarta Sans"/>
              </a:rPr>
              <a:t>Say hi</a:t>
            </a:r>
          </a:p>
          <a:p>
            <a:pPr marL="342900" lvl="1" indent="0">
              <a:buNone/>
            </a:pPr>
            <a:r>
              <a:rPr lang="en-GB" sz="2400" dirty="0">
                <a:latin typeface="Plus Jakarta Sans"/>
              </a:rPr>
              <a:t>hi</a:t>
            </a:r>
          </a:p>
          <a:p>
            <a:endParaRPr lang="en-GB" sz="2400" dirty="0">
              <a:latin typeface="Plus Jakarta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D23FE-5028-4562-BC51-D55F999728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7428" y="2177412"/>
            <a:ext cx="6044348" cy="28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90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D9670-A99D-379E-7663-CB40D0FAA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64755C-8F28-38E2-3D59-07C07A32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0" y="287932"/>
            <a:ext cx="6123084" cy="469949"/>
          </a:xfrm>
        </p:spPr>
        <p:txBody>
          <a:bodyPr/>
          <a:lstStyle/>
          <a:p>
            <a:r>
              <a:rPr lang="en-GB" cap="none" dirty="0"/>
              <a:t>Intents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74374-667A-3028-B548-9E410409AC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0" y="978467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Invocations</a:t>
            </a:r>
          </a:p>
          <a:p>
            <a:r>
              <a:rPr lang="en-GB" sz="2400" dirty="0">
                <a:latin typeface="Plus Jakarta Sans"/>
              </a:rPr>
              <a:t>Interaction Model &gt; Intents &gt; Add Intent </a:t>
            </a:r>
          </a:p>
          <a:p>
            <a:r>
              <a:rPr lang="en-GB" sz="2400" dirty="0" err="1">
                <a:latin typeface="Plus Jakarta Sans"/>
              </a:rPr>
              <a:t>UserPickIntent</a:t>
            </a:r>
            <a:endParaRPr lang="en-GB" sz="2400" dirty="0">
              <a:latin typeface="Plus Jakarta Sans"/>
            </a:endParaRPr>
          </a:p>
          <a:p>
            <a:r>
              <a:rPr lang="en-GB" sz="2400" dirty="0">
                <a:latin typeface="Plus Jakarta Sans"/>
              </a:rPr>
              <a:t>Create custom intent</a:t>
            </a:r>
          </a:p>
          <a:p>
            <a:endParaRPr lang="en-GB" sz="2400" dirty="0">
              <a:latin typeface="Plus Jakarta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16423-E9F0-46A9-8821-5964134DE7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30" y="2737384"/>
            <a:ext cx="815629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48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6E610-F94E-4540-BD17-075F9BFAB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612E16-EA5B-ADFE-6F2A-D3DF99A3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0" y="287932"/>
            <a:ext cx="6123084" cy="469949"/>
          </a:xfrm>
        </p:spPr>
        <p:txBody>
          <a:bodyPr/>
          <a:lstStyle/>
          <a:p>
            <a:r>
              <a:rPr lang="en-GB" cap="none" dirty="0"/>
              <a:t>Intents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CB9C3-9919-9719-7E36-8F8D39D75C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0" y="849391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Add this and then save</a:t>
            </a:r>
          </a:p>
          <a:p>
            <a:endParaRPr lang="en-GB" sz="2400" dirty="0">
              <a:latin typeface="Plus Jakarta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CB3AA-062B-4167-B6C5-F2DE30E6B1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394" y="1282111"/>
            <a:ext cx="6586725" cy="2264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9E6DA3-9ED5-4D2C-BDC3-C95C4CD03B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52" y="3546970"/>
            <a:ext cx="6667364" cy="150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27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557B-0C47-24AD-E5FB-9E0D765B5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6652FA-F226-4397-D305-C249DEFA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Invocation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6FC16-DEC4-00BE-82BD-2468BBB28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1800" dirty="0">
                <a:latin typeface="Plus Jakarta Sans"/>
              </a:rPr>
              <a:t>This should be something memorable and something the user is likely to say</a:t>
            </a:r>
          </a:p>
          <a:p>
            <a:r>
              <a:rPr lang="en-GB" sz="1800" dirty="0">
                <a:latin typeface="Plus Jakarta Sans"/>
              </a:rPr>
              <a:t>Your invocation name should be two or more words, and can contain only lower-case alphabetic characters, spaces between words, possessive apostrophes (for example, "</a:t>
            </a:r>
            <a:r>
              <a:rPr lang="en-GB" sz="1800" dirty="0" err="1">
                <a:latin typeface="Plus Jakarta Sans"/>
              </a:rPr>
              <a:t>sam's</a:t>
            </a:r>
            <a:r>
              <a:rPr lang="en-GB" sz="1800" dirty="0">
                <a:latin typeface="Plus Jakarta Sans"/>
              </a:rPr>
              <a:t> science trivia"), or periods used in abbreviations (for example, "a. b. c."). </a:t>
            </a:r>
          </a:p>
          <a:p>
            <a:r>
              <a:rPr lang="en-GB" sz="1800" dirty="0">
                <a:latin typeface="Plus Jakarta Sans"/>
              </a:rPr>
              <a:t>Other characters like numbers must be spelled out. For example, "twenty one".</a:t>
            </a:r>
          </a:p>
          <a:p>
            <a:r>
              <a:rPr lang="en-GB" sz="1800" dirty="0">
                <a:latin typeface="Plus Jakarta Sans"/>
              </a:rPr>
              <a:t>Invocation names cannot contain any of the Alexa skill launch phrases such as "launch", "ask", "tell", "load", "begin", and "enable". </a:t>
            </a:r>
          </a:p>
          <a:p>
            <a:r>
              <a:rPr lang="en-GB" sz="1800" dirty="0">
                <a:latin typeface="Plus Jakarta Sans"/>
              </a:rPr>
              <a:t>Wake words including "Alexa", "Amazon", "Echo", "Computer", or the words "skill" or "app" are not allowed. </a:t>
            </a:r>
          </a:p>
          <a:p>
            <a:r>
              <a:rPr lang="en-GB" sz="1800" dirty="0">
                <a:latin typeface="Plus Jakarta Sans"/>
              </a:rPr>
              <a:t>You can change this until the skill is published</a:t>
            </a:r>
          </a:p>
        </p:txBody>
      </p:sp>
    </p:spTree>
    <p:extLst>
      <p:ext uri="{BB962C8B-B14F-4D97-AF65-F5344CB8AC3E}">
        <p14:creationId xmlns:p14="http://schemas.microsoft.com/office/powerpoint/2010/main" val="1275427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B17367-BE3E-31DF-37C4-C5C74239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849" y="152446"/>
            <a:ext cx="7021009" cy="928326"/>
          </a:xfrm>
        </p:spPr>
        <p:txBody>
          <a:bodyPr/>
          <a:lstStyle/>
          <a:p>
            <a:r>
              <a:rPr lang="en-GB" sz="2800" cap="none" dirty="0"/>
              <a:t>invocation &gt; skill invocation name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7F619-91C8-4E73-81B3-2A1EFB29EC6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49" y="1080772"/>
            <a:ext cx="8336607" cy="39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3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0C53D4-9D90-B8DC-6318-E6140746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1" y="617446"/>
            <a:ext cx="4069853" cy="928326"/>
          </a:xfrm>
        </p:spPr>
        <p:txBody>
          <a:bodyPr/>
          <a:lstStyle/>
          <a:p>
            <a:r>
              <a:rPr lang="en-GB" cap="none" dirty="0"/>
              <a:t>What is software development?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70BE8-FFF5-F8CE-F7B3-632A0CF109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32" y="2355057"/>
            <a:ext cx="4069852" cy="23772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Programming with several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Programming for multiple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Programming concepts for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Specify, design, write, test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Plus Jakarta Sans" pitchFamily="2" charset="0"/>
                <a:cs typeface="Plus Jakarta Sans" pitchFamily="2" charset="0"/>
              </a:rPr>
              <a:t>Agile approach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627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1D04A-7BD8-6CD1-0F81-5720668BB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99629B-CCCF-A24B-0B43-ABC9B1CF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31" y="160045"/>
            <a:ext cx="6123084" cy="507220"/>
          </a:xfrm>
        </p:spPr>
        <p:txBody>
          <a:bodyPr/>
          <a:lstStyle/>
          <a:p>
            <a:r>
              <a:rPr lang="en-GB" cap="none" dirty="0"/>
              <a:t>Testing the skill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177A1-9238-A0EC-A01E-32436A92C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123" y="2293655"/>
            <a:ext cx="4141877" cy="2424868"/>
          </a:xfrm>
        </p:spPr>
        <p:txBody>
          <a:bodyPr/>
          <a:lstStyle/>
          <a:p>
            <a:r>
              <a:rPr lang="en-GB" sz="2000" dirty="0">
                <a:latin typeface="Plus Jakarta Sans"/>
              </a:rPr>
              <a:t>Click on test at the top of the screen and change the skill testing to ‘development’ </a:t>
            </a:r>
          </a:p>
          <a:p>
            <a:r>
              <a:rPr lang="en-GB" sz="2000" dirty="0">
                <a:latin typeface="Plus Jakarta Sans"/>
              </a:rPr>
              <a:t>Type in your invocation and press enter</a:t>
            </a:r>
          </a:p>
          <a:p>
            <a:r>
              <a:rPr lang="en-GB" sz="2000" dirty="0">
                <a:latin typeface="Plus Jakarta Sans"/>
              </a:rPr>
              <a:t>You should get a reply</a:t>
            </a:r>
            <a:endParaRPr lang="en-GB" sz="2400" dirty="0">
              <a:latin typeface="Plus Jakarta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1B9EC-5184-473A-8ECE-64D42820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031" y="729665"/>
            <a:ext cx="8236282" cy="129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D6CE8B-94CC-4EDF-B54A-699BDCA3D84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3723" y="2091118"/>
            <a:ext cx="3725590" cy="282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6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F47400-DE2E-7113-4D65-A423FE91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63" y="222030"/>
            <a:ext cx="5991279" cy="928326"/>
          </a:xfrm>
        </p:spPr>
        <p:txBody>
          <a:bodyPr/>
          <a:lstStyle/>
          <a:p>
            <a:r>
              <a:rPr lang="en-GB" cap="none" dirty="0"/>
              <a:t>Front-end done!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94820-1836-92F7-5B11-659D3AA3E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814582"/>
            <a:ext cx="6164273" cy="2377281"/>
          </a:xfrm>
        </p:spPr>
        <p:txBody>
          <a:bodyPr/>
          <a:lstStyle/>
          <a:p>
            <a:r>
              <a:rPr lang="en-GB" dirty="0">
                <a:latin typeface="Plus Jakarta Sans"/>
              </a:rPr>
              <a:t>Now to code it</a:t>
            </a:r>
          </a:p>
          <a:p>
            <a:r>
              <a:rPr lang="en-GB" dirty="0">
                <a:latin typeface="Plus Jakarta Sans"/>
              </a:rPr>
              <a:t>We have a ‘magic’ link to the server</a:t>
            </a:r>
          </a:p>
          <a:p>
            <a:r>
              <a:rPr lang="en-GB" dirty="0">
                <a:latin typeface="Plus Jakarta Sans"/>
              </a:rPr>
              <a:t>It uses Lambda – serverless computing on the AWS cloud</a:t>
            </a:r>
          </a:p>
          <a:p>
            <a:r>
              <a:rPr lang="en-GB" dirty="0">
                <a:latin typeface="Plus Jakarta Sans"/>
              </a:rPr>
              <a:t>You have lots of ‘runs’ for free with the developer kit</a:t>
            </a:r>
          </a:p>
          <a:p>
            <a:endParaRPr lang="en-GB" dirty="0">
              <a:latin typeface="Plus Jakarta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44CC8-965E-2A4E-1CC4-92CE9D697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9"/>
            <a:ext cx="9144000" cy="275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8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28167-4E52-DF4E-F650-1571ABD02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83422-9FC8-712B-1CB5-E9BFC9BA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endParaRPr lang="en-GB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6E968C-891B-79E7-233E-252030EA2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000" dirty="0">
                <a:latin typeface="Plus Jakarta Sans"/>
              </a:rPr>
              <a:t>We will use the bits in alexa.js that I provided you</a:t>
            </a:r>
          </a:p>
          <a:p>
            <a:r>
              <a:rPr lang="en-GB" sz="2000" dirty="0">
                <a:latin typeface="Plus Jakarta Sans"/>
              </a:rPr>
              <a:t>Let us add each bit at a time</a:t>
            </a:r>
          </a:p>
          <a:p>
            <a:endParaRPr lang="en-GB" sz="2000" dirty="0">
              <a:latin typeface="Plus Jakarta Sans"/>
            </a:endParaRPr>
          </a:p>
          <a:p>
            <a:r>
              <a:rPr lang="en-GB" sz="2000" dirty="0">
                <a:latin typeface="Plus Jakarta Sans"/>
              </a:rPr>
              <a:t>At the top there is a link to the library </a:t>
            </a:r>
          </a:p>
          <a:p>
            <a:r>
              <a:rPr lang="en-GB" sz="2000" dirty="0" err="1">
                <a:latin typeface="Consolas" panose="020B0609020204030204" pitchFamily="49" charset="0"/>
              </a:rPr>
              <a:t>const</a:t>
            </a:r>
            <a:r>
              <a:rPr lang="en-GB" sz="2000" dirty="0">
                <a:latin typeface="Consolas" panose="020B0609020204030204" pitchFamily="49" charset="0"/>
              </a:rPr>
              <a:t> Alexa = require('ask-</a:t>
            </a:r>
            <a:r>
              <a:rPr lang="en-GB" sz="2000" dirty="0" err="1">
                <a:latin typeface="Consolas" panose="020B0609020204030204" pitchFamily="49" charset="0"/>
              </a:rPr>
              <a:t>sdk</a:t>
            </a:r>
            <a:r>
              <a:rPr lang="en-GB" sz="2000" dirty="0">
                <a:latin typeface="Consolas" panose="020B0609020204030204" pitchFamily="49" charset="0"/>
              </a:rPr>
              <a:t>-core’);</a:t>
            </a:r>
          </a:p>
          <a:p>
            <a:endParaRPr lang="en-GB" sz="2000" dirty="0">
              <a:latin typeface="Plus Jakarta Sans"/>
            </a:endParaRPr>
          </a:p>
          <a:p>
            <a:r>
              <a:rPr lang="en-GB" sz="2000" dirty="0">
                <a:latin typeface="Plus Jakarta Sans"/>
              </a:rPr>
              <a:t>We will add our 4 variables underneath this</a:t>
            </a:r>
          </a:p>
          <a:p>
            <a:endParaRPr lang="en-GB" sz="2400" dirty="0">
              <a:latin typeface="Plus Jakarta Sans"/>
            </a:endParaRP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2678174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CABA9-A045-C9E0-4A87-6A7458941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C11016-4991-C0B4-313A-E04A2C54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Handlers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1FE57-7111-9E75-2FE6-CF2EC21278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These handle any intents the skill has</a:t>
            </a:r>
          </a:p>
          <a:p>
            <a:r>
              <a:rPr lang="en-GB" sz="2400" dirty="0">
                <a:latin typeface="Plus Jakarta Sans"/>
              </a:rPr>
              <a:t>For every intent we have there should be a handler</a:t>
            </a:r>
          </a:p>
          <a:p>
            <a:r>
              <a:rPr lang="en-GB" sz="2400" dirty="0" err="1">
                <a:latin typeface="Plus Jakarta Sans"/>
              </a:rPr>
              <a:t>LaunchRequestHandler</a:t>
            </a:r>
            <a:r>
              <a:rPr lang="en-GB" sz="2400" dirty="0">
                <a:latin typeface="Plus Jakarta Sans"/>
              </a:rPr>
              <a:t> – launches the intent we want to start with – when the user says </a:t>
            </a:r>
          </a:p>
          <a:p>
            <a:r>
              <a:rPr lang="en-GB" sz="2400" dirty="0">
                <a:latin typeface="Plus Jakarta Sans"/>
              </a:rPr>
              <a:t>Help, cancel, stop are built in</a:t>
            </a:r>
          </a:p>
          <a:p>
            <a:endParaRPr lang="en-GB" sz="2400" dirty="0">
              <a:latin typeface="Plus Jakarta Sans"/>
            </a:endParaRPr>
          </a:p>
          <a:p>
            <a:r>
              <a:rPr lang="en-GB" sz="2400" dirty="0">
                <a:latin typeface="Plus Jakarta Sans"/>
              </a:rPr>
              <a:t>Each intent has a separate handler and code block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320452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D2BB1-E554-645C-CA6C-31DCCB8F0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C3A691-B656-C774-750D-1AB32F7D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Changing the handlers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6C591-240B-913B-D8FB-DA0723A11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Let us look at launch – this is what is said when we ‘invoke’ our ‘skill’</a:t>
            </a:r>
          </a:p>
          <a:p>
            <a:r>
              <a:rPr lang="en-GB" sz="2400" dirty="0">
                <a:latin typeface="Plus Jakarta Sans"/>
              </a:rPr>
              <a:t>Add the change in to make it more relevant than hello world</a:t>
            </a:r>
          </a:p>
          <a:p>
            <a:endParaRPr lang="en-GB" sz="2400" dirty="0">
              <a:latin typeface="Plus Jakarta Sans"/>
            </a:endParaRPr>
          </a:p>
          <a:p>
            <a:r>
              <a:rPr lang="en-GB" sz="2400" dirty="0">
                <a:latin typeface="Plus Jakarta Sans"/>
              </a:rPr>
              <a:t>Under the </a:t>
            </a:r>
            <a:r>
              <a:rPr lang="en-GB" sz="2400" dirty="0" err="1">
                <a:latin typeface="Plus Jakarta Sans"/>
              </a:rPr>
              <a:t>helloworld</a:t>
            </a:r>
            <a:r>
              <a:rPr lang="en-GB" sz="2400" dirty="0">
                <a:latin typeface="Plus Jakarta Sans"/>
              </a:rPr>
              <a:t> handler block we can add our </a:t>
            </a:r>
            <a:r>
              <a:rPr lang="en-GB" sz="2400" dirty="0" err="1">
                <a:latin typeface="Plus Jakarta Sans"/>
              </a:rPr>
              <a:t>userpick</a:t>
            </a:r>
            <a:r>
              <a:rPr lang="en-GB" sz="2400" dirty="0">
                <a:latin typeface="Plus Jakarta Sans"/>
              </a:rPr>
              <a:t> handler block – this handles the game</a:t>
            </a:r>
          </a:p>
          <a:p>
            <a:r>
              <a:rPr lang="en-GB" sz="2400" dirty="0">
                <a:latin typeface="Plus Jakarta Sans"/>
              </a:rPr>
              <a:t>This also takes the ‘input’ from the user</a:t>
            </a:r>
          </a:p>
          <a:p>
            <a:endParaRPr lang="en-GB" sz="2400" dirty="0">
              <a:latin typeface="Plus Jakarta Sans"/>
            </a:endParaRP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250854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083F-BA56-29B4-8AC8-944B18183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21C5F5-9861-6627-9A05-665C06BC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cap="none" dirty="0"/>
              <a:t>At the end of the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6CCAF-2648-D175-1A91-19EFE041E8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There is a block of exports</a:t>
            </a:r>
          </a:p>
          <a:p>
            <a:r>
              <a:rPr lang="en-GB" sz="2400" dirty="0">
                <a:latin typeface="Plus Jakarta Sans"/>
              </a:rPr>
              <a:t>Change this to add our new handler</a:t>
            </a:r>
          </a:p>
          <a:p>
            <a:endParaRPr lang="en-GB" sz="2400" dirty="0">
              <a:latin typeface="Plus Jakarta Sans"/>
            </a:endParaRPr>
          </a:p>
          <a:p>
            <a:r>
              <a:rPr lang="en-GB" sz="2400" dirty="0">
                <a:latin typeface="Plus Jakarta Sans"/>
              </a:rPr>
              <a:t>At the very bottom add the functions – </a:t>
            </a:r>
            <a:r>
              <a:rPr lang="en-GB" sz="2400" dirty="0" err="1">
                <a:latin typeface="Plus Jakarta Sans"/>
              </a:rPr>
              <a:t>playGame</a:t>
            </a:r>
            <a:r>
              <a:rPr lang="en-GB" sz="2400" dirty="0">
                <a:latin typeface="Plus Jakarta Sans"/>
              </a:rPr>
              <a:t> (same as we had in the web version) and </a:t>
            </a:r>
            <a:r>
              <a:rPr lang="en-GB" sz="2400" dirty="0" err="1">
                <a:latin typeface="Plus Jakarta Sans"/>
              </a:rPr>
              <a:t>userOutput</a:t>
            </a:r>
            <a:r>
              <a:rPr lang="en-GB" sz="2400" dirty="0">
                <a:latin typeface="Plus Jakarta Sans"/>
              </a:rPr>
              <a:t> (now using voice to output the response)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30531293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A1240-858E-9D66-C5E4-C50A4AD6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1" y="617446"/>
            <a:ext cx="5892425" cy="928326"/>
          </a:xfrm>
        </p:spPr>
        <p:txBody>
          <a:bodyPr/>
          <a:lstStyle/>
          <a:p>
            <a:r>
              <a:rPr lang="en-GB" cap="none" dirty="0"/>
              <a:t>save, deploy and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1D064-48ED-0BF4-705F-9F23AA97B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746423"/>
            <a:ext cx="8610911" cy="2985916"/>
          </a:xfrm>
        </p:spPr>
        <p:txBody>
          <a:bodyPr/>
          <a:lstStyle/>
          <a:p>
            <a:r>
              <a:rPr lang="en-GB" dirty="0">
                <a:latin typeface="Plus Jakarta Sans"/>
              </a:rPr>
              <a:t>Save and deploy in the code window</a:t>
            </a:r>
          </a:p>
          <a:p>
            <a:endParaRPr lang="en-GB" dirty="0">
              <a:latin typeface="Plus Jakarta Sans"/>
            </a:endParaRPr>
          </a:p>
          <a:p>
            <a:r>
              <a:rPr lang="en-GB" dirty="0">
                <a:latin typeface="Plus Jakarta Sans"/>
              </a:rPr>
              <a:t>Go to the test window</a:t>
            </a:r>
          </a:p>
          <a:p>
            <a:r>
              <a:rPr lang="en-GB" dirty="0">
                <a:latin typeface="Plus Jakarta Sans"/>
              </a:rPr>
              <a:t>Invoke the skill using the invocation phrase</a:t>
            </a:r>
          </a:p>
          <a:p>
            <a:endParaRPr lang="en-GB" dirty="0">
              <a:latin typeface="Plus Jakarta Sans"/>
            </a:endParaRPr>
          </a:p>
          <a:p>
            <a:r>
              <a:rPr lang="en-GB" dirty="0">
                <a:latin typeface="Plus Jakarta Sans"/>
              </a:rPr>
              <a:t>Test the game </a:t>
            </a:r>
            <a:r>
              <a:rPr lang="en-GB" dirty="0">
                <a:latin typeface="Plus Jakarta Sans"/>
                <a:sym typeface="Wingdings" panose="05000000000000000000" pitchFamily="2" charset="2"/>
              </a:rPr>
              <a:t></a:t>
            </a:r>
            <a:endParaRPr lang="en-GB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187100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CFBEC-8B92-B8E4-4A94-BE3E75FA4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8C7D48-FA50-BBB8-3A4C-3253CF66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221938" cy="928326"/>
          </a:xfrm>
        </p:spPr>
        <p:txBody>
          <a:bodyPr/>
          <a:lstStyle/>
          <a:p>
            <a:r>
              <a:rPr lang="en-GB" cap="none" dirty="0"/>
              <a:t>How could you take this further?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F9F41-3E1C-A1F4-F6D1-645EE0826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Best of 5 (live version Kitty RPC on Alexa)</a:t>
            </a:r>
          </a:p>
          <a:p>
            <a:r>
              <a:rPr lang="en-GB" sz="2400" dirty="0">
                <a:latin typeface="Plus Jakarta Sans"/>
              </a:rPr>
              <a:t>Adding AI (interacting with chat GTP? Or other AI engines to ‘learn’ how to play)</a:t>
            </a:r>
          </a:p>
          <a:p>
            <a:endParaRPr lang="en-GB" sz="2400" dirty="0">
              <a:latin typeface="Plus Jakarta Sans"/>
            </a:endParaRPr>
          </a:p>
          <a:p>
            <a:r>
              <a:rPr lang="en-GB" sz="2400" dirty="0">
                <a:latin typeface="Plus Jakarta Sans"/>
              </a:rPr>
              <a:t>Version for the TV, mobile, watch</a:t>
            </a:r>
          </a:p>
          <a:p>
            <a:endParaRPr lang="en-GB" sz="2400" dirty="0">
              <a:latin typeface="Plus Jakarta Sans"/>
            </a:endParaRPr>
          </a:p>
          <a:p>
            <a:r>
              <a:rPr lang="en-GB" sz="2400" dirty="0">
                <a:latin typeface="Plus Jakarta Sans"/>
              </a:rPr>
              <a:t>All this can still be in JS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3200214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27B555-E60B-34D4-E219-AEBBF126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23084" cy="928326"/>
          </a:xfrm>
        </p:spPr>
        <p:txBody>
          <a:bodyPr/>
          <a:lstStyle/>
          <a:p>
            <a:r>
              <a:rPr lang="en-GB" sz="2800" cap="none" dirty="0"/>
              <a:t>One last thing… JS and Media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71094-9F1E-B878-FEFF-138F76C82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  <a:hlinkClick r:id="rId2"/>
              </a:rPr>
              <a:t>http://madebyevan.com/webgl-water/</a:t>
            </a:r>
            <a:r>
              <a:rPr lang="en-GB" sz="2400" dirty="0">
                <a:latin typeface="Plus Jakarta Sans"/>
              </a:rPr>
              <a:t> </a:t>
            </a:r>
          </a:p>
          <a:p>
            <a:r>
              <a:rPr lang="en-GB" sz="2400" dirty="0">
                <a:latin typeface="Plus Jakarta Sans"/>
                <a:hlinkClick r:id="rId3"/>
              </a:rPr>
              <a:t>https://demo.marpi.pl/spider/</a:t>
            </a:r>
            <a:r>
              <a:rPr lang="en-GB" sz="2400" dirty="0">
                <a:latin typeface="Plus Jakarta Sans"/>
              </a:rPr>
              <a:t> </a:t>
            </a:r>
          </a:p>
          <a:p>
            <a:r>
              <a:rPr lang="en-GB" sz="2400" dirty="0">
                <a:latin typeface="Plus Jakarta Sans"/>
                <a:hlinkClick r:id="rId4"/>
              </a:rPr>
              <a:t>https://musiclab.chromeexperiments.com/Song-Maker/</a:t>
            </a:r>
            <a:r>
              <a:rPr lang="en-GB" sz="2400" dirty="0">
                <a:latin typeface="Plus Jakarta Sans"/>
              </a:rPr>
              <a:t> </a:t>
            </a:r>
          </a:p>
          <a:p>
            <a:r>
              <a:rPr lang="en-GB" sz="2400" dirty="0">
                <a:latin typeface="Plus Jakarta Sans"/>
                <a:hlinkClick r:id="rId5"/>
              </a:rPr>
              <a:t>https://students.washington.edu/aodhan/webgl_globe.html</a:t>
            </a:r>
            <a:r>
              <a:rPr lang="en-GB" sz="2400" dirty="0">
                <a:latin typeface="Plus Jakarta Sans"/>
              </a:rPr>
              <a:t> </a:t>
            </a:r>
          </a:p>
          <a:p>
            <a:r>
              <a:rPr lang="en-GB" sz="2400" dirty="0">
                <a:latin typeface="Plus Jakarta Sans"/>
                <a:hlinkClick r:id="rId6"/>
              </a:rPr>
              <a:t>https://www.autodraw.com/</a:t>
            </a:r>
            <a:r>
              <a:rPr lang="en-GB" sz="2400" dirty="0">
                <a:latin typeface="Plus Jakarta Sans"/>
              </a:rPr>
              <a:t> 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4078811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3D0D8-1514-21FC-8118-EFC375034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4212570-E908-A85E-EB9F-1F667BD4E2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2" y="1418095"/>
            <a:ext cx="4203668" cy="3314243"/>
          </a:xfrm>
        </p:spPr>
        <p:txBody>
          <a:bodyPr/>
          <a:lstStyle/>
          <a:p>
            <a:r>
              <a:rPr lang="en-GB" sz="1800" dirty="0">
                <a:latin typeface="Plus Jakarta Sans" pitchFamily="2" charset="0"/>
                <a:cs typeface="Plus Jakarta Sans" pitchFamily="2" charset="0"/>
              </a:rPr>
              <a:t>Any questions?</a:t>
            </a:r>
          </a:p>
          <a:p>
            <a:endParaRPr lang="en-GB" sz="1800" dirty="0">
              <a:latin typeface="Plus Jakarta Sans" pitchFamily="2" charset="0"/>
              <a:cs typeface="Plus Jakarta Sans" pitchFamily="2" charset="0"/>
            </a:endParaRPr>
          </a:p>
          <a:p>
            <a:r>
              <a:rPr lang="en-GB" sz="1800" dirty="0">
                <a:solidFill>
                  <a:srgbClr val="180D38"/>
                </a:solidFill>
                <a:latin typeface="Plus Jakarta Sans" pitchFamily="2" charset="0"/>
                <a:cs typeface="Plus Jakarta Sans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F.L.Knight@staffs.ac.uk</a:t>
            </a:r>
            <a:r>
              <a:rPr lang="en-GB" sz="1800" dirty="0">
                <a:solidFill>
                  <a:srgbClr val="180D38"/>
                </a:solidFill>
                <a:latin typeface="Plus Jakarta Sans" pitchFamily="2" charset="0"/>
                <a:cs typeface="Plus Jakarta Sans" pitchFamily="2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57F51E-A09C-77E3-B26C-1653EF46B031}"/>
              </a:ext>
            </a:extLst>
          </p:cNvPr>
          <p:cNvSpPr txBox="1">
            <a:spLocks/>
          </p:cNvSpPr>
          <p:nvPr/>
        </p:nvSpPr>
        <p:spPr>
          <a:xfrm>
            <a:off x="368332" y="617446"/>
            <a:ext cx="4203668" cy="928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0" i="0" kern="1200" cap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2pPr>
            <a:lvl3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3pPr>
            <a:lvl4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4pPr>
            <a:lvl5pPr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pitchFamily="-109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ts val="352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E63C30"/>
                </a:solidFill>
                <a:effectLst/>
                <a:uLnTx/>
                <a:uFillTx/>
                <a:latin typeface="Arial Black"/>
                <a:ea typeface="Tahoma" panose="020B0604030504040204" pitchFamily="34" charset="0"/>
                <a:cs typeface="Tahoma" panose="020B0604030504040204" pitchFamily="34" charset="0"/>
              </a:rPr>
              <a:t>Thank You </a:t>
            </a: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E63C30"/>
                </a:solidFill>
                <a:effectLst/>
                <a:uLnTx/>
                <a:uFillTx/>
                <a:latin typeface="Arial Black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</a:t>
            </a:r>
            <a:endParaRPr kumimoji="0" lang="en-US" sz="3100" b="1" i="0" u="none" strike="noStrike" kern="1200" cap="none" spc="0" normalizeH="0" baseline="0" noProof="0" dirty="0">
              <a:ln>
                <a:noFill/>
              </a:ln>
              <a:solidFill>
                <a:srgbClr val="E63C30"/>
              </a:solidFill>
              <a:effectLst/>
              <a:uLnTx/>
              <a:uFillTx/>
              <a:latin typeface="Arial Black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http://en.hdyo.org/assets/ask-question-1-ca45a12e5206bae44014e11cd3ced9f1.jpg">
            <a:extLst>
              <a:ext uri="{FF2B5EF4-FFF2-40B4-BE49-F238E27FC236}">
                <a16:creationId xmlns:a16="http://schemas.microsoft.com/office/drawing/2014/main" id="{C94D55B6-BF28-5DFE-CAA5-D6E07B742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58230" y="2058744"/>
            <a:ext cx="4085770" cy="3084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287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FD00B-C40A-8E0E-BE90-B70CC5812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A4FF3D-6769-ACA3-B121-3B5BE9A8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39560" cy="928326"/>
          </a:xfrm>
        </p:spPr>
        <p:txBody>
          <a:bodyPr/>
          <a:lstStyle/>
          <a:p>
            <a:r>
              <a:rPr lang="en-GB" cap="none" dirty="0"/>
              <a:t>Computer Science….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1A5CF-4EE2-E390-8595-B715A556D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642945"/>
            <a:ext cx="3849442" cy="308939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Plus Jakarta Sans"/>
                <a:cs typeface="Calibri" panose="020F0502020204030204" pitchFamily="34" charset="0"/>
              </a:rPr>
              <a:t>…Needs some form of computer programming</a:t>
            </a:r>
          </a:p>
        </p:txBody>
      </p:sp>
      <p:pic>
        <p:nvPicPr>
          <p:cNvPr id="4" name="Picture 3" descr="A picture containing indoor, toy, sitting&#10;&#10;Description automatically generated">
            <a:extLst>
              <a:ext uri="{FF2B5EF4-FFF2-40B4-BE49-F238E27FC236}">
                <a16:creationId xmlns:a16="http://schemas.microsoft.com/office/drawing/2014/main" id="{83A89F88-C6AA-46EA-83BF-38348911C5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9405" y="1620416"/>
            <a:ext cx="5344568" cy="35230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93495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66D13-40AA-EF8C-CCA8-115AC48E6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95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00184-27D9-0FA8-73CC-D6B135895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832D00-4A9F-B7F4-BA32-EA296F59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2" y="617446"/>
            <a:ext cx="6139560" cy="928326"/>
          </a:xfrm>
        </p:spPr>
        <p:txBody>
          <a:bodyPr/>
          <a:lstStyle/>
          <a:p>
            <a:r>
              <a:rPr lang="en-GB" cap="none" dirty="0"/>
              <a:t>Programming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8F48A-E17E-449E-EFC0-EC33F3377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642945"/>
            <a:ext cx="8001312" cy="308939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Plus Jakarta Sans"/>
                <a:cs typeface="Calibri" panose="020F0502020204030204" pitchFamily="34" charset="0"/>
              </a:rPr>
              <a:t>Part of a ‘computer science’ degree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Plus Jakarta Sans"/>
                <a:cs typeface="Calibri" panose="020F0502020204030204" pitchFamily="34" charset="0"/>
              </a:rPr>
              <a:t>	Specialist degree is Software development / software 	engineering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Plus Jakarta Sans"/>
                <a:cs typeface="Calibri" panose="020F0502020204030204" pitchFamily="34" charset="0"/>
              </a:rPr>
              <a:t>Many different languages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Plus Jakarta Sans"/>
                <a:cs typeface="Calibri" panose="020F0502020204030204" pitchFamily="34" charset="0"/>
              </a:rPr>
              <a:t>	Java, C#, C, JavaScript, Dart, Go, Rust, Kotlin,  PHP, Ruby 	etc. etc.</a:t>
            </a:r>
          </a:p>
        </p:txBody>
      </p:sp>
    </p:spTree>
    <p:extLst>
      <p:ext uri="{BB962C8B-B14F-4D97-AF65-F5344CB8AC3E}">
        <p14:creationId xmlns:p14="http://schemas.microsoft.com/office/powerpoint/2010/main" val="70765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7BABB-E681-B691-69B0-CE111AC8F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5FCCD-E3C1-14C1-8F4B-7CF7A5FD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02" y="365015"/>
            <a:ext cx="7144576" cy="928326"/>
          </a:xfrm>
        </p:spPr>
        <p:txBody>
          <a:bodyPr/>
          <a:lstStyle/>
          <a:p>
            <a:r>
              <a:rPr lang="en-GB" cap="none" dirty="0"/>
              <a:t>Its all about inputs and outputs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13B3B-A21C-2D07-054B-ED6234E0D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293341"/>
            <a:ext cx="8602673" cy="3438998"/>
          </a:xfrm>
        </p:spPr>
        <p:txBody>
          <a:bodyPr/>
          <a:lstStyle/>
          <a:p>
            <a:r>
              <a:rPr lang="en-GB" sz="2000" dirty="0">
                <a:latin typeface="Plus Jakarta Sans"/>
              </a:rPr>
              <a:t>How can a computer and human communicate?</a:t>
            </a:r>
          </a:p>
          <a:p>
            <a:r>
              <a:rPr lang="en-GB" sz="2000" dirty="0">
                <a:latin typeface="Plus Jakarta Sans"/>
              </a:rPr>
              <a:t>Code can be written </a:t>
            </a:r>
          </a:p>
          <a:p>
            <a:r>
              <a:rPr lang="en-GB" sz="2000" dirty="0">
                <a:latin typeface="Plus Jakarta Sans"/>
              </a:rPr>
              <a:t>	so it can doesn’t mind where the input is from </a:t>
            </a:r>
          </a:p>
          <a:p>
            <a:r>
              <a:rPr lang="en-GB" sz="2000" dirty="0">
                <a:latin typeface="Plus Jakarta Sans"/>
              </a:rPr>
              <a:t>	just that’s it’s the correct format for the input</a:t>
            </a:r>
          </a:p>
          <a:p>
            <a:r>
              <a:rPr lang="en-GB" sz="2000" dirty="0">
                <a:latin typeface="Plus Jakarta Sans"/>
              </a:rPr>
              <a:t>It can then output on whatever interface it needs to</a:t>
            </a:r>
          </a:p>
          <a:p>
            <a:r>
              <a:rPr lang="en-GB" sz="2000" dirty="0">
                <a:latin typeface="Plus Jakarta Sans"/>
              </a:rPr>
              <a:t>People who design and code the front-end can then care about them getting a great user experience</a:t>
            </a:r>
          </a:p>
          <a:p>
            <a:r>
              <a:rPr lang="en-GB" sz="2000" dirty="0">
                <a:latin typeface="Plus Jakarta Sans"/>
              </a:rPr>
              <a:t>	Screen</a:t>
            </a:r>
          </a:p>
          <a:p>
            <a:r>
              <a:rPr lang="en-GB" sz="2000" dirty="0">
                <a:latin typeface="Plus Jakarta Sans"/>
              </a:rPr>
              <a:t>	Voice</a:t>
            </a:r>
          </a:p>
          <a:p>
            <a:r>
              <a:rPr lang="en-GB" sz="2000" dirty="0">
                <a:latin typeface="Plus Jakarta Sans"/>
              </a:rPr>
              <a:t>Use the same code and change the inputs and outputs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103621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A657230-3A11-7C3A-17F0-03F927D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Let’s take one language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1C6D67-7BF3-DE1A-DC00-8405640644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520" y="2355056"/>
            <a:ext cx="3768399" cy="2377281"/>
          </a:xfrm>
        </p:spPr>
        <p:txBody>
          <a:bodyPr/>
          <a:lstStyle/>
          <a:p>
            <a:r>
              <a:rPr lang="en-GB" dirty="0">
                <a:latin typeface="Plus Jakarta Sans"/>
              </a:rPr>
              <a:t>JavaScript</a:t>
            </a:r>
          </a:p>
          <a:p>
            <a:r>
              <a:rPr lang="en-GB" dirty="0">
                <a:latin typeface="Plus Jakarta Sans"/>
              </a:rPr>
              <a:t>Jeff Atwood, co-founder of Stack Overflow, stated ‘I'll call Atwood's Law: any application that can be written in JavaScript, will eventually be written in JavaScript.’ (Atwood, 2007). 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23E21-E969-4845-883C-219C14ED03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6033" y="2845275"/>
            <a:ext cx="2298225" cy="22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3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22006-DDCD-D374-9A4D-4CAFF8071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B994C1-4F32-38F3-274C-3E29480B9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31" y="617446"/>
            <a:ext cx="6609117" cy="928326"/>
          </a:xfrm>
        </p:spPr>
        <p:txBody>
          <a:bodyPr/>
          <a:lstStyle/>
          <a:p>
            <a:r>
              <a:rPr lang="en-GB" sz="2800" cap="none" dirty="0"/>
              <a:t>Languages based on JavaScript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969A78-48EE-5066-B6AF-4B604426D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8331" y="1545773"/>
            <a:ext cx="8602673" cy="3186566"/>
          </a:xfrm>
        </p:spPr>
        <p:txBody>
          <a:bodyPr/>
          <a:lstStyle/>
          <a:p>
            <a:r>
              <a:rPr lang="en-GB" sz="2400" dirty="0">
                <a:latin typeface="Plus Jakarta Sans"/>
              </a:rPr>
              <a:t>TypeScript</a:t>
            </a:r>
          </a:p>
          <a:p>
            <a:r>
              <a:rPr lang="en-GB" sz="2400" dirty="0">
                <a:latin typeface="Plus Jakarta Sans"/>
              </a:rPr>
              <a:t>ECMAScript</a:t>
            </a:r>
          </a:p>
          <a:p>
            <a:r>
              <a:rPr lang="en-GB" sz="2400" dirty="0">
                <a:latin typeface="Plus Jakarta Sans"/>
              </a:rPr>
              <a:t>Dart</a:t>
            </a:r>
          </a:p>
          <a:p>
            <a:r>
              <a:rPr lang="en-GB" sz="2400" dirty="0">
                <a:latin typeface="Plus Jakarta Sans"/>
              </a:rPr>
              <a:t>Elm</a:t>
            </a:r>
          </a:p>
          <a:p>
            <a:r>
              <a:rPr lang="en-GB" sz="2400" dirty="0">
                <a:latin typeface="Plus Jakarta Sans"/>
              </a:rPr>
              <a:t>CoffeeScript</a:t>
            </a:r>
          </a:p>
          <a:p>
            <a:r>
              <a:rPr lang="en-GB" sz="2400" dirty="0">
                <a:latin typeface="Plus Jakarta Sans"/>
              </a:rPr>
              <a:t>Reason</a:t>
            </a:r>
          </a:p>
          <a:p>
            <a:r>
              <a:rPr lang="en-GB" sz="2400" dirty="0">
                <a:latin typeface="Plus Jakarta Sans"/>
              </a:rPr>
              <a:t>Etc…</a:t>
            </a:r>
          </a:p>
          <a:p>
            <a:endParaRPr lang="en-GB" sz="2400" dirty="0"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2601174435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slides/layouts">
  <a:themeElements>
    <a:clrScheme name="Brand Colours">
      <a:dk1>
        <a:srgbClr val="000000"/>
      </a:dk1>
      <a:lt1>
        <a:srgbClr val="FFFFFF"/>
      </a:lt1>
      <a:dk2>
        <a:srgbClr val="160B37"/>
      </a:dk2>
      <a:lt2>
        <a:srgbClr val="7F7F7F"/>
      </a:lt2>
      <a:accent1>
        <a:srgbClr val="160C37"/>
      </a:accent1>
      <a:accent2>
        <a:srgbClr val="F04A3C"/>
      </a:accent2>
      <a:accent3>
        <a:srgbClr val="890043"/>
      </a:accent3>
      <a:accent4>
        <a:srgbClr val="150C36"/>
      </a:accent4>
      <a:accent5>
        <a:srgbClr val="F0493B"/>
      </a:accent5>
      <a:accent6>
        <a:srgbClr val="890042"/>
      </a:accent6>
      <a:hlink>
        <a:srgbClr val="0096FF"/>
      </a:hlink>
      <a:folHlink>
        <a:srgbClr val="0096FF"/>
      </a:folHlink>
    </a:clrScheme>
    <a:fontScheme name="Custom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e-populated imag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elf-populated imag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ables/Water mark/End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1776</Words>
  <Application>Microsoft Office PowerPoint</Application>
  <PresentationFormat>On-screen Show (16:9)</PresentationFormat>
  <Paragraphs>241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Aptos</vt:lpstr>
      <vt:lpstr>Arial</vt:lpstr>
      <vt:lpstr>Arial Black</vt:lpstr>
      <vt:lpstr>Calibri</vt:lpstr>
      <vt:lpstr>Consolas</vt:lpstr>
      <vt:lpstr>Plus Jakarta Sans</vt:lpstr>
      <vt:lpstr>Tahoma</vt:lpstr>
      <vt:lpstr>Standard slides/layouts</vt:lpstr>
      <vt:lpstr>Pre-populated image slides</vt:lpstr>
      <vt:lpstr>Self-populated image slides</vt:lpstr>
      <vt:lpstr>Tables/Water mark/End slide</vt:lpstr>
      <vt:lpstr>PowerPoint Presentation</vt:lpstr>
      <vt:lpstr>About me</vt:lpstr>
      <vt:lpstr>Where would we be..</vt:lpstr>
      <vt:lpstr>What is software development?</vt:lpstr>
      <vt:lpstr>Computer Science….</vt:lpstr>
      <vt:lpstr>Programming</vt:lpstr>
      <vt:lpstr>Its all about inputs and outputs</vt:lpstr>
      <vt:lpstr>Let’s take one language</vt:lpstr>
      <vt:lpstr>Languages based on JavaScript</vt:lpstr>
      <vt:lpstr>JS - you can create more than web sites!</vt:lpstr>
      <vt:lpstr>Current uses of JS</vt:lpstr>
      <vt:lpstr>Current uses of JS (cont.)</vt:lpstr>
      <vt:lpstr>Let’s get to the code…</vt:lpstr>
      <vt:lpstr>Visual Studio Code</vt:lpstr>
      <vt:lpstr>Initialise</vt:lpstr>
      <vt:lpstr>Set Up The Inputs</vt:lpstr>
      <vt:lpstr>Get the user choice</vt:lpstr>
      <vt:lpstr>Game Logic</vt:lpstr>
      <vt:lpstr>Display the outputs</vt:lpstr>
      <vt:lpstr>Testing the application</vt:lpstr>
      <vt:lpstr>PowerPoint Presentation</vt:lpstr>
      <vt:lpstr>Alexa has Skills!</vt:lpstr>
      <vt:lpstr>Alexa Developer Console</vt:lpstr>
      <vt:lpstr>PowerPoint Presentation</vt:lpstr>
      <vt:lpstr>Choose type of experience – in this case games and trivia </vt:lpstr>
      <vt:lpstr>Choose a model - custom  </vt:lpstr>
      <vt:lpstr>PowerPoint Presentation</vt:lpstr>
      <vt:lpstr>PowerPoint Presentation</vt:lpstr>
      <vt:lpstr>The skill screen</vt:lpstr>
      <vt:lpstr>At every stage</vt:lpstr>
      <vt:lpstr>Variables – called Slots</vt:lpstr>
      <vt:lpstr>Add a slot type</vt:lpstr>
      <vt:lpstr>Intents</vt:lpstr>
      <vt:lpstr>Built-in Intents</vt:lpstr>
      <vt:lpstr>Utterances</vt:lpstr>
      <vt:lpstr>Intents</vt:lpstr>
      <vt:lpstr>Intents</vt:lpstr>
      <vt:lpstr>Invocation name</vt:lpstr>
      <vt:lpstr>invocation &gt; skill invocation name </vt:lpstr>
      <vt:lpstr>Testing the skill</vt:lpstr>
      <vt:lpstr>Front-end done!</vt:lpstr>
      <vt:lpstr>PowerPoint Presentation</vt:lpstr>
      <vt:lpstr>Handlers</vt:lpstr>
      <vt:lpstr>Changing the handlers</vt:lpstr>
      <vt:lpstr>At the end of the code</vt:lpstr>
      <vt:lpstr>save, deploy and test</vt:lpstr>
      <vt:lpstr>How could you take this further?</vt:lpstr>
      <vt:lpstr>One last thing… JS and Media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Sigley</dc:creator>
  <cp:lastModifiedBy>Fiona Knight</cp:lastModifiedBy>
  <cp:revision>5</cp:revision>
  <dcterms:created xsi:type="dcterms:W3CDTF">2024-07-03T12:51:17Z</dcterms:created>
  <dcterms:modified xsi:type="dcterms:W3CDTF">2024-12-11T11:27:15Z</dcterms:modified>
</cp:coreProperties>
</file>