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0" r:id="rId4"/>
    <p:sldId id="269" r:id="rId5"/>
    <p:sldId id="271" r:id="rId6"/>
    <p:sldId id="266" r:id="rId7"/>
    <p:sldId id="267" r:id="rId8"/>
    <p:sldId id="26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647" autoAdjust="0"/>
    <p:restoredTop sz="71149" autoAdjust="0"/>
  </p:normalViewPr>
  <p:slideViewPr>
    <p:cSldViewPr snapToGrid="0">
      <p:cViewPr varScale="1">
        <p:scale>
          <a:sx n="58" d="100"/>
          <a:sy n="58" d="100"/>
        </p:scale>
        <p:origin x="7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E316-68C6-4ACD-B704-613AEC95B02E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1AA5D-F69B-4C92-86B5-A7FBAF68149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53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/>
              <a:t>„Hallo zusammen! Mein Name ist Timo Giese, und ich stelle Ihnen heute mein Do-IT Projekt vor – die Webanwendung </a:t>
            </a:r>
            <a:r>
              <a:rPr lang="de-DE" b="1" i="1" dirty="0"/>
              <a:t>Family Board</a:t>
            </a:r>
            <a:r>
              <a:rPr lang="de-DE" b="1" dirty="0"/>
              <a:t>.</a:t>
            </a:r>
          </a:p>
          <a:p>
            <a:pPr>
              <a:buNone/>
            </a:pPr>
            <a:endParaRPr lang="de-DE" b="1" dirty="0"/>
          </a:p>
          <a:p>
            <a:pPr>
              <a:buNone/>
            </a:pPr>
            <a:r>
              <a:rPr lang="de-DE" b="1" dirty="0"/>
              <a:t>Dieses durfte ich im Rahmen meiner Umschulung zum Fachinformatiker für Anwendungsentwicklung durchführen und hatte dafür 5 Wochen Zeit.</a:t>
            </a:r>
          </a:p>
          <a:p>
            <a:pPr>
              <a:buNone/>
            </a:pPr>
            <a:br>
              <a:rPr lang="de-DE" b="1" dirty="0"/>
            </a:br>
            <a:r>
              <a:rPr lang="de-DE" b="1" dirty="0"/>
              <a:t>Die Präsentation dauert etwa sieben Minuten, danach folgt eine kurze Live-Demo.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1AA5D-F69B-4C92-86B5-A7FBAF68149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2778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 dirty="0"/>
              <a:t>Ich beginne mit der Projektidee sowie dem Ziel und der Begründung, anschließend zeige ich Ihnen die technische Umsetzung. Danach gehe ich auf meine </a:t>
            </a:r>
            <a:r>
              <a:rPr lang="de-DE" b="1" dirty="0" err="1"/>
              <a:t>Lessons</a:t>
            </a:r>
            <a:r>
              <a:rPr lang="de-DE" b="1" dirty="0"/>
              <a:t> </a:t>
            </a:r>
            <a:r>
              <a:rPr lang="de-DE" b="1" dirty="0" err="1"/>
              <a:t>Learned</a:t>
            </a:r>
            <a:r>
              <a:rPr lang="de-DE" b="1" dirty="0"/>
              <a:t> und mein Fazit ein – und zum Abschluss folgt eine kurze Live-Demo der Anwendung.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1AA5D-F69B-4C92-86B5-A7FBAF68149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758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„Die Idee entstand aus einem ganz alltäglichen Problem: Familien nutzen oft viele einzelne Apps – Kalender, Einkaufslisten, To-Do-Listen – aber nichts ist wirklich miteinander verknüpft.</a:t>
            </a:r>
            <a:br>
              <a:rPr lang="de-DE" dirty="0"/>
            </a:br>
            <a:r>
              <a:rPr lang="de-DE" b="1" dirty="0"/>
              <a:t>Ich wollte eine Lösung schaffen, die alles in einer einzigen Anwendung vereint – zentral, übersichtlich und modular.</a:t>
            </a:r>
            <a:r>
              <a:rPr lang="de-DE" dirty="0"/>
              <a:t>“</a:t>
            </a:r>
          </a:p>
          <a:p>
            <a:endParaRPr lang="de-DE" dirty="0"/>
          </a:p>
          <a:p>
            <a:pPr>
              <a:buNone/>
            </a:pPr>
            <a:r>
              <a:rPr lang="de-DE" dirty="0"/>
              <a:t>//</a:t>
            </a:r>
            <a:br>
              <a:rPr lang="de-DE" dirty="0"/>
            </a:br>
            <a:r>
              <a:rPr lang="de-DE" dirty="0"/>
              <a:t>Die Intention meines Projekts war es, den Familienalltag einfacher,</a:t>
            </a:r>
          </a:p>
          <a:p>
            <a:pPr>
              <a:buNone/>
            </a:pPr>
            <a:r>
              <a:rPr lang="de-DE" dirty="0"/>
              <a:t> digitaler und strukturierter zu gestalten.“//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1AA5D-F69B-4C92-86B5-A7FBAF68149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004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81275-AF40-F4E7-BA9C-4D6279823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41E0668-9FFC-A812-9A47-66C360703F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C18A308-9BE2-3D33-1043-317EFF140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„Mein ursprüngliches Ziel war es, eine einfache Webanwendung für Familien zu entwickeln – etwas, das im Alltag hilft.</a:t>
            </a:r>
          </a:p>
          <a:p>
            <a:br>
              <a:rPr lang="de-DE" dirty="0"/>
            </a:br>
            <a:r>
              <a:rPr lang="de-DE" dirty="0"/>
              <a:t>Erst im Laufe des Projekts – durch einen Hinweis von meinem Lehrer – kam die Idee, das Ganze modular aufzubauen.</a:t>
            </a:r>
            <a:br>
              <a:rPr lang="de-DE" dirty="0"/>
            </a:br>
            <a:r>
              <a:rPr lang="de-DE" dirty="0"/>
              <a:t>Dadurch wurde die Anwendung viel flexibler: Nutzer können sich nur die Teile aktivieren, die sie wirklich brauchen.</a:t>
            </a:r>
            <a:br>
              <a:rPr lang="de-DE" dirty="0"/>
            </a:br>
            <a:r>
              <a:rPr lang="de-DE" dirty="0"/>
              <a:t>Das hält die Oberfläche schlank und macht es mir als Entwickler einfacher, einzelne Funktionen zu pflegen oder später zu erweitern.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29F6B1-626F-990F-F2EC-998DD8D1B5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1AA5D-F69B-4C92-86B5-A7FBAF68149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89739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E7CEE-2470-060C-0893-A802D7E32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FDD9597-B366-E6EE-942C-BF8F3D3BC4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479E2AB-2D48-1952-7B6E-2AB92C881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/>
              <a:t>Für die Entwicklung habe ich bewusst auf bekannte Webtechnologien gesetzt: HTML5, SCSS und JavaScript im Frontend, sowie PHP und MySQL im Backend.</a:t>
            </a:r>
            <a:br>
              <a:rPr lang="de-DE" b="1" dirty="0"/>
            </a:br>
            <a:r>
              <a:rPr lang="de-DE" b="1" dirty="0"/>
              <a:t>Die Anwendung läuft lokal auf einem schulischen Laptop mit XAMPP, also ganz ohne Online-Hosting.</a:t>
            </a:r>
            <a:endParaRPr lang="de-DE" dirty="0"/>
          </a:p>
          <a:p>
            <a:pPr>
              <a:buNone/>
            </a:pPr>
            <a:r>
              <a:rPr lang="de-DE" dirty="0"/>
              <a:t>Um bestimmte Funktionen umzusetzen, habe ich passende Tools und Bibliotheken verwendet: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FullCalendar.js</a:t>
            </a:r>
            <a:r>
              <a:rPr lang="de-DE" dirty="0"/>
              <a:t> für den Kalender – weil er eine moderne Benutzeroberfläche mit Drag &amp; Drop bietet, und sich gut anpassen lässt.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FPDF</a:t>
            </a:r>
            <a:r>
              <a:rPr lang="de-DE" dirty="0"/>
              <a:t>, um Einkaufslisten als PDF exportieren zu können – das war mir wichtig, damit man sie auch ausdrucken kann.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PHPMailer</a:t>
            </a:r>
            <a:r>
              <a:rPr lang="de-DE" dirty="0"/>
              <a:t> in Kombination mit Mailtrap – so konnte ich realistisch E-Mails testen, ohne echte Nachrichten zu verschicken.</a:t>
            </a:r>
          </a:p>
          <a:p>
            <a:r>
              <a:rPr lang="de-DE" dirty="0"/>
              <a:t>„</a:t>
            </a:r>
            <a:r>
              <a:rPr lang="de-DE" b="1" dirty="0"/>
              <a:t>Composer</a:t>
            </a:r>
            <a:r>
              <a:rPr lang="de-DE" dirty="0"/>
              <a:t> habe ich genutzt, um die benötigten Zusatzprogramme zu verwalten – das war neu für mich, aber sehr hilfreich, um den Überblick im Projekt zu behalten.“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A58AD5-E653-2510-E23B-B42326AC01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1AA5D-F69B-4C92-86B5-A7FBAF681498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333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9D3AF-42EE-A580-4805-FF724B72D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895B6B2-06B9-88FD-AAED-9C4A4F43F8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1D1E166-EF55-62FF-E232-B53AE653C6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de-DE" b="1" dirty="0"/>
              <a:t>„Während des Projekts habe ich viel gelernt – und zwar nicht nur technisch, sondern auch, was Planung und Struktur angeht. Hier ein paar Beispiele: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Projektumfang:</a:t>
            </a:r>
            <a:r>
              <a:rPr lang="de-DE" dirty="0"/>
              <a:t> Ich habe schnell gemerkt, dass mein ursprünglicher Plan zu groß war – vor allem die Chatfunktion habe ich dann bewusst weggelassen, um den Rest fertigzustellen.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Komplexität:</a:t>
            </a:r>
            <a:r>
              <a:rPr lang="de-DE" dirty="0"/>
              <a:t> Es war überraschend, wie viele Abhängigkeiten zwischen den Modulen entstehen – vor allem beim Zusammenspiel von Kalender und Benutzerverwaltung.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Planungsprozess:</a:t>
            </a:r>
            <a:r>
              <a:rPr lang="de-DE" dirty="0"/>
              <a:t> Ich habe gelernt, dass man frühzeitig Prioritäten setzen muss – was ist „nice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“, was ist wirklich wichtig?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Responsivität:</a:t>
            </a:r>
            <a:r>
              <a:rPr lang="de-DE" dirty="0"/>
              <a:t> Ich wollte eigentlich, dass alles auch mobil gut aussieht – das habe ich teilweise geschafft, aber am Ende war die Zeit dafür zu knapp.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Dokumentation:</a:t>
            </a:r>
            <a:r>
              <a:rPr lang="de-DE" dirty="0"/>
              <a:t> Mein Ziel war, täglich zu dokumentieren – das hat leider nicht geklappt. Ich musste vieles nachträglich rekonstruieren, was deutlich mehr Zeit gekostet hat.“</a:t>
            </a:r>
          </a:p>
          <a:p>
            <a:r>
              <a:rPr lang="de-DE" b="1" dirty="0"/>
              <a:t>„Diese Erfahrungen nehme ich definitiv mit in zukünftige Projekte.“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10B8C2-CC48-9B9C-050C-4D315AFE7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1AA5D-F69B-4C92-86B5-A7FBAF68149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7065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30BC8-170A-BB64-4CF2-F12E93149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D310FC1-B829-55FD-E752-CE35C99AB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5A3D0DC-5268-4D17-1E61-7CAE996B3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„Es war definitiv anspruchsvoller, als ich es mir anfangs vorgestellt habe.</a:t>
            </a:r>
            <a:br>
              <a:rPr lang="de-DE" dirty="0"/>
            </a:br>
            <a:r>
              <a:rPr lang="de-DE" dirty="0"/>
              <a:t>Manche Dinge wie die Chatfunktion oder die mobile Optimierung haben nicht geklappt – aber gerade daraus habe ich viel gelernt.</a:t>
            </a:r>
          </a:p>
          <a:p>
            <a:pPr>
              <a:buNone/>
            </a:pPr>
            <a:r>
              <a:rPr lang="de-DE" dirty="0"/>
              <a:t>Ich nehme aus diesem Projekt viel mit – besonders, wie wichtig klare Struktur und Flexibilität in der Softwareentwicklung sind. Diese Erfahrungen helfen mir sicher auch in späteren echten Kundenprojekten.</a:t>
            </a:r>
            <a:br>
              <a:rPr lang="de-DE" dirty="0"/>
            </a:br>
            <a:r>
              <a:rPr lang="de-DE" dirty="0"/>
              <a:t>Am Ende steht eine funktionierende Anwendung, auf die ich trotz aller Stolpersteine stolz bin.“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Berg Metapher:</a:t>
            </a:r>
            <a:br>
              <a:rPr lang="de-DE" dirty="0"/>
            </a:br>
            <a:r>
              <a:rPr lang="de-DE" dirty="0"/>
              <a:t>Dieses Projekt war wie ein Berg: Anfangs sah es einfach aus – dann wurde es steil, steinig und manchmal auch echt anstrengend.</a:t>
            </a:r>
            <a:br>
              <a:rPr lang="de-DE" dirty="0"/>
            </a:br>
            <a:r>
              <a:rPr lang="de-DE" dirty="0"/>
              <a:t>Aber ich hab nicht aufgegeben, auch wenn ich zwischendurch die Orientierung verloren habe.</a:t>
            </a:r>
            <a:br>
              <a:rPr lang="de-DE" dirty="0"/>
            </a:br>
            <a:r>
              <a:rPr lang="de-DE" dirty="0"/>
              <a:t>Am Ende war’s ein harter Aufstieg – aber der Ausblick von oben hat sich gelohnt.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BD1903-15D9-1B80-DCB6-2634906FA9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1AA5D-F69B-4C92-86B5-A7FBAF681498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2320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CE1B2-1464-9452-6244-F7C3F7AB0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EE6BE81-6043-2D78-D77E-17FE3EFB77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57B42C4-6F3B-78A0-7BB8-6F4852E5C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/>
              <a:t>Nun möchte ich Ihnen die Gelegenheit geben, die Anwendung in Aktion zu sehen – lassen Sie uns einen Blick auf die Live-Demo von Family Board werfen.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FABB9E-F70B-DB48-BCD2-D044DDD425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1AA5D-F69B-4C92-86B5-A7FBAF68149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344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BCB69-A868-CFD0-E3E3-4E7731E43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5327AC-E64C-02BD-6E16-7D1CF4C4D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522091-742F-694A-D988-08B37F38D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7F82-0290-4FE3-AD86-8DD8F2773774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4815A3-F6C8-DD98-87AC-BE54355A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103986-25FC-B5A9-13F2-6CAFA052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44A7-3A41-4DCD-93D5-6F0A011822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86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245B0-38F6-7994-2968-0B9B20E4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8F08C9-85DF-0881-90C7-B3E1DE59A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86B5FA-F2D9-C533-4349-DC97FD90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7F82-0290-4FE3-AD86-8DD8F2773774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E90FC1-CF10-C16D-93B4-5A90C3332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67DBC7-8E6A-8B55-9B7B-223B5059A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44A7-3A41-4DCD-93D5-6F0A011822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0887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102A734-B916-1848-A934-3E0B39B7C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2D9361-257E-E959-37CC-83C659908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E19177-2775-93EB-150D-5F06A08DA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7F82-0290-4FE3-AD86-8DD8F2773774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13001C-83BA-8FCD-2CC2-A1AB4824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9DCABF-7265-81EB-03DA-F2E7E5C5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44A7-3A41-4DCD-93D5-6F0A011822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492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B9C8B-46C5-F603-EF32-BCDE563B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2A749E-C6D0-B9B0-5840-57777F353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8A532E-2095-1B9F-EA30-6B2B4BD31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7F82-0290-4FE3-AD86-8DD8F2773774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7F0A50-8893-A4F1-1262-89A6551F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E0BF23-680C-7C97-FA0A-A65D2E2B0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44A7-3A41-4DCD-93D5-6F0A011822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03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458C4-FF89-B07C-2F13-9BE5DA7E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778F4B-8AC8-9319-B90E-C54CC546C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F3B3C0-4C1D-FADE-83F8-F49C041D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7F82-0290-4FE3-AD86-8DD8F2773774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F1223A-903C-C745-0E74-B5142E670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FDCF98-8E5C-E6E4-1FD3-D491B23B4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44A7-3A41-4DCD-93D5-6F0A011822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87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CBAB9-F1CE-4C8E-35E0-588D9B692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92C163-B0EC-66F8-E407-AE385D4CF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21874C-C241-25DA-7E92-9B5C55BC7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534444-925C-D6CC-89F1-62622DFE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7F82-0290-4FE3-AD86-8DD8F2773774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63DF99-328A-B997-82D4-8C7A7A92A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A6C2D0-3D90-40DE-523B-51C658B63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44A7-3A41-4DCD-93D5-6F0A011822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1032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3585B6-B294-610A-CDED-FD94AFD51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793098-172D-062E-17D7-3FCAD5F78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030B28B-59A9-5AF9-1A84-457EE607D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E216226-1D87-9F67-2B4B-200A290918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BA73EE7-4DB8-88D0-5B67-CDEB5B742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0549A9-CDC6-7D62-7FB8-4CF9CCEA8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7F82-0290-4FE3-AD86-8DD8F2773774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151D758-D06E-E36B-3117-958DA6C24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325F4A-E37B-D0AC-180B-384466D84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44A7-3A41-4DCD-93D5-6F0A011822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890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7C7BF8-98D4-E35F-94AC-865D7D31B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7F33617-3416-7317-7183-06AD0DB04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7F82-0290-4FE3-AD86-8DD8F2773774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912ADD-CDB0-735C-6423-4B9213CE8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1AD07E-00AC-3F84-19EE-0E3F9459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44A7-3A41-4DCD-93D5-6F0A011822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010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203D04B-A394-B420-AB93-64BEF601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7F82-0290-4FE3-AD86-8DD8F2773774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8A0569-45F7-735F-ECD8-5020BF22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D80621-8B31-DA30-D6E5-9B9FAA45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44A7-3A41-4DCD-93D5-6F0A011822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33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5B5545-4D61-DC42-FD2E-1B20CF29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931D16-8BF2-0625-196D-FA7E4B445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9D30C2-D96A-DEAD-B238-AC3AF809F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44AB56-81A4-7F6B-FBDD-A834DFCC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7F82-0290-4FE3-AD86-8DD8F2773774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963B20-55BC-1B27-D1B1-059447823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0D326A-5817-0471-33FE-9E56CF2E5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44A7-3A41-4DCD-93D5-6F0A011822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1090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F3AA49-FFAF-EF1F-E35B-07B978905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CB39426-FB14-05A9-42F4-8DF80DA88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F047EC-2EF2-A564-A7EC-463904B30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2CCE2F7-C011-ADD5-E75A-F2AD6875D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7F82-0290-4FE3-AD86-8DD8F2773774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E6F2F8-10A0-7148-47D0-1A3AE17E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95DFEA-4B0A-E016-9EB9-B99BA3A4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044A7-3A41-4DCD-93D5-6F0A011822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19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EA314CE-922A-3E85-8CEF-520C0E88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CDE002-D2A3-7955-3674-559AF7B8B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0E0B57-F2C5-200D-A362-9A2DC8549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F77F82-0290-4FE3-AD86-8DD8F2773774}" type="datetimeFigureOut">
              <a:rPr lang="de-DE" smtClean="0"/>
              <a:t>29.04.2025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6E6DB0-2596-C3A2-FD8D-6C6F18A47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07FB4F-B41B-B37A-44EF-37F77F6FF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2044A7-3A41-4DCD-93D5-6F0A0118228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650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2819C2-FE13-BCA8-AB08-1262EF863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B519AC2-471D-EC8C-6D91-955999674A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789" t="4046" r="31789" b="504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D6D4CA-0D78-1153-EB54-BA1C6B45B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400" y="2510019"/>
            <a:ext cx="3438144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3600" dirty="0" err="1">
                <a:latin typeface="Franklin Gothic Medium" panose="020B0603020102020204" pitchFamily="34" charset="0"/>
              </a:rPr>
              <a:t>Herzlich</a:t>
            </a:r>
            <a:r>
              <a:rPr lang="en-US" sz="3600" dirty="0">
                <a:latin typeface="Franklin Gothic Medium" panose="020B0603020102020204" pitchFamily="34" charset="0"/>
              </a:rPr>
              <a:t> </a:t>
            </a:r>
            <a:r>
              <a:rPr lang="en-US" sz="3600" dirty="0" err="1">
                <a:latin typeface="Franklin Gothic Medium" panose="020B0603020102020204" pitchFamily="34" charset="0"/>
              </a:rPr>
              <a:t>Willkommen</a:t>
            </a:r>
            <a:br>
              <a:rPr lang="en-US" sz="3600" dirty="0"/>
            </a:br>
            <a:br>
              <a:rPr lang="en-US" sz="3600" dirty="0"/>
            </a:br>
            <a:br>
              <a:rPr lang="en-US" sz="3600" dirty="0"/>
            </a:br>
            <a:endParaRPr lang="en-US" sz="36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1C45D8-6A34-4298-DA60-AF9F6505E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3001712"/>
            <a:ext cx="5724906" cy="3788763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>
              <a:latin typeface="Franklin Gothic Medium" panose="020B0603020102020204" pitchFamily="34" charset="0"/>
            </a:endParaRPr>
          </a:p>
          <a:p>
            <a:pPr algn="l"/>
            <a:r>
              <a:rPr lang="en-US" sz="2200" dirty="0">
                <a:latin typeface="Franklin Gothic Medium" panose="020B0603020102020204" pitchFamily="34" charset="0"/>
              </a:rPr>
              <a:t>Do-IT </a:t>
            </a:r>
            <a:r>
              <a:rPr lang="en-US" sz="2200" dirty="0" err="1">
                <a:latin typeface="Franklin Gothic Medium" panose="020B0603020102020204" pitchFamily="34" charset="0"/>
              </a:rPr>
              <a:t>Projektpräsentation</a:t>
            </a:r>
            <a:r>
              <a:rPr lang="en-US" sz="2200" dirty="0">
                <a:latin typeface="Franklin Gothic Medium" panose="020B0603020102020204" pitchFamily="34" charset="0"/>
              </a:rPr>
              <a:t> von</a:t>
            </a:r>
            <a:br>
              <a:rPr lang="en-US" sz="2200" dirty="0">
                <a:latin typeface="Franklin Gothic Medium" panose="020B0603020102020204" pitchFamily="34" charset="0"/>
              </a:rPr>
            </a:br>
            <a:br>
              <a:rPr lang="en-US" sz="2200" dirty="0">
                <a:latin typeface="Franklin Gothic Medium" panose="020B0603020102020204" pitchFamily="34" charset="0"/>
              </a:rPr>
            </a:br>
            <a:r>
              <a:rPr lang="en-US" sz="2200" dirty="0">
                <a:latin typeface="Franklin Gothic Medium" panose="020B0603020102020204" pitchFamily="34" charset="0"/>
              </a:rPr>
              <a:t>	Timo Giese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>
              <a:latin typeface="Franklin Gothic Medium" panose="020B0603020102020204" pitchFamily="34" charset="0"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200" dirty="0">
              <a:latin typeface="Franklin Gothic Medium" panose="020B0603020102020204" pitchFamily="34" charset="0"/>
            </a:endParaRPr>
          </a:p>
          <a:p>
            <a:pPr algn="l"/>
            <a:endParaRPr lang="en-US" sz="2200" dirty="0">
              <a:latin typeface="Franklin Gothic Medium" panose="020B0603020102020204" pitchFamily="34" charset="0"/>
            </a:endParaRPr>
          </a:p>
          <a:p>
            <a:pPr algn="l"/>
            <a:r>
              <a:rPr lang="en-US" sz="2200" dirty="0">
                <a:latin typeface="Franklin Gothic Medium" panose="020B0603020102020204" pitchFamily="34" charset="0"/>
              </a:rPr>
              <a:t>Kurs:	2342	</a:t>
            </a:r>
          </a:p>
          <a:p>
            <a:pPr algn="l"/>
            <a:r>
              <a:rPr lang="en-US" sz="2200" dirty="0">
                <a:latin typeface="Franklin Gothic Medium" panose="020B0603020102020204" pitchFamily="34" charset="0"/>
              </a:rPr>
              <a:t>Dauer:	15 min.</a:t>
            </a:r>
          </a:p>
        </p:txBody>
      </p:sp>
    </p:spTree>
    <p:extLst>
      <p:ext uri="{BB962C8B-B14F-4D97-AF65-F5344CB8AC3E}">
        <p14:creationId xmlns:p14="http://schemas.microsoft.com/office/powerpoint/2010/main" val="1281799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3C0617-2CD7-F1D7-7348-20E61D8D6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, Screenshot, Logo, Schrift enthält.&#10;&#10;KI-generierte Inhalte können fehlerhaft sein.">
            <a:extLst>
              <a:ext uri="{FF2B5EF4-FFF2-40B4-BE49-F238E27FC236}">
                <a16:creationId xmlns:a16="http://schemas.microsoft.com/office/drawing/2014/main" id="{1B0F1746-41C2-8AFA-A394-AD00A0F393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789" t="4046" r="31789" b="504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064981-190F-BD9C-2134-CFC51DFDB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4800" dirty="0" err="1">
                <a:latin typeface="Franklin Gothic Medium" panose="020B0603020102020204" pitchFamily="34" charset="0"/>
              </a:rPr>
              <a:t>Ablauf</a:t>
            </a:r>
            <a:r>
              <a:rPr lang="en-US" sz="4800" dirty="0">
                <a:latin typeface="Franklin Gothic Medium" panose="020B0603020102020204" pitchFamily="34" charset="0"/>
              </a:rPr>
              <a:t>:</a:t>
            </a: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endParaRPr lang="en-US" sz="1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38FD3C-C09C-84BF-D118-FC20C517D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3" y="2718054"/>
            <a:ext cx="4267167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 err="1">
                <a:latin typeface="Franklin Gothic Medium" panose="020B0603020102020204" pitchFamily="34" charset="0"/>
              </a:rPr>
              <a:t>Projektidee</a:t>
            </a:r>
            <a:endParaRPr lang="en-US" sz="2000" dirty="0">
              <a:latin typeface="Franklin Gothic Medium" panose="020B0603020102020204" pitchFamily="34" charset="0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 err="1">
                <a:latin typeface="Franklin Gothic Medium" panose="020B0603020102020204" pitchFamily="34" charset="0"/>
              </a:rPr>
              <a:t>Projektziel</a:t>
            </a:r>
            <a:r>
              <a:rPr lang="en-US" sz="2000" dirty="0">
                <a:latin typeface="Franklin Gothic Medium" panose="020B0603020102020204" pitchFamily="34" charset="0"/>
              </a:rPr>
              <a:t> &amp; </a:t>
            </a:r>
            <a:r>
              <a:rPr lang="en-US" sz="2000" dirty="0" err="1">
                <a:latin typeface="Franklin Gothic Medium" panose="020B0603020102020204" pitchFamily="34" charset="0"/>
              </a:rPr>
              <a:t>Begründung</a:t>
            </a:r>
            <a:endParaRPr lang="en-US" sz="2000" dirty="0">
              <a:latin typeface="Franklin Gothic Medium" panose="020B0603020102020204" pitchFamily="34" charset="0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 err="1">
                <a:latin typeface="Franklin Gothic Medium" panose="020B0603020102020204" pitchFamily="34" charset="0"/>
              </a:rPr>
              <a:t>Überblick</a:t>
            </a:r>
            <a:r>
              <a:rPr lang="en-US" sz="2000" dirty="0">
                <a:latin typeface="Franklin Gothic Medium" panose="020B0603020102020204" pitchFamily="34" charset="0"/>
              </a:rPr>
              <a:t> </a:t>
            </a:r>
            <a:r>
              <a:rPr lang="en-US" sz="2000" dirty="0" err="1">
                <a:latin typeface="Franklin Gothic Medium" panose="020B0603020102020204" pitchFamily="34" charset="0"/>
              </a:rPr>
              <a:t>über</a:t>
            </a:r>
            <a:r>
              <a:rPr lang="en-US" sz="2000" dirty="0">
                <a:latin typeface="Franklin Gothic Medium" panose="020B0603020102020204" pitchFamily="34" charset="0"/>
              </a:rPr>
              <a:t> die </a:t>
            </a:r>
            <a:r>
              <a:rPr lang="en-US" sz="2000" dirty="0" err="1">
                <a:latin typeface="Franklin Gothic Medium" panose="020B0603020102020204" pitchFamily="34" charset="0"/>
              </a:rPr>
              <a:t>technische</a:t>
            </a:r>
            <a:r>
              <a:rPr lang="en-US" sz="2000" dirty="0">
                <a:latin typeface="Franklin Gothic Medium" panose="020B0603020102020204" pitchFamily="34" charset="0"/>
              </a:rPr>
              <a:t> </a:t>
            </a:r>
            <a:r>
              <a:rPr lang="en-US" sz="2000" dirty="0" err="1">
                <a:latin typeface="Franklin Gothic Medium" panose="020B0603020102020204" pitchFamily="34" charset="0"/>
              </a:rPr>
              <a:t>Umsetzung</a:t>
            </a:r>
            <a:endParaRPr lang="en-US" sz="2000" dirty="0">
              <a:latin typeface="Franklin Gothic Medium" panose="020B0603020102020204" pitchFamily="34" charset="0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Franklin Gothic Medium" panose="020B0603020102020204" pitchFamily="34" charset="0"/>
              </a:rPr>
              <a:t>Lessons learned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 err="1">
                <a:latin typeface="Franklin Gothic Medium" panose="020B0603020102020204" pitchFamily="34" charset="0"/>
              </a:rPr>
              <a:t>Fazit</a:t>
            </a:r>
            <a:endParaRPr lang="en-US" sz="2000" dirty="0">
              <a:latin typeface="Franklin Gothic Medium" panose="020B0603020102020204" pitchFamily="34" charset="0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Franklin Gothic Medium" panose="020B0603020102020204" pitchFamily="34" charset="0"/>
              </a:rPr>
              <a:t>Live Demo von Family Board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2000" dirty="0">
              <a:latin typeface="Franklin Gothic Medium" panose="020B0603020102020204" pitchFamily="34" charset="0"/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861963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4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8778A1-159E-D018-9804-CB07ED067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737DA64-93EC-43B7-15BA-17210F6125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789" t="4046" r="31789" b="504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EA7E020-97DF-8EBC-E0C3-0FFCCFAFB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 dirty="0">
                <a:latin typeface="Franklin Gothic Medium" panose="020B0603020102020204" pitchFamily="34" charset="0"/>
              </a:rPr>
              <a:t>Projektidee</a:t>
            </a:r>
            <a:br>
              <a:rPr lang="de-DE" sz="4800" dirty="0"/>
            </a:br>
            <a:br>
              <a:rPr lang="de-DE" sz="4800" dirty="0"/>
            </a:br>
            <a:br>
              <a:rPr lang="de-DE" sz="4800" dirty="0"/>
            </a:br>
            <a:endParaRPr lang="de-DE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388E6A8-BB6A-6EEB-BB7C-7245C89CF0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737114"/>
            <a:ext cx="4023359" cy="2343950"/>
          </a:xfrm>
        </p:spPr>
        <p:txBody>
          <a:bodyPr>
            <a:normAutofit/>
          </a:bodyPr>
          <a:lstStyle/>
          <a:p>
            <a:pPr algn="l"/>
            <a:r>
              <a:rPr lang="de-DE" b="1" dirty="0"/>
              <a:t>Ausgangssituation:</a:t>
            </a:r>
          </a:p>
          <a:p>
            <a:pPr algn="l"/>
            <a:r>
              <a:rPr lang="de-DE" sz="2000" dirty="0"/>
              <a:t>Fehlende zentrale, modulare Plattform zur Familienorganisation</a:t>
            </a:r>
          </a:p>
        </p:txBody>
      </p:sp>
    </p:spTree>
    <p:extLst>
      <p:ext uri="{BB962C8B-B14F-4D97-AF65-F5344CB8AC3E}">
        <p14:creationId xmlns:p14="http://schemas.microsoft.com/office/powerpoint/2010/main" val="2418363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8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6B8EA6-D4F4-C5EF-A038-0E4A5C59E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A8191B5-A7D4-ED93-1720-3341027C5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0434537-B55C-BE33-DD29-56C92901A3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789" t="4046" r="31789" b="504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136B5E9-B2BB-EDA9-65A0-354695E7A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104AD6-342D-4092-61A6-09D2E69A7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2"/>
            <a:ext cx="6850471" cy="3442845"/>
          </a:xfrm>
        </p:spPr>
        <p:txBody>
          <a:bodyPr anchor="b">
            <a:normAutofit/>
          </a:bodyPr>
          <a:lstStyle/>
          <a:p>
            <a:pPr algn="l"/>
            <a:r>
              <a:rPr lang="de-DE" sz="4800" dirty="0">
                <a:solidFill>
                  <a:schemeClr val="tx2"/>
                </a:solidFill>
                <a:latin typeface="Franklin Gothic Medium" panose="020B0603020102020204" pitchFamily="34" charset="0"/>
              </a:rPr>
              <a:t>Projektziel &amp; Begründung</a:t>
            </a:r>
            <a:br>
              <a:rPr lang="de-DE" sz="4800" dirty="0"/>
            </a:br>
            <a:br>
              <a:rPr lang="de-DE" sz="4800" dirty="0"/>
            </a:br>
            <a:br>
              <a:rPr lang="de-DE" sz="4800" dirty="0"/>
            </a:br>
            <a:endParaRPr lang="de-DE" sz="4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F4BD3A-BB65-7742-1C94-C30671ABD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196" y="3015280"/>
            <a:ext cx="6361732" cy="3981060"/>
          </a:xfrm>
        </p:spPr>
        <p:txBody>
          <a:bodyPr>
            <a:normAutofit/>
          </a:bodyPr>
          <a:lstStyle/>
          <a:p>
            <a:pPr algn="l"/>
            <a:r>
              <a:rPr lang="de-DE" sz="2800" b="1" dirty="0">
                <a:solidFill>
                  <a:schemeClr val="tx2"/>
                </a:solidFill>
              </a:rPr>
              <a:t>Ziel:</a:t>
            </a:r>
          </a:p>
          <a:p>
            <a:pPr algn="l"/>
            <a:r>
              <a:rPr lang="de-DE" sz="2000" dirty="0">
                <a:solidFill>
                  <a:schemeClr val="tx2"/>
                </a:solidFill>
              </a:rPr>
              <a:t>Entwicklung einer Website mit folgenden Modulen:</a:t>
            </a:r>
          </a:p>
          <a:p>
            <a:pPr algn="l"/>
            <a:r>
              <a:rPr lang="de-DE" sz="2000" dirty="0">
                <a:solidFill>
                  <a:schemeClr val="tx2"/>
                </a:solidFill>
              </a:rPr>
              <a:t>Familienkalender (Auto blockieren)</a:t>
            </a:r>
          </a:p>
          <a:p>
            <a:pPr algn="l"/>
            <a:r>
              <a:rPr lang="de-DE" sz="2000" dirty="0">
                <a:solidFill>
                  <a:schemeClr val="tx2"/>
                </a:solidFill>
              </a:rPr>
              <a:t>Bildergalerie</a:t>
            </a:r>
          </a:p>
          <a:p>
            <a:pPr algn="l"/>
            <a:r>
              <a:rPr lang="de-DE" sz="2000" dirty="0">
                <a:solidFill>
                  <a:schemeClr val="tx2"/>
                </a:solidFill>
              </a:rPr>
              <a:t>Einkaufsliste (mit PDF‑Export)</a:t>
            </a:r>
          </a:p>
          <a:p>
            <a:pPr algn="l"/>
            <a:r>
              <a:rPr lang="de-DE" sz="2000" dirty="0">
                <a:solidFill>
                  <a:schemeClr val="tx2"/>
                </a:solidFill>
              </a:rPr>
              <a:t>To‑Do‑Liste</a:t>
            </a:r>
          </a:p>
          <a:p>
            <a:pPr algn="l"/>
            <a:r>
              <a:rPr lang="de-DE" sz="2000" dirty="0">
                <a:solidFill>
                  <a:schemeClr val="tx2"/>
                </a:solidFill>
              </a:rPr>
              <a:t>Registrierung &amp; Login</a:t>
            </a:r>
          </a:p>
          <a:p>
            <a:pPr algn="l"/>
            <a:r>
              <a:rPr lang="de-DE" sz="2000" dirty="0">
                <a:solidFill>
                  <a:schemeClr val="tx2"/>
                </a:solidFill>
              </a:rPr>
              <a:t>Optional: Chatfunktion ​</a:t>
            </a:r>
          </a:p>
        </p:txBody>
      </p:sp>
    </p:spTree>
    <p:extLst>
      <p:ext uri="{BB962C8B-B14F-4D97-AF65-F5344CB8AC3E}">
        <p14:creationId xmlns:p14="http://schemas.microsoft.com/office/powerpoint/2010/main" val="3796674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707EE2-5BE7-C9E4-6443-3A2B6346D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C9C0ACC-4FC1-FC6A-A5BF-97151157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2D27C11-0571-EB16-3BC8-AFB3BA2787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789" t="4046" r="31789" b="504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43398C5-4088-B873-EA89-6B59B5266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5A2F66-BDDD-B277-D999-19A3D0BD2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2"/>
            <a:ext cx="6850471" cy="3442845"/>
          </a:xfrm>
        </p:spPr>
        <p:txBody>
          <a:bodyPr anchor="b">
            <a:normAutofit/>
          </a:bodyPr>
          <a:lstStyle/>
          <a:p>
            <a:pPr algn="l"/>
            <a:r>
              <a:rPr lang="de-DE" sz="4800" dirty="0">
                <a:solidFill>
                  <a:schemeClr val="tx2"/>
                </a:solidFill>
                <a:latin typeface="Franklin Gothic Medium" panose="020B0603020102020204" pitchFamily="34" charset="0"/>
              </a:rPr>
              <a:t>Technische Umsetzung</a:t>
            </a:r>
            <a:br>
              <a:rPr lang="de-DE" sz="4800" dirty="0">
                <a:solidFill>
                  <a:schemeClr val="tx2"/>
                </a:solidFill>
              </a:rPr>
            </a:br>
            <a:br>
              <a:rPr lang="de-DE" sz="4800" dirty="0">
                <a:solidFill>
                  <a:schemeClr val="tx2"/>
                </a:solidFill>
              </a:rPr>
            </a:br>
            <a:br>
              <a:rPr lang="de-DE" sz="4800" dirty="0">
                <a:solidFill>
                  <a:schemeClr val="tx2"/>
                </a:solidFill>
              </a:rPr>
            </a:br>
            <a:endParaRPr lang="de-DE" sz="4800" dirty="0">
              <a:solidFill>
                <a:schemeClr val="tx2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5239E8-3404-7241-27A6-DCDAFAE28F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622" y="2876940"/>
            <a:ext cx="6361732" cy="3981060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>
                <a:solidFill>
                  <a:schemeClr val="tx2"/>
                </a:solidFill>
              </a:rPr>
              <a:t>Hardware:</a:t>
            </a:r>
            <a:br>
              <a:rPr lang="de-DE" sz="2000" dirty="0">
                <a:solidFill>
                  <a:schemeClr val="tx2"/>
                </a:solidFill>
              </a:rPr>
            </a:br>
            <a:r>
              <a:rPr lang="de-DE" sz="2000" dirty="0">
                <a:solidFill>
                  <a:schemeClr val="tx2"/>
                </a:solidFill>
              </a:rPr>
              <a:t>Schulischer Laptop</a:t>
            </a:r>
          </a:p>
          <a:p>
            <a:pPr algn="l"/>
            <a:endParaRPr lang="de-DE" sz="2000" dirty="0">
              <a:solidFill>
                <a:schemeClr val="tx2"/>
              </a:solidFill>
            </a:endParaRPr>
          </a:p>
          <a:p>
            <a:pPr algn="l"/>
            <a:r>
              <a:rPr lang="de-DE" sz="2000" b="1" dirty="0">
                <a:solidFill>
                  <a:schemeClr val="tx2"/>
                </a:solidFill>
              </a:rPr>
              <a:t>Technologien:</a:t>
            </a:r>
            <a:br>
              <a:rPr lang="de-DE" sz="2000" dirty="0">
                <a:solidFill>
                  <a:schemeClr val="tx2"/>
                </a:solidFill>
              </a:rPr>
            </a:br>
            <a:r>
              <a:rPr lang="de-DE" sz="2000" dirty="0">
                <a:solidFill>
                  <a:schemeClr val="tx2"/>
                </a:solidFill>
              </a:rPr>
              <a:t>PHP, JavaScript, HTML5, SCSS, MySQL</a:t>
            </a:r>
          </a:p>
          <a:p>
            <a:pPr algn="l"/>
            <a:endParaRPr lang="de-DE" sz="2000" dirty="0">
              <a:solidFill>
                <a:schemeClr val="tx2"/>
              </a:solidFill>
            </a:endParaRPr>
          </a:p>
          <a:p>
            <a:pPr algn="l"/>
            <a:r>
              <a:rPr lang="de-DE" sz="2000" b="1" dirty="0">
                <a:solidFill>
                  <a:schemeClr val="tx2"/>
                </a:solidFill>
              </a:rPr>
              <a:t>Bibliotheken &amp; Tools:</a:t>
            </a:r>
            <a:br>
              <a:rPr lang="de-DE" sz="2000" dirty="0">
                <a:solidFill>
                  <a:schemeClr val="tx2"/>
                </a:solidFill>
              </a:rPr>
            </a:br>
            <a:r>
              <a:rPr lang="de-DE" sz="2000" dirty="0">
                <a:solidFill>
                  <a:schemeClr val="tx2"/>
                </a:solidFill>
              </a:rPr>
              <a:t>– FullCalender.js</a:t>
            </a:r>
            <a:br>
              <a:rPr lang="de-DE" sz="2000" dirty="0">
                <a:solidFill>
                  <a:schemeClr val="tx2"/>
                </a:solidFill>
              </a:rPr>
            </a:br>
            <a:r>
              <a:rPr lang="de-DE" sz="2000" dirty="0">
                <a:solidFill>
                  <a:schemeClr val="tx2"/>
                </a:solidFill>
              </a:rPr>
              <a:t>– FPDF</a:t>
            </a:r>
            <a:br>
              <a:rPr lang="de-DE" sz="2000" dirty="0">
                <a:solidFill>
                  <a:schemeClr val="tx2"/>
                </a:solidFill>
              </a:rPr>
            </a:br>
            <a:r>
              <a:rPr lang="de-DE" sz="2000" dirty="0">
                <a:solidFill>
                  <a:schemeClr val="tx2"/>
                </a:solidFill>
              </a:rPr>
              <a:t>– PHPMailer + Composer + Mailtrap</a:t>
            </a:r>
          </a:p>
        </p:txBody>
      </p:sp>
    </p:spTree>
    <p:extLst>
      <p:ext uri="{BB962C8B-B14F-4D97-AF65-F5344CB8AC3E}">
        <p14:creationId xmlns:p14="http://schemas.microsoft.com/office/powerpoint/2010/main" val="301744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6D8342-294A-6C1D-656F-C61C10F9F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5E39D15-8924-B465-8F26-E1F2C4E992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789" t="4046" r="31789" b="504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537D81-CD82-8A93-E405-E78EDD476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664" y="2866644"/>
            <a:ext cx="3438144" cy="112471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4300" dirty="0">
                <a:solidFill>
                  <a:schemeClr val="tx2"/>
                </a:solidFill>
                <a:latin typeface="Franklin Gothic Medium" panose="020B0603020102020204" pitchFamily="34" charset="0"/>
              </a:rPr>
              <a:t>Lessons learned</a:t>
            </a:r>
            <a:br>
              <a:rPr lang="en-US" sz="4300" dirty="0">
                <a:solidFill>
                  <a:schemeClr val="tx2"/>
                </a:solidFill>
                <a:latin typeface="Franklin Gothic Medium" panose="020B0603020102020204" pitchFamily="34" charset="0"/>
              </a:rPr>
            </a:br>
            <a:br>
              <a:rPr lang="en-US" sz="4300" dirty="0">
                <a:solidFill>
                  <a:schemeClr val="tx2"/>
                </a:solidFill>
                <a:latin typeface="Franklin Gothic Medium" panose="020B0603020102020204" pitchFamily="34" charset="0"/>
              </a:rPr>
            </a:br>
            <a:br>
              <a:rPr lang="en-US" sz="4300" dirty="0">
                <a:solidFill>
                  <a:schemeClr val="tx2"/>
                </a:solidFill>
                <a:latin typeface="Franklin Gothic Medium" panose="020B0603020102020204" pitchFamily="34" charset="0"/>
              </a:rPr>
            </a:br>
            <a:endParaRPr lang="en-US" sz="4300" dirty="0">
              <a:solidFill>
                <a:schemeClr val="tx2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0BA5B20-A5D5-D32E-D527-46926E661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 err="1"/>
              <a:t>Projektumfang</a:t>
            </a:r>
            <a:r>
              <a:rPr lang="en-US" sz="2000" b="1" dirty="0"/>
              <a:t>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 err="1"/>
              <a:t>Komplexität</a:t>
            </a:r>
            <a:endParaRPr lang="en-US" sz="2000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 err="1"/>
              <a:t>Planungsprozess</a:t>
            </a:r>
            <a:endParaRPr lang="en-US" sz="2000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 err="1"/>
              <a:t>Responsivität</a:t>
            </a:r>
            <a:endParaRPr lang="en-US" sz="2000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dirty="0" err="1"/>
              <a:t>Dokumentation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692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A869F2-F729-E047-79A8-11BAD04EE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7">
            <a:extLst>
              <a:ext uri="{FF2B5EF4-FFF2-40B4-BE49-F238E27FC236}">
                <a16:creationId xmlns:a16="http://schemas.microsoft.com/office/drawing/2014/main" id="{FA69AAE0-49D5-4C8B-8BA2-55898C00E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41DED0D-2BDC-0684-7485-610BE67F8F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601" r="25234" b="1"/>
          <a:stretch/>
        </p:blipFill>
        <p:spPr>
          <a:xfrm>
            <a:off x="-4" y="-4"/>
            <a:ext cx="7534640" cy="6857984"/>
          </a:xfrm>
          <a:custGeom>
            <a:avLst/>
            <a:gdLst/>
            <a:ahLst/>
            <a:cxnLst/>
            <a:rect l="l" t="t" r="r" b="b"/>
            <a:pathLst>
              <a:path w="7534640" h="6857984">
                <a:moveTo>
                  <a:pt x="0" y="0"/>
                </a:moveTo>
                <a:lnTo>
                  <a:pt x="7534640" y="0"/>
                </a:lnTo>
                <a:lnTo>
                  <a:pt x="7534640" y="3832811"/>
                </a:lnTo>
                <a:lnTo>
                  <a:pt x="7344853" y="3826712"/>
                </a:lnTo>
                <a:cubicBezTo>
                  <a:pt x="7344853" y="3826712"/>
                  <a:pt x="7341511" y="3826712"/>
                  <a:pt x="7341511" y="3826712"/>
                </a:cubicBezTo>
                <a:cubicBezTo>
                  <a:pt x="7274667" y="3823370"/>
                  <a:pt x="7211169" y="3823370"/>
                  <a:pt x="7144324" y="3820027"/>
                </a:cubicBezTo>
                <a:cubicBezTo>
                  <a:pt x="6913719" y="3820027"/>
                  <a:pt x="6683113" y="3820027"/>
                  <a:pt x="6455848" y="3820027"/>
                </a:cubicBezTo>
                <a:cubicBezTo>
                  <a:pt x="6231926" y="3910265"/>
                  <a:pt x="5987951" y="3833396"/>
                  <a:pt x="5767372" y="3903581"/>
                </a:cubicBezTo>
                <a:cubicBezTo>
                  <a:pt x="5533423" y="3900239"/>
                  <a:pt x="5312845" y="3970423"/>
                  <a:pt x="5082238" y="4000503"/>
                </a:cubicBezTo>
                <a:cubicBezTo>
                  <a:pt x="4908446" y="4013871"/>
                  <a:pt x="4731314" y="3997160"/>
                  <a:pt x="4570892" y="4067345"/>
                </a:cubicBezTo>
                <a:cubicBezTo>
                  <a:pt x="4447233" y="4124161"/>
                  <a:pt x="4350312" y="4197688"/>
                  <a:pt x="4483996" y="4348083"/>
                </a:cubicBezTo>
                <a:cubicBezTo>
                  <a:pt x="4644419" y="4344742"/>
                  <a:pt x="4627708" y="4598742"/>
                  <a:pt x="4788129" y="4561979"/>
                </a:cubicBezTo>
                <a:cubicBezTo>
                  <a:pt x="4754709" y="4678954"/>
                  <a:pt x="4641076" y="4618795"/>
                  <a:pt x="4600971" y="4705690"/>
                </a:cubicBezTo>
                <a:cubicBezTo>
                  <a:pt x="4684524" y="4779217"/>
                  <a:pt x="4844945" y="4725744"/>
                  <a:pt x="4871683" y="4879480"/>
                </a:cubicBezTo>
                <a:cubicBezTo>
                  <a:pt x="4838262" y="5039902"/>
                  <a:pt x="4945210" y="5019849"/>
                  <a:pt x="5032105" y="5029876"/>
                </a:cubicBezTo>
                <a:cubicBezTo>
                  <a:pt x="5239317" y="5049930"/>
                  <a:pt x="5439843" y="5063297"/>
                  <a:pt x="5643713" y="5096719"/>
                </a:cubicBezTo>
                <a:cubicBezTo>
                  <a:pt x="5693844" y="5106745"/>
                  <a:pt x="5810819" y="5083350"/>
                  <a:pt x="5800794" y="5186956"/>
                </a:cubicBezTo>
                <a:cubicBezTo>
                  <a:pt x="5790767" y="5270508"/>
                  <a:pt x="5700529" y="5240431"/>
                  <a:pt x="5643713" y="5243772"/>
                </a:cubicBezTo>
                <a:cubicBezTo>
                  <a:pt x="5329553" y="5283879"/>
                  <a:pt x="5012052" y="5220378"/>
                  <a:pt x="4701235" y="5223719"/>
                </a:cubicBezTo>
                <a:cubicBezTo>
                  <a:pt x="4664472" y="5223719"/>
                  <a:pt x="4657787" y="5334009"/>
                  <a:pt x="4577576" y="5297246"/>
                </a:cubicBezTo>
                <a:cubicBezTo>
                  <a:pt x="4788129" y="5397510"/>
                  <a:pt x="5767372" y="5424248"/>
                  <a:pt x="6094900" y="5477721"/>
                </a:cubicBezTo>
                <a:cubicBezTo>
                  <a:pt x="5754004" y="5858724"/>
                  <a:pt x="5429817" y="5628117"/>
                  <a:pt x="5159105" y="5842012"/>
                </a:cubicBezTo>
                <a:cubicBezTo>
                  <a:pt x="5159105" y="5842012"/>
                  <a:pt x="5212580" y="5842012"/>
                  <a:pt x="5443187" y="5912197"/>
                </a:cubicBezTo>
                <a:cubicBezTo>
                  <a:pt x="5627002" y="5969012"/>
                  <a:pt x="5536765" y="6049223"/>
                  <a:pt x="6001321" y="6202962"/>
                </a:cubicBezTo>
                <a:cubicBezTo>
                  <a:pt x="5824188" y="6253093"/>
                  <a:pt x="5593581" y="6156172"/>
                  <a:pt x="5506685" y="6416857"/>
                </a:cubicBezTo>
                <a:cubicBezTo>
                  <a:pt x="5643713" y="6463648"/>
                  <a:pt x="5807477" y="6420200"/>
                  <a:pt x="5904398" y="6543858"/>
                </a:cubicBezTo>
                <a:cubicBezTo>
                  <a:pt x="5934478" y="6580622"/>
                  <a:pt x="5964557" y="6604017"/>
                  <a:pt x="6001321" y="6624068"/>
                </a:cubicBezTo>
                <a:cubicBezTo>
                  <a:pt x="5984612" y="6630754"/>
                  <a:pt x="5964557" y="6637437"/>
                  <a:pt x="5951188" y="6644121"/>
                </a:cubicBezTo>
                <a:cubicBezTo>
                  <a:pt x="5977925" y="6667518"/>
                  <a:pt x="6663060" y="6794517"/>
                  <a:pt x="6836850" y="6797860"/>
                </a:cubicBezTo>
                <a:cubicBezTo>
                  <a:pt x="6761652" y="6822926"/>
                  <a:pt x="6636845" y="6844075"/>
                  <a:pt x="6553814" y="6856412"/>
                </a:cubicBezTo>
                <a:lnTo>
                  <a:pt x="6542822" y="6857984"/>
                </a:lnTo>
                <a:lnTo>
                  <a:pt x="0" y="6857984"/>
                </a:lnTo>
                <a:close/>
              </a:path>
            </a:pathLst>
          </a:cu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A99356F-3FA0-5B8E-0622-4B365F753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3650" y="3962400"/>
            <a:ext cx="5505814" cy="1690409"/>
          </a:xfrm>
        </p:spPr>
        <p:txBody>
          <a:bodyPr anchor="b">
            <a:normAutofit/>
          </a:bodyPr>
          <a:lstStyle/>
          <a:p>
            <a:pPr algn="l"/>
            <a:r>
              <a:rPr lang="de-DE" sz="2800" dirty="0"/>
              <a:t>Fazit</a:t>
            </a:r>
            <a:br>
              <a:rPr lang="de-DE" sz="2800" dirty="0"/>
            </a:br>
            <a:br>
              <a:rPr lang="de-DE" sz="2800" dirty="0"/>
            </a:br>
            <a:br>
              <a:rPr lang="de-DE" sz="2800" dirty="0"/>
            </a:br>
            <a:endParaRPr lang="de-DE" sz="28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7C6A435-F1E3-65FC-BEC9-EDC10259A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5022575"/>
            <a:ext cx="5395975" cy="1333776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Am Ende war’s ein harter Aufstieg – aber der Ausblick von oben hat sich gelohnt.</a:t>
            </a:r>
            <a:endParaRPr lang="de-DE" dirty="0">
              <a:latin typeface="Franklin Gothic Medium" panose="020B06030201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07C3448-F7C3-D7D4-8410-2AF138C9030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569" r="-1" b="-1"/>
          <a:stretch/>
        </p:blipFill>
        <p:spPr>
          <a:xfrm>
            <a:off x="7653541" y="6"/>
            <a:ext cx="4538463" cy="3877247"/>
          </a:xfrm>
          <a:custGeom>
            <a:avLst/>
            <a:gdLst/>
            <a:ahLst/>
            <a:cxnLst/>
            <a:rect l="l" t="t" r="r" b="b"/>
            <a:pathLst>
              <a:path w="4538463" h="3877247">
                <a:moveTo>
                  <a:pt x="0" y="0"/>
                </a:moveTo>
                <a:lnTo>
                  <a:pt x="4538463" y="0"/>
                </a:lnTo>
                <a:lnTo>
                  <a:pt x="4538463" y="3437173"/>
                </a:lnTo>
                <a:lnTo>
                  <a:pt x="4530710" y="3429000"/>
                </a:lnTo>
                <a:cubicBezTo>
                  <a:pt x="4370289" y="3495842"/>
                  <a:pt x="4239946" y="3686344"/>
                  <a:pt x="4056129" y="3636211"/>
                </a:cubicBezTo>
                <a:cubicBezTo>
                  <a:pt x="3872313" y="3589422"/>
                  <a:pt x="3788760" y="3830055"/>
                  <a:pt x="3618310" y="3756528"/>
                </a:cubicBezTo>
                <a:cubicBezTo>
                  <a:pt x="3394389" y="3823371"/>
                  <a:pt x="3163783" y="3823371"/>
                  <a:pt x="2933176" y="3810002"/>
                </a:cubicBezTo>
                <a:cubicBezTo>
                  <a:pt x="2702570" y="3840081"/>
                  <a:pt x="2471962" y="3873503"/>
                  <a:pt x="2238015" y="3850107"/>
                </a:cubicBezTo>
                <a:cubicBezTo>
                  <a:pt x="2007408" y="3870161"/>
                  <a:pt x="1783486" y="3883529"/>
                  <a:pt x="1552880" y="3863476"/>
                </a:cubicBezTo>
                <a:cubicBezTo>
                  <a:pt x="1322274" y="3886870"/>
                  <a:pt x="1091667" y="3876844"/>
                  <a:pt x="864402" y="3860134"/>
                </a:cubicBezTo>
                <a:cubicBezTo>
                  <a:pt x="757455" y="3860134"/>
                  <a:pt x="653849" y="3856792"/>
                  <a:pt x="546902" y="3856792"/>
                </a:cubicBezTo>
                <a:cubicBezTo>
                  <a:pt x="404861" y="3850108"/>
                  <a:pt x="262821" y="3845095"/>
                  <a:pt x="120363" y="3840499"/>
                </a:cubicBezTo>
                <a:lnTo>
                  <a:pt x="0" y="383663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65197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E4BDEB-0A7C-1FCD-262B-5B4E8ADD1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D82E1B7-82B4-55C1-4F15-F48D7FEE4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B6DB6B5-D5F2-1EBD-2385-04AEBEF21A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789" t="4046" r="31789" b="504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474B0DD-6BF9-D766-FF55-AD04AB516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D166C60-1018-FC87-1E60-263B2BA81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577" y="1421566"/>
            <a:ext cx="3454922" cy="1817875"/>
          </a:xfrm>
        </p:spPr>
        <p:txBody>
          <a:bodyPr anchor="b">
            <a:normAutofit fontScale="90000"/>
          </a:bodyPr>
          <a:lstStyle/>
          <a:p>
            <a:pPr algn="l"/>
            <a:br>
              <a:rPr lang="de-DE" sz="4400">
                <a:solidFill>
                  <a:schemeClr val="bg1"/>
                </a:solidFill>
              </a:rPr>
            </a:br>
            <a:br>
              <a:rPr lang="de-DE" sz="4400">
                <a:solidFill>
                  <a:schemeClr val="bg1"/>
                </a:solidFill>
              </a:rPr>
            </a:br>
            <a:br>
              <a:rPr lang="de-DE" sz="4400">
                <a:solidFill>
                  <a:schemeClr val="bg1"/>
                </a:solidFill>
              </a:rPr>
            </a:br>
            <a:endParaRPr lang="de-DE" sz="4400" dirty="0">
              <a:solidFill>
                <a:schemeClr val="bg1"/>
              </a:solidFill>
            </a:endParaRPr>
          </a:p>
        </p:txBody>
      </p:sp>
      <p:pic>
        <p:nvPicPr>
          <p:cNvPr id="1026" name="Picture 2" descr="Live Animated Icon | Free social media Animated Icon">
            <a:extLst>
              <a:ext uri="{FF2B5EF4-FFF2-40B4-BE49-F238E27FC236}">
                <a16:creationId xmlns:a16="http://schemas.microsoft.com/office/drawing/2014/main" id="{AAED5E74-76B8-4F64-9080-48B2707C3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40" y="1810220"/>
            <a:ext cx="3237559" cy="32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221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945</Words>
  <Application>Microsoft Office PowerPoint</Application>
  <PresentationFormat>Breitbild</PresentationFormat>
  <Paragraphs>82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Franklin Gothic Medium</vt:lpstr>
      <vt:lpstr>Office</vt:lpstr>
      <vt:lpstr>Herzlich Willkommen   </vt:lpstr>
      <vt:lpstr>Ablauf:   </vt:lpstr>
      <vt:lpstr>Projektidee   </vt:lpstr>
      <vt:lpstr>Projektziel &amp; Begründung   </vt:lpstr>
      <vt:lpstr>Technische Umsetzung   </vt:lpstr>
      <vt:lpstr>Lessons learned   </vt:lpstr>
      <vt:lpstr>Fazit   </vt:lpstr>
      <vt:lpstr>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Giese, Timo (TN BRH)</dc:creator>
  <cp:lastModifiedBy>Giese, Timo (TN BRH)</cp:lastModifiedBy>
  <cp:revision>56</cp:revision>
  <dcterms:created xsi:type="dcterms:W3CDTF">2025-04-17T11:17:38Z</dcterms:created>
  <dcterms:modified xsi:type="dcterms:W3CDTF">2025-04-29T08:49:03Z</dcterms:modified>
</cp:coreProperties>
</file>