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9" r:id="rId3"/>
    <p:sldId id="290" r:id="rId4"/>
    <p:sldId id="291" r:id="rId5"/>
    <p:sldId id="296" r:id="rId6"/>
    <p:sldId id="297" r:id="rId7"/>
    <p:sldId id="292" r:id="rId8"/>
    <p:sldId id="293" r:id="rId9"/>
    <p:sldId id="311" r:id="rId10"/>
    <p:sldId id="294" r:id="rId11"/>
    <p:sldId id="295" r:id="rId12"/>
    <p:sldId id="298" r:id="rId13"/>
    <p:sldId id="299" r:id="rId14"/>
    <p:sldId id="300" r:id="rId15"/>
    <p:sldId id="301" r:id="rId16"/>
    <p:sldId id="302" r:id="rId17"/>
    <p:sldId id="310" r:id="rId18"/>
    <p:sldId id="303" r:id="rId19"/>
    <p:sldId id="304" r:id="rId20"/>
    <p:sldId id="305" r:id="rId21"/>
    <p:sldId id="306" r:id="rId22"/>
    <p:sldId id="307" r:id="rId23"/>
    <p:sldId id="308" r:id="rId24"/>
    <p:sldId id="309" r:id="rId25"/>
    <p:sldId id="312" r:id="rId26"/>
    <p:sldId id="288"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20" d="100"/>
          <a:sy n="120" d="100"/>
        </p:scale>
        <p:origin x="12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85FFE9-AC1C-463D-ADA5-27127712FB0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AE8AC5E-C91A-427D-915C-2C3406A143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88FFA704-69EF-41EE-BBD2-D5865D2D3D23}"/>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5" name="Fußzeilenplatzhalter 4">
            <a:extLst>
              <a:ext uri="{FF2B5EF4-FFF2-40B4-BE49-F238E27FC236}">
                <a16:creationId xmlns:a16="http://schemas.microsoft.com/office/drawing/2014/main" id="{17D853B1-75A9-4673-8075-B10E2485E60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1E9CF7D-FBCA-41DF-AF25-9F0C0D07541C}"/>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139271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3839E0-DAED-42FB-9BD5-88FA657EFB6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D0BC76FC-EC65-4935-86F6-21BD9731CE0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6ABDC06-6013-4FA6-BD2E-30B62B9BD505}"/>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5" name="Fußzeilenplatzhalter 4">
            <a:extLst>
              <a:ext uri="{FF2B5EF4-FFF2-40B4-BE49-F238E27FC236}">
                <a16:creationId xmlns:a16="http://schemas.microsoft.com/office/drawing/2014/main" id="{AC6165AC-9F78-4445-BBB4-CB2EF5455EA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E53A2BB-CF10-402B-8D80-FE617DC5284A}"/>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103704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EB57A2E-406B-4A1F-9FC6-D170187F5D2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32D6303-1F24-4609-8C19-BD3F6F8C012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F7ABCFB-27F6-4054-97E6-3A13C8CCD4F5}"/>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5" name="Fußzeilenplatzhalter 4">
            <a:extLst>
              <a:ext uri="{FF2B5EF4-FFF2-40B4-BE49-F238E27FC236}">
                <a16:creationId xmlns:a16="http://schemas.microsoft.com/office/drawing/2014/main" id="{7D638F47-68F2-42E3-96AE-9B1BEAC848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BD4F097-7516-4E82-A65E-4FACC3102EE7}"/>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107020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554809-E8E4-48E2-BC0B-1B0E988125D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49B9D11-6EBC-4B92-9FEB-3746B163569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666D9F1-41EA-4583-AD53-EDDCEF598065}"/>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5" name="Fußzeilenplatzhalter 4">
            <a:extLst>
              <a:ext uri="{FF2B5EF4-FFF2-40B4-BE49-F238E27FC236}">
                <a16:creationId xmlns:a16="http://schemas.microsoft.com/office/drawing/2014/main" id="{AD82DFC6-04C8-4310-905F-BD67F9EAAD1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60966A2-8699-4669-AA8A-348C4899AD5D}"/>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78161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11DBF3-69DA-444C-B73A-B6710B01CE0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7AA964F-CA46-48B5-AFF8-FAFC776D16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E25E195-C0E2-410B-98C6-9094C79D4FFB}"/>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5" name="Fußzeilenplatzhalter 4">
            <a:extLst>
              <a:ext uri="{FF2B5EF4-FFF2-40B4-BE49-F238E27FC236}">
                <a16:creationId xmlns:a16="http://schemas.microsoft.com/office/drawing/2014/main" id="{61FF3494-7DFB-4B1C-B1FA-78C1E02E99E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E8D8F5F-9D96-46E3-B701-2A881694C318}"/>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367190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BDD8F2-E0C7-4442-94ED-A0AD72C5648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29DDD29-A76C-4515-A6B6-D5421F28698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825C3746-9EF4-455B-80BB-0D953041C1A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8985B16-00ED-45E8-A9B2-E9C9F6365357}"/>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6" name="Fußzeilenplatzhalter 5">
            <a:extLst>
              <a:ext uri="{FF2B5EF4-FFF2-40B4-BE49-F238E27FC236}">
                <a16:creationId xmlns:a16="http://schemas.microsoft.com/office/drawing/2014/main" id="{0569C41B-5A1B-4EE6-9FE5-82A9C9FE4BA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740D6B4-CBD0-420E-9050-05FA5440F026}"/>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223094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EC8355-F3EF-44B2-9B38-D4C6B7B0763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739F0F4-7D93-41C2-ABC4-1954FE9C96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9208E4D-0739-45A6-B945-CF986650313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F43FB9A-BCF1-4787-864C-35215EAE6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39D1890-3E41-4A32-923F-FC20F90AFA5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EC42528-FDC8-4B11-A8DA-48C9CB9BE306}"/>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8" name="Fußzeilenplatzhalter 7">
            <a:extLst>
              <a:ext uri="{FF2B5EF4-FFF2-40B4-BE49-F238E27FC236}">
                <a16:creationId xmlns:a16="http://schemas.microsoft.com/office/drawing/2014/main" id="{0BE530A6-6E6C-4943-8B52-71F32CA257C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661A440-B05A-4FD9-B53D-F70B60600082}"/>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112764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83FE05-66B4-457B-9E9B-F6FC9363704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2F6EDAD-5DB4-435A-85A9-BAD766838E14}"/>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4" name="Fußzeilenplatzhalter 3">
            <a:extLst>
              <a:ext uri="{FF2B5EF4-FFF2-40B4-BE49-F238E27FC236}">
                <a16:creationId xmlns:a16="http://schemas.microsoft.com/office/drawing/2014/main" id="{9382266E-C48C-478D-84C7-A3B8BC3526A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4DFA11A3-7268-4AD0-983E-7807EF94F9F3}"/>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2675163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5406B68-233D-42D9-BDB6-80A2D6E6F1D0}"/>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3" name="Fußzeilenplatzhalter 2">
            <a:extLst>
              <a:ext uri="{FF2B5EF4-FFF2-40B4-BE49-F238E27FC236}">
                <a16:creationId xmlns:a16="http://schemas.microsoft.com/office/drawing/2014/main" id="{CADD7AC5-A729-4D3B-BEDF-21676552C97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20455E6-F38A-442E-9E37-FA22F5DC8493}"/>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78385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C88EC-E4E4-47BC-A5F3-A314256A9F7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DA1A98E-95C1-489F-A959-BD1B464A7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A839288-C0EB-4E72-A5E0-D1D32D355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0C3E06D-D554-405F-964E-C53C9AD90C6B}"/>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6" name="Fußzeilenplatzhalter 5">
            <a:extLst>
              <a:ext uri="{FF2B5EF4-FFF2-40B4-BE49-F238E27FC236}">
                <a16:creationId xmlns:a16="http://schemas.microsoft.com/office/drawing/2014/main" id="{C49D5E5F-57A4-4702-A175-62BB7884D1E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FEAF598-5E4F-44D5-ADE0-35403AB2D633}"/>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395568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57FFC1-CF64-4598-8586-FE2EE4EB0C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80A211AC-402A-4997-AA02-42F5CA127C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2D123B0-5D4A-4AC5-8682-A4B4CFAA4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8D48022-1ABF-4659-AF2B-4B9094920CB4}"/>
              </a:ext>
            </a:extLst>
          </p:cNvPr>
          <p:cNvSpPr>
            <a:spLocks noGrp="1"/>
          </p:cNvSpPr>
          <p:nvPr>
            <p:ph type="dt" sz="half" idx="10"/>
          </p:nvPr>
        </p:nvSpPr>
        <p:spPr/>
        <p:txBody>
          <a:bodyPr/>
          <a:lstStyle/>
          <a:p>
            <a:fld id="{ED0CAFC4-D48C-4840-90AC-C2653BA10C95}" type="datetimeFigureOut">
              <a:rPr lang="de-DE" smtClean="0"/>
              <a:t>21.04.2023</a:t>
            </a:fld>
            <a:endParaRPr lang="de-DE"/>
          </a:p>
        </p:txBody>
      </p:sp>
      <p:sp>
        <p:nvSpPr>
          <p:cNvPr id="6" name="Fußzeilenplatzhalter 5">
            <a:extLst>
              <a:ext uri="{FF2B5EF4-FFF2-40B4-BE49-F238E27FC236}">
                <a16:creationId xmlns:a16="http://schemas.microsoft.com/office/drawing/2014/main" id="{840FD13C-389C-412F-B098-EBDDADE368D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7C29939-D317-495A-989D-428DDC847A9F}"/>
              </a:ext>
            </a:extLst>
          </p:cNvPr>
          <p:cNvSpPr>
            <a:spLocks noGrp="1"/>
          </p:cNvSpPr>
          <p:nvPr>
            <p:ph type="sldNum" sz="quarter" idx="12"/>
          </p:nvPr>
        </p:nvSpPr>
        <p:spPr/>
        <p:txBody>
          <a:bodyPr/>
          <a:lstStyle/>
          <a:p>
            <a:fld id="{AFAE8D5C-45AA-4767-AD3C-A16EBC141BE5}" type="slidenum">
              <a:rPr lang="de-DE" smtClean="0"/>
              <a:t>‹Nr.›</a:t>
            </a:fld>
            <a:endParaRPr lang="de-DE"/>
          </a:p>
        </p:txBody>
      </p:sp>
    </p:spTree>
    <p:extLst>
      <p:ext uri="{BB962C8B-B14F-4D97-AF65-F5344CB8AC3E}">
        <p14:creationId xmlns:p14="http://schemas.microsoft.com/office/powerpoint/2010/main" val="91187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8DE0AD9-1FFA-4629-AE92-B9E5F1A18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3DF6A33-2003-408C-B7AE-41C7F2016D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560E320-9A91-4E22-928D-A01A5C346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CAFC4-D48C-4840-90AC-C2653BA10C95}" type="datetimeFigureOut">
              <a:rPr lang="de-DE" smtClean="0"/>
              <a:t>21.04.2023</a:t>
            </a:fld>
            <a:endParaRPr lang="de-DE"/>
          </a:p>
        </p:txBody>
      </p:sp>
      <p:sp>
        <p:nvSpPr>
          <p:cNvPr id="5" name="Fußzeilenplatzhalter 4">
            <a:extLst>
              <a:ext uri="{FF2B5EF4-FFF2-40B4-BE49-F238E27FC236}">
                <a16:creationId xmlns:a16="http://schemas.microsoft.com/office/drawing/2014/main" id="{CF6CE900-88E6-4E12-A575-1A9C00B37D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55F1711F-DD87-4103-A9E1-F54186BBF0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E8D5C-45AA-4767-AD3C-A16EBC141BE5}" type="slidenum">
              <a:rPr lang="de-DE" smtClean="0"/>
              <a:t>‹Nr.›</a:t>
            </a:fld>
            <a:endParaRPr lang="de-DE"/>
          </a:p>
        </p:txBody>
      </p:sp>
    </p:spTree>
    <p:extLst>
      <p:ext uri="{BB962C8B-B14F-4D97-AF65-F5344CB8AC3E}">
        <p14:creationId xmlns:p14="http://schemas.microsoft.com/office/powerpoint/2010/main" val="232418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bs-1.de/bbs1/umat/sqltut/mysql-24.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F47E53-544E-4BC9-9CD4-ED68FE075226}"/>
              </a:ext>
            </a:extLst>
          </p:cNvPr>
          <p:cNvSpPr>
            <a:spLocks noGrp="1"/>
          </p:cNvSpPr>
          <p:nvPr>
            <p:ph type="ctrTitle"/>
          </p:nvPr>
        </p:nvSpPr>
        <p:spPr>
          <a:xfrm>
            <a:off x="1524000" y="1276475"/>
            <a:ext cx="9144000" cy="2387600"/>
          </a:xfrm>
        </p:spPr>
        <p:txBody>
          <a:bodyPr/>
          <a:lstStyle/>
          <a:p>
            <a:r>
              <a:rPr lang="de-DE" dirty="0"/>
              <a:t>Herzlich willkommen!</a:t>
            </a:r>
          </a:p>
        </p:txBody>
      </p:sp>
    </p:spTree>
    <p:extLst>
      <p:ext uri="{BB962C8B-B14F-4D97-AF65-F5344CB8AC3E}">
        <p14:creationId xmlns:p14="http://schemas.microsoft.com/office/powerpoint/2010/main" val="25642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D1E62-C3F7-4C5D-9F29-99CE159D6272}"/>
              </a:ext>
            </a:extLst>
          </p:cNvPr>
          <p:cNvSpPr>
            <a:spLocks noGrp="1"/>
          </p:cNvSpPr>
          <p:nvPr>
            <p:ph type="title"/>
          </p:nvPr>
        </p:nvSpPr>
        <p:spPr/>
        <p:txBody>
          <a:bodyPr/>
          <a:lstStyle/>
          <a:p>
            <a:r>
              <a:rPr lang="de-DE" dirty="0"/>
              <a:t>Was ist ein Datenbankverwaltungssystem?</a:t>
            </a:r>
          </a:p>
        </p:txBody>
      </p:sp>
      <p:pic>
        <p:nvPicPr>
          <p:cNvPr id="5" name="Inhaltsplatzhalter 4" descr="Künstliche Intelligenz Silhouette">
            <a:extLst>
              <a:ext uri="{FF2B5EF4-FFF2-40B4-BE49-F238E27FC236}">
                <a16:creationId xmlns:a16="http://schemas.microsoft.com/office/drawing/2014/main" id="{2A462118-9F71-46A0-B4B3-F678D067BF0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89918" y="1894114"/>
            <a:ext cx="1534886" cy="1534886"/>
          </a:xfrm>
        </p:spPr>
      </p:pic>
      <p:pic>
        <p:nvPicPr>
          <p:cNvPr id="7" name="Grafik 6" descr="Computer mit einfarbiger Füllung">
            <a:extLst>
              <a:ext uri="{FF2B5EF4-FFF2-40B4-BE49-F238E27FC236}">
                <a16:creationId xmlns:a16="http://schemas.microsoft.com/office/drawing/2014/main" id="{5E71E59C-6BB4-4715-B6B5-A55DA37E59E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3189417" y="1894112"/>
            <a:ext cx="1534886" cy="1534886"/>
          </a:xfrm>
          <a:prstGeom prst="rect">
            <a:avLst/>
          </a:prstGeom>
        </p:spPr>
      </p:pic>
      <p:pic>
        <p:nvPicPr>
          <p:cNvPr id="9" name="Grafik 8" descr="Cmd (Terminal) mit einfarbiger Füllung">
            <a:extLst>
              <a:ext uri="{FF2B5EF4-FFF2-40B4-BE49-F238E27FC236}">
                <a16:creationId xmlns:a16="http://schemas.microsoft.com/office/drawing/2014/main" id="{80D8387A-A708-4E27-9705-03C3B4CBA67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862501" y="1894112"/>
            <a:ext cx="1534886" cy="1534886"/>
          </a:xfrm>
          <a:prstGeom prst="rect">
            <a:avLst/>
          </a:prstGeom>
        </p:spPr>
      </p:pic>
      <p:pic>
        <p:nvPicPr>
          <p:cNvPr id="11" name="Grafik 10" descr="Datenbank Silhouette">
            <a:extLst>
              <a:ext uri="{FF2B5EF4-FFF2-40B4-BE49-F238E27FC236}">
                <a16:creationId xmlns:a16="http://schemas.microsoft.com/office/drawing/2014/main" id="{F88F9355-7160-4BDA-A698-26396CFB1F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015126" y="1894111"/>
            <a:ext cx="1534886" cy="1534886"/>
          </a:xfrm>
          <a:prstGeom prst="rect">
            <a:avLst/>
          </a:prstGeom>
        </p:spPr>
      </p:pic>
      <p:pic>
        <p:nvPicPr>
          <p:cNvPr id="13" name="Grafik 12" descr="Datenbank mit einfarbiger Füllung">
            <a:extLst>
              <a:ext uri="{FF2B5EF4-FFF2-40B4-BE49-F238E27FC236}">
                <a16:creationId xmlns:a16="http://schemas.microsoft.com/office/drawing/2014/main" id="{17936A36-23F2-45F5-8384-5B419A8FE3C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167752" y="1894112"/>
            <a:ext cx="1534885" cy="1534885"/>
          </a:xfrm>
          <a:prstGeom prst="rect">
            <a:avLst/>
          </a:prstGeom>
        </p:spPr>
      </p:pic>
      <p:sp>
        <p:nvSpPr>
          <p:cNvPr id="14" name="Pfeil: nach rechts 13">
            <a:extLst>
              <a:ext uri="{FF2B5EF4-FFF2-40B4-BE49-F238E27FC236}">
                <a16:creationId xmlns:a16="http://schemas.microsoft.com/office/drawing/2014/main" id="{CC1A0930-01E6-40C6-BF68-2FC3E7F69E90}"/>
              </a:ext>
            </a:extLst>
          </p:cNvPr>
          <p:cNvSpPr/>
          <p:nvPr/>
        </p:nvSpPr>
        <p:spPr>
          <a:xfrm>
            <a:off x="2224804" y="2420254"/>
            <a:ext cx="791028"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Pfeil: nach rechts 14">
            <a:extLst>
              <a:ext uri="{FF2B5EF4-FFF2-40B4-BE49-F238E27FC236}">
                <a16:creationId xmlns:a16="http://schemas.microsoft.com/office/drawing/2014/main" id="{229BD1B9-D4FD-4827-AB23-02B84283F21A}"/>
              </a:ext>
            </a:extLst>
          </p:cNvPr>
          <p:cNvSpPr/>
          <p:nvPr/>
        </p:nvSpPr>
        <p:spPr>
          <a:xfrm>
            <a:off x="4897888" y="2420254"/>
            <a:ext cx="791028"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Pfeil: nach rechts 15">
            <a:extLst>
              <a:ext uri="{FF2B5EF4-FFF2-40B4-BE49-F238E27FC236}">
                <a16:creationId xmlns:a16="http://schemas.microsoft.com/office/drawing/2014/main" id="{81F632A3-2A19-45A5-80DD-5842CA576E45}"/>
              </a:ext>
            </a:extLst>
          </p:cNvPr>
          <p:cNvSpPr/>
          <p:nvPr/>
        </p:nvSpPr>
        <p:spPr>
          <a:xfrm>
            <a:off x="7397387" y="2427802"/>
            <a:ext cx="791028"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Pfeil: nach rechts 16">
            <a:extLst>
              <a:ext uri="{FF2B5EF4-FFF2-40B4-BE49-F238E27FC236}">
                <a16:creationId xmlns:a16="http://schemas.microsoft.com/office/drawing/2014/main" id="{E37181B2-862A-43A6-91A4-6995D87F0597}"/>
              </a:ext>
            </a:extLst>
          </p:cNvPr>
          <p:cNvSpPr/>
          <p:nvPr/>
        </p:nvSpPr>
        <p:spPr>
          <a:xfrm>
            <a:off x="9463368" y="2430542"/>
            <a:ext cx="791028" cy="482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0F04BBFE-A461-4286-BB05-D35300947329}"/>
              </a:ext>
            </a:extLst>
          </p:cNvPr>
          <p:cNvSpPr txBox="1"/>
          <p:nvPr/>
        </p:nvSpPr>
        <p:spPr>
          <a:xfrm>
            <a:off x="689918" y="4574179"/>
            <a:ext cx="10864437" cy="1384995"/>
          </a:xfrm>
          <a:prstGeom prst="rect">
            <a:avLst/>
          </a:prstGeom>
          <a:noFill/>
        </p:spPr>
        <p:txBody>
          <a:bodyPr wrap="square" rtlCol="0">
            <a:spAutoFit/>
          </a:bodyPr>
          <a:lstStyle/>
          <a:p>
            <a:r>
              <a:rPr lang="de-DE" sz="2800" dirty="0"/>
              <a:t>Beispiel: Mensch sitzt an einem Ein- und Ausgabegerät (Computer) und ruft darin Google auf (Applikation). Google kommuniziert mit dem DBMS und das DBMS mit der eigentlichen Datenbank.</a:t>
            </a:r>
          </a:p>
        </p:txBody>
      </p:sp>
      <p:sp>
        <p:nvSpPr>
          <p:cNvPr id="19" name="Textfeld 18">
            <a:extLst>
              <a:ext uri="{FF2B5EF4-FFF2-40B4-BE49-F238E27FC236}">
                <a16:creationId xmlns:a16="http://schemas.microsoft.com/office/drawing/2014/main" id="{93C1657E-0941-4092-80B0-547504020B5D}"/>
              </a:ext>
            </a:extLst>
          </p:cNvPr>
          <p:cNvSpPr txBox="1"/>
          <p:nvPr/>
        </p:nvSpPr>
        <p:spPr>
          <a:xfrm>
            <a:off x="643988" y="3369185"/>
            <a:ext cx="1504643" cy="369332"/>
          </a:xfrm>
          <a:prstGeom prst="rect">
            <a:avLst/>
          </a:prstGeom>
          <a:noFill/>
        </p:spPr>
        <p:txBody>
          <a:bodyPr wrap="square" rtlCol="0">
            <a:spAutoFit/>
          </a:bodyPr>
          <a:lstStyle/>
          <a:p>
            <a:pPr algn="ctr"/>
            <a:r>
              <a:rPr lang="de-DE" dirty="0"/>
              <a:t>Mensch</a:t>
            </a:r>
          </a:p>
        </p:txBody>
      </p:sp>
      <p:sp>
        <p:nvSpPr>
          <p:cNvPr id="20" name="Textfeld 19">
            <a:extLst>
              <a:ext uri="{FF2B5EF4-FFF2-40B4-BE49-F238E27FC236}">
                <a16:creationId xmlns:a16="http://schemas.microsoft.com/office/drawing/2014/main" id="{912934F4-FF7E-4B90-970D-6D028C38933D}"/>
              </a:ext>
            </a:extLst>
          </p:cNvPr>
          <p:cNvSpPr txBox="1"/>
          <p:nvPr/>
        </p:nvSpPr>
        <p:spPr>
          <a:xfrm>
            <a:off x="3189417" y="3369185"/>
            <a:ext cx="1534886" cy="369332"/>
          </a:xfrm>
          <a:prstGeom prst="rect">
            <a:avLst/>
          </a:prstGeom>
          <a:noFill/>
        </p:spPr>
        <p:txBody>
          <a:bodyPr wrap="square" rtlCol="0">
            <a:spAutoFit/>
          </a:bodyPr>
          <a:lstStyle/>
          <a:p>
            <a:pPr algn="ctr"/>
            <a:r>
              <a:rPr lang="de-DE" dirty="0"/>
              <a:t>Gerät</a:t>
            </a:r>
          </a:p>
        </p:txBody>
      </p:sp>
      <p:sp>
        <p:nvSpPr>
          <p:cNvPr id="21" name="Textfeld 20">
            <a:extLst>
              <a:ext uri="{FF2B5EF4-FFF2-40B4-BE49-F238E27FC236}">
                <a16:creationId xmlns:a16="http://schemas.microsoft.com/office/drawing/2014/main" id="{2B713F1C-6AA7-468F-A862-B6B4D2B70D7E}"/>
              </a:ext>
            </a:extLst>
          </p:cNvPr>
          <p:cNvSpPr txBox="1"/>
          <p:nvPr/>
        </p:nvSpPr>
        <p:spPr>
          <a:xfrm>
            <a:off x="5849356" y="3369185"/>
            <a:ext cx="1534886" cy="369332"/>
          </a:xfrm>
          <a:prstGeom prst="rect">
            <a:avLst/>
          </a:prstGeom>
          <a:noFill/>
        </p:spPr>
        <p:txBody>
          <a:bodyPr wrap="square" rtlCol="0">
            <a:spAutoFit/>
          </a:bodyPr>
          <a:lstStyle/>
          <a:p>
            <a:pPr algn="ctr"/>
            <a:r>
              <a:rPr lang="de-DE" dirty="0"/>
              <a:t>Applikation</a:t>
            </a:r>
          </a:p>
        </p:txBody>
      </p:sp>
      <p:sp>
        <p:nvSpPr>
          <p:cNvPr id="22" name="Textfeld 21">
            <a:extLst>
              <a:ext uri="{FF2B5EF4-FFF2-40B4-BE49-F238E27FC236}">
                <a16:creationId xmlns:a16="http://schemas.microsoft.com/office/drawing/2014/main" id="{58B85007-14A8-48ED-BB31-4B9990B7CA08}"/>
              </a:ext>
            </a:extLst>
          </p:cNvPr>
          <p:cNvSpPr txBox="1"/>
          <p:nvPr/>
        </p:nvSpPr>
        <p:spPr>
          <a:xfrm>
            <a:off x="8001981" y="3362013"/>
            <a:ext cx="1534886" cy="369332"/>
          </a:xfrm>
          <a:prstGeom prst="rect">
            <a:avLst/>
          </a:prstGeom>
          <a:noFill/>
        </p:spPr>
        <p:txBody>
          <a:bodyPr wrap="square" rtlCol="0">
            <a:spAutoFit/>
          </a:bodyPr>
          <a:lstStyle/>
          <a:p>
            <a:pPr algn="ctr"/>
            <a:r>
              <a:rPr lang="de-DE" dirty="0"/>
              <a:t>DBMS</a:t>
            </a:r>
          </a:p>
        </p:txBody>
      </p:sp>
      <p:sp>
        <p:nvSpPr>
          <p:cNvPr id="23" name="Textfeld 22">
            <a:extLst>
              <a:ext uri="{FF2B5EF4-FFF2-40B4-BE49-F238E27FC236}">
                <a16:creationId xmlns:a16="http://schemas.microsoft.com/office/drawing/2014/main" id="{69FA40D1-A17F-4080-AD7C-76B660A94105}"/>
              </a:ext>
            </a:extLst>
          </p:cNvPr>
          <p:cNvSpPr txBox="1"/>
          <p:nvPr/>
        </p:nvSpPr>
        <p:spPr>
          <a:xfrm>
            <a:off x="10141461" y="3362013"/>
            <a:ext cx="1534886" cy="369332"/>
          </a:xfrm>
          <a:prstGeom prst="rect">
            <a:avLst/>
          </a:prstGeom>
          <a:noFill/>
        </p:spPr>
        <p:txBody>
          <a:bodyPr wrap="square" rtlCol="0">
            <a:spAutoFit/>
          </a:bodyPr>
          <a:lstStyle/>
          <a:p>
            <a:pPr algn="ctr"/>
            <a:r>
              <a:rPr lang="de-DE" dirty="0"/>
              <a:t>Datenbank</a:t>
            </a:r>
          </a:p>
        </p:txBody>
      </p:sp>
    </p:spTree>
    <p:extLst>
      <p:ext uri="{BB962C8B-B14F-4D97-AF65-F5344CB8AC3E}">
        <p14:creationId xmlns:p14="http://schemas.microsoft.com/office/powerpoint/2010/main" val="225038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p:bldP spid="19" grpId="0"/>
      <p:bldP spid="20" grpId="0"/>
      <p:bldP spid="21" grpId="0"/>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D1E62-C3F7-4C5D-9F29-99CE159D6272}"/>
              </a:ext>
            </a:extLst>
          </p:cNvPr>
          <p:cNvSpPr>
            <a:spLocks noGrp="1"/>
          </p:cNvSpPr>
          <p:nvPr>
            <p:ph type="title"/>
          </p:nvPr>
        </p:nvSpPr>
        <p:spPr/>
        <p:txBody>
          <a:bodyPr/>
          <a:lstStyle/>
          <a:p>
            <a:r>
              <a:rPr lang="de-DE" dirty="0"/>
              <a:t>Das Flat-File-Prinzip („Flache Dateien“)</a:t>
            </a:r>
          </a:p>
        </p:txBody>
      </p:sp>
      <p:sp>
        <p:nvSpPr>
          <p:cNvPr id="3" name="Inhaltsplatzhalter 2">
            <a:extLst>
              <a:ext uri="{FF2B5EF4-FFF2-40B4-BE49-F238E27FC236}">
                <a16:creationId xmlns:a16="http://schemas.microsoft.com/office/drawing/2014/main" id="{D1C2EE15-A0BA-4FBF-AC79-6DCD9D060781}"/>
              </a:ext>
            </a:extLst>
          </p:cNvPr>
          <p:cNvSpPr>
            <a:spLocks noGrp="1"/>
          </p:cNvSpPr>
          <p:nvPr>
            <p:ph idx="1"/>
          </p:nvPr>
        </p:nvSpPr>
        <p:spPr/>
        <p:txBody>
          <a:bodyPr/>
          <a:lstStyle/>
          <a:p>
            <a:r>
              <a:rPr lang="de-DE" dirty="0"/>
              <a:t>Die älteste Art von Computer-Datenbanken</a:t>
            </a:r>
          </a:p>
          <a:p>
            <a:r>
              <a:rPr lang="de-DE" dirty="0"/>
              <a:t>Daten werden in einer oder mehreren strukturierten Dateien eingetragen.</a:t>
            </a:r>
          </a:p>
          <a:p>
            <a:r>
              <a:rPr lang="de-DE" dirty="0"/>
              <a:t>Diese Dateien lassen sich nicht direkt in Beziehung setzen</a:t>
            </a:r>
          </a:p>
          <a:p>
            <a:endParaRPr lang="de-DE" dirty="0"/>
          </a:p>
          <a:p>
            <a:pPr marL="0" indent="0">
              <a:buNone/>
            </a:pPr>
            <a:endParaRPr lang="de-DE" dirty="0"/>
          </a:p>
        </p:txBody>
      </p:sp>
      <p:sp>
        <p:nvSpPr>
          <p:cNvPr id="4" name="Flussdiagramm: Dokument 3">
            <a:extLst>
              <a:ext uri="{FF2B5EF4-FFF2-40B4-BE49-F238E27FC236}">
                <a16:creationId xmlns:a16="http://schemas.microsoft.com/office/drawing/2014/main" id="{983E6758-6D0A-4668-97EA-9C5A78D91101}"/>
              </a:ext>
            </a:extLst>
          </p:cNvPr>
          <p:cNvSpPr/>
          <p:nvPr/>
        </p:nvSpPr>
        <p:spPr>
          <a:xfrm>
            <a:off x="1136820" y="4001294"/>
            <a:ext cx="3571104" cy="1917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a:t>Strukturierte Datei:</a:t>
            </a:r>
          </a:p>
          <a:p>
            <a:r>
              <a:rPr lang="de-DE" dirty="0"/>
              <a:t>Max	Mustermann	GB</a:t>
            </a:r>
          </a:p>
          <a:p>
            <a:r>
              <a:rPr lang="de-DE" dirty="0"/>
              <a:t>Matthias	Brinkmann	DE</a:t>
            </a:r>
          </a:p>
        </p:txBody>
      </p:sp>
      <p:sp>
        <p:nvSpPr>
          <p:cNvPr id="5" name="Flussdiagramm: Dokument 4">
            <a:extLst>
              <a:ext uri="{FF2B5EF4-FFF2-40B4-BE49-F238E27FC236}">
                <a16:creationId xmlns:a16="http://schemas.microsoft.com/office/drawing/2014/main" id="{EEC518F8-CFD5-4E03-8439-3289B3057FC8}"/>
              </a:ext>
            </a:extLst>
          </p:cNvPr>
          <p:cNvSpPr/>
          <p:nvPr/>
        </p:nvSpPr>
        <p:spPr>
          <a:xfrm>
            <a:off x="4932403" y="4001294"/>
            <a:ext cx="3571104" cy="19175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DE" b="1" dirty="0" err="1"/>
              <a:t>Comma</a:t>
            </a:r>
            <a:r>
              <a:rPr lang="de-DE" b="1" dirty="0"/>
              <a:t> </a:t>
            </a:r>
            <a:r>
              <a:rPr lang="de-DE" b="1" dirty="0" err="1"/>
              <a:t>separated</a:t>
            </a:r>
            <a:r>
              <a:rPr lang="de-DE" b="1" dirty="0"/>
              <a:t> Value (CSV):</a:t>
            </a:r>
          </a:p>
          <a:p>
            <a:r>
              <a:rPr lang="de-DE" dirty="0" err="1"/>
              <a:t>Max;Mustermann;GB</a:t>
            </a:r>
            <a:endParaRPr lang="de-DE" dirty="0"/>
          </a:p>
          <a:p>
            <a:r>
              <a:rPr lang="de-DE" dirty="0" err="1"/>
              <a:t>Matthias;Brinkmann;DE</a:t>
            </a:r>
            <a:endParaRPr lang="de-DE" dirty="0"/>
          </a:p>
        </p:txBody>
      </p:sp>
      <p:pic>
        <p:nvPicPr>
          <p:cNvPr id="7" name="Grafik 6" descr="Tabelle mit einfarbiger Füllung">
            <a:extLst>
              <a:ext uri="{FF2B5EF4-FFF2-40B4-BE49-F238E27FC236}">
                <a16:creationId xmlns:a16="http://schemas.microsoft.com/office/drawing/2014/main" id="{1FCD95AB-E225-44E8-904C-63F17EDA74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727986" y="3551149"/>
            <a:ext cx="2625814" cy="2625814"/>
          </a:xfrm>
          <a:prstGeom prst="rect">
            <a:avLst/>
          </a:prstGeom>
        </p:spPr>
      </p:pic>
      <p:sp>
        <p:nvSpPr>
          <p:cNvPr id="8" name="Textfeld 7">
            <a:extLst>
              <a:ext uri="{FF2B5EF4-FFF2-40B4-BE49-F238E27FC236}">
                <a16:creationId xmlns:a16="http://schemas.microsoft.com/office/drawing/2014/main" id="{6AFC7EF0-741A-4F1B-A5C0-72006772FBD9}"/>
              </a:ext>
            </a:extLst>
          </p:cNvPr>
          <p:cNvSpPr txBox="1"/>
          <p:nvPr/>
        </p:nvSpPr>
        <p:spPr>
          <a:xfrm>
            <a:off x="8946292" y="5758249"/>
            <a:ext cx="2261286" cy="369332"/>
          </a:xfrm>
          <a:prstGeom prst="rect">
            <a:avLst/>
          </a:prstGeom>
          <a:noFill/>
        </p:spPr>
        <p:txBody>
          <a:bodyPr wrap="square" rtlCol="0">
            <a:spAutoFit/>
          </a:bodyPr>
          <a:lstStyle/>
          <a:p>
            <a:pPr algn="ctr"/>
            <a:r>
              <a:rPr lang="de-DE" dirty="0"/>
              <a:t>Tabellen (z.B. Excel)</a:t>
            </a:r>
          </a:p>
        </p:txBody>
      </p:sp>
    </p:spTree>
    <p:extLst>
      <p:ext uri="{BB962C8B-B14F-4D97-AF65-F5344CB8AC3E}">
        <p14:creationId xmlns:p14="http://schemas.microsoft.com/office/powerpoint/2010/main" val="227707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71E500-4A9D-4249-AD18-2BBA6436EE98}"/>
              </a:ext>
            </a:extLst>
          </p:cNvPr>
          <p:cNvSpPr>
            <a:spLocks noGrp="1"/>
          </p:cNvSpPr>
          <p:nvPr>
            <p:ph type="title"/>
          </p:nvPr>
        </p:nvSpPr>
        <p:spPr/>
        <p:txBody>
          <a:bodyPr/>
          <a:lstStyle/>
          <a:p>
            <a:r>
              <a:rPr lang="de-DE" dirty="0"/>
              <a:t>Relationale Datenbank-Managementsysteme (RDBMS)</a:t>
            </a:r>
          </a:p>
        </p:txBody>
      </p:sp>
      <p:sp>
        <p:nvSpPr>
          <p:cNvPr id="3" name="Inhaltsplatzhalter 2">
            <a:extLst>
              <a:ext uri="{FF2B5EF4-FFF2-40B4-BE49-F238E27FC236}">
                <a16:creationId xmlns:a16="http://schemas.microsoft.com/office/drawing/2014/main" id="{05E75212-F9C4-4AB4-845A-3941C89D0ECF}"/>
              </a:ext>
            </a:extLst>
          </p:cNvPr>
          <p:cNvSpPr>
            <a:spLocks noGrp="1"/>
          </p:cNvSpPr>
          <p:nvPr>
            <p:ph idx="1"/>
          </p:nvPr>
        </p:nvSpPr>
        <p:spPr/>
        <p:txBody>
          <a:bodyPr/>
          <a:lstStyle/>
          <a:p>
            <a:r>
              <a:rPr lang="de-DE" dirty="0"/>
              <a:t>Speichern Daten in unterschiedlichen Tabellen</a:t>
            </a:r>
          </a:p>
          <a:p>
            <a:r>
              <a:rPr lang="de-DE" dirty="0"/>
              <a:t>Anders als Flat-Files können diese Daten in eine „Beziehung“ gesetzt werden, die sogenannten Relationen</a:t>
            </a:r>
          </a:p>
          <a:p>
            <a:endParaRPr lang="de-DE" dirty="0"/>
          </a:p>
          <a:p>
            <a:r>
              <a:rPr lang="de-DE" dirty="0"/>
              <a:t>Beispiel: In einer Tabelle werden die Daten eines Kunden gespeichert, in einer zweiten Tabelle getrennt nach Jahren deren jeweiligen Umsatz</a:t>
            </a:r>
          </a:p>
        </p:txBody>
      </p:sp>
    </p:spTree>
    <p:extLst>
      <p:ext uri="{BB962C8B-B14F-4D97-AF65-F5344CB8AC3E}">
        <p14:creationId xmlns:p14="http://schemas.microsoft.com/office/powerpoint/2010/main" val="89533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5F644A-0D43-4E33-B712-F573E2B3DF88}"/>
              </a:ext>
            </a:extLst>
          </p:cNvPr>
          <p:cNvSpPr>
            <a:spLocks noGrp="1"/>
          </p:cNvSpPr>
          <p:nvPr>
            <p:ph type="title"/>
          </p:nvPr>
        </p:nvSpPr>
        <p:spPr/>
        <p:txBody>
          <a:bodyPr/>
          <a:lstStyle/>
          <a:p>
            <a:r>
              <a:rPr lang="de-DE" dirty="0"/>
              <a:t>Zwischenfrage…</a:t>
            </a:r>
          </a:p>
        </p:txBody>
      </p:sp>
      <p:sp>
        <p:nvSpPr>
          <p:cNvPr id="3" name="Inhaltsplatzhalter 2">
            <a:extLst>
              <a:ext uri="{FF2B5EF4-FFF2-40B4-BE49-F238E27FC236}">
                <a16:creationId xmlns:a16="http://schemas.microsoft.com/office/drawing/2014/main" id="{F4D4C84B-B28E-4CA8-BB65-ABDE25801EBD}"/>
              </a:ext>
            </a:extLst>
          </p:cNvPr>
          <p:cNvSpPr>
            <a:spLocks noGrp="1"/>
          </p:cNvSpPr>
          <p:nvPr>
            <p:ph idx="1"/>
          </p:nvPr>
        </p:nvSpPr>
        <p:spPr/>
        <p:txBody>
          <a:bodyPr>
            <a:normAutofit/>
          </a:bodyPr>
          <a:lstStyle/>
          <a:p>
            <a:r>
              <a:rPr lang="de-DE" sz="3600" dirty="0"/>
              <a:t>Was sind nach dieser Beschreibung die Vorteile, die bei der Nutzung von Relationen entstehen?</a:t>
            </a:r>
          </a:p>
        </p:txBody>
      </p:sp>
    </p:spTree>
    <p:extLst>
      <p:ext uri="{BB962C8B-B14F-4D97-AF65-F5344CB8AC3E}">
        <p14:creationId xmlns:p14="http://schemas.microsoft.com/office/powerpoint/2010/main" val="1194209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3EC318-3928-418C-8083-9F00C86D1B5E}"/>
              </a:ext>
            </a:extLst>
          </p:cNvPr>
          <p:cNvSpPr>
            <a:spLocks noGrp="1"/>
          </p:cNvSpPr>
          <p:nvPr>
            <p:ph type="title"/>
          </p:nvPr>
        </p:nvSpPr>
        <p:spPr/>
        <p:txBody>
          <a:bodyPr/>
          <a:lstStyle/>
          <a:p>
            <a:r>
              <a:rPr lang="de-DE" dirty="0"/>
              <a:t>Weitere Datenbank-Modelle („Arten“)</a:t>
            </a:r>
          </a:p>
        </p:txBody>
      </p:sp>
      <p:sp>
        <p:nvSpPr>
          <p:cNvPr id="3" name="Inhaltsplatzhalter 2">
            <a:extLst>
              <a:ext uri="{FF2B5EF4-FFF2-40B4-BE49-F238E27FC236}">
                <a16:creationId xmlns:a16="http://schemas.microsoft.com/office/drawing/2014/main" id="{74336DE6-0801-40FB-98E7-473FA5A0ABE3}"/>
              </a:ext>
            </a:extLst>
          </p:cNvPr>
          <p:cNvSpPr>
            <a:spLocks noGrp="1"/>
          </p:cNvSpPr>
          <p:nvPr>
            <p:ph idx="1"/>
          </p:nvPr>
        </p:nvSpPr>
        <p:spPr/>
        <p:txBody>
          <a:bodyPr/>
          <a:lstStyle/>
          <a:p>
            <a:r>
              <a:rPr lang="de-DE" dirty="0"/>
              <a:t>Objektorientierte Datenbanken</a:t>
            </a:r>
          </a:p>
          <a:p>
            <a:r>
              <a:rPr lang="de-DE" dirty="0"/>
              <a:t>Objektrelationale Datenbanken</a:t>
            </a:r>
          </a:p>
          <a:p>
            <a:r>
              <a:rPr lang="de-DE" dirty="0"/>
              <a:t>Graph-Datenbanken</a:t>
            </a:r>
          </a:p>
          <a:p>
            <a:r>
              <a:rPr lang="de-DE" dirty="0"/>
              <a:t>Dokumenten-Basierende Datenbank (Nur noch Lotus Notes)</a:t>
            </a:r>
          </a:p>
          <a:p>
            <a:endParaRPr lang="de-DE" dirty="0"/>
          </a:p>
          <a:p>
            <a:r>
              <a:rPr lang="de-DE" dirty="0">
                <a:solidFill>
                  <a:schemeClr val="accent1">
                    <a:lumMod val="75000"/>
                  </a:schemeClr>
                </a:solidFill>
              </a:rPr>
              <a:t>Häufige Frage in den mündlichen Prüfungen: Welche Datenbank-Modelle gibt es, was sind die Unterschiede. Viele Prüfer wechseln von der objektorientierten Datenbank dann auf objektorientierte Programmierung!</a:t>
            </a:r>
          </a:p>
        </p:txBody>
      </p:sp>
    </p:spTree>
    <p:extLst>
      <p:ext uri="{BB962C8B-B14F-4D97-AF65-F5344CB8AC3E}">
        <p14:creationId xmlns:p14="http://schemas.microsoft.com/office/powerpoint/2010/main" val="72340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EF335-2486-4A0C-9AE4-1BE79F879FA1}"/>
              </a:ext>
            </a:extLst>
          </p:cNvPr>
          <p:cNvSpPr>
            <a:spLocks noGrp="1"/>
          </p:cNvSpPr>
          <p:nvPr>
            <p:ph type="title"/>
          </p:nvPr>
        </p:nvSpPr>
        <p:spPr/>
        <p:txBody>
          <a:bodyPr/>
          <a:lstStyle/>
          <a:p>
            <a:r>
              <a:rPr lang="de-DE" dirty="0"/>
              <a:t>Wie sehen Relationen aus?</a:t>
            </a:r>
          </a:p>
        </p:txBody>
      </p:sp>
      <p:graphicFrame>
        <p:nvGraphicFramePr>
          <p:cNvPr id="4" name="Tabelle 4">
            <a:extLst>
              <a:ext uri="{FF2B5EF4-FFF2-40B4-BE49-F238E27FC236}">
                <a16:creationId xmlns:a16="http://schemas.microsoft.com/office/drawing/2014/main" id="{DFCBEBCA-C8A7-40D9-8F65-8286BAAA876E}"/>
              </a:ext>
            </a:extLst>
          </p:cNvPr>
          <p:cNvGraphicFramePr>
            <a:graphicFrameLocks noGrp="1"/>
          </p:cNvGraphicFramePr>
          <p:nvPr>
            <p:ph idx="1"/>
            <p:extLst>
              <p:ext uri="{D42A27DB-BD31-4B8C-83A1-F6EECF244321}">
                <p14:modId xmlns:p14="http://schemas.microsoft.com/office/powerpoint/2010/main" val="2040696210"/>
              </p:ext>
            </p:extLst>
          </p:nvPr>
        </p:nvGraphicFramePr>
        <p:xfrm>
          <a:off x="838200" y="2446638"/>
          <a:ext cx="4512276" cy="11125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3001871381"/>
                    </a:ext>
                  </a:extLst>
                </a:gridCol>
                <a:gridCol w="1050324">
                  <a:extLst>
                    <a:ext uri="{9D8B030D-6E8A-4147-A177-3AD203B41FA5}">
                      <a16:colId xmlns:a16="http://schemas.microsoft.com/office/drawing/2014/main" val="4151053770"/>
                    </a:ext>
                  </a:extLst>
                </a:gridCol>
                <a:gridCol w="1800483">
                  <a:extLst>
                    <a:ext uri="{9D8B030D-6E8A-4147-A177-3AD203B41FA5}">
                      <a16:colId xmlns:a16="http://schemas.microsoft.com/office/drawing/2014/main" val="3378676319"/>
                    </a:ext>
                  </a:extLst>
                </a:gridCol>
                <a:gridCol w="1128069">
                  <a:extLst>
                    <a:ext uri="{9D8B030D-6E8A-4147-A177-3AD203B41FA5}">
                      <a16:colId xmlns:a16="http://schemas.microsoft.com/office/drawing/2014/main" val="1597207620"/>
                    </a:ext>
                  </a:extLst>
                </a:gridCol>
              </a:tblGrid>
              <a:tr h="370840">
                <a:tc>
                  <a:txBody>
                    <a:bodyPr/>
                    <a:lstStyle/>
                    <a:p>
                      <a:r>
                        <a:rPr lang="de-DE" dirty="0"/>
                        <a:t>Nr.</a:t>
                      </a:r>
                    </a:p>
                  </a:txBody>
                  <a:tcPr/>
                </a:tc>
                <a:tc>
                  <a:txBody>
                    <a:bodyPr/>
                    <a:lstStyle/>
                    <a:p>
                      <a:r>
                        <a:rPr lang="de-DE" dirty="0"/>
                        <a:t>Vorname</a:t>
                      </a:r>
                    </a:p>
                  </a:txBody>
                  <a:tcPr/>
                </a:tc>
                <a:tc>
                  <a:txBody>
                    <a:bodyPr/>
                    <a:lstStyle/>
                    <a:p>
                      <a:r>
                        <a:rPr lang="de-DE" dirty="0"/>
                        <a:t>Name</a:t>
                      </a:r>
                    </a:p>
                  </a:txBody>
                  <a:tcPr/>
                </a:tc>
                <a:tc>
                  <a:txBody>
                    <a:bodyPr/>
                    <a:lstStyle/>
                    <a:p>
                      <a:r>
                        <a:rPr lang="de-DE" dirty="0"/>
                        <a:t>Land</a:t>
                      </a:r>
                    </a:p>
                  </a:txBody>
                  <a:tcPr/>
                </a:tc>
                <a:extLst>
                  <a:ext uri="{0D108BD9-81ED-4DB2-BD59-A6C34878D82A}">
                    <a16:rowId xmlns:a16="http://schemas.microsoft.com/office/drawing/2014/main" val="983136741"/>
                  </a:ext>
                </a:extLst>
              </a:tr>
              <a:tr h="370840">
                <a:tc>
                  <a:txBody>
                    <a:bodyPr/>
                    <a:lstStyle/>
                    <a:p>
                      <a:r>
                        <a:rPr lang="de-DE" dirty="0"/>
                        <a:t>1</a:t>
                      </a:r>
                    </a:p>
                  </a:txBody>
                  <a:tcPr/>
                </a:tc>
                <a:tc>
                  <a:txBody>
                    <a:bodyPr/>
                    <a:lstStyle/>
                    <a:p>
                      <a:r>
                        <a:rPr lang="de-DE" dirty="0"/>
                        <a:t>Max</a:t>
                      </a:r>
                    </a:p>
                  </a:txBody>
                  <a:tcPr/>
                </a:tc>
                <a:tc>
                  <a:txBody>
                    <a:bodyPr/>
                    <a:lstStyle/>
                    <a:p>
                      <a:r>
                        <a:rPr lang="de-DE" dirty="0"/>
                        <a:t>Mustermann</a:t>
                      </a:r>
                    </a:p>
                  </a:txBody>
                  <a:tcPr/>
                </a:tc>
                <a:tc>
                  <a:txBody>
                    <a:bodyPr/>
                    <a:lstStyle/>
                    <a:p>
                      <a:r>
                        <a:rPr lang="de-DE" dirty="0"/>
                        <a:t>GB</a:t>
                      </a:r>
                    </a:p>
                  </a:txBody>
                  <a:tcPr/>
                </a:tc>
                <a:extLst>
                  <a:ext uri="{0D108BD9-81ED-4DB2-BD59-A6C34878D82A}">
                    <a16:rowId xmlns:a16="http://schemas.microsoft.com/office/drawing/2014/main" val="3328322295"/>
                  </a:ext>
                </a:extLst>
              </a:tr>
              <a:tr h="370840">
                <a:tc>
                  <a:txBody>
                    <a:bodyPr/>
                    <a:lstStyle/>
                    <a:p>
                      <a:r>
                        <a:rPr lang="de-DE" dirty="0"/>
                        <a:t>2</a:t>
                      </a:r>
                    </a:p>
                  </a:txBody>
                  <a:tcPr/>
                </a:tc>
                <a:tc>
                  <a:txBody>
                    <a:bodyPr/>
                    <a:lstStyle/>
                    <a:p>
                      <a:r>
                        <a:rPr lang="de-DE" dirty="0"/>
                        <a:t>Matthias</a:t>
                      </a:r>
                    </a:p>
                  </a:txBody>
                  <a:tcPr/>
                </a:tc>
                <a:tc>
                  <a:txBody>
                    <a:bodyPr/>
                    <a:lstStyle/>
                    <a:p>
                      <a:r>
                        <a:rPr lang="de-DE" dirty="0"/>
                        <a:t>Brinkmann</a:t>
                      </a:r>
                    </a:p>
                  </a:txBody>
                  <a:tcPr/>
                </a:tc>
                <a:tc>
                  <a:txBody>
                    <a:bodyPr/>
                    <a:lstStyle/>
                    <a:p>
                      <a:r>
                        <a:rPr lang="de-DE" dirty="0"/>
                        <a:t>DE</a:t>
                      </a:r>
                    </a:p>
                  </a:txBody>
                  <a:tcPr/>
                </a:tc>
                <a:extLst>
                  <a:ext uri="{0D108BD9-81ED-4DB2-BD59-A6C34878D82A}">
                    <a16:rowId xmlns:a16="http://schemas.microsoft.com/office/drawing/2014/main" val="1902629267"/>
                  </a:ext>
                </a:extLst>
              </a:tr>
            </a:tbl>
          </a:graphicData>
        </a:graphic>
      </p:graphicFrame>
      <p:graphicFrame>
        <p:nvGraphicFramePr>
          <p:cNvPr id="6" name="Tabelle 6">
            <a:extLst>
              <a:ext uri="{FF2B5EF4-FFF2-40B4-BE49-F238E27FC236}">
                <a16:creationId xmlns:a16="http://schemas.microsoft.com/office/drawing/2014/main" id="{284D5EC3-D57F-4D6E-BD11-AF23CEC876F4}"/>
              </a:ext>
            </a:extLst>
          </p:cNvPr>
          <p:cNvGraphicFramePr>
            <a:graphicFrameLocks noGrp="1"/>
          </p:cNvGraphicFramePr>
          <p:nvPr>
            <p:extLst>
              <p:ext uri="{D42A27DB-BD31-4B8C-83A1-F6EECF244321}">
                <p14:modId xmlns:p14="http://schemas.microsoft.com/office/powerpoint/2010/main" val="3942607303"/>
              </p:ext>
            </p:extLst>
          </p:nvPr>
        </p:nvGraphicFramePr>
        <p:xfrm>
          <a:off x="7543115" y="2446638"/>
          <a:ext cx="2491013" cy="2225040"/>
        </p:xfrm>
        <a:graphic>
          <a:graphicData uri="http://schemas.openxmlformats.org/drawingml/2006/table">
            <a:tbl>
              <a:tblPr firstRow="1" bandRow="1">
                <a:tableStyleId>{5C22544A-7EE6-4342-B048-85BDC9FD1C3A}</a:tableStyleId>
              </a:tblPr>
              <a:tblGrid>
                <a:gridCol w="550560">
                  <a:extLst>
                    <a:ext uri="{9D8B030D-6E8A-4147-A177-3AD203B41FA5}">
                      <a16:colId xmlns:a16="http://schemas.microsoft.com/office/drawing/2014/main" val="3656471404"/>
                    </a:ext>
                  </a:extLst>
                </a:gridCol>
                <a:gridCol w="753763">
                  <a:extLst>
                    <a:ext uri="{9D8B030D-6E8A-4147-A177-3AD203B41FA5}">
                      <a16:colId xmlns:a16="http://schemas.microsoft.com/office/drawing/2014/main" val="1004625443"/>
                    </a:ext>
                  </a:extLst>
                </a:gridCol>
                <a:gridCol w="1186690">
                  <a:extLst>
                    <a:ext uri="{9D8B030D-6E8A-4147-A177-3AD203B41FA5}">
                      <a16:colId xmlns:a16="http://schemas.microsoft.com/office/drawing/2014/main" val="2952588030"/>
                    </a:ext>
                  </a:extLst>
                </a:gridCol>
              </a:tblGrid>
              <a:tr h="370840">
                <a:tc>
                  <a:txBody>
                    <a:bodyPr/>
                    <a:lstStyle/>
                    <a:p>
                      <a:r>
                        <a:rPr lang="de-DE" dirty="0"/>
                        <a:t>FK</a:t>
                      </a:r>
                    </a:p>
                  </a:txBody>
                  <a:tcPr/>
                </a:tc>
                <a:tc>
                  <a:txBody>
                    <a:bodyPr/>
                    <a:lstStyle/>
                    <a:p>
                      <a:r>
                        <a:rPr lang="de-DE" dirty="0"/>
                        <a:t>Jahr</a:t>
                      </a:r>
                    </a:p>
                  </a:txBody>
                  <a:tcPr/>
                </a:tc>
                <a:tc>
                  <a:txBody>
                    <a:bodyPr/>
                    <a:lstStyle/>
                    <a:p>
                      <a:r>
                        <a:rPr lang="de-DE" dirty="0"/>
                        <a:t>Umsatz</a:t>
                      </a:r>
                    </a:p>
                  </a:txBody>
                  <a:tcPr/>
                </a:tc>
                <a:extLst>
                  <a:ext uri="{0D108BD9-81ED-4DB2-BD59-A6C34878D82A}">
                    <a16:rowId xmlns:a16="http://schemas.microsoft.com/office/drawing/2014/main" val="630817227"/>
                  </a:ext>
                </a:extLst>
              </a:tr>
              <a:tr h="370840">
                <a:tc>
                  <a:txBody>
                    <a:bodyPr/>
                    <a:lstStyle/>
                    <a:p>
                      <a:r>
                        <a:rPr lang="de-DE" dirty="0"/>
                        <a:t>1</a:t>
                      </a:r>
                    </a:p>
                  </a:txBody>
                  <a:tcPr/>
                </a:tc>
                <a:tc>
                  <a:txBody>
                    <a:bodyPr/>
                    <a:lstStyle/>
                    <a:p>
                      <a:r>
                        <a:rPr lang="de-DE" dirty="0"/>
                        <a:t>2019</a:t>
                      </a:r>
                    </a:p>
                  </a:txBody>
                  <a:tcPr/>
                </a:tc>
                <a:tc>
                  <a:txBody>
                    <a:bodyPr/>
                    <a:lstStyle/>
                    <a:p>
                      <a:pPr algn="r"/>
                      <a:r>
                        <a:rPr lang="de-DE" dirty="0"/>
                        <a:t>975,16 €</a:t>
                      </a:r>
                    </a:p>
                  </a:txBody>
                  <a:tcPr/>
                </a:tc>
                <a:extLst>
                  <a:ext uri="{0D108BD9-81ED-4DB2-BD59-A6C34878D82A}">
                    <a16:rowId xmlns:a16="http://schemas.microsoft.com/office/drawing/2014/main" val="363822240"/>
                  </a:ext>
                </a:extLst>
              </a:tr>
              <a:tr h="370840">
                <a:tc>
                  <a:txBody>
                    <a:bodyPr/>
                    <a:lstStyle/>
                    <a:p>
                      <a:r>
                        <a:rPr lang="de-DE" dirty="0"/>
                        <a:t>1</a:t>
                      </a:r>
                    </a:p>
                  </a:txBody>
                  <a:tcPr/>
                </a:tc>
                <a:tc>
                  <a:txBody>
                    <a:bodyPr/>
                    <a:lstStyle/>
                    <a:p>
                      <a:r>
                        <a:rPr lang="de-DE" dirty="0"/>
                        <a:t>2020</a:t>
                      </a:r>
                    </a:p>
                  </a:txBody>
                  <a:tcPr/>
                </a:tc>
                <a:tc>
                  <a:txBody>
                    <a:bodyPr/>
                    <a:lstStyle/>
                    <a:p>
                      <a:pPr algn="r"/>
                      <a:r>
                        <a:rPr lang="de-DE" dirty="0"/>
                        <a:t>1298,10 €</a:t>
                      </a:r>
                    </a:p>
                  </a:txBody>
                  <a:tcPr/>
                </a:tc>
                <a:extLst>
                  <a:ext uri="{0D108BD9-81ED-4DB2-BD59-A6C34878D82A}">
                    <a16:rowId xmlns:a16="http://schemas.microsoft.com/office/drawing/2014/main" val="3808785820"/>
                  </a:ext>
                </a:extLst>
              </a:tr>
              <a:tr h="370840">
                <a:tc>
                  <a:txBody>
                    <a:bodyPr/>
                    <a:lstStyle/>
                    <a:p>
                      <a:r>
                        <a:rPr lang="de-DE" dirty="0"/>
                        <a:t>2</a:t>
                      </a:r>
                    </a:p>
                  </a:txBody>
                  <a:tcPr/>
                </a:tc>
                <a:tc>
                  <a:txBody>
                    <a:bodyPr/>
                    <a:lstStyle/>
                    <a:p>
                      <a:r>
                        <a:rPr lang="de-DE" dirty="0"/>
                        <a:t>2019</a:t>
                      </a:r>
                    </a:p>
                  </a:txBody>
                  <a:tcPr/>
                </a:tc>
                <a:tc>
                  <a:txBody>
                    <a:bodyPr/>
                    <a:lstStyle/>
                    <a:p>
                      <a:pPr algn="r"/>
                      <a:r>
                        <a:rPr lang="de-DE" dirty="0"/>
                        <a:t>763,00 €</a:t>
                      </a:r>
                    </a:p>
                  </a:txBody>
                  <a:tcPr/>
                </a:tc>
                <a:extLst>
                  <a:ext uri="{0D108BD9-81ED-4DB2-BD59-A6C34878D82A}">
                    <a16:rowId xmlns:a16="http://schemas.microsoft.com/office/drawing/2014/main" val="1965934554"/>
                  </a:ext>
                </a:extLst>
              </a:tr>
              <a:tr h="370840">
                <a:tc>
                  <a:txBody>
                    <a:bodyPr/>
                    <a:lstStyle/>
                    <a:p>
                      <a:r>
                        <a:rPr lang="de-DE" dirty="0"/>
                        <a:t>2</a:t>
                      </a:r>
                    </a:p>
                  </a:txBody>
                  <a:tcPr/>
                </a:tc>
                <a:tc>
                  <a:txBody>
                    <a:bodyPr/>
                    <a:lstStyle/>
                    <a:p>
                      <a:r>
                        <a:rPr lang="de-DE" dirty="0"/>
                        <a:t>2020</a:t>
                      </a:r>
                    </a:p>
                  </a:txBody>
                  <a:tcPr/>
                </a:tc>
                <a:tc>
                  <a:txBody>
                    <a:bodyPr/>
                    <a:lstStyle/>
                    <a:p>
                      <a:pPr algn="r"/>
                      <a:r>
                        <a:rPr lang="de-DE" dirty="0"/>
                        <a:t>431,17 €</a:t>
                      </a:r>
                    </a:p>
                  </a:txBody>
                  <a:tcPr/>
                </a:tc>
                <a:extLst>
                  <a:ext uri="{0D108BD9-81ED-4DB2-BD59-A6C34878D82A}">
                    <a16:rowId xmlns:a16="http://schemas.microsoft.com/office/drawing/2014/main" val="3895681944"/>
                  </a:ext>
                </a:extLst>
              </a:tr>
              <a:tr h="370840">
                <a:tc>
                  <a:txBody>
                    <a:bodyPr/>
                    <a:lstStyle/>
                    <a:p>
                      <a:r>
                        <a:rPr lang="de-DE" dirty="0"/>
                        <a:t>2</a:t>
                      </a:r>
                    </a:p>
                  </a:txBody>
                  <a:tcPr/>
                </a:tc>
                <a:tc>
                  <a:txBody>
                    <a:bodyPr/>
                    <a:lstStyle/>
                    <a:p>
                      <a:r>
                        <a:rPr lang="de-DE" dirty="0"/>
                        <a:t>2021</a:t>
                      </a:r>
                    </a:p>
                  </a:txBody>
                  <a:tcPr/>
                </a:tc>
                <a:tc>
                  <a:txBody>
                    <a:bodyPr/>
                    <a:lstStyle/>
                    <a:p>
                      <a:pPr algn="r"/>
                      <a:r>
                        <a:rPr lang="de-DE" dirty="0"/>
                        <a:t>972,91 €</a:t>
                      </a:r>
                    </a:p>
                  </a:txBody>
                  <a:tcPr/>
                </a:tc>
                <a:extLst>
                  <a:ext uri="{0D108BD9-81ED-4DB2-BD59-A6C34878D82A}">
                    <a16:rowId xmlns:a16="http://schemas.microsoft.com/office/drawing/2014/main" val="1092847634"/>
                  </a:ext>
                </a:extLst>
              </a:tr>
            </a:tbl>
          </a:graphicData>
        </a:graphic>
      </p:graphicFrame>
      <p:sp>
        <p:nvSpPr>
          <p:cNvPr id="10" name="Pfeil: nach rechts 9">
            <a:extLst>
              <a:ext uri="{FF2B5EF4-FFF2-40B4-BE49-F238E27FC236}">
                <a16:creationId xmlns:a16="http://schemas.microsoft.com/office/drawing/2014/main" id="{06EEDB36-BDAF-47D5-8F7E-5F11A2382CE1}"/>
              </a:ext>
            </a:extLst>
          </p:cNvPr>
          <p:cNvSpPr/>
          <p:nvPr/>
        </p:nvSpPr>
        <p:spPr>
          <a:xfrm>
            <a:off x="5585253" y="2844242"/>
            <a:ext cx="1655805" cy="358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D50F979C-9BE0-4ED9-926D-BCFEAB368889}"/>
              </a:ext>
            </a:extLst>
          </p:cNvPr>
          <p:cNvSpPr txBox="1"/>
          <p:nvPr/>
        </p:nvSpPr>
        <p:spPr>
          <a:xfrm>
            <a:off x="838200" y="4250724"/>
            <a:ext cx="5130114" cy="1754326"/>
          </a:xfrm>
          <a:prstGeom prst="rect">
            <a:avLst/>
          </a:prstGeom>
          <a:noFill/>
        </p:spPr>
        <p:txBody>
          <a:bodyPr wrap="square" rtlCol="0">
            <a:spAutoFit/>
          </a:bodyPr>
          <a:lstStyle/>
          <a:p>
            <a:r>
              <a:rPr lang="de-DE" dirty="0"/>
              <a:t>In Tabelle „Umsatz“ ergeben FK und Jahr zusammen den PK, der den Datensatz eindeutig markiert. Es handelt sich um eine 1:n-Beziehung.</a:t>
            </a:r>
          </a:p>
          <a:p>
            <a:endParaRPr lang="de-DE" dirty="0"/>
          </a:p>
          <a:p>
            <a:r>
              <a:rPr lang="de-DE" dirty="0"/>
              <a:t>PK = Primary Key (Primärschlüssel)</a:t>
            </a:r>
          </a:p>
          <a:p>
            <a:r>
              <a:rPr lang="de-DE" dirty="0"/>
              <a:t>FK = </a:t>
            </a:r>
            <a:r>
              <a:rPr lang="de-DE" dirty="0" err="1"/>
              <a:t>Foreign</a:t>
            </a:r>
            <a:r>
              <a:rPr lang="de-DE" dirty="0"/>
              <a:t> Key (Fremdschlüssel)</a:t>
            </a:r>
          </a:p>
        </p:txBody>
      </p:sp>
      <p:sp>
        <p:nvSpPr>
          <p:cNvPr id="12" name="Textfeld 11">
            <a:extLst>
              <a:ext uri="{FF2B5EF4-FFF2-40B4-BE49-F238E27FC236}">
                <a16:creationId xmlns:a16="http://schemas.microsoft.com/office/drawing/2014/main" id="{75C9A3A0-F3DC-42A6-AA92-7AA3497957ED}"/>
              </a:ext>
            </a:extLst>
          </p:cNvPr>
          <p:cNvSpPr txBox="1"/>
          <p:nvPr/>
        </p:nvSpPr>
        <p:spPr>
          <a:xfrm>
            <a:off x="838200" y="1916189"/>
            <a:ext cx="2426370" cy="369332"/>
          </a:xfrm>
          <a:prstGeom prst="rect">
            <a:avLst/>
          </a:prstGeom>
          <a:noFill/>
        </p:spPr>
        <p:txBody>
          <a:bodyPr wrap="none" rtlCol="0">
            <a:spAutoFit/>
          </a:bodyPr>
          <a:lstStyle/>
          <a:p>
            <a:r>
              <a:rPr lang="de-DE" b="1" dirty="0"/>
              <a:t>Tabelle „Kunden“ („1“):</a:t>
            </a:r>
          </a:p>
        </p:txBody>
      </p:sp>
      <p:sp>
        <p:nvSpPr>
          <p:cNvPr id="13" name="Textfeld 12">
            <a:extLst>
              <a:ext uri="{FF2B5EF4-FFF2-40B4-BE49-F238E27FC236}">
                <a16:creationId xmlns:a16="http://schemas.microsoft.com/office/drawing/2014/main" id="{C32B80FB-B835-46D6-8C73-117F06716857}"/>
              </a:ext>
            </a:extLst>
          </p:cNvPr>
          <p:cNvSpPr txBox="1"/>
          <p:nvPr/>
        </p:nvSpPr>
        <p:spPr>
          <a:xfrm>
            <a:off x="7548318" y="1898133"/>
            <a:ext cx="2409506" cy="369332"/>
          </a:xfrm>
          <a:prstGeom prst="rect">
            <a:avLst/>
          </a:prstGeom>
          <a:noFill/>
        </p:spPr>
        <p:txBody>
          <a:bodyPr wrap="none" rtlCol="0">
            <a:spAutoFit/>
          </a:bodyPr>
          <a:lstStyle/>
          <a:p>
            <a:r>
              <a:rPr lang="de-DE" b="1" dirty="0"/>
              <a:t>Tabelle „Umsatz“ („n“):</a:t>
            </a:r>
          </a:p>
        </p:txBody>
      </p:sp>
    </p:spTree>
    <p:extLst>
      <p:ext uri="{BB962C8B-B14F-4D97-AF65-F5344CB8AC3E}">
        <p14:creationId xmlns:p14="http://schemas.microsoft.com/office/powerpoint/2010/main" val="274038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C36B4B-A284-4E02-BA0D-3706F1FC0379}"/>
              </a:ext>
            </a:extLst>
          </p:cNvPr>
          <p:cNvSpPr>
            <a:spLocks noGrp="1"/>
          </p:cNvSpPr>
          <p:nvPr>
            <p:ph type="title"/>
          </p:nvPr>
        </p:nvSpPr>
        <p:spPr/>
        <p:txBody>
          <a:bodyPr/>
          <a:lstStyle/>
          <a:p>
            <a:r>
              <a:rPr lang="de-DE" dirty="0"/>
              <a:t>SQL beinhaltet Befehle für:</a:t>
            </a:r>
          </a:p>
        </p:txBody>
      </p:sp>
      <p:sp>
        <p:nvSpPr>
          <p:cNvPr id="3" name="Inhaltsplatzhalter 2">
            <a:extLst>
              <a:ext uri="{FF2B5EF4-FFF2-40B4-BE49-F238E27FC236}">
                <a16:creationId xmlns:a16="http://schemas.microsoft.com/office/drawing/2014/main" id="{5FD2C97C-718C-47FE-A647-A39C6BA8B01E}"/>
              </a:ext>
            </a:extLst>
          </p:cNvPr>
          <p:cNvSpPr>
            <a:spLocks noGrp="1"/>
          </p:cNvSpPr>
          <p:nvPr>
            <p:ph idx="1"/>
          </p:nvPr>
        </p:nvSpPr>
        <p:spPr/>
        <p:txBody>
          <a:bodyPr>
            <a:normAutofit/>
          </a:bodyPr>
          <a:lstStyle/>
          <a:p>
            <a:r>
              <a:rPr lang="de-DE" dirty="0"/>
              <a:t>Datendefinition (z.B. </a:t>
            </a:r>
            <a:r>
              <a:rPr lang="de-DE" dirty="0">
                <a:latin typeface="Courier New" panose="02070309020205020404" pitchFamily="49" charset="0"/>
                <a:cs typeface="Courier New" panose="02070309020205020404" pitchFamily="49" charset="0"/>
              </a:rPr>
              <a:t>ALTER TABLE</a:t>
            </a:r>
            <a:r>
              <a:rPr lang="de-DE" dirty="0"/>
              <a:t>)</a:t>
            </a:r>
            <a:br>
              <a:rPr lang="de-DE" dirty="0"/>
            </a:br>
            <a:r>
              <a:rPr lang="de-DE" dirty="0"/>
              <a:t>„Data Definition Language“ (DDL)</a:t>
            </a:r>
          </a:p>
          <a:p>
            <a:r>
              <a:rPr lang="de-DE" dirty="0"/>
              <a:t>Datenbearbeitung (z.B. </a:t>
            </a:r>
            <a:r>
              <a:rPr lang="de-DE" dirty="0">
                <a:latin typeface="Courier New" panose="02070309020205020404" pitchFamily="49" charset="0"/>
                <a:cs typeface="Courier New" panose="02070309020205020404" pitchFamily="49" charset="0"/>
              </a:rPr>
              <a:t>UPDATE</a:t>
            </a:r>
            <a:r>
              <a:rPr lang="de-DE" dirty="0"/>
              <a:t>)</a:t>
            </a:r>
            <a:br>
              <a:rPr lang="de-DE" dirty="0"/>
            </a:br>
            <a:r>
              <a:rPr lang="de-DE" dirty="0"/>
              <a:t>„Data Manipulation Language“ (DML)</a:t>
            </a:r>
          </a:p>
          <a:p>
            <a:r>
              <a:rPr lang="de-DE" dirty="0"/>
              <a:t>Datenabfrage (z.B. </a:t>
            </a:r>
            <a:r>
              <a:rPr lang="de-DE" dirty="0">
                <a:latin typeface="Courier New" panose="02070309020205020404" pitchFamily="49" charset="0"/>
                <a:cs typeface="Courier New" panose="02070309020205020404" pitchFamily="49" charset="0"/>
              </a:rPr>
              <a:t>SELECT</a:t>
            </a:r>
            <a:r>
              <a:rPr lang="de-DE" dirty="0"/>
              <a:t>)</a:t>
            </a:r>
            <a:br>
              <a:rPr lang="de-DE" dirty="0"/>
            </a:br>
            <a:r>
              <a:rPr lang="de-DE" dirty="0"/>
              <a:t>„Data Query Language“ (DQL)</a:t>
            </a:r>
          </a:p>
          <a:p>
            <a:r>
              <a:rPr lang="de-DE" dirty="0"/>
              <a:t>Datenkontrolle (z.B. </a:t>
            </a:r>
            <a:r>
              <a:rPr lang="de-DE" dirty="0">
                <a:latin typeface="Courier New" panose="02070309020205020404" pitchFamily="49" charset="0"/>
                <a:cs typeface="Courier New" panose="02070309020205020404" pitchFamily="49" charset="0"/>
              </a:rPr>
              <a:t>GRANT PRIVILEGE</a:t>
            </a:r>
            <a:r>
              <a:rPr lang="de-DE" dirty="0"/>
              <a:t>)</a:t>
            </a:r>
            <a:br>
              <a:rPr lang="de-DE" dirty="0"/>
            </a:br>
            <a:r>
              <a:rPr lang="de-DE" dirty="0"/>
              <a:t>„Data Control Language“ (DCL)</a:t>
            </a:r>
          </a:p>
        </p:txBody>
      </p:sp>
    </p:spTree>
    <p:extLst>
      <p:ext uri="{BB962C8B-B14F-4D97-AF65-F5344CB8AC3E}">
        <p14:creationId xmlns:p14="http://schemas.microsoft.com/office/powerpoint/2010/main" val="164010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ABBAF9-120B-484A-B2D4-1B81EC530E87}"/>
              </a:ext>
            </a:extLst>
          </p:cNvPr>
          <p:cNvSpPr>
            <a:spLocks noGrp="1"/>
          </p:cNvSpPr>
          <p:nvPr>
            <p:ph type="title"/>
          </p:nvPr>
        </p:nvSpPr>
        <p:spPr/>
        <p:txBody>
          <a:bodyPr/>
          <a:lstStyle/>
          <a:p>
            <a:r>
              <a:rPr lang="de-DE" dirty="0"/>
              <a:t>Statements</a:t>
            </a:r>
          </a:p>
        </p:txBody>
      </p:sp>
      <p:sp>
        <p:nvSpPr>
          <p:cNvPr id="3" name="Inhaltsplatzhalter 2">
            <a:extLst>
              <a:ext uri="{FF2B5EF4-FFF2-40B4-BE49-F238E27FC236}">
                <a16:creationId xmlns:a16="http://schemas.microsoft.com/office/drawing/2014/main" id="{618C179D-A666-4F5D-BC5C-9ECB0D2793D8}"/>
              </a:ext>
            </a:extLst>
          </p:cNvPr>
          <p:cNvSpPr>
            <a:spLocks noGrp="1"/>
          </p:cNvSpPr>
          <p:nvPr>
            <p:ph idx="1"/>
          </p:nvPr>
        </p:nvSpPr>
        <p:spPr/>
        <p:txBody>
          <a:bodyPr/>
          <a:lstStyle/>
          <a:p>
            <a:r>
              <a:rPr lang="de-DE" dirty="0"/>
              <a:t>Ein typisches SQL-Statement (Statement = Ein Befehl):</a:t>
            </a:r>
            <a:br>
              <a:rPr lang="de-DE" dirty="0"/>
            </a:br>
            <a:endParaRPr lang="de-DE" dirty="0"/>
          </a:p>
          <a:p>
            <a:r>
              <a:rPr lang="de-DE" sz="2400" dirty="0">
                <a:latin typeface="Courier New" panose="02070309020205020404" pitchFamily="49" charset="0"/>
                <a:cs typeface="Courier New" panose="02070309020205020404" pitchFamily="49" charset="0"/>
              </a:rPr>
              <a:t>SELECT * FROM Kunden WHERE </a:t>
            </a:r>
            <a:r>
              <a:rPr lang="de-DE" sz="2400" dirty="0" err="1">
                <a:latin typeface="Courier New" panose="02070309020205020404" pitchFamily="49" charset="0"/>
                <a:cs typeface="Courier New" panose="02070309020205020404" pitchFamily="49" charset="0"/>
              </a:rPr>
              <a:t>name</a:t>
            </a:r>
            <a:r>
              <a:rPr lang="de-DE" sz="2400" dirty="0">
                <a:latin typeface="Courier New" panose="02070309020205020404" pitchFamily="49" charset="0"/>
                <a:cs typeface="Courier New" panose="02070309020205020404" pitchFamily="49" charset="0"/>
              </a:rPr>
              <a:t> LIKE „%MUSTERMANN%“;</a:t>
            </a:r>
          </a:p>
          <a:p>
            <a:endParaRPr lang="de-DE" dirty="0"/>
          </a:p>
        </p:txBody>
      </p:sp>
    </p:spTree>
    <p:extLst>
      <p:ext uri="{BB962C8B-B14F-4D97-AF65-F5344CB8AC3E}">
        <p14:creationId xmlns:p14="http://schemas.microsoft.com/office/powerpoint/2010/main" val="9254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C36B4B-A284-4E02-BA0D-3706F1FC0379}"/>
              </a:ext>
            </a:extLst>
          </p:cNvPr>
          <p:cNvSpPr>
            <a:spLocks noGrp="1"/>
          </p:cNvSpPr>
          <p:nvPr>
            <p:ph type="title"/>
          </p:nvPr>
        </p:nvSpPr>
        <p:spPr/>
        <p:txBody>
          <a:bodyPr/>
          <a:lstStyle/>
          <a:p>
            <a:r>
              <a:rPr lang="de-DE" dirty="0"/>
              <a:t>Reservierte Wörter</a:t>
            </a:r>
          </a:p>
        </p:txBody>
      </p:sp>
      <p:sp>
        <p:nvSpPr>
          <p:cNvPr id="3" name="Inhaltsplatzhalter 2">
            <a:extLst>
              <a:ext uri="{FF2B5EF4-FFF2-40B4-BE49-F238E27FC236}">
                <a16:creationId xmlns:a16="http://schemas.microsoft.com/office/drawing/2014/main" id="{5FD2C97C-718C-47FE-A647-A39C6BA8B01E}"/>
              </a:ext>
            </a:extLst>
          </p:cNvPr>
          <p:cNvSpPr>
            <a:spLocks noGrp="1"/>
          </p:cNvSpPr>
          <p:nvPr>
            <p:ph idx="1"/>
          </p:nvPr>
        </p:nvSpPr>
        <p:spPr/>
        <p:txBody>
          <a:bodyPr/>
          <a:lstStyle/>
          <a:p>
            <a:r>
              <a:rPr lang="de-DE" dirty="0"/>
              <a:t>Alle Befehle des SQL-Satzes sind reservierte Wörter. Sie dürfen nicht z.B. als Tabellenname benutzt werden</a:t>
            </a:r>
          </a:p>
          <a:p>
            <a:r>
              <a:rPr lang="de-DE" dirty="0"/>
              <a:t>Würde man eine Tabelle zum Beispiel „WHERE“ nennen, dann würde ein Statement entstehen, das das RDBMS nicht mehr interpretieren kann.</a:t>
            </a:r>
          </a:p>
          <a:p>
            <a:endParaRPr lang="de-DE" dirty="0"/>
          </a:p>
          <a:p>
            <a:r>
              <a:rPr lang="de-DE" dirty="0"/>
              <a:t>Ein UNGÜLTIGES SQL-Statement mit einer Tabelle namens „WHERE“:</a:t>
            </a:r>
            <a:br>
              <a:rPr lang="de-DE" dirty="0"/>
            </a:br>
            <a:r>
              <a:rPr lang="de-DE" sz="2400" dirty="0">
                <a:latin typeface="Courier New" panose="02070309020205020404" pitchFamily="49" charset="0"/>
                <a:cs typeface="Courier New" panose="02070309020205020404" pitchFamily="49" charset="0"/>
              </a:rPr>
              <a:t>SELECT * FROM WHERE WHERE </a:t>
            </a:r>
            <a:r>
              <a:rPr lang="de-DE" sz="2400" dirty="0" err="1">
                <a:latin typeface="Courier New" panose="02070309020205020404" pitchFamily="49" charset="0"/>
                <a:cs typeface="Courier New" panose="02070309020205020404" pitchFamily="49" charset="0"/>
              </a:rPr>
              <a:t>name</a:t>
            </a:r>
            <a:r>
              <a:rPr lang="de-DE" sz="2400" dirty="0">
                <a:latin typeface="Courier New" panose="02070309020205020404" pitchFamily="49" charset="0"/>
                <a:cs typeface="Courier New" panose="02070309020205020404" pitchFamily="49" charset="0"/>
              </a:rPr>
              <a:t> LIKE „%MUSTERMANN%“;</a:t>
            </a:r>
          </a:p>
        </p:txBody>
      </p:sp>
    </p:spTree>
    <p:extLst>
      <p:ext uri="{BB962C8B-B14F-4D97-AF65-F5344CB8AC3E}">
        <p14:creationId xmlns:p14="http://schemas.microsoft.com/office/powerpoint/2010/main" val="261342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EF335-2486-4A0C-9AE4-1BE79F879FA1}"/>
              </a:ext>
            </a:extLst>
          </p:cNvPr>
          <p:cNvSpPr>
            <a:spLocks noGrp="1"/>
          </p:cNvSpPr>
          <p:nvPr>
            <p:ph type="title"/>
          </p:nvPr>
        </p:nvSpPr>
        <p:spPr/>
        <p:txBody>
          <a:bodyPr/>
          <a:lstStyle/>
          <a:p>
            <a:r>
              <a:rPr lang="de-DE" dirty="0"/>
              <a:t>Daten und Strukturen</a:t>
            </a:r>
          </a:p>
        </p:txBody>
      </p:sp>
      <p:graphicFrame>
        <p:nvGraphicFramePr>
          <p:cNvPr id="4" name="Tabelle 4">
            <a:extLst>
              <a:ext uri="{FF2B5EF4-FFF2-40B4-BE49-F238E27FC236}">
                <a16:creationId xmlns:a16="http://schemas.microsoft.com/office/drawing/2014/main" id="{DFCBEBCA-C8A7-40D9-8F65-8286BAAA876E}"/>
              </a:ext>
            </a:extLst>
          </p:cNvPr>
          <p:cNvGraphicFramePr>
            <a:graphicFrameLocks noGrp="1"/>
          </p:cNvGraphicFramePr>
          <p:nvPr>
            <p:ph idx="1"/>
            <p:extLst>
              <p:ext uri="{D42A27DB-BD31-4B8C-83A1-F6EECF244321}">
                <p14:modId xmlns:p14="http://schemas.microsoft.com/office/powerpoint/2010/main" val="556230990"/>
              </p:ext>
            </p:extLst>
          </p:nvPr>
        </p:nvGraphicFramePr>
        <p:xfrm>
          <a:off x="838200" y="1940005"/>
          <a:ext cx="4512276" cy="11125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3001871381"/>
                    </a:ext>
                  </a:extLst>
                </a:gridCol>
                <a:gridCol w="1050324">
                  <a:extLst>
                    <a:ext uri="{9D8B030D-6E8A-4147-A177-3AD203B41FA5}">
                      <a16:colId xmlns:a16="http://schemas.microsoft.com/office/drawing/2014/main" val="4151053770"/>
                    </a:ext>
                  </a:extLst>
                </a:gridCol>
                <a:gridCol w="1800483">
                  <a:extLst>
                    <a:ext uri="{9D8B030D-6E8A-4147-A177-3AD203B41FA5}">
                      <a16:colId xmlns:a16="http://schemas.microsoft.com/office/drawing/2014/main" val="3378676319"/>
                    </a:ext>
                  </a:extLst>
                </a:gridCol>
                <a:gridCol w="1128069">
                  <a:extLst>
                    <a:ext uri="{9D8B030D-6E8A-4147-A177-3AD203B41FA5}">
                      <a16:colId xmlns:a16="http://schemas.microsoft.com/office/drawing/2014/main" val="1597207620"/>
                    </a:ext>
                  </a:extLst>
                </a:gridCol>
              </a:tblGrid>
              <a:tr h="370840">
                <a:tc>
                  <a:txBody>
                    <a:bodyPr/>
                    <a:lstStyle/>
                    <a:p>
                      <a:r>
                        <a:rPr lang="de-DE" dirty="0"/>
                        <a:t>Nr.</a:t>
                      </a:r>
                    </a:p>
                  </a:txBody>
                  <a:tcPr/>
                </a:tc>
                <a:tc>
                  <a:txBody>
                    <a:bodyPr/>
                    <a:lstStyle/>
                    <a:p>
                      <a:r>
                        <a:rPr lang="de-DE" dirty="0"/>
                        <a:t>Vorname</a:t>
                      </a:r>
                    </a:p>
                  </a:txBody>
                  <a:tcPr/>
                </a:tc>
                <a:tc>
                  <a:txBody>
                    <a:bodyPr/>
                    <a:lstStyle/>
                    <a:p>
                      <a:r>
                        <a:rPr lang="de-DE" dirty="0"/>
                        <a:t>Name</a:t>
                      </a:r>
                    </a:p>
                  </a:txBody>
                  <a:tcPr/>
                </a:tc>
                <a:tc>
                  <a:txBody>
                    <a:bodyPr/>
                    <a:lstStyle/>
                    <a:p>
                      <a:r>
                        <a:rPr lang="de-DE" dirty="0"/>
                        <a:t>Land</a:t>
                      </a:r>
                    </a:p>
                  </a:txBody>
                  <a:tcPr/>
                </a:tc>
                <a:extLst>
                  <a:ext uri="{0D108BD9-81ED-4DB2-BD59-A6C34878D82A}">
                    <a16:rowId xmlns:a16="http://schemas.microsoft.com/office/drawing/2014/main" val="983136741"/>
                  </a:ext>
                </a:extLst>
              </a:tr>
              <a:tr h="370840">
                <a:tc>
                  <a:txBody>
                    <a:bodyPr/>
                    <a:lstStyle/>
                    <a:p>
                      <a:r>
                        <a:rPr lang="de-DE" dirty="0"/>
                        <a:t>1</a:t>
                      </a:r>
                    </a:p>
                  </a:txBody>
                  <a:tcPr/>
                </a:tc>
                <a:tc>
                  <a:txBody>
                    <a:bodyPr/>
                    <a:lstStyle/>
                    <a:p>
                      <a:r>
                        <a:rPr lang="de-DE" dirty="0"/>
                        <a:t>Max</a:t>
                      </a:r>
                    </a:p>
                  </a:txBody>
                  <a:tcPr/>
                </a:tc>
                <a:tc>
                  <a:txBody>
                    <a:bodyPr/>
                    <a:lstStyle/>
                    <a:p>
                      <a:r>
                        <a:rPr lang="de-DE" dirty="0"/>
                        <a:t>Mustermann</a:t>
                      </a:r>
                    </a:p>
                  </a:txBody>
                  <a:tcPr/>
                </a:tc>
                <a:tc>
                  <a:txBody>
                    <a:bodyPr/>
                    <a:lstStyle/>
                    <a:p>
                      <a:r>
                        <a:rPr lang="de-DE" dirty="0"/>
                        <a:t>GB</a:t>
                      </a:r>
                    </a:p>
                  </a:txBody>
                  <a:tcPr/>
                </a:tc>
                <a:extLst>
                  <a:ext uri="{0D108BD9-81ED-4DB2-BD59-A6C34878D82A}">
                    <a16:rowId xmlns:a16="http://schemas.microsoft.com/office/drawing/2014/main" val="3328322295"/>
                  </a:ext>
                </a:extLst>
              </a:tr>
              <a:tr h="370840">
                <a:tc>
                  <a:txBody>
                    <a:bodyPr/>
                    <a:lstStyle/>
                    <a:p>
                      <a:r>
                        <a:rPr lang="de-DE" dirty="0"/>
                        <a:t>2</a:t>
                      </a:r>
                    </a:p>
                  </a:txBody>
                  <a:tcPr/>
                </a:tc>
                <a:tc>
                  <a:txBody>
                    <a:bodyPr/>
                    <a:lstStyle/>
                    <a:p>
                      <a:r>
                        <a:rPr lang="de-DE" dirty="0"/>
                        <a:t>Matthias</a:t>
                      </a:r>
                    </a:p>
                  </a:txBody>
                  <a:tcPr/>
                </a:tc>
                <a:tc>
                  <a:txBody>
                    <a:bodyPr/>
                    <a:lstStyle/>
                    <a:p>
                      <a:r>
                        <a:rPr lang="de-DE" dirty="0"/>
                        <a:t>Brinkmann</a:t>
                      </a:r>
                    </a:p>
                  </a:txBody>
                  <a:tcPr/>
                </a:tc>
                <a:tc>
                  <a:txBody>
                    <a:bodyPr/>
                    <a:lstStyle/>
                    <a:p>
                      <a:r>
                        <a:rPr lang="de-DE" dirty="0"/>
                        <a:t>DE</a:t>
                      </a:r>
                    </a:p>
                  </a:txBody>
                  <a:tcPr/>
                </a:tc>
                <a:extLst>
                  <a:ext uri="{0D108BD9-81ED-4DB2-BD59-A6C34878D82A}">
                    <a16:rowId xmlns:a16="http://schemas.microsoft.com/office/drawing/2014/main" val="1902629267"/>
                  </a:ext>
                </a:extLst>
              </a:tr>
            </a:tbl>
          </a:graphicData>
        </a:graphic>
      </p:graphicFrame>
      <p:graphicFrame>
        <p:nvGraphicFramePr>
          <p:cNvPr id="6" name="Tabelle 6">
            <a:extLst>
              <a:ext uri="{FF2B5EF4-FFF2-40B4-BE49-F238E27FC236}">
                <a16:creationId xmlns:a16="http://schemas.microsoft.com/office/drawing/2014/main" id="{284D5EC3-D57F-4D6E-BD11-AF23CEC876F4}"/>
              </a:ext>
            </a:extLst>
          </p:cNvPr>
          <p:cNvGraphicFramePr>
            <a:graphicFrameLocks noGrp="1"/>
          </p:cNvGraphicFramePr>
          <p:nvPr>
            <p:extLst>
              <p:ext uri="{D42A27DB-BD31-4B8C-83A1-F6EECF244321}">
                <p14:modId xmlns:p14="http://schemas.microsoft.com/office/powerpoint/2010/main" val="3397450204"/>
              </p:ext>
            </p:extLst>
          </p:nvPr>
        </p:nvGraphicFramePr>
        <p:xfrm>
          <a:off x="7466811" y="1940005"/>
          <a:ext cx="2491013" cy="2494280"/>
        </p:xfrm>
        <a:graphic>
          <a:graphicData uri="http://schemas.openxmlformats.org/drawingml/2006/table">
            <a:tbl>
              <a:tblPr firstRow="1" bandRow="1">
                <a:tableStyleId>{5C22544A-7EE6-4342-B048-85BDC9FD1C3A}</a:tableStyleId>
              </a:tblPr>
              <a:tblGrid>
                <a:gridCol w="577438">
                  <a:extLst>
                    <a:ext uri="{9D8B030D-6E8A-4147-A177-3AD203B41FA5}">
                      <a16:colId xmlns:a16="http://schemas.microsoft.com/office/drawing/2014/main" val="3656471404"/>
                    </a:ext>
                  </a:extLst>
                </a:gridCol>
                <a:gridCol w="726885">
                  <a:extLst>
                    <a:ext uri="{9D8B030D-6E8A-4147-A177-3AD203B41FA5}">
                      <a16:colId xmlns:a16="http://schemas.microsoft.com/office/drawing/2014/main" val="1004625443"/>
                    </a:ext>
                  </a:extLst>
                </a:gridCol>
                <a:gridCol w="1186690">
                  <a:extLst>
                    <a:ext uri="{9D8B030D-6E8A-4147-A177-3AD203B41FA5}">
                      <a16:colId xmlns:a16="http://schemas.microsoft.com/office/drawing/2014/main" val="2952588030"/>
                    </a:ext>
                  </a:extLst>
                </a:gridCol>
              </a:tblGrid>
              <a:tr h="370840">
                <a:tc>
                  <a:txBody>
                    <a:bodyPr/>
                    <a:lstStyle/>
                    <a:p>
                      <a:r>
                        <a:rPr lang="de-DE" dirty="0" err="1"/>
                        <a:t>Nr</a:t>
                      </a:r>
                      <a:r>
                        <a:rPr lang="de-DE" dirty="0"/>
                        <a:t> (FK)</a:t>
                      </a:r>
                    </a:p>
                  </a:txBody>
                  <a:tcPr/>
                </a:tc>
                <a:tc>
                  <a:txBody>
                    <a:bodyPr/>
                    <a:lstStyle/>
                    <a:p>
                      <a:r>
                        <a:rPr lang="de-DE" dirty="0"/>
                        <a:t>Jahr</a:t>
                      </a:r>
                    </a:p>
                  </a:txBody>
                  <a:tcPr/>
                </a:tc>
                <a:tc>
                  <a:txBody>
                    <a:bodyPr/>
                    <a:lstStyle/>
                    <a:p>
                      <a:r>
                        <a:rPr lang="de-DE" dirty="0"/>
                        <a:t>Umsatz</a:t>
                      </a:r>
                    </a:p>
                  </a:txBody>
                  <a:tcPr/>
                </a:tc>
                <a:extLst>
                  <a:ext uri="{0D108BD9-81ED-4DB2-BD59-A6C34878D82A}">
                    <a16:rowId xmlns:a16="http://schemas.microsoft.com/office/drawing/2014/main" val="630817227"/>
                  </a:ext>
                </a:extLst>
              </a:tr>
              <a:tr h="370840">
                <a:tc>
                  <a:txBody>
                    <a:bodyPr/>
                    <a:lstStyle/>
                    <a:p>
                      <a:r>
                        <a:rPr lang="de-DE" dirty="0"/>
                        <a:t>1</a:t>
                      </a:r>
                    </a:p>
                  </a:txBody>
                  <a:tcPr/>
                </a:tc>
                <a:tc>
                  <a:txBody>
                    <a:bodyPr/>
                    <a:lstStyle/>
                    <a:p>
                      <a:r>
                        <a:rPr lang="de-DE" dirty="0"/>
                        <a:t>2019</a:t>
                      </a:r>
                    </a:p>
                  </a:txBody>
                  <a:tcPr/>
                </a:tc>
                <a:tc>
                  <a:txBody>
                    <a:bodyPr/>
                    <a:lstStyle/>
                    <a:p>
                      <a:pPr algn="r"/>
                      <a:r>
                        <a:rPr lang="de-DE" dirty="0"/>
                        <a:t>975,16 €</a:t>
                      </a:r>
                    </a:p>
                  </a:txBody>
                  <a:tcPr/>
                </a:tc>
                <a:extLst>
                  <a:ext uri="{0D108BD9-81ED-4DB2-BD59-A6C34878D82A}">
                    <a16:rowId xmlns:a16="http://schemas.microsoft.com/office/drawing/2014/main" val="363822240"/>
                  </a:ext>
                </a:extLst>
              </a:tr>
              <a:tr h="370840">
                <a:tc>
                  <a:txBody>
                    <a:bodyPr/>
                    <a:lstStyle/>
                    <a:p>
                      <a:r>
                        <a:rPr lang="de-DE" dirty="0"/>
                        <a:t>1</a:t>
                      </a:r>
                    </a:p>
                  </a:txBody>
                  <a:tcPr/>
                </a:tc>
                <a:tc>
                  <a:txBody>
                    <a:bodyPr/>
                    <a:lstStyle/>
                    <a:p>
                      <a:r>
                        <a:rPr lang="de-DE" dirty="0"/>
                        <a:t>2020</a:t>
                      </a:r>
                    </a:p>
                  </a:txBody>
                  <a:tcPr/>
                </a:tc>
                <a:tc>
                  <a:txBody>
                    <a:bodyPr/>
                    <a:lstStyle/>
                    <a:p>
                      <a:pPr algn="r"/>
                      <a:r>
                        <a:rPr lang="de-DE" dirty="0"/>
                        <a:t>1298,10 €</a:t>
                      </a:r>
                    </a:p>
                  </a:txBody>
                  <a:tcPr/>
                </a:tc>
                <a:extLst>
                  <a:ext uri="{0D108BD9-81ED-4DB2-BD59-A6C34878D82A}">
                    <a16:rowId xmlns:a16="http://schemas.microsoft.com/office/drawing/2014/main" val="3808785820"/>
                  </a:ext>
                </a:extLst>
              </a:tr>
              <a:tr h="370840">
                <a:tc>
                  <a:txBody>
                    <a:bodyPr/>
                    <a:lstStyle/>
                    <a:p>
                      <a:r>
                        <a:rPr lang="de-DE" dirty="0"/>
                        <a:t>2</a:t>
                      </a:r>
                    </a:p>
                  </a:txBody>
                  <a:tcPr/>
                </a:tc>
                <a:tc>
                  <a:txBody>
                    <a:bodyPr/>
                    <a:lstStyle/>
                    <a:p>
                      <a:r>
                        <a:rPr lang="de-DE" dirty="0"/>
                        <a:t>2019</a:t>
                      </a:r>
                    </a:p>
                  </a:txBody>
                  <a:tcPr/>
                </a:tc>
                <a:tc>
                  <a:txBody>
                    <a:bodyPr/>
                    <a:lstStyle/>
                    <a:p>
                      <a:pPr algn="r"/>
                      <a:r>
                        <a:rPr lang="de-DE" dirty="0"/>
                        <a:t>763,00 €</a:t>
                      </a:r>
                    </a:p>
                  </a:txBody>
                  <a:tcPr/>
                </a:tc>
                <a:extLst>
                  <a:ext uri="{0D108BD9-81ED-4DB2-BD59-A6C34878D82A}">
                    <a16:rowId xmlns:a16="http://schemas.microsoft.com/office/drawing/2014/main" val="1965934554"/>
                  </a:ext>
                </a:extLst>
              </a:tr>
              <a:tr h="370840">
                <a:tc>
                  <a:txBody>
                    <a:bodyPr/>
                    <a:lstStyle/>
                    <a:p>
                      <a:r>
                        <a:rPr lang="de-DE" dirty="0"/>
                        <a:t>2</a:t>
                      </a:r>
                    </a:p>
                  </a:txBody>
                  <a:tcPr/>
                </a:tc>
                <a:tc>
                  <a:txBody>
                    <a:bodyPr/>
                    <a:lstStyle/>
                    <a:p>
                      <a:r>
                        <a:rPr lang="de-DE" dirty="0"/>
                        <a:t>2020</a:t>
                      </a:r>
                    </a:p>
                  </a:txBody>
                  <a:tcPr/>
                </a:tc>
                <a:tc>
                  <a:txBody>
                    <a:bodyPr/>
                    <a:lstStyle/>
                    <a:p>
                      <a:pPr algn="r"/>
                      <a:r>
                        <a:rPr lang="de-DE" dirty="0"/>
                        <a:t>431,17 €</a:t>
                      </a:r>
                    </a:p>
                  </a:txBody>
                  <a:tcPr/>
                </a:tc>
                <a:extLst>
                  <a:ext uri="{0D108BD9-81ED-4DB2-BD59-A6C34878D82A}">
                    <a16:rowId xmlns:a16="http://schemas.microsoft.com/office/drawing/2014/main" val="3895681944"/>
                  </a:ext>
                </a:extLst>
              </a:tr>
              <a:tr h="370840">
                <a:tc>
                  <a:txBody>
                    <a:bodyPr/>
                    <a:lstStyle/>
                    <a:p>
                      <a:r>
                        <a:rPr lang="de-DE" dirty="0"/>
                        <a:t>2</a:t>
                      </a:r>
                    </a:p>
                  </a:txBody>
                  <a:tcPr/>
                </a:tc>
                <a:tc>
                  <a:txBody>
                    <a:bodyPr/>
                    <a:lstStyle/>
                    <a:p>
                      <a:r>
                        <a:rPr lang="de-DE" dirty="0"/>
                        <a:t>2021</a:t>
                      </a:r>
                    </a:p>
                  </a:txBody>
                  <a:tcPr/>
                </a:tc>
                <a:tc>
                  <a:txBody>
                    <a:bodyPr/>
                    <a:lstStyle/>
                    <a:p>
                      <a:pPr algn="r"/>
                      <a:r>
                        <a:rPr lang="de-DE" dirty="0"/>
                        <a:t>972,91 €</a:t>
                      </a:r>
                    </a:p>
                  </a:txBody>
                  <a:tcPr/>
                </a:tc>
                <a:extLst>
                  <a:ext uri="{0D108BD9-81ED-4DB2-BD59-A6C34878D82A}">
                    <a16:rowId xmlns:a16="http://schemas.microsoft.com/office/drawing/2014/main" val="1092847634"/>
                  </a:ext>
                </a:extLst>
              </a:tr>
            </a:tbl>
          </a:graphicData>
        </a:graphic>
      </p:graphicFrame>
      <p:sp>
        <p:nvSpPr>
          <p:cNvPr id="10" name="Pfeil: nach rechts 9">
            <a:extLst>
              <a:ext uri="{FF2B5EF4-FFF2-40B4-BE49-F238E27FC236}">
                <a16:creationId xmlns:a16="http://schemas.microsoft.com/office/drawing/2014/main" id="{06EEDB36-BDAF-47D5-8F7E-5F11A2382CE1}"/>
              </a:ext>
            </a:extLst>
          </p:cNvPr>
          <p:cNvSpPr/>
          <p:nvPr/>
        </p:nvSpPr>
        <p:spPr>
          <a:xfrm>
            <a:off x="5585253" y="2337609"/>
            <a:ext cx="1655805" cy="358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75C9A3A0-F3DC-42A6-AA92-7AA3497957ED}"/>
              </a:ext>
            </a:extLst>
          </p:cNvPr>
          <p:cNvSpPr txBox="1"/>
          <p:nvPr/>
        </p:nvSpPr>
        <p:spPr>
          <a:xfrm>
            <a:off x="838200" y="1607268"/>
            <a:ext cx="2426370" cy="369332"/>
          </a:xfrm>
          <a:prstGeom prst="rect">
            <a:avLst/>
          </a:prstGeom>
          <a:noFill/>
        </p:spPr>
        <p:txBody>
          <a:bodyPr wrap="none" rtlCol="0">
            <a:spAutoFit/>
          </a:bodyPr>
          <a:lstStyle/>
          <a:p>
            <a:r>
              <a:rPr lang="de-DE" b="1" dirty="0"/>
              <a:t>Tabelle „Kunden“ („1“):</a:t>
            </a:r>
          </a:p>
        </p:txBody>
      </p:sp>
      <p:sp>
        <p:nvSpPr>
          <p:cNvPr id="13" name="Textfeld 12">
            <a:extLst>
              <a:ext uri="{FF2B5EF4-FFF2-40B4-BE49-F238E27FC236}">
                <a16:creationId xmlns:a16="http://schemas.microsoft.com/office/drawing/2014/main" id="{C32B80FB-B835-46D6-8C73-117F06716857}"/>
              </a:ext>
            </a:extLst>
          </p:cNvPr>
          <p:cNvSpPr txBox="1"/>
          <p:nvPr/>
        </p:nvSpPr>
        <p:spPr>
          <a:xfrm>
            <a:off x="7526379" y="1607268"/>
            <a:ext cx="2409506" cy="369332"/>
          </a:xfrm>
          <a:prstGeom prst="rect">
            <a:avLst/>
          </a:prstGeom>
          <a:noFill/>
        </p:spPr>
        <p:txBody>
          <a:bodyPr wrap="none" rtlCol="0">
            <a:spAutoFit/>
          </a:bodyPr>
          <a:lstStyle/>
          <a:p>
            <a:r>
              <a:rPr lang="de-DE" b="1" dirty="0"/>
              <a:t>Tabelle „Umsatz“ („n“):</a:t>
            </a:r>
          </a:p>
        </p:txBody>
      </p:sp>
      <p:sp>
        <p:nvSpPr>
          <p:cNvPr id="9" name="Textfeld 8">
            <a:extLst>
              <a:ext uri="{FF2B5EF4-FFF2-40B4-BE49-F238E27FC236}">
                <a16:creationId xmlns:a16="http://schemas.microsoft.com/office/drawing/2014/main" id="{7CCA6878-C4D0-4A39-9D2A-E7517D7FEBD2}"/>
              </a:ext>
            </a:extLst>
          </p:cNvPr>
          <p:cNvSpPr txBox="1"/>
          <p:nvPr/>
        </p:nvSpPr>
        <p:spPr>
          <a:xfrm>
            <a:off x="838200" y="1251117"/>
            <a:ext cx="2079480" cy="461665"/>
          </a:xfrm>
          <a:prstGeom prst="rect">
            <a:avLst/>
          </a:prstGeom>
          <a:noFill/>
        </p:spPr>
        <p:txBody>
          <a:bodyPr wrap="none" rtlCol="0">
            <a:spAutoFit/>
          </a:bodyPr>
          <a:lstStyle/>
          <a:p>
            <a:r>
              <a:rPr lang="de-DE" sz="2400" b="1" dirty="0"/>
              <a:t>Daten-Ansicht:</a:t>
            </a:r>
          </a:p>
        </p:txBody>
      </p:sp>
      <p:sp>
        <p:nvSpPr>
          <p:cNvPr id="14" name="Textfeld 13">
            <a:extLst>
              <a:ext uri="{FF2B5EF4-FFF2-40B4-BE49-F238E27FC236}">
                <a16:creationId xmlns:a16="http://schemas.microsoft.com/office/drawing/2014/main" id="{834C3586-6022-4EB6-8E17-52C716D35D06}"/>
              </a:ext>
            </a:extLst>
          </p:cNvPr>
          <p:cNvSpPr txBox="1"/>
          <p:nvPr/>
        </p:nvSpPr>
        <p:spPr>
          <a:xfrm>
            <a:off x="838200" y="4312832"/>
            <a:ext cx="2366802" cy="461665"/>
          </a:xfrm>
          <a:prstGeom prst="rect">
            <a:avLst/>
          </a:prstGeom>
          <a:noFill/>
        </p:spPr>
        <p:txBody>
          <a:bodyPr wrap="none" rtlCol="0">
            <a:spAutoFit/>
          </a:bodyPr>
          <a:lstStyle/>
          <a:p>
            <a:r>
              <a:rPr lang="de-DE" sz="2400" b="1" dirty="0"/>
              <a:t>Struktur-Ansicht:</a:t>
            </a:r>
          </a:p>
        </p:txBody>
      </p:sp>
      <p:graphicFrame>
        <p:nvGraphicFramePr>
          <p:cNvPr id="3" name="Tabelle 4">
            <a:extLst>
              <a:ext uri="{FF2B5EF4-FFF2-40B4-BE49-F238E27FC236}">
                <a16:creationId xmlns:a16="http://schemas.microsoft.com/office/drawing/2014/main" id="{62DD83F5-9BB7-4A97-B2F3-D4EED022F752}"/>
              </a:ext>
            </a:extLst>
          </p:cNvPr>
          <p:cNvGraphicFramePr>
            <a:graphicFrameLocks noGrp="1"/>
          </p:cNvGraphicFramePr>
          <p:nvPr>
            <p:extLst>
              <p:ext uri="{D42A27DB-BD31-4B8C-83A1-F6EECF244321}">
                <p14:modId xmlns:p14="http://schemas.microsoft.com/office/powerpoint/2010/main" val="138937552"/>
              </p:ext>
            </p:extLst>
          </p:nvPr>
        </p:nvGraphicFramePr>
        <p:xfrm>
          <a:off x="838200" y="4774497"/>
          <a:ext cx="4512277" cy="1854200"/>
        </p:xfrm>
        <a:graphic>
          <a:graphicData uri="http://schemas.openxmlformats.org/drawingml/2006/table">
            <a:tbl>
              <a:tblPr firstRow="1" bandRow="1">
                <a:tableStyleId>{5C22544A-7EE6-4342-B048-85BDC9FD1C3A}</a:tableStyleId>
              </a:tblPr>
              <a:tblGrid>
                <a:gridCol w="547819">
                  <a:extLst>
                    <a:ext uri="{9D8B030D-6E8A-4147-A177-3AD203B41FA5}">
                      <a16:colId xmlns:a16="http://schemas.microsoft.com/office/drawing/2014/main" val="683339024"/>
                    </a:ext>
                  </a:extLst>
                </a:gridCol>
                <a:gridCol w="1396314">
                  <a:extLst>
                    <a:ext uri="{9D8B030D-6E8A-4147-A177-3AD203B41FA5}">
                      <a16:colId xmlns:a16="http://schemas.microsoft.com/office/drawing/2014/main" val="4096816214"/>
                    </a:ext>
                  </a:extLst>
                </a:gridCol>
                <a:gridCol w="1346886">
                  <a:extLst>
                    <a:ext uri="{9D8B030D-6E8A-4147-A177-3AD203B41FA5}">
                      <a16:colId xmlns:a16="http://schemas.microsoft.com/office/drawing/2014/main" val="2719106928"/>
                    </a:ext>
                  </a:extLst>
                </a:gridCol>
                <a:gridCol w="1221258">
                  <a:extLst>
                    <a:ext uri="{9D8B030D-6E8A-4147-A177-3AD203B41FA5}">
                      <a16:colId xmlns:a16="http://schemas.microsoft.com/office/drawing/2014/main" val="1046427671"/>
                    </a:ext>
                  </a:extLst>
                </a:gridCol>
              </a:tblGrid>
              <a:tr h="370840">
                <a:tc>
                  <a:txBody>
                    <a:bodyPr/>
                    <a:lstStyle/>
                    <a:p>
                      <a:r>
                        <a:rPr lang="de-DE" dirty="0"/>
                        <a:t>Key</a:t>
                      </a:r>
                    </a:p>
                  </a:txBody>
                  <a:tcPr/>
                </a:tc>
                <a:tc>
                  <a:txBody>
                    <a:bodyPr/>
                    <a:lstStyle/>
                    <a:p>
                      <a:r>
                        <a:rPr lang="de-DE" dirty="0"/>
                        <a:t>Feldname</a:t>
                      </a:r>
                    </a:p>
                  </a:txBody>
                  <a:tcPr/>
                </a:tc>
                <a:tc>
                  <a:txBody>
                    <a:bodyPr/>
                    <a:lstStyle/>
                    <a:p>
                      <a:r>
                        <a:rPr lang="de-DE" dirty="0"/>
                        <a:t>Daten-Typ</a:t>
                      </a:r>
                    </a:p>
                  </a:txBody>
                  <a:tcPr/>
                </a:tc>
                <a:tc>
                  <a:txBody>
                    <a:bodyPr/>
                    <a:lstStyle/>
                    <a:p>
                      <a:r>
                        <a:rPr lang="de-DE" dirty="0"/>
                        <a:t>NULL</a:t>
                      </a:r>
                    </a:p>
                  </a:txBody>
                  <a:tcPr/>
                </a:tc>
                <a:extLst>
                  <a:ext uri="{0D108BD9-81ED-4DB2-BD59-A6C34878D82A}">
                    <a16:rowId xmlns:a16="http://schemas.microsoft.com/office/drawing/2014/main" val="1728245545"/>
                  </a:ext>
                </a:extLst>
              </a:tr>
              <a:tr h="370840">
                <a:tc>
                  <a:txBody>
                    <a:bodyPr/>
                    <a:lstStyle/>
                    <a:p>
                      <a:r>
                        <a:rPr lang="de-DE" dirty="0"/>
                        <a:t>PK</a:t>
                      </a:r>
                    </a:p>
                  </a:txBody>
                  <a:tcPr/>
                </a:tc>
                <a:tc>
                  <a:txBody>
                    <a:bodyPr/>
                    <a:lstStyle/>
                    <a:p>
                      <a:r>
                        <a:rPr lang="de-DE" dirty="0"/>
                        <a:t>Nr.</a:t>
                      </a:r>
                    </a:p>
                  </a:txBody>
                  <a:tcPr/>
                </a:tc>
                <a:tc>
                  <a:txBody>
                    <a:bodyPr/>
                    <a:lstStyle/>
                    <a:p>
                      <a:r>
                        <a:rPr lang="de-DE" dirty="0"/>
                        <a:t>Integer</a:t>
                      </a:r>
                    </a:p>
                  </a:txBody>
                  <a:tcPr/>
                </a:tc>
                <a:tc>
                  <a:txBody>
                    <a:bodyPr/>
                    <a:lstStyle/>
                    <a:p>
                      <a:r>
                        <a:rPr lang="de-DE" dirty="0"/>
                        <a:t>NOT NULL</a:t>
                      </a:r>
                    </a:p>
                  </a:txBody>
                  <a:tcPr/>
                </a:tc>
                <a:extLst>
                  <a:ext uri="{0D108BD9-81ED-4DB2-BD59-A6C34878D82A}">
                    <a16:rowId xmlns:a16="http://schemas.microsoft.com/office/drawing/2014/main" val="578258477"/>
                  </a:ext>
                </a:extLst>
              </a:tr>
              <a:tr h="370840">
                <a:tc>
                  <a:txBody>
                    <a:bodyPr/>
                    <a:lstStyle/>
                    <a:p>
                      <a:endParaRPr lang="de-DE" dirty="0"/>
                    </a:p>
                  </a:txBody>
                  <a:tcPr/>
                </a:tc>
                <a:tc>
                  <a:txBody>
                    <a:bodyPr/>
                    <a:lstStyle/>
                    <a:p>
                      <a:r>
                        <a:rPr lang="de-DE" dirty="0"/>
                        <a:t>Vorname</a:t>
                      </a:r>
                    </a:p>
                  </a:txBody>
                  <a:tcPr/>
                </a:tc>
                <a:tc>
                  <a:txBody>
                    <a:bodyPr/>
                    <a:lstStyle/>
                    <a:p>
                      <a:r>
                        <a:rPr lang="de-DE" dirty="0" err="1"/>
                        <a:t>Varchar</a:t>
                      </a:r>
                      <a:endParaRPr lang="de-DE" dirty="0"/>
                    </a:p>
                  </a:txBody>
                  <a:tcPr/>
                </a:tc>
                <a:tc>
                  <a:txBody>
                    <a:bodyPr/>
                    <a:lstStyle/>
                    <a:p>
                      <a:r>
                        <a:rPr lang="de-DE" dirty="0"/>
                        <a:t>NOT NULL</a:t>
                      </a:r>
                    </a:p>
                  </a:txBody>
                  <a:tcPr/>
                </a:tc>
                <a:extLst>
                  <a:ext uri="{0D108BD9-81ED-4DB2-BD59-A6C34878D82A}">
                    <a16:rowId xmlns:a16="http://schemas.microsoft.com/office/drawing/2014/main" val="3829594097"/>
                  </a:ext>
                </a:extLst>
              </a:tr>
              <a:tr h="370840">
                <a:tc>
                  <a:txBody>
                    <a:bodyPr/>
                    <a:lstStyle/>
                    <a:p>
                      <a:endParaRPr lang="de-DE" dirty="0"/>
                    </a:p>
                  </a:txBody>
                  <a:tcPr/>
                </a:tc>
                <a:tc>
                  <a:txBody>
                    <a:bodyPr/>
                    <a:lstStyle/>
                    <a:p>
                      <a:r>
                        <a:rPr lang="de-DE" dirty="0"/>
                        <a:t>Nachname</a:t>
                      </a:r>
                    </a:p>
                  </a:txBody>
                  <a:tcPr/>
                </a:tc>
                <a:tc>
                  <a:txBody>
                    <a:bodyPr/>
                    <a:lstStyle/>
                    <a:p>
                      <a:r>
                        <a:rPr lang="de-DE" dirty="0" err="1"/>
                        <a:t>Varchar</a:t>
                      </a:r>
                      <a:endParaRPr lang="de-DE" dirty="0"/>
                    </a:p>
                  </a:txBody>
                  <a:tcPr/>
                </a:tc>
                <a:tc>
                  <a:txBody>
                    <a:bodyPr/>
                    <a:lstStyle/>
                    <a:p>
                      <a:r>
                        <a:rPr lang="de-DE" dirty="0"/>
                        <a:t>NOT NULL</a:t>
                      </a:r>
                    </a:p>
                  </a:txBody>
                  <a:tcPr/>
                </a:tc>
                <a:extLst>
                  <a:ext uri="{0D108BD9-81ED-4DB2-BD59-A6C34878D82A}">
                    <a16:rowId xmlns:a16="http://schemas.microsoft.com/office/drawing/2014/main" val="1391630964"/>
                  </a:ext>
                </a:extLst>
              </a:tr>
              <a:tr h="370840">
                <a:tc>
                  <a:txBody>
                    <a:bodyPr/>
                    <a:lstStyle/>
                    <a:p>
                      <a:endParaRPr lang="de-DE" dirty="0"/>
                    </a:p>
                  </a:txBody>
                  <a:tcPr/>
                </a:tc>
                <a:tc>
                  <a:txBody>
                    <a:bodyPr/>
                    <a:lstStyle/>
                    <a:p>
                      <a:r>
                        <a:rPr lang="de-DE" dirty="0"/>
                        <a:t>Land</a:t>
                      </a:r>
                    </a:p>
                  </a:txBody>
                  <a:tcPr/>
                </a:tc>
                <a:tc>
                  <a:txBody>
                    <a:bodyPr/>
                    <a:lstStyle/>
                    <a:p>
                      <a:r>
                        <a:rPr lang="de-DE" dirty="0"/>
                        <a:t>Char(2)</a:t>
                      </a:r>
                    </a:p>
                  </a:txBody>
                  <a:tcPr/>
                </a:tc>
                <a:tc>
                  <a:txBody>
                    <a:bodyPr/>
                    <a:lstStyle/>
                    <a:p>
                      <a:r>
                        <a:rPr lang="de-DE" dirty="0"/>
                        <a:t>NULL</a:t>
                      </a:r>
                    </a:p>
                  </a:txBody>
                  <a:tcPr/>
                </a:tc>
                <a:extLst>
                  <a:ext uri="{0D108BD9-81ED-4DB2-BD59-A6C34878D82A}">
                    <a16:rowId xmlns:a16="http://schemas.microsoft.com/office/drawing/2014/main" val="3091529117"/>
                  </a:ext>
                </a:extLst>
              </a:tr>
            </a:tbl>
          </a:graphicData>
        </a:graphic>
      </p:graphicFrame>
      <p:graphicFrame>
        <p:nvGraphicFramePr>
          <p:cNvPr id="17" name="Tabelle 4">
            <a:extLst>
              <a:ext uri="{FF2B5EF4-FFF2-40B4-BE49-F238E27FC236}">
                <a16:creationId xmlns:a16="http://schemas.microsoft.com/office/drawing/2014/main" id="{0F0CD450-85E4-4EC0-9EB8-2AE3A370D527}"/>
              </a:ext>
            </a:extLst>
          </p:cNvPr>
          <p:cNvGraphicFramePr>
            <a:graphicFrameLocks noGrp="1"/>
          </p:cNvGraphicFramePr>
          <p:nvPr>
            <p:extLst>
              <p:ext uri="{D42A27DB-BD31-4B8C-83A1-F6EECF244321}">
                <p14:modId xmlns:p14="http://schemas.microsoft.com/office/powerpoint/2010/main" val="1228336905"/>
              </p:ext>
            </p:extLst>
          </p:nvPr>
        </p:nvGraphicFramePr>
        <p:xfrm>
          <a:off x="5920946" y="4774497"/>
          <a:ext cx="4512277" cy="1483360"/>
        </p:xfrm>
        <a:graphic>
          <a:graphicData uri="http://schemas.openxmlformats.org/drawingml/2006/table">
            <a:tbl>
              <a:tblPr firstRow="1" bandRow="1">
                <a:tableStyleId>{5C22544A-7EE6-4342-B048-85BDC9FD1C3A}</a:tableStyleId>
              </a:tblPr>
              <a:tblGrid>
                <a:gridCol w="547819">
                  <a:extLst>
                    <a:ext uri="{9D8B030D-6E8A-4147-A177-3AD203B41FA5}">
                      <a16:colId xmlns:a16="http://schemas.microsoft.com/office/drawing/2014/main" val="683339024"/>
                    </a:ext>
                  </a:extLst>
                </a:gridCol>
                <a:gridCol w="1396314">
                  <a:extLst>
                    <a:ext uri="{9D8B030D-6E8A-4147-A177-3AD203B41FA5}">
                      <a16:colId xmlns:a16="http://schemas.microsoft.com/office/drawing/2014/main" val="4096816214"/>
                    </a:ext>
                  </a:extLst>
                </a:gridCol>
                <a:gridCol w="1346886">
                  <a:extLst>
                    <a:ext uri="{9D8B030D-6E8A-4147-A177-3AD203B41FA5}">
                      <a16:colId xmlns:a16="http://schemas.microsoft.com/office/drawing/2014/main" val="2719106928"/>
                    </a:ext>
                  </a:extLst>
                </a:gridCol>
                <a:gridCol w="1221258">
                  <a:extLst>
                    <a:ext uri="{9D8B030D-6E8A-4147-A177-3AD203B41FA5}">
                      <a16:colId xmlns:a16="http://schemas.microsoft.com/office/drawing/2014/main" val="1046427671"/>
                    </a:ext>
                  </a:extLst>
                </a:gridCol>
              </a:tblGrid>
              <a:tr h="370840">
                <a:tc>
                  <a:txBody>
                    <a:bodyPr/>
                    <a:lstStyle/>
                    <a:p>
                      <a:r>
                        <a:rPr lang="de-DE" dirty="0"/>
                        <a:t>Key</a:t>
                      </a:r>
                    </a:p>
                  </a:txBody>
                  <a:tcPr/>
                </a:tc>
                <a:tc>
                  <a:txBody>
                    <a:bodyPr/>
                    <a:lstStyle/>
                    <a:p>
                      <a:r>
                        <a:rPr lang="de-DE" dirty="0"/>
                        <a:t>Feldname</a:t>
                      </a:r>
                    </a:p>
                  </a:txBody>
                  <a:tcPr/>
                </a:tc>
                <a:tc>
                  <a:txBody>
                    <a:bodyPr/>
                    <a:lstStyle/>
                    <a:p>
                      <a:r>
                        <a:rPr lang="de-DE" dirty="0"/>
                        <a:t>Daten-Typ</a:t>
                      </a:r>
                    </a:p>
                  </a:txBody>
                  <a:tcPr/>
                </a:tc>
                <a:tc>
                  <a:txBody>
                    <a:bodyPr/>
                    <a:lstStyle/>
                    <a:p>
                      <a:r>
                        <a:rPr lang="de-DE" dirty="0"/>
                        <a:t>NULL</a:t>
                      </a:r>
                    </a:p>
                  </a:txBody>
                  <a:tcPr/>
                </a:tc>
                <a:extLst>
                  <a:ext uri="{0D108BD9-81ED-4DB2-BD59-A6C34878D82A}">
                    <a16:rowId xmlns:a16="http://schemas.microsoft.com/office/drawing/2014/main" val="1728245545"/>
                  </a:ext>
                </a:extLst>
              </a:tr>
              <a:tr h="370840">
                <a:tc>
                  <a:txBody>
                    <a:bodyPr/>
                    <a:lstStyle/>
                    <a:p>
                      <a:r>
                        <a:rPr lang="de-DE" dirty="0"/>
                        <a:t>FK</a:t>
                      </a:r>
                    </a:p>
                  </a:txBody>
                  <a:tcPr/>
                </a:tc>
                <a:tc>
                  <a:txBody>
                    <a:bodyPr/>
                    <a:lstStyle/>
                    <a:p>
                      <a:r>
                        <a:rPr lang="de-DE" dirty="0"/>
                        <a:t>Nr.</a:t>
                      </a:r>
                    </a:p>
                  </a:txBody>
                  <a:tcPr/>
                </a:tc>
                <a:tc>
                  <a:txBody>
                    <a:bodyPr/>
                    <a:lstStyle/>
                    <a:p>
                      <a:r>
                        <a:rPr lang="de-DE" dirty="0"/>
                        <a:t>Integer</a:t>
                      </a:r>
                    </a:p>
                  </a:txBody>
                  <a:tcPr/>
                </a:tc>
                <a:tc>
                  <a:txBody>
                    <a:bodyPr/>
                    <a:lstStyle/>
                    <a:p>
                      <a:r>
                        <a:rPr lang="de-DE" dirty="0"/>
                        <a:t>NOT NULL</a:t>
                      </a:r>
                    </a:p>
                  </a:txBody>
                  <a:tcPr/>
                </a:tc>
                <a:extLst>
                  <a:ext uri="{0D108BD9-81ED-4DB2-BD59-A6C34878D82A}">
                    <a16:rowId xmlns:a16="http://schemas.microsoft.com/office/drawing/2014/main" val="578258477"/>
                  </a:ext>
                </a:extLst>
              </a:tr>
              <a:tr h="370840">
                <a:tc>
                  <a:txBody>
                    <a:bodyPr/>
                    <a:lstStyle/>
                    <a:p>
                      <a:endParaRPr lang="de-DE" dirty="0"/>
                    </a:p>
                  </a:txBody>
                  <a:tcPr/>
                </a:tc>
                <a:tc>
                  <a:txBody>
                    <a:bodyPr/>
                    <a:lstStyle/>
                    <a:p>
                      <a:r>
                        <a:rPr lang="de-DE" dirty="0"/>
                        <a:t>Jahr</a:t>
                      </a:r>
                    </a:p>
                  </a:txBody>
                  <a:tcPr/>
                </a:tc>
                <a:tc>
                  <a:txBody>
                    <a:bodyPr/>
                    <a:lstStyle/>
                    <a:p>
                      <a:r>
                        <a:rPr lang="de-DE" dirty="0"/>
                        <a:t>Integer</a:t>
                      </a:r>
                    </a:p>
                  </a:txBody>
                  <a:tcPr/>
                </a:tc>
                <a:tc>
                  <a:txBody>
                    <a:bodyPr/>
                    <a:lstStyle/>
                    <a:p>
                      <a:r>
                        <a:rPr lang="de-DE" dirty="0"/>
                        <a:t>NOT NULL</a:t>
                      </a:r>
                    </a:p>
                  </a:txBody>
                  <a:tcPr/>
                </a:tc>
                <a:extLst>
                  <a:ext uri="{0D108BD9-81ED-4DB2-BD59-A6C34878D82A}">
                    <a16:rowId xmlns:a16="http://schemas.microsoft.com/office/drawing/2014/main" val="3829594097"/>
                  </a:ext>
                </a:extLst>
              </a:tr>
              <a:tr h="370840">
                <a:tc>
                  <a:txBody>
                    <a:bodyPr/>
                    <a:lstStyle/>
                    <a:p>
                      <a:endParaRPr lang="de-DE" dirty="0"/>
                    </a:p>
                  </a:txBody>
                  <a:tcPr/>
                </a:tc>
                <a:tc>
                  <a:txBody>
                    <a:bodyPr/>
                    <a:lstStyle/>
                    <a:p>
                      <a:r>
                        <a:rPr lang="de-DE" dirty="0"/>
                        <a:t>Umsatz</a:t>
                      </a:r>
                    </a:p>
                  </a:txBody>
                  <a:tcPr/>
                </a:tc>
                <a:tc>
                  <a:txBody>
                    <a:bodyPr/>
                    <a:lstStyle/>
                    <a:p>
                      <a:r>
                        <a:rPr lang="de-DE" dirty="0" err="1"/>
                        <a:t>Decimal</a:t>
                      </a:r>
                      <a:endParaRPr lang="de-DE" dirty="0"/>
                    </a:p>
                  </a:txBody>
                  <a:tcPr/>
                </a:tc>
                <a:tc>
                  <a:txBody>
                    <a:bodyPr/>
                    <a:lstStyle/>
                    <a:p>
                      <a:r>
                        <a:rPr lang="de-DE" dirty="0"/>
                        <a:t>NOT NULL</a:t>
                      </a:r>
                    </a:p>
                  </a:txBody>
                  <a:tcPr/>
                </a:tc>
                <a:extLst>
                  <a:ext uri="{0D108BD9-81ED-4DB2-BD59-A6C34878D82A}">
                    <a16:rowId xmlns:a16="http://schemas.microsoft.com/office/drawing/2014/main" val="1391630964"/>
                  </a:ext>
                </a:extLst>
              </a:tr>
            </a:tbl>
          </a:graphicData>
        </a:graphic>
      </p:graphicFrame>
    </p:spTree>
    <p:extLst>
      <p:ext uri="{BB962C8B-B14F-4D97-AF65-F5344CB8AC3E}">
        <p14:creationId xmlns:p14="http://schemas.microsoft.com/office/powerpoint/2010/main" val="212006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EF1CDA-EACF-42DC-9D1D-127B104B7723}"/>
              </a:ext>
            </a:extLst>
          </p:cNvPr>
          <p:cNvSpPr>
            <a:spLocks noGrp="1"/>
          </p:cNvSpPr>
          <p:nvPr>
            <p:ph type="title"/>
          </p:nvPr>
        </p:nvSpPr>
        <p:spPr/>
        <p:txBody>
          <a:bodyPr/>
          <a:lstStyle/>
          <a:p>
            <a:r>
              <a:rPr lang="de-DE" dirty="0"/>
              <a:t>SQL – Begriffe und Definitionen</a:t>
            </a:r>
          </a:p>
        </p:txBody>
      </p:sp>
      <p:sp>
        <p:nvSpPr>
          <p:cNvPr id="3" name="Inhaltsplatzhalter 2">
            <a:extLst>
              <a:ext uri="{FF2B5EF4-FFF2-40B4-BE49-F238E27FC236}">
                <a16:creationId xmlns:a16="http://schemas.microsoft.com/office/drawing/2014/main" id="{C061BD77-89DE-4F5D-BF9B-09C4A778B28D}"/>
              </a:ext>
            </a:extLst>
          </p:cNvPr>
          <p:cNvSpPr>
            <a:spLocks noGrp="1"/>
          </p:cNvSpPr>
          <p:nvPr>
            <p:ph idx="1"/>
          </p:nvPr>
        </p:nvSpPr>
        <p:spPr/>
        <p:txBody>
          <a:bodyPr/>
          <a:lstStyle/>
          <a:p>
            <a:r>
              <a:rPr lang="de-DE" dirty="0"/>
              <a:t>S	Structured</a:t>
            </a:r>
          </a:p>
          <a:p>
            <a:r>
              <a:rPr lang="de-DE" dirty="0"/>
              <a:t>Q	Query</a:t>
            </a:r>
          </a:p>
          <a:p>
            <a:r>
              <a:rPr lang="de-DE" dirty="0"/>
              <a:t>L	Language</a:t>
            </a:r>
          </a:p>
          <a:p>
            <a:endParaRPr lang="de-DE" dirty="0"/>
          </a:p>
          <a:p>
            <a:r>
              <a:rPr lang="de-DE" dirty="0"/>
              <a:t>Für strukturierte Daten</a:t>
            </a:r>
          </a:p>
          <a:p>
            <a:r>
              <a:rPr lang="de-DE" dirty="0"/>
              <a:t>Zur Abfrage, Bearbeitung, Kontrolle und Strukturierung von Daten</a:t>
            </a:r>
          </a:p>
          <a:p>
            <a:r>
              <a:rPr lang="de-DE" dirty="0"/>
              <a:t>Es ist keine eigenständige </a:t>
            </a:r>
            <a:r>
              <a:rPr lang="de-DE" dirty="0" err="1"/>
              <a:t>PROGRAMMIERsprache</a:t>
            </a:r>
            <a:r>
              <a:rPr lang="de-DE" dirty="0"/>
              <a:t> im klassischen Sinne sondern wird i.d.R. in Verbindung mit einer weiteren Sprache genutzt!</a:t>
            </a:r>
          </a:p>
        </p:txBody>
      </p:sp>
    </p:spTree>
    <p:extLst>
      <p:ext uri="{BB962C8B-B14F-4D97-AF65-F5344CB8AC3E}">
        <p14:creationId xmlns:p14="http://schemas.microsoft.com/office/powerpoint/2010/main" val="287408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0329D-AD47-4A63-9220-F32DEA510069}"/>
              </a:ext>
            </a:extLst>
          </p:cNvPr>
          <p:cNvSpPr>
            <a:spLocks noGrp="1"/>
          </p:cNvSpPr>
          <p:nvPr>
            <p:ph type="title"/>
          </p:nvPr>
        </p:nvSpPr>
        <p:spPr/>
        <p:txBody>
          <a:bodyPr/>
          <a:lstStyle/>
          <a:p>
            <a:r>
              <a:rPr lang="de-DE" dirty="0"/>
              <a:t>Warum 0 nicht gleich 0 ist</a:t>
            </a:r>
          </a:p>
        </p:txBody>
      </p:sp>
      <p:sp>
        <p:nvSpPr>
          <p:cNvPr id="3" name="Inhaltsplatzhalter 2">
            <a:extLst>
              <a:ext uri="{FF2B5EF4-FFF2-40B4-BE49-F238E27FC236}">
                <a16:creationId xmlns:a16="http://schemas.microsoft.com/office/drawing/2014/main" id="{BED92DB3-7EB5-48B4-B3D8-B73C6DB4731B}"/>
              </a:ext>
            </a:extLst>
          </p:cNvPr>
          <p:cNvSpPr>
            <a:spLocks noGrp="1"/>
          </p:cNvSpPr>
          <p:nvPr>
            <p:ph idx="1"/>
          </p:nvPr>
        </p:nvSpPr>
        <p:spPr/>
        <p:txBody>
          <a:bodyPr/>
          <a:lstStyle/>
          <a:p>
            <a:r>
              <a:rPr lang="de-DE" dirty="0"/>
              <a:t>Datenbanken kennen mehrere Zustände für einen leeren Wert in einer Tabelle:</a:t>
            </a:r>
          </a:p>
          <a:p>
            <a:r>
              <a:rPr lang="de-DE" dirty="0"/>
              <a:t>Der Wert 0 entspricht einer mathematischen 0!</a:t>
            </a:r>
          </a:p>
          <a:p>
            <a:r>
              <a:rPr lang="de-DE" dirty="0"/>
              <a:t>Der Wert „NULL“ ist ein undefinierter leeren Zustand</a:t>
            </a:r>
          </a:p>
          <a:p>
            <a:r>
              <a:rPr lang="de-DE" dirty="0"/>
              <a:t>Demgegenüber steht der definierte leere Zustand, in dem im jeweiligen Feld einfach kein Wert eingetragen ist</a:t>
            </a:r>
          </a:p>
          <a:p>
            <a:endParaRPr lang="de-DE" dirty="0"/>
          </a:p>
          <a:p>
            <a:r>
              <a:rPr lang="de-DE" dirty="0"/>
              <a:t>NULL wird „</a:t>
            </a:r>
            <a:r>
              <a:rPr lang="de-DE" dirty="0" err="1"/>
              <a:t>Nall</a:t>
            </a:r>
            <a:r>
              <a:rPr lang="de-DE" dirty="0"/>
              <a:t>“ ausgesprochen, um es von 0 zu unterscheiden!</a:t>
            </a:r>
          </a:p>
        </p:txBody>
      </p:sp>
    </p:spTree>
    <p:extLst>
      <p:ext uri="{BB962C8B-B14F-4D97-AF65-F5344CB8AC3E}">
        <p14:creationId xmlns:p14="http://schemas.microsoft.com/office/powerpoint/2010/main" val="264269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18D9BD-8BF4-4E4C-9BBC-6D12B6526766}"/>
              </a:ext>
            </a:extLst>
          </p:cNvPr>
          <p:cNvSpPr>
            <a:spLocks noGrp="1"/>
          </p:cNvSpPr>
          <p:nvPr>
            <p:ph type="title"/>
          </p:nvPr>
        </p:nvSpPr>
        <p:spPr/>
        <p:txBody>
          <a:bodyPr/>
          <a:lstStyle/>
          <a:p>
            <a:r>
              <a:rPr lang="de-DE" dirty="0"/>
              <a:t>Der grundlegende Aufbau eines RDBMS</a:t>
            </a:r>
          </a:p>
        </p:txBody>
      </p:sp>
      <p:pic>
        <p:nvPicPr>
          <p:cNvPr id="5" name="Inhaltsplatzhalter 4" descr="Programmierer mit einfarbiger Füllung">
            <a:extLst>
              <a:ext uri="{FF2B5EF4-FFF2-40B4-BE49-F238E27FC236}">
                <a16:creationId xmlns:a16="http://schemas.microsoft.com/office/drawing/2014/main" id="{5AE6CA5E-70CF-4E2E-A652-F24CDCEBB7F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8200" y="1255259"/>
            <a:ext cx="1382486" cy="1382486"/>
          </a:xfrm>
        </p:spPr>
      </p:pic>
      <p:sp>
        <p:nvSpPr>
          <p:cNvPr id="6" name="Textfeld 5">
            <a:extLst>
              <a:ext uri="{FF2B5EF4-FFF2-40B4-BE49-F238E27FC236}">
                <a16:creationId xmlns:a16="http://schemas.microsoft.com/office/drawing/2014/main" id="{58085D4A-E146-41D4-B75E-2E147392F052}"/>
              </a:ext>
            </a:extLst>
          </p:cNvPr>
          <p:cNvSpPr txBox="1"/>
          <p:nvPr/>
        </p:nvSpPr>
        <p:spPr>
          <a:xfrm>
            <a:off x="409881" y="2597830"/>
            <a:ext cx="2210095" cy="461665"/>
          </a:xfrm>
          <a:prstGeom prst="rect">
            <a:avLst/>
          </a:prstGeom>
          <a:noFill/>
        </p:spPr>
        <p:txBody>
          <a:bodyPr wrap="square" rtlCol="0">
            <a:spAutoFit/>
          </a:bodyPr>
          <a:lstStyle/>
          <a:p>
            <a:pPr algn="ctr"/>
            <a:r>
              <a:rPr lang="de-DE" sz="2400" dirty="0"/>
              <a:t>Client / User</a:t>
            </a:r>
          </a:p>
        </p:txBody>
      </p:sp>
      <p:sp>
        <p:nvSpPr>
          <p:cNvPr id="7" name="Rechteck 6">
            <a:extLst>
              <a:ext uri="{FF2B5EF4-FFF2-40B4-BE49-F238E27FC236}">
                <a16:creationId xmlns:a16="http://schemas.microsoft.com/office/drawing/2014/main" id="{A9C7BC82-DEF1-410B-A64C-05E0AACF0865}"/>
              </a:ext>
            </a:extLst>
          </p:cNvPr>
          <p:cNvSpPr/>
          <p:nvPr/>
        </p:nvSpPr>
        <p:spPr>
          <a:xfrm>
            <a:off x="4455886" y="1525459"/>
            <a:ext cx="7159466" cy="4967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de-DE" sz="2800" dirty="0"/>
              <a:t>Server</a:t>
            </a:r>
          </a:p>
        </p:txBody>
      </p:sp>
      <p:sp>
        <p:nvSpPr>
          <p:cNvPr id="8" name="Flussdiagramm: Magnetplattenspeicher 7">
            <a:extLst>
              <a:ext uri="{FF2B5EF4-FFF2-40B4-BE49-F238E27FC236}">
                <a16:creationId xmlns:a16="http://schemas.microsoft.com/office/drawing/2014/main" id="{8F5376D2-CFC6-4600-9CE6-2782D31379C7}"/>
              </a:ext>
            </a:extLst>
          </p:cNvPr>
          <p:cNvSpPr/>
          <p:nvPr/>
        </p:nvSpPr>
        <p:spPr>
          <a:xfrm>
            <a:off x="4797951" y="1850701"/>
            <a:ext cx="3004457" cy="4281714"/>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sz="2800" dirty="0">
              <a:solidFill>
                <a:schemeClr val="tx1"/>
              </a:solidFill>
            </a:endParaRPr>
          </a:p>
        </p:txBody>
      </p:sp>
      <p:sp>
        <p:nvSpPr>
          <p:cNvPr id="9" name="Flussdiagramm: Magnetplattenspeicher 8">
            <a:extLst>
              <a:ext uri="{FF2B5EF4-FFF2-40B4-BE49-F238E27FC236}">
                <a16:creationId xmlns:a16="http://schemas.microsoft.com/office/drawing/2014/main" id="{1DF02281-F66E-4DAA-B369-60D4D34E6C11}"/>
              </a:ext>
            </a:extLst>
          </p:cNvPr>
          <p:cNvSpPr/>
          <p:nvPr/>
        </p:nvSpPr>
        <p:spPr>
          <a:xfrm>
            <a:off x="8450943" y="1850701"/>
            <a:ext cx="3004457" cy="4281714"/>
          </a:xfrm>
          <a:prstGeom prst="flowChartMagneticDisk">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de-DE" sz="2800" dirty="0">
              <a:solidFill>
                <a:schemeClr val="tx1"/>
              </a:solidFill>
            </a:endParaRPr>
          </a:p>
        </p:txBody>
      </p:sp>
      <p:graphicFrame>
        <p:nvGraphicFramePr>
          <p:cNvPr id="10" name="Tabelle 10">
            <a:extLst>
              <a:ext uri="{FF2B5EF4-FFF2-40B4-BE49-F238E27FC236}">
                <a16:creationId xmlns:a16="http://schemas.microsoft.com/office/drawing/2014/main" id="{DF75A637-CCC9-4B09-9A2E-BAC831242C1A}"/>
              </a:ext>
            </a:extLst>
          </p:cNvPr>
          <p:cNvGraphicFramePr>
            <a:graphicFrameLocks noGrp="1"/>
          </p:cNvGraphicFramePr>
          <p:nvPr>
            <p:extLst>
              <p:ext uri="{D42A27DB-BD31-4B8C-83A1-F6EECF244321}">
                <p14:modId xmlns:p14="http://schemas.microsoft.com/office/powerpoint/2010/main" val="891855292"/>
              </p:ext>
            </p:extLst>
          </p:nvPr>
        </p:nvGraphicFramePr>
        <p:xfrm>
          <a:off x="4990953" y="3535521"/>
          <a:ext cx="2210094" cy="1112520"/>
        </p:xfrm>
        <a:graphic>
          <a:graphicData uri="http://schemas.openxmlformats.org/drawingml/2006/table">
            <a:tbl>
              <a:tblPr firstRow="1" bandRow="1">
                <a:tableStyleId>{5C22544A-7EE6-4342-B048-85BDC9FD1C3A}</a:tableStyleId>
              </a:tblPr>
              <a:tblGrid>
                <a:gridCol w="377371">
                  <a:extLst>
                    <a:ext uri="{9D8B030D-6E8A-4147-A177-3AD203B41FA5}">
                      <a16:colId xmlns:a16="http://schemas.microsoft.com/office/drawing/2014/main" val="3077741358"/>
                    </a:ext>
                  </a:extLst>
                </a:gridCol>
                <a:gridCol w="754743">
                  <a:extLst>
                    <a:ext uri="{9D8B030D-6E8A-4147-A177-3AD203B41FA5}">
                      <a16:colId xmlns:a16="http://schemas.microsoft.com/office/drawing/2014/main" val="2709119052"/>
                    </a:ext>
                  </a:extLst>
                </a:gridCol>
                <a:gridCol w="1077980">
                  <a:extLst>
                    <a:ext uri="{9D8B030D-6E8A-4147-A177-3AD203B41FA5}">
                      <a16:colId xmlns:a16="http://schemas.microsoft.com/office/drawing/2014/main" val="2939867060"/>
                    </a:ext>
                  </a:extLst>
                </a:gridCol>
              </a:tblGrid>
              <a:tr h="370840">
                <a:tc gridSpan="3">
                  <a:txBody>
                    <a:bodyPr/>
                    <a:lstStyle/>
                    <a:p>
                      <a:r>
                        <a:rPr lang="de-DE" sz="1200" dirty="0"/>
                        <a:t>Tabelle 1</a:t>
                      </a:r>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842679289"/>
                  </a:ext>
                </a:extLst>
              </a:tr>
              <a:tr h="370840">
                <a:tc>
                  <a:txBody>
                    <a:bodyPr/>
                    <a:lstStyle/>
                    <a:p>
                      <a:r>
                        <a:rPr lang="de-DE" sz="1200" dirty="0"/>
                        <a:t>Nr.</a:t>
                      </a:r>
                    </a:p>
                  </a:txBody>
                  <a:tcPr/>
                </a:tc>
                <a:tc>
                  <a:txBody>
                    <a:bodyPr/>
                    <a:lstStyle/>
                    <a:p>
                      <a:r>
                        <a:rPr lang="de-DE" sz="1200" dirty="0"/>
                        <a:t>Vorname</a:t>
                      </a:r>
                    </a:p>
                  </a:txBody>
                  <a:tcPr/>
                </a:tc>
                <a:tc>
                  <a:txBody>
                    <a:bodyPr/>
                    <a:lstStyle/>
                    <a:p>
                      <a:r>
                        <a:rPr lang="de-DE" sz="1200" dirty="0"/>
                        <a:t>Name</a:t>
                      </a:r>
                    </a:p>
                  </a:txBody>
                  <a:tcPr/>
                </a:tc>
                <a:extLst>
                  <a:ext uri="{0D108BD9-81ED-4DB2-BD59-A6C34878D82A}">
                    <a16:rowId xmlns:a16="http://schemas.microsoft.com/office/drawing/2014/main" val="1375426634"/>
                  </a:ext>
                </a:extLst>
              </a:tr>
              <a:tr h="370840">
                <a:tc>
                  <a:txBody>
                    <a:bodyPr/>
                    <a:lstStyle/>
                    <a:p>
                      <a:r>
                        <a:rPr lang="de-DE" sz="1200" dirty="0"/>
                        <a:t>1</a:t>
                      </a:r>
                    </a:p>
                  </a:txBody>
                  <a:tcPr/>
                </a:tc>
                <a:tc>
                  <a:txBody>
                    <a:bodyPr/>
                    <a:lstStyle/>
                    <a:p>
                      <a:r>
                        <a:rPr lang="de-DE" sz="1200" dirty="0"/>
                        <a:t>Max</a:t>
                      </a:r>
                    </a:p>
                  </a:txBody>
                  <a:tcPr/>
                </a:tc>
                <a:tc>
                  <a:txBody>
                    <a:bodyPr/>
                    <a:lstStyle/>
                    <a:p>
                      <a:r>
                        <a:rPr lang="de-DE" sz="1200" dirty="0"/>
                        <a:t>Mustermann</a:t>
                      </a:r>
                    </a:p>
                  </a:txBody>
                  <a:tcPr/>
                </a:tc>
                <a:extLst>
                  <a:ext uri="{0D108BD9-81ED-4DB2-BD59-A6C34878D82A}">
                    <a16:rowId xmlns:a16="http://schemas.microsoft.com/office/drawing/2014/main" val="418096340"/>
                  </a:ext>
                </a:extLst>
              </a:tr>
            </a:tbl>
          </a:graphicData>
        </a:graphic>
      </p:graphicFrame>
      <p:graphicFrame>
        <p:nvGraphicFramePr>
          <p:cNvPr id="11" name="Tabelle 10">
            <a:extLst>
              <a:ext uri="{FF2B5EF4-FFF2-40B4-BE49-F238E27FC236}">
                <a16:creationId xmlns:a16="http://schemas.microsoft.com/office/drawing/2014/main" id="{9B05B14B-645A-487D-BAF1-D208EF8C4E3A}"/>
              </a:ext>
            </a:extLst>
          </p:cNvPr>
          <p:cNvGraphicFramePr>
            <a:graphicFrameLocks noGrp="1"/>
          </p:cNvGraphicFramePr>
          <p:nvPr>
            <p:extLst>
              <p:ext uri="{D42A27DB-BD31-4B8C-83A1-F6EECF244321}">
                <p14:modId xmlns:p14="http://schemas.microsoft.com/office/powerpoint/2010/main" val="195659702"/>
              </p:ext>
            </p:extLst>
          </p:nvPr>
        </p:nvGraphicFramePr>
        <p:xfrm>
          <a:off x="5740253" y="4842193"/>
          <a:ext cx="1803694" cy="1198880"/>
        </p:xfrm>
        <a:graphic>
          <a:graphicData uri="http://schemas.openxmlformats.org/drawingml/2006/table">
            <a:tbl>
              <a:tblPr firstRow="1" bandRow="1">
                <a:tableStyleId>{5C22544A-7EE6-4342-B048-85BDC9FD1C3A}</a:tableStyleId>
              </a:tblPr>
              <a:tblGrid>
                <a:gridCol w="440762">
                  <a:extLst>
                    <a:ext uri="{9D8B030D-6E8A-4147-A177-3AD203B41FA5}">
                      <a16:colId xmlns:a16="http://schemas.microsoft.com/office/drawing/2014/main" val="3077741358"/>
                    </a:ext>
                  </a:extLst>
                </a:gridCol>
                <a:gridCol w="678799">
                  <a:extLst>
                    <a:ext uri="{9D8B030D-6E8A-4147-A177-3AD203B41FA5}">
                      <a16:colId xmlns:a16="http://schemas.microsoft.com/office/drawing/2014/main" val="2709119052"/>
                    </a:ext>
                  </a:extLst>
                </a:gridCol>
                <a:gridCol w="684133">
                  <a:extLst>
                    <a:ext uri="{9D8B030D-6E8A-4147-A177-3AD203B41FA5}">
                      <a16:colId xmlns:a16="http://schemas.microsoft.com/office/drawing/2014/main" val="2939867060"/>
                    </a:ext>
                  </a:extLst>
                </a:gridCol>
              </a:tblGrid>
              <a:tr h="370840">
                <a:tc gridSpan="3">
                  <a:txBody>
                    <a:bodyPr/>
                    <a:lstStyle/>
                    <a:p>
                      <a:r>
                        <a:rPr lang="de-DE" sz="1200" dirty="0"/>
                        <a:t>Tabelle 2</a:t>
                      </a:r>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842679289"/>
                  </a:ext>
                </a:extLst>
              </a:tr>
              <a:tr h="370840">
                <a:tc>
                  <a:txBody>
                    <a:bodyPr/>
                    <a:lstStyle/>
                    <a:p>
                      <a:r>
                        <a:rPr lang="de-DE" sz="1200" dirty="0"/>
                        <a:t>Nr.</a:t>
                      </a:r>
                    </a:p>
                  </a:txBody>
                  <a:tcPr/>
                </a:tc>
                <a:tc>
                  <a:txBody>
                    <a:bodyPr/>
                    <a:lstStyle/>
                    <a:p>
                      <a:r>
                        <a:rPr lang="de-DE" sz="1200" dirty="0" err="1"/>
                        <a:t>Ujahr</a:t>
                      </a:r>
                      <a:endParaRPr lang="de-DE" sz="1200" dirty="0"/>
                    </a:p>
                  </a:txBody>
                  <a:tcPr/>
                </a:tc>
                <a:tc>
                  <a:txBody>
                    <a:bodyPr/>
                    <a:lstStyle/>
                    <a:p>
                      <a:r>
                        <a:rPr lang="de-DE" sz="1200" dirty="0"/>
                        <a:t>Umsatz</a:t>
                      </a:r>
                    </a:p>
                  </a:txBody>
                  <a:tcPr/>
                </a:tc>
                <a:extLst>
                  <a:ext uri="{0D108BD9-81ED-4DB2-BD59-A6C34878D82A}">
                    <a16:rowId xmlns:a16="http://schemas.microsoft.com/office/drawing/2014/main" val="1375426634"/>
                  </a:ext>
                </a:extLst>
              </a:tr>
              <a:tr h="370840">
                <a:tc>
                  <a:txBody>
                    <a:bodyPr/>
                    <a:lstStyle/>
                    <a:p>
                      <a:r>
                        <a:rPr lang="de-DE" sz="1200" dirty="0"/>
                        <a:t>1</a:t>
                      </a:r>
                    </a:p>
                  </a:txBody>
                  <a:tcPr/>
                </a:tc>
                <a:tc>
                  <a:txBody>
                    <a:bodyPr/>
                    <a:lstStyle/>
                    <a:p>
                      <a:r>
                        <a:rPr lang="de-DE" sz="1200" dirty="0"/>
                        <a:t>2019</a:t>
                      </a:r>
                    </a:p>
                  </a:txBody>
                  <a:tcPr/>
                </a:tc>
                <a:tc>
                  <a:txBody>
                    <a:bodyPr/>
                    <a:lstStyle/>
                    <a:p>
                      <a:pPr algn="r"/>
                      <a:r>
                        <a:rPr lang="de-DE" sz="1200" dirty="0"/>
                        <a:t>1245,00</a:t>
                      </a:r>
                    </a:p>
                  </a:txBody>
                  <a:tcPr/>
                </a:tc>
                <a:extLst>
                  <a:ext uri="{0D108BD9-81ED-4DB2-BD59-A6C34878D82A}">
                    <a16:rowId xmlns:a16="http://schemas.microsoft.com/office/drawing/2014/main" val="418096340"/>
                  </a:ext>
                </a:extLst>
              </a:tr>
            </a:tbl>
          </a:graphicData>
        </a:graphic>
      </p:graphicFrame>
      <p:graphicFrame>
        <p:nvGraphicFramePr>
          <p:cNvPr id="12" name="Tabelle 10">
            <a:extLst>
              <a:ext uri="{FF2B5EF4-FFF2-40B4-BE49-F238E27FC236}">
                <a16:creationId xmlns:a16="http://schemas.microsoft.com/office/drawing/2014/main" id="{125924AD-E74E-4A1B-8D1B-154120E82484}"/>
              </a:ext>
            </a:extLst>
          </p:cNvPr>
          <p:cNvGraphicFramePr>
            <a:graphicFrameLocks noGrp="1"/>
          </p:cNvGraphicFramePr>
          <p:nvPr>
            <p:extLst>
              <p:ext uri="{D42A27DB-BD31-4B8C-83A1-F6EECF244321}">
                <p14:modId xmlns:p14="http://schemas.microsoft.com/office/powerpoint/2010/main" val="2309156484"/>
              </p:ext>
            </p:extLst>
          </p:nvPr>
        </p:nvGraphicFramePr>
        <p:xfrm>
          <a:off x="8608639" y="3429000"/>
          <a:ext cx="2210094" cy="1112520"/>
        </p:xfrm>
        <a:graphic>
          <a:graphicData uri="http://schemas.openxmlformats.org/drawingml/2006/table">
            <a:tbl>
              <a:tblPr firstRow="1" bandRow="1">
                <a:tableStyleId>{5C22544A-7EE6-4342-B048-85BDC9FD1C3A}</a:tableStyleId>
              </a:tblPr>
              <a:tblGrid>
                <a:gridCol w="377371">
                  <a:extLst>
                    <a:ext uri="{9D8B030D-6E8A-4147-A177-3AD203B41FA5}">
                      <a16:colId xmlns:a16="http://schemas.microsoft.com/office/drawing/2014/main" val="3077741358"/>
                    </a:ext>
                  </a:extLst>
                </a:gridCol>
                <a:gridCol w="754743">
                  <a:extLst>
                    <a:ext uri="{9D8B030D-6E8A-4147-A177-3AD203B41FA5}">
                      <a16:colId xmlns:a16="http://schemas.microsoft.com/office/drawing/2014/main" val="2709119052"/>
                    </a:ext>
                  </a:extLst>
                </a:gridCol>
                <a:gridCol w="1077980">
                  <a:extLst>
                    <a:ext uri="{9D8B030D-6E8A-4147-A177-3AD203B41FA5}">
                      <a16:colId xmlns:a16="http://schemas.microsoft.com/office/drawing/2014/main" val="2939867060"/>
                    </a:ext>
                  </a:extLst>
                </a:gridCol>
              </a:tblGrid>
              <a:tr h="370840">
                <a:tc gridSpan="3">
                  <a:txBody>
                    <a:bodyPr/>
                    <a:lstStyle/>
                    <a:p>
                      <a:r>
                        <a:rPr lang="de-DE" sz="1200" dirty="0"/>
                        <a:t>Tabelle 1</a:t>
                      </a:r>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842679289"/>
                  </a:ext>
                </a:extLst>
              </a:tr>
              <a:tr h="370840">
                <a:tc>
                  <a:txBody>
                    <a:bodyPr/>
                    <a:lstStyle/>
                    <a:p>
                      <a:r>
                        <a:rPr lang="de-DE" sz="1200" dirty="0"/>
                        <a:t>Nr.</a:t>
                      </a:r>
                    </a:p>
                  </a:txBody>
                  <a:tcPr/>
                </a:tc>
                <a:tc>
                  <a:txBody>
                    <a:bodyPr/>
                    <a:lstStyle/>
                    <a:p>
                      <a:r>
                        <a:rPr lang="de-DE" sz="1200" dirty="0"/>
                        <a:t>Vorname</a:t>
                      </a:r>
                    </a:p>
                  </a:txBody>
                  <a:tcPr/>
                </a:tc>
                <a:tc>
                  <a:txBody>
                    <a:bodyPr/>
                    <a:lstStyle/>
                    <a:p>
                      <a:r>
                        <a:rPr lang="de-DE" sz="1200" dirty="0"/>
                        <a:t>Name</a:t>
                      </a:r>
                    </a:p>
                  </a:txBody>
                  <a:tcPr/>
                </a:tc>
                <a:extLst>
                  <a:ext uri="{0D108BD9-81ED-4DB2-BD59-A6C34878D82A}">
                    <a16:rowId xmlns:a16="http://schemas.microsoft.com/office/drawing/2014/main" val="1375426634"/>
                  </a:ext>
                </a:extLst>
              </a:tr>
              <a:tr h="370840">
                <a:tc>
                  <a:txBody>
                    <a:bodyPr/>
                    <a:lstStyle/>
                    <a:p>
                      <a:r>
                        <a:rPr lang="de-DE" sz="1200" dirty="0"/>
                        <a:t>1</a:t>
                      </a:r>
                    </a:p>
                  </a:txBody>
                  <a:tcPr/>
                </a:tc>
                <a:tc>
                  <a:txBody>
                    <a:bodyPr/>
                    <a:lstStyle/>
                    <a:p>
                      <a:r>
                        <a:rPr lang="de-DE" sz="1200" dirty="0"/>
                        <a:t>Max</a:t>
                      </a:r>
                    </a:p>
                  </a:txBody>
                  <a:tcPr/>
                </a:tc>
                <a:tc>
                  <a:txBody>
                    <a:bodyPr/>
                    <a:lstStyle/>
                    <a:p>
                      <a:r>
                        <a:rPr lang="de-DE" sz="1200" dirty="0"/>
                        <a:t>Mustermann</a:t>
                      </a:r>
                    </a:p>
                  </a:txBody>
                  <a:tcPr/>
                </a:tc>
                <a:extLst>
                  <a:ext uri="{0D108BD9-81ED-4DB2-BD59-A6C34878D82A}">
                    <a16:rowId xmlns:a16="http://schemas.microsoft.com/office/drawing/2014/main" val="418096340"/>
                  </a:ext>
                </a:extLst>
              </a:tr>
            </a:tbl>
          </a:graphicData>
        </a:graphic>
      </p:graphicFrame>
      <p:graphicFrame>
        <p:nvGraphicFramePr>
          <p:cNvPr id="13" name="Tabelle 12">
            <a:extLst>
              <a:ext uri="{FF2B5EF4-FFF2-40B4-BE49-F238E27FC236}">
                <a16:creationId xmlns:a16="http://schemas.microsoft.com/office/drawing/2014/main" id="{C9C8CBC9-D95E-4BF2-A506-6DCCA2F539F8}"/>
              </a:ext>
            </a:extLst>
          </p:cNvPr>
          <p:cNvGraphicFramePr>
            <a:graphicFrameLocks noGrp="1"/>
          </p:cNvGraphicFramePr>
          <p:nvPr>
            <p:extLst>
              <p:ext uri="{D42A27DB-BD31-4B8C-83A1-F6EECF244321}">
                <p14:modId xmlns:p14="http://schemas.microsoft.com/office/powerpoint/2010/main" val="432557374"/>
              </p:ext>
            </p:extLst>
          </p:nvPr>
        </p:nvGraphicFramePr>
        <p:xfrm>
          <a:off x="9357939" y="4735672"/>
          <a:ext cx="1803694" cy="1198880"/>
        </p:xfrm>
        <a:graphic>
          <a:graphicData uri="http://schemas.openxmlformats.org/drawingml/2006/table">
            <a:tbl>
              <a:tblPr firstRow="1" bandRow="1">
                <a:tableStyleId>{5C22544A-7EE6-4342-B048-85BDC9FD1C3A}</a:tableStyleId>
              </a:tblPr>
              <a:tblGrid>
                <a:gridCol w="440762">
                  <a:extLst>
                    <a:ext uri="{9D8B030D-6E8A-4147-A177-3AD203B41FA5}">
                      <a16:colId xmlns:a16="http://schemas.microsoft.com/office/drawing/2014/main" val="3077741358"/>
                    </a:ext>
                  </a:extLst>
                </a:gridCol>
                <a:gridCol w="678799">
                  <a:extLst>
                    <a:ext uri="{9D8B030D-6E8A-4147-A177-3AD203B41FA5}">
                      <a16:colId xmlns:a16="http://schemas.microsoft.com/office/drawing/2014/main" val="2709119052"/>
                    </a:ext>
                  </a:extLst>
                </a:gridCol>
                <a:gridCol w="684133">
                  <a:extLst>
                    <a:ext uri="{9D8B030D-6E8A-4147-A177-3AD203B41FA5}">
                      <a16:colId xmlns:a16="http://schemas.microsoft.com/office/drawing/2014/main" val="2939867060"/>
                    </a:ext>
                  </a:extLst>
                </a:gridCol>
              </a:tblGrid>
              <a:tr h="370840">
                <a:tc gridSpan="3">
                  <a:txBody>
                    <a:bodyPr/>
                    <a:lstStyle/>
                    <a:p>
                      <a:r>
                        <a:rPr lang="de-DE" sz="1200" dirty="0"/>
                        <a:t>Tabelle 2</a:t>
                      </a:r>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842679289"/>
                  </a:ext>
                </a:extLst>
              </a:tr>
              <a:tr h="370840">
                <a:tc>
                  <a:txBody>
                    <a:bodyPr/>
                    <a:lstStyle/>
                    <a:p>
                      <a:r>
                        <a:rPr lang="de-DE" sz="1200" dirty="0"/>
                        <a:t>Nr.</a:t>
                      </a:r>
                    </a:p>
                  </a:txBody>
                  <a:tcPr/>
                </a:tc>
                <a:tc>
                  <a:txBody>
                    <a:bodyPr/>
                    <a:lstStyle/>
                    <a:p>
                      <a:r>
                        <a:rPr lang="de-DE" sz="1200" dirty="0" err="1"/>
                        <a:t>Ujahr</a:t>
                      </a:r>
                      <a:endParaRPr lang="de-DE" sz="1200" dirty="0"/>
                    </a:p>
                  </a:txBody>
                  <a:tcPr/>
                </a:tc>
                <a:tc>
                  <a:txBody>
                    <a:bodyPr/>
                    <a:lstStyle/>
                    <a:p>
                      <a:r>
                        <a:rPr lang="de-DE" sz="1200" dirty="0"/>
                        <a:t>Umsatz</a:t>
                      </a:r>
                    </a:p>
                  </a:txBody>
                  <a:tcPr/>
                </a:tc>
                <a:extLst>
                  <a:ext uri="{0D108BD9-81ED-4DB2-BD59-A6C34878D82A}">
                    <a16:rowId xmlns:a16="http://schemas.microsoft.com/office/drawing/2014/main" val="1375426634"/>
                  </a:ext>
                </a:extLst>
              </a:tr>
              <a:tr h="370840">
                <a:tc>
                  <a:txBody>
                    <a:bodyPr/>
                    <a:lstStyle/>
                    <a:p>
                      <a:r>
                        <a:rPr lang="de-DE" sz="1200" dirty="0"/>
                        <a:t>1</a:t>
                      </a:r>
                    </a:p>
                  </a:txBody>
                  <a:tcPr/>
                </a:tc>
                <a:tc>
                  <a:txBody>
                    <a:bodyPr/>
                    <a:lstStyle/>
                    <a:p>
                      <a:r>
                        <a:rPr lang="de-DE" sz="1200" dirty="0"/>
                        <a:t>2019</a:t>
                      </a:r>
                    </a:p>
                  </a:txBody>
                  <a:tcPr/>
                </a:tc>
                <a:tc>
                  <a:txBody>
                    <a:bodyPr/>
                    <a:lstStyle/>
                    <a:p>
                      <a:pPr algn="r"/>
                      <a:r>
                        <a:rPr lang="de-DE" sz="1200" dirty="0"/>
                        <a:t>1245,00</a:t>
                      </a:r>
                    </a:p>
                  </a:txBody>
                  <a:tcPr/>
                </a:tc>
                <a:extLst>
                  <a:ext uri="{0D108BD9-81ED-4DB2-BD59-A6C34878D82A}">
                    <a16:rowId xmlns:a16="http://schemas.microsoft.com/office/drawing/2014/main" val="418096340"/>
                  </a:ext>
                </a:extLst>
              </a:tr>
            </a:tbl>
          </a:graphicData>
        </a:graphic>
      </p:graphicFrame>
      <p:sp>
        <p:nvSpPr>
          <p:cNvPr id="14" name="Textfeld 13">
            <a:extLst>
              <a:ext uri="{FF2B5EF4-FFF2-40B4-BE49-F238E27FC236}">
                <a16:creationId xmlns:a16="http://schemas.microsoft.com/office/drawing/2014/main" id="{0CAFDF93-75F4-46DF-8D2F-D6FCE6B5421C}"/>
              </a:ext>
            </a:extLst>
          </p:cNvPr>
          <p:cNvSpPr txBox="1"/>
          <p:nvPr/>
        </p:nvSpPr>
        <p:spPr>
          <a:xfrm>
            <a:off x="5399314" y="2348773"/>
            <a:ext cx="1801733" cy="461665"/>
          </a:xfrm>
          <a:prstGeom prst="rect">
            <a:avLst/>
          </a:prstGeom>
          <a:noFill/>
        </p:spPr>
        <p:txBody>
          <a:bodyPr wrap="square" rtlCol="0">
            <a:spAutoFit/>
          </a:bodyPr>
          <a:lstStyle/>
          <a:p>
            <a:pPr algn="ctr"/>
            <a:r>
              <a:rPr lang="de-DE" sz="2400" dirty="0"/>
              <a:t>Datenbank 1</a:t>
            </a:r>
          </a:p>
        </p:txBody>
      </p:sp>
      <p:sp>
        <p:nvSpPr>
          <p:cNvPr id="15" name="Textfeld 14">
            <a:extLst>
              <a:ext uri="{FF2B5EF4-FFF2-40B4-BE49-F238E27FC236}">
                <a16:creationId xmlns:a16="http://schemas.microsoft.com/office/drawing/2014/main" id="{FA42B522-9B02-4850-81C7-9069285E631B}"/>
              </a:ext>
            </a:extLst>
          </p:cNvPr>
          <p:cNvSpPr txBox="1"/>
          <p:nvPr/>
        </p:nvSpPr>
        <p:spPr>
          <a:xfrm>
            <a:off x="9052304" y="2344520"/>
            <a:ext cx="1801733" cy="461665"/>
          </a:xfrm>
          <a:prstGeom prst="rect">
            <a:avLst/>
          </a:prstGeom>
          <a:noFill/>
        </p:spPr>
        <p:txBody>
          <a:bodyPr wrap="square" rtlCol="0">
            <a:spAutoFit/>
          </a:bodyPr>
          <a:lstStyle/>
          <a:p>
            <a:pPr algn="ctr"/>
            <a:r>
              <a:rPr lang="de-DE" sz="2400" dirty="0"/>
              <a:t>Datenbank 2</a:t>
            </a:r>
          </a:p>
        </p:txBody>
      </p:sp>
      <p:sp>
        <p:nvSpPr>
          <p:cNvPr id="17" name="Pfeil: gebogen 16">
            <a:extLst>
              <a:ext uri="{FF2B5EF4-FFF2-40B4-BE49-F238E27FC236}">
                <a16:creationId xmlns:a16="http://schemas.microsoft.com/office/drawing/2014/main" id="{6B33794A-8B89-4E5C-BA57-DFABF5EEB07B}"/>
              </a:ext>
            </a:extLst>
          </p:cNvPr>
          <p:cNvSpPr/>
          <p:nvPr/>
        </p:nvSpPr>
        <p:spPr>
          <a:xfrm flipV="1">
            <a:off x="4877927" y="4826038"/>
            <a:ext cx="782350" cy="7592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8" name="Pfeil: gebogen 17">
            <a:extLst>
              <a:ext uri="{FF2B5EF4-FFF2-40B4-BE49-F238E27FC236}">
                <a16:creationId xmlns:a16="http://schemas.microsoft.com/office/drawing/2014/main" id="{89AE8BA0-8A07-4B19-8FAE-E7DC38605728}"/>
              </a:ext>
            </a:extLst>
          </p:cNvPr>
          <p:cNvSpPr/>
          <p:nvPr/>
        </p:nvSpPr>
        <p:spPr>
          <a:xfrm flipV="1">
            <a:off x="8513266" y="4713376"/>
            <a:ext cx="782350" cy="75929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9" name="Pfeil: nach links und rechts 18">
            <a:extLst>
              <a:ext uri="{FF2B5EF4-FFF2-40B4-BE49-F238E27FC236}">
                <a16:creationId xmlns:a16="http://schemas.microsoft.com/office/drawing/2014/main" id="{0E61E55C-D6BC-46D3-9D6A-2E4E6E99CCF6}"/>
              </a:ext>
            </a:extLst>
          </p:cNvPr>
          <p:cNvSpPr/>
          <p:nvPr/>
        </p:nvSpPr>
        <p:spPr>
          <a:xfrm>
            <a:off x="2220686" y="1799771"/>
            <a:ext cx="1975902" cy="52322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Textfeld 19">
            <a:extLst>
              <a:ext uri="{FF2B5EF4-FFF2-40B4-BE49-F238E27FC236}">
                <a16:creationId xmlns:a16="http://schemas.microsoft.com/office/drawing/2014/main" id="{810A05F1-0C03-4062-BC5B-A1AF67C2AE7F}"/>
              </a:ext>
            </a:extLst>
          </p:cNvPr>
          <p:cNvSpPr txBox="1"/>
          <p:nvPr/>
        </p:nvSpPr>
        <p:spPr>
          <a:xfrm>
            <a:off x="424395" y="3429000"/>
            <a:ext cx="3725021" cy="3108543"/>
          </a:xfrm>
          <a:prstGeom prst="rect">
            <a:avLst/>
          </a:prstGeom>
          <a:solidFill>
            <a:schemeClr val="accent2">
              <a:lumMod val="60000"/>
              <a:lumOff val="40000"/>
            </a:schemeClr>
          </a:solidFill>
        </p:spPr>
        <p:txBody>
          <a:bodyPr wrap="square" rtlCol="0">
            <a:spAutoFit/>
          </a:bodyPr>
          <a:lstStyle/>
          <a:p>
            <a:pPr marL="285750" indent="-285750">
              <a:buFontTx/>
              <a:buChar char="-"/>
            </a:pPr>
            <a:r>
              <a:rPr lang="de-DE" sz="2800" dirty="0"/>
              <a:t>Client / User</a:t>
            </a:r>
          </a:p>
          <a:p>
            <a:pPr marL="285750" indent="-285750">
              <a:buFontTx/>
              <a:buChar char="-"/>
            </a:pPr>
            <a:r>
              <a:rPr lang="de-DE" sz="2800" dirty="0"/>
              <a:t>Server</a:t>
            </a:r>
          </a:p>
          <a:p>
            <a:pPr marL="285750" indent="-285750">
              <a:buFontTx/>
              <a:buChar char="-"/>
            </a:pPr>
            <a:r>
              <a:rPr lang="de-DE" sz="2800" dirty="0"/>
              <a:t>Datenbanken</a:t>
            </a:r>
          </a:p>
          <a:p>
            <a:pPr marL="285750" indent="-285750">
              <a:buFontTx/>
              <a:buChar char="-"/>
            </a:pPr>
            <a:r>
              <a:rPr lang="de-DE" sz="2800" dirty="0"/>
              <a:t>Tabellen</a:t>
            </a:r>
          </a:p>
          <a:p>
            <a:pPr marL="285750" indent="-285750">
              <a:buFontTx/>
              <a:buChar char="-"/>
            </a:pPr>
            <a:r>
              <a:rPr lang="de-DE" sz="2800" dirty="0"/>
              <a:t>Felder (Spalten)</a:t>
            </a:r>
          </a:p>
          <a:p>
            <a:pPr marL="285750" indent="-285750">
              <a:buFontTx/>
              <a:buChar char="-"/>
            </a:pPr>
            <a:r>
              <a:rPr lang="de-DE" sz="2800" dirty="0"/>
              <a:t>Relationen</a:t>
            </a:r>
          </a:p>
          <a:p>
            <a:pPr marL="285750" indent="-285750">
              <a:buFontTx/>
              <a:buChar char="-"/>
            </a:pPr>
            <a:r>
              <a:rPr lang="de-DE" sz="2800" dirty="0"/>
              <a:t>Datensätze (Zeilen)</a:t>
            </a:r>
          </a:p>
        </p:txBody>
      </p:sp>
    </p:spTree>
    <p:extLst>
      <p:ext uri="{BB962C8B-B14F-4D97-AF65-F5344CB8AC3E}">
        <p14:creationId xmlns:p14="http://schemas.microsoft.com/office/powerpoint/2010/main" val="410025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4" grpId="0"/>
      <p:bldP spid="15" grpId="0"/>
      <p:bldP spid="17" grpId="0" animBg="1"/>
      <p:bldP spid="18" grpId="0" animBg="1"/>
      <p:bldP spid="19"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CEF335-2486-4A0C-9AE4-1BE79F879FA1}"/>
              </a:ext>
            </a:extLst>
          </p:cNvPr>
          <p:cNvSpPr>
            <a:spLocks noGrp="1"/>
          </p:cNvSpPr>
          <p:nvPr>
            <p:ph type="title"/>
          </p:nvPr>
        </p:nvSpPr>
        <p:spPr/>
        <p:txBody>
          <a:bodyPr/>
          <a:lstStyle/>
          <a:p>
            <a:r>
              <a:rPr lang="de-DE" dirty="0"/>
              <a:t>Referenzielle Integrität</a:t>
            </a:r>
          </a:p>
        </p:txBody>
      </p:sp>
      <p:graphicFrame>
        <p:nvGraphicFramePr>
          <p:cNvPr id="4" name="Tabelle 4">
            <a:extLst>
              <a:ext uri="{FF2B5EF4-FFF2-40B4-BE49-F238E27FC236}">
                <a16:creationId xmlns:a16="http://schemas.microsoft.com/office/drawing/2014/main" id="{DFCBEBCA-C8A7-40D9-8F65-8286BAAA876E}"/>
              </a:ext>
            </a:extLst>
          </p:cNvPr>
          <p:cNvGraphicFramePr>
            <a:graphicFrameLocks noGrp="1"/>
          </p:cNvGraphicFramePr>
          <p:nvPr>
            <p:ph idx="1"/>
            <p:extLst>
              <p:ext uri="{D42A27DB-BD31-4B8C-83A1-F6EECF244321}">
                <p14:modId xmlns:p14="http://schemas.microsoft.com/office/powerpoint/2010/main" val="2772344557"/>
              </p:ext>
            </p:extLst>
          </p:nvPr>
        </p:nvGraphicFramePr>
        <p:xfrm>
          <a:off x="838200" y="1938639"/>
          <a:ext cx="4512276" cy="148336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3001871381"/>
                    </a:ext>
                  </a:extLst>
                </a:gridCol>
                <a:gridCol w="1050324">
                  <a:extLst>
                    <a:ext uri="{9D8B030D-6E8A-4147-A177-3AD203B41FA5}">
                      <a16:colId xmlns:a16="http://schemas.microsoft.com/office/drawing/2014/main" val="4151053770"/>
                    </a:ext>
                  </a:extLst>
                </a:gridCol>
                <a:gridCol w="1800483">
                  <a:extLst>
                    <a:ext uri="{9D8B030D-6E8A-4147-A177-3AD203B41FA5}">
                      <a16:colId xmlns:a16="http://schemas.microsoft.com/office/drawing/2014/main" val="3378676319"/>
                    </a:ext>
                  </a:extLst>
                </a:gridCol>
                <a:gridCol w="1128069">
                  <a:extLst>
                    <a:ext uri="{9D8B030D-6E8A-4147-A177-3AD203B41FA5}">
                      <a16:colId xmlns:a16="http://schemas.microsoft.com/office/drawing/2014/main" val="1597207620"/>
                    </a:ext>
                  </a:extLst>
                </a:gridCol>
              </a:tblGrid>
              <a:tr h="370840">
                <a:tc>
                  <a:txBody>
                    <a:bodyPr/>
                    <a:lstStyle/>
                    <a:p>
                      <a:r>
                        <a:rPr lang="de-DE" dirty="0"/>
                        <a:t>Nr.</a:t>
                      </a:r>
                    </a:p>
                  </a:txBody>
                  <a:tcPr/>
                </a:tc>
                <a:tc>
                  <a:txBody>
                    <a:bodyPr/>
                    <a:lstStyle/>
                    <a:p>
                      <a:r>
                        <a:rPr lang="de-DE" dirty="0"/>
                        <a:t>Vorname</a:t>
                      </a:r>
                    </a:p>
                  </a:txBody>
                  <a:tcPr/>
                </a:tc>
                <a:tc>
                  <a:txBody>
                    <a:bodyPr/>
                    <a:lstStyle/>
                    <a:p>
                      <a:r>
                        <a:rPr lang="de-DE" dirty="0"/>
                        <a:t>Name</a:t>
                      </a:r>
                    </a:p>
                  </a:txBody>
                  <a:tcPr/>
                </a:tc>
                <a:tc>
                  <a:txBody>
                    <a:bodyPr/>
                    <a:lstStyle/>
                    <a:p>
                      <a:r>
                        <a:rPr lang="de-DE" dirty="0"/>
                        <a:t>Land</a:t>
                      </a:r>
                    </a:p>
                  </a:txBody>
                  <a:tcPr/>
                </a:tc>
                <a:extLst>
                  <a:ext uri="{0D108BD9-81ED-4DB2-BD59-A6C34878D82A}">
                    <a16:rowId xmlns:a16="http://schemas.microsoft.com/office/drawing/2014/main" val="983136741"/>
                  </a:ext>
                </a:extLst>
              </a:tr>
              <a:tr h="370840">
                <a:tc>
                  <a:txBody>
                    <a:bodyPr/>
                    <a:lstStyle/>
                    <a:p>
                      <a:r>
                        <a:rPr lang="de-DE" dirty="0"/>
                        <a:t>1</a:t>
                      </a:r>
                    </a:p>
                  </a:txBody>
                  <a:tcPr/>
                </a:tc>
                <a:tc>
                  <a:txBody>
                    <a:bodyPr/>
                    <a:lstStyle/>
                    <a:p>
                      <a:r>
                        <a:rPr lang="de-DE" dirty="0"/>
                        <a:t>Max</a:t>
                      </a:r>
                    </a:p>
                  </a:txBody>
                  <a:tcPr/>
                </a:tc>
                <a:tc>
                  <a:txBody>
                    <a:bodyPr/>
                    <a:lstStyle/>
                    <a:p>
                      <a:r>
                        <a:rPr lang="de-DE" dirty="0"/>
                        <a:t>Mustermann</a:t>
                      </a:r>
                    </a:p>
                  </a:txBody>
                  <a:tcPr/>
                </a:tc>
                <a:tc>
                  <a:txBody>
                    <a:bodyPr/>
                    <a:lstStyle/>
                    <a:p>
                      <a:r>
                        <a:rPr lang="de-DE" dirty="0"/>
                        <a:t>GB</a:t>
                      </a:r>
                    </a:p>
                  </a:txBody>
                  <a:tcPr/>
                </a:tc>
                <a:extLst>
                  <a:ext uri="{0D108BD9-81ED-4DB2-BD59-A6C34878D82A}">
                    <a16:rowId xmlns:a16="http://schemas.microsoft.com/office/drawing/2014/main" val="3328322295"/>
                  </a:ext>
                </a:extLst>
              </a:tr>
              <a:tr h="370840">
                <a:tc>
                  <a:txBody>
                    <a:bodyPr/>
                    <a:lstStyle/>
                    <a:p>
                      <a:r>
                        <a:rPr lang="de-DE" dirty="0"/>
                        <a:t>2</a:t>
                      </a:r>
                    </a:p>
                  </a:txBody>
                  <a:tcPr/>
                </a:tc>
                <a:tc>
                  <a:txBody>
                    <a:bodyPr/>
                    <a:lstStyle/>
                    <a:p>
                      <a:r>
                        <a:rPr lang="de-DE" dirty="0"/>
                        <a:t>Matthias</a:t>
                      </a:r>
                    </a:p>
                  </a:txBody>
                  <a:tcPr/>
                </a:tc>
                <a:tc>
                  <a:txBody>
                    <a:bodyPr/>
                    <a:lstStyle/>
                    <a:p>
                      <a:r>
                        <a:rPr lang="de-DE" dirty="0"/>
                        <a:t>Brinkmann</a:t>
                      </a:r>
                    </a:p>
                  </a:txBody>
                  <a:tcPr/>
                </a:tc>
                <a:tc>
                  <a:txBody>
                    <a:bodyPr/>
                    <a:lstStyle/>
                    <a:p>
                      <a:r>
                        <a:rPr lang="de-DE" dirty="0"/>
                        <a:t>DE</a:t>
                      </a:r>
                    </a:p>
                  </a:txBody>
                  <a:tcPr/>
                </a:tc>
                <a:extLst>
                  <a:ext uri="{0D108BD9-81ED-4DB2-BD59-A6C34878D82A}">
                    <a16:rowId xmlns:a16="http://schemas.microsoft.com/office/drawing/2014/main" val="1902629267"/>
                  </a:ext>
                </a:extLst>
              </a:tr>
              <a:tr h="370840">
                <a:tc>
                  <a:txBody>
                    <a:bodyPr/>
                    <a:lstStyle/>
                    <a:p>
                      <a:r>
                        <a:rPr lang="de-DE" dirty="0"/>
                        <a:t>3</a:t>
                      </a:r>
                    </a:p>
                  </a:txBody>
                  <a:tcPr/>
                </a:tc>
                <a:tc>
                  <a:txBody>
                    <a:bodyPr/>
                    <a:lstStyle/>
                    <a:p>
                      <a:r>
                        <a:rPr lang="de-DE" dirty="0"/>
                        <a:t>Albrecht</a:t>
                      </a:r>
                    </a:p>
                  </a:txBody>
                  <a:tcPr/>
                </a:tc>
                <a:tc>
                  <a:txBody>
                    <a:bodyPr/>
                    <a:lstStyle/>
                    <a:p>
                      <a:r>
                        <a:rPr lang="de-DE" dirty="0"/>
                        <a:t>Dürer</a:t>
                      </a:r>
                    </a:p>
                  </a:txBody>
                  <a:tcPr/>
                </a:tc>
                <a:tc>
                  <a:txBody>
                    <a:bodyPr/>
                    <a:lstStyle/>
                    <a:p>
                      <a:r>
                        <a:rPr lang="de-DE" dirty="0"/>
                        <a:t>DE</a:t>
                      </a:r>
                    </a:p>
                  </a:txBody>
                  <a:tcPr/>
                </a:tc>
                <a:extLst>
                  <a:ext uri="{0D108BD9-81ED-4DB2-BD59-A6C34878D82A}">
                    <a16:rowId xmlns:a16="http://schemas.microsoft.com/office/drawing/2014/main" val="1254788110"/>
                  </a:ext>
                </a:extLst>
              </a:tr>
            </a:tbl>
          </a:graphicData>
        </a:graphic>
      </p:graphicFrame>
      <p:graphicFrame>
        <p:nvGraphicFramePr>
          <p:cNvPr id="6" name="Tabelle 6">
            <a:extLst>
              <a:ext uri="{FF2B5EF4-FFF2-40B4-BE49-F238E27FC236}">
                <a16:creationId xmlns:a16="http://schemas.microsoft.com/office/drawing/2014/main" id="{284D5EC3-D57F-4D6E-BD11-AF23CEC876F4}"/>
              </a:ext>
            </a:extLst>
          </p:cNvPr>
          <p:cNvGraphicFramePr>
            <a:graphicFrameLocks noGrp="1"/>
          </p:cNvGraphicFramePr>
          <p:nvPr>
            <p:extLst>
              <p:ext uri="{D42A27DB-BD31-4B8C-83A1-F6EECF244321}">
                <p14:modId xmlns:p14="http://schemas.microsoft.com/office/powerpoint/2010/main" val="3245224763"/>
              </p:ext>
            </p:extLst>
          </p:nvPr>
        </p:nvGraphicFramePr>
        <p:xfrm>
          <a:off x="7543115" y="1938639"/>
          <a:ext cx="2491013" cy="2225040"/>
        </p:xfrm>
        <a:graphic>
          <a:graphicData uri="http://schemas.openxmlformats.org/drawingml/2006/table">
            <a:tbl>
              <a:tblPr firstRow="1" bandRow="1">
                <a:tableStyleId>{5C22544A-7EE6-4342-B048-85BDC9FD1C3A}</a:tableStyleId>
              </a:tblPr>
              <a:tblGrid>
                <a:gridCol w="550560">
                  <a:extLst>
                    <a:ext uri="{9D8B030D-6E8A-4147-A177-3AD203B41FA5}">
                      <a16:colId xmlns:a16="http://schemas.microsoft.com/office/drawing/2014/main" val="3656471404"/>
                    </a:ext>
                  </a:extLst>
                </a:gridCol>
                <a:gridCol w="753763">
                  <a:extLst>
                    <a:ext uri="{9D8B030D-6E8A-4147-A177-3AD203B41FA5}">
                      <a16:colId xmlns:a16="http://schemas.microsoft.com/office/drawing/2014/main" val="1004625443"/>
                    </a:ext>
                  </a:extLst>
                </a:gridCol>
                <a:gridCol w="1186690">
                  <a:extLst>
                    <a:ext uri="{9D8B030D-6E8A-4147-A177-3AD203B41FA5}">
                      <a16:colId xmlns:a16="http://schemas.microsoft.com/office/drawing/2014/main" val="2952588030"/>
                    </a:ext>
                  </a:extLst>
                </a:gridCol>
              </a:tblGrid>
              <a:tr h="370840">
                <a:tc>
                  <a:txBody>
                    <a:bodyPr/>
                    <a:lstStyle/>
                    <a:p>
                      <a:r>
                        <a:rPr lang="de-DE" dirty="0"/>
                        <a:t>FK</a:t>
                      </a:r>
                    </a:p>
                  </a:txBody>
                  <a:tcPr/>
                </a:tc>
                <a:tc>
                  <a:txBody>
                    <a:bodyPr/>
                    <a:lstStyle/>
                    <a:p>
                      <a:r>
                        <a:rPr lang="de-DE" dirty="0"/>
                        <a:t>Jahr</a:t>
                      </a:r>
                    </a:p>
                  </a:txBody>
                  <a:tcPr/>
                </a:tc>
                <a:tc>
                  <a:txBody>
                    <a:bodyPr/>
                    <a:lstStyle/>
                    <a:p>
                      <a:r>
                        <a:rPr lang="de-DE" dirty="0"/>
                        <a:t>Umsatz</a:t>
                      </a:r>
                    </a:p>
                  </a:txBody>
                  <a:tcPr/>
                </a:tc>
                <a:extLst>
                  <a:ext uri="{0D108BD9-81ED-4DB2-BD59-A6C34878D82A}">
                    <a16:rowId xmlns:a16="http://schemas.microsoft.com/office/drawing/2014/main" val="630817227"/>
                  </a:ext>
                </a:extLst>
              </a:tr>
              <a:tr h="370840">
                <a:tc>
                  <a:txBody>
                    <a:bodyPr/>
                    <a:lstStyle/>
                    <a:p>
                      <a:r>
                        <a:rPr lang="de-DE" dirty="0"/>
                        <a:t>1</a:t>
                      </a:r>
                    </a:p>
                  </a:txBody>
                  <a:tcPr/>
                </a:tc>
                <a:tc>
                  <a:txBody>
                    <a:bodyPr/>
                    <a:lstStyle/>
                    <a:p>
                      <a:r>
                        <a:rPr lang="de-DE" dirty="0"/>
                        <a:t>2019</a:t>
                      </a:r>
                    </a:p>
                  </a:txBody>
                  <a:tcPr/>
                </a:tc>
                <a:tc>
                  <a:txBody>
                    <a:bodyPr/>
                    <a:lstStyle/>
                    <a:p>
                      <a:pPr algn="r"/>
                      <a:r>
                        <a:rPr lang="de-DE" dirty="0"/>
                        <a:t>975,16 €</a:t>
                      </a:r>
                    </a:p>
                  </a:txBody>
                  <a:tcPr/>
                </a:tc>
                <a:extLst>
                  <a:ext uri="{0D108BD9-81ED-4DB2-BD59-A6C34878D82A}">
                    <a16:rowId xmlns:a16="http://schemas.microsoft.com/office/drawing/2014/main" val="363822240"/>
                  </a:ext>
                </a:extLst>
              </a:tr>
              <a:tr h="370840">
                <a:tc>
                  <a:txBody>
                    <a:bodyPr/>
                    <a:lstStyle/>
                    <a:p>
                      <a:r>
                        <a:rPr lang="de-DE" dirty="0"/>
                        <a:t>1</a:t>
                      </a:r>
                    </a:p>
                  </a:txBody>
                  <a:tcPr/>
                </a:tc>
                <a:tc>
                  <a:txBody>
                    <a:bodyPr/>
                    <a:lstStyle/>
                    <a:p>
                      <a:r>
                        <a:rPr lang="de-DE" dirty="0"/>
                        <a:t>2020</a:t>
                      </a:r>
                    </a:p>
                  </a:txBody>
                  <a:tcPr/>
                </a:tc>
                <a:tc>
                  <a:txBody>
                    <a:bodyPr/>
                    <a:lstStyle/>
                    <a:p>
                      <a:pPr algn="r"/>
                      <a:r>
                        <a:rPr lang="de-DE" dirty="0"/>
                        <a:t>1298,10 €</a:t>
                      </a:r>
                    </a:p>
                  </a:txBody>
                  <a:tcPr/>
                </a:tc>
                <a:extLst>
                  <a:ext uri="{0D108BD9-81ED-4DB2-BD59-A6C34878D82A}">
                    <a16:rowId xmlns:a16="http://schemas.microsoft.com/office/drawing/2014/main" val="3808785820"/>
                  </a:ext>
                </a:extLst>
              </a:tr>
              <a:tr h="370840">
                <a:tc>
                  <a:txBody>
                    <a:bodyPr/>
                    <a:lstStyle/>
                    <a:p>
                      <a:r>
                        <a:rPr lang="de-DE" dirty="0"/>
                        <a:t>2</a:t>
                      </a:r>
                    </a:p>
                  </a:txBody>
                  <a:tcPr/>
                </a:tc>
                <a:tc>
                  <a:txBody>
                    <a:bodyPr/>
                    <a:lstStyle/>
                    <a:p>
                      <a:r>
                        <a:rPr lang="de-DE" dirty="0"/>
                        <a:t>2019</a:t>
                      </a:r>
                    </a:p>
                  </a:txBody>
                  <a:tcPr/>
                </a:tc>
                <a:tc>
                  <a:txBody>
                    <a:bodyPr/>
                    <a:lstStyle/>
                    <a:p>
                      <a:pPr algn="r"/>
                      <a:r>
                        <a:rPr lang="de-DE" dirty="0"/>
                        <a:t>763,00 €</a:t>
                      </a:r>
                    </a:p>
                  </a:txBody>
                  <a:tcPr/>
                </a:tc>
                <a:extLst>
                  <a:ext uri="{0D108BD9-81ED-4DB2-BD59-A6C34878D82A}">
                    <a16:rowId xmlns:a16="http://schemas.microsoft.com/office/drawing/2014/main" val="1965934554"/>
                  </a:ext>
                </a:extLst>
              </a:tr>
              <a:tr h="370840">
                <a:tc>
                  <a:txBody>
                    <a:bodyPr/>
                    <a:lstStyle/>
                    <a:p>
                      <a:r>
                        <a:rPr lang="de-DE" dirty="0"/>
                        <a:t>2</a:t>
                      </a:r>
                    </a:p>
                  </a:txBody>
                  <a:tcPr/>
                </a:tc>
                <a:tc>
                  <a:txBody>
                    <a:bodyPr/>
                    <a:lstStyle/>
                    <a:p>
                      <a:r>
                        <a:rPr lang="de-DE" dirty="0"/>
                        <a:t>2020</a:t>
                      </a:r>
                    </a:p>
                  </a:txBody>
                  <a:tcPr/>
                </a:tc>
                <a:tc>
                  <a:txBody>
                    <a:bodyPr/>
                    <a:lstStyle/>
                    <a:p>
                      <a:pPr algn="r"/>
                      <a:r>
                        <a:rPr lang="de-DE" dirty="0"/>
                        <a:t>431,17 €</a:t>
                      </a:r>
                    </a:p>
                  </a:txBody>
                  <a:tcPr/>
                </a:tc>
                <a:extLst>
                  <a:ext uri="{0D108BD9-81ED-4DB2-BD59-A6C34878D82A}">
                    <a16:rowId xmlns:a16="http://schemas.microsoft.com/office/drawing/2014/main" val="3895681944"/>
                  </a:ext>
                </a:extLst>
              </a:tr>
              <a:tr h="370840">
                <a:tc>
                  <a:txBody>
                    <a:bodyPr/>
                    <a:lstStyle/>
                    <a:p>
                      <a:r>
                        <a:rPr lang="de-DE" dirty="0"/>
                        <a:t>2</a:t>
                      </a:r>
                    </a:p>
                  </a:txBody>
                  <a:tcPr/>
                </a:tc>
                <a:tc>
                  <a:txBody>
                    <a:bodyPr/>
                    <a:lstStyle/>
                    <a:p>
                      <a:r>
                        <a:rPr lang="de-DE" dirty="0"/>
                        <a:t>2021</a:t>
                      </a:r>
                    </a:p>
                  </a:txBody>
                  <a:tcPr/>
                </a:tc>
                <a:tc>
                  <a:txBody>
                    <a:bodyPr/>
                    <a:lstStyle/>
                    <a:p>
                      <a:pPr algn="r"/>
                      <a:r>
                        <a:rPr lang="de-DE" dirty="0"/>
                        <a:t>972,91 €</a:t>
                      </a:r>
                    </a:p>
                  </a:txBody>
                  <a:tcPr/>
                </a:tc>
                <a:extLst>
                  <a:ext uri="{0D108BD9-81ED-4DB2-BD59-A6C34878D82A}">
                    <a16:rowId xmlns:a16="http://schemas.microsoft.com/office/drawing/2014/main" val="1092847634"/>
                  </a:ext>
                </a:extLst>
              </a:tr>
            </a:tbl>
          </a:graphicData>
        </a:graphic>
      </p:graphicFrame>
      <p:sp>
        <p:nvSpPr>
          <p:cNvPr id="10" name="Pfeil: nach rechts 9">
            <a:extLst>
              <a:ext uri="{FF2B5EF4-FFF2-40B4-BE49-F238E27FC236}">
                <a16:creationId xmlns:a16="http://schemas.microsoft.com/office/drawing/2014/main" id="{06EEDB36-BDAF-47D5-8F7E-5F11A2382CE1}"/>
              </a:ext>
            </a:extLst>
          </p:cNvPr>
          <p:cNvSpPr/>
          <p:nvPr/>
        </p:nvSpPr>
        <p:spPr>
          <a:xfrm>
            <a:off x="5585253" y="2336243"/>
            <a:ext cx="1655805" cy="3583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D50F979C-9BE0-4ED9-926D-BCFEAB368889}"/>
              </a:ext>
            </a:extLst>
          </p:cNvPr>
          <p:cNvSpPr txBox="1"/>
          <p:nvPr/>
        </p:nvSpPr>
        <p:spPr>
          <a:xfrm>
            <a:off x="6717955" y="5015547"/>
            <a:ext cx="5130114" cy="1477328"/>
          </a:xfrm>
          <a:prstGeom prst="rect">
            <a:avLst/>
          </a:prstGeom>
          <a:noFill/>
        </p:spPr>
        <p:txBody>
          <a:bodyPr wrap="square" rtlCol="0">
            <a:spAutoFit/>
          </a:bodyPr>
          <a:lstStyle/>
          <a:p>
            <a:r>
              <a:rPr lang="de-DE" dirty="0"/>
              <a:t>Daten müssen in sich genommen „konsistent“ sein.</a:t>
            </a:r>
          </a:p>
          <a:p>
            <a:r>
              <a:rPr lang="de-DE" dirty="0"/>
              <a:t>Die Konsistenz nennt man referentielle Integrität.</a:t>
            </a:r>
          </a:p>
          <a:p>
            <a:r>
              <a:rPr lang="de-DE" dirty="0"/>
              <a:t>Dazu gehört auch, dass die Daten untereinander geschützt sind durch Rechte- und Rollen-Management.</a:t>
            </a:r>
          </a:p>
        </p:txBody>
      </p:sp>
      <p:sp>
        <p:nvSpPr>
          <p:cNvPr id="12" name="Textfeld 11">
            <a:extLst>
              <a:ext uri="{FF2B5EF4-FFF2-40B4-BE49-F238E27FC236}">
                <a16:creationId xmlns:a16="http://schemas.microsoft.com/office/drawing/2014/main" id="{75C9A3A0-F3DC-42A6-AA92-7AA3497957ED}"/>
              </a:ext>
            </a:extLst>
          </p:cNvPr>
          <p:cNvSpPr txBox="1"/>
          <p:nvPr/>
        </p:nvSpPr>
        <p:spPr>
          <a:xfrm>
            <a:off x="838200" y="1408190"/>
            <a:ext cx="2426370" cy="369332"/>
          </a:xfrm>
          <a:prstGeom prst="rect">
            <a:avLst/>
          </a:prstGeom>
          <a:noFill/>
        </p:spPr>
        <p:txBody>
          <a:bodyPr wrap="none" rtlCol="0">
            <a:spAutoFit/>
          </a:bodyPr>
          <a:lstStyle/>
          <a:p>
            <a:r>
              <a:rPr lang="de-DE" b="1" dirty="0"/>
              <a:t>Tabelle „Kunden“ („1“):</a:t>
            </a:r>
          </a:p>
        </p:txBody>
      </p:sp>
      <p:sp>
        <p:nvSpPr>
          <p:cNvPr id="13" name="Textfeld 12">
            <a:extLst>
              <a:ext uri="{FF2B5EF4-FFF2-40B4-BE49-F238E27FC236}">
                <a16:creationId xmlns:a16="http://schemas.microsoft.com/office/drawing/2014/main" id="{C32B80FB-B835-46D6-8C73-117F06716857}"/>
              </a:ext>
            </a:extLst>
          </p:cNvPr>
          <p:cNvSpPr txBox="1"/>
          <p:nvPr/>
        </p:nvSpPr>
        <p:spPr>
          <a:xfrm>
            <a:off x="7548318" y="1390134"/>
            <a:ext cx="2409506" cy="369332"/>
          </a:xfrm>
          <a:prstGeom prst="rect">
            <a:avLst/>
          </a:prstGeom>
          <a:noFill/>
        </p:spPr>
        <p:txBody>
          <a:bodyPr wrap="none" rtlCol="0">
            <a:spAutoFit/>
          </a:bodyPr>
          <a:lstStyle/>
          <a:p>
            <a:r>
              <a:rPr lang="de-DE" b="1" dirty="0"/>
              <a:t>Tabelle „Umsatz“ („n“):</a:t>
            </a:r>
          </a:p>
        </p:txBody>
      </p:sp>
      <p:sp>
        <p:nvSpPr>
          <p:cNvPr id="9" name="Textfeld 8">
            <a:extLst>
              <a:ext uri="{FF2B5EF4-FFF2-40B4-BE49-F238E27FC236}">
                <a16:creationId xmlns:a16="http://schemas.microsoft.com/office/drawing/2014/main" id="{5D606E0C-58CE-4075-8E9B-83C7DC669EF6}"/>
              </a:ext>
            </a:extLst>
          </p:cNvPr>
          <p:cNvSpPr txBox="1"/>
          <p:nvPr/>
        </p:nvSpPr>
        <p:spPr>
          <a:xfrm>
            <a:off x="838200" y="3583116"/>
            <a:ext cx="5130114" cy="2031325"/>
          </a:xfrm>
          <a:prstGeom prst="rect">
            <a:avLst/>
          </a:prstGeom>
          <a:noFill/>
        </p:spPr>
        <p:txBody>
          <a:bodyPr wrap="square" rtlCol="0">
            <a:spAutoFit/>
          </a:bodyPr>
          <a:lstStyle/>
          <a:p>
            <a:r>
              <a:rPr lang="de-DE" dirty="0"/>
              <a:t>Albrecht Dürer hat keinen Umsatz-Datensatz. Je nach Einstellung der „</a:t>
            </a:r>
            <a:r>
              <a:rPr lang="de-DE" dirty="0" err="1"/>
              <a:t>Constraints</a:t>
            </a:r>
            <a:r>
              <a:rPr lang="de-DE" dirty="0"/>
              <a:t>“ ist dies zulässig oder nicht. Der Datensatz kann gelöscht werden. Die anderen beiden Datensätze in „Kunden“ können NICHT gelöscht werden, so lange noch Datensätze zu diesen Kunden in der Tabelle „Umsatz“ gespeichert sind.</a:t>
            </a:r>
          </a:p>
        </p:txBody>
      </p:sp>
    </p:spTree>
    <p:extLst>
      <p:ext uri="{BB962C8B-B14F-4D97-AF65-F5344CB8AC3E}">
        <p14:creationId xmlns:p14="http://schemas.microsoft.com/office/powerpoint/2010/main" val="195801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FBB8E9-5605-4E6A-9543-7D81C2B019BD}"/>
              </a:ext>
            </a:extLst>
          </p:cNvPr>
          <p:cNvSpPr>
            <a:spLocks noGrp="1"/>
          </p:cNvSpPr>
          <p:nvPr>
            <p:ph type="title"/>
          </p:nvPr>
        </p:nvSpPr>
        <p:spPr/>
        <p:txBody>
          <a:bodyPr/>
          <a:lstStyle/>
          <a:p>
            <a:r>
              <a:rPr lang="de-DE" dirty="0"/>
              <a:t>Die erste weiterführende Info…</a:t>
            </a:r>
          </a:p>
        </p:txBody>
      </p:sp>
      <p:sp>
        <p:nvSpPr>
          <p:cNvPr id="3" name="Inhaltsplatzhalter 2">
            <a:extLst>
              <a:ext uri="{FF2B5EF4-FFF2-40B4-BE49-F238E27FC236}">
                <a16:creationId xmlns:a16="http://schemas.microsoft.com/office/drawing/2014/main" id="{D41CA2D0-C5DD-4B60-A206-C17617934C1E}"/>
              </a:ext>
            </a:extLst>
          </p:cNvPr>
          <p:cNvSpPr>
            <a:spLocks noGrp="1"/>
          </p:cNvSpPr>
          <p:nvPr>
            <p:ph idx="1"/>
          </p:nvPr>
        </p:nvSpPr>
        <p:spPr/>
        <p:txBody>
          <a:bodyPr/>
          <a:lstStyle/>
          <a:p>
            <a:r>
              <a:rPr lang="de-DE" dirty="0"/>
              <a:t>Buch-Empfehlung für das </a:t>
            </a:r>
            <a:r>
              <a:rPr lang="de-DE" dirty="0" err="1"/>
              <a:t>Selbstudium</a:t>
            </a:r>
            <a:r>
              <a:rPr lang="de-DE" dirty="0"/>
              <a:t>: „SQL für Dummies“</a:t>
            </a:r>
            <a:br>
              <a:rPr lang="de-DE" dirty="0"/>
            </a:br>
            <a:r>
              <a:rPr lang="de-DE" dirty="0"/>
              <a:t>von Allen G. Taylor (ISBN: 978-3-527-71412-4)</a:t>
            </a:r>
            <a:br>
              <a:rPr lang="de-DE" dirty="0"/>
            </a:br>
            <a:r>
              <a:rPr lang="de-DE" dirty="0"/>
              <a:t>Nicht weil ich irgendjemanden für Dumm halte, sondern dieses Buch einen sehr guten Aufbau hat!</a:t>
            </a:r>
          </a:p>
          <a:p>
            <a:endParaRPr lang="de-DE" dirty="0"/>
          </a:p>
        </p:txBody>
      </p:sp>
    </p:spTree>
    <p:extLst>
      <p:ext uri="{BB962C8B-B14F-4D97-AF65-F5344CB8AC3E}">
        <p14:creationId xmlns:p14="http://schemas.microsoft.com/office/powerpoint/2010/main" val="184617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FBB8E9-5605-4E6A-9543-7D81C2B019BD}"/>
              </a:ext>
            </a:extLst>
          </p:cNvPr>
          <p:cNvSpPr>
            <a:spLocks noGrp="1"/>
          </p:cNvSpPr>
          <p:nvPr>
            <p:ph type="title"/>
          </p:nvPr>
        </p:nvSpPr>
        <p:spPr/>
        <p:txBody>
          <a:bodyPr/>
          <a:lstStyle/>
          <a:p>
            <a:r>
              <a:rPr lang="de-DE" dirty="0"/>
              <a:t>Betreutes Arbeiten</a:t>
            </a:r>
          </a:p>
        </p:txBody>
      </p:sp>
      <p:sp>
        <p:nvSpPr>
          <p:cNvPr id="3" name="Inhaltsplatzhalter 2">
            <a:extLst>
              <a:ext uri="{FF2B5EF4-FFF2-40B4-BE49-F238E27FC236}">
                <a16:creationId xmlns:a16="http://schemas.microsoft.com/office/drawing/2014/main" id="{D41CA2D0-C5DD-4B60-A206-C17617934C1E}"/>
              </a:ext>
            </a:extLst>
          </p:cNvPr>
          <p:cNvSpPr>
            <a:spLocks noGrp="1"/>
          </p:cNvSpPr>
          <p:nvPr>
            <p:ph idx="1"/>
          </p:nvPr>
        </p:nvSpPr>
        <p:spPr/>
        <p:txBody>
          <a:bodyPr/>
          <a:lstStyle/>
          <a:p>
            <a:r>
              <a:rPr lang="de-DE" dirty="0"/>
              <a:t>´“Die Geschichte von SQL“</a:t>
            </a:r>
            <a:br>
              <a:rPr lang="de-DE" dirty="0"/>
            </a:br>
            <a:r>
              <a:rPr lang="de-DE" dirty="0">
                <a:hlinkClick r:id="rId2"/>
              </a:rPr>
              <a:t>http://www.bbs-1.de/bbs1/umat/sqltut/mysql-24.html</a:t>
            </a:r>
            <a:endParaRPr lang="de-DE" dirty="0"/>
          </a:p>
          <a:p>
            <a:endParaRPr lang="de-DE" dirty="0"/>
          </a:p>
        </p:txBody>
      </p:sp>
    </p:spTree>
    <p:extLst>
      <p:ext uri="{BB962C8B-B14F-4D97-AF65-F5344CB8AC3E}">
        <p14:creationId xmlns:p14="http://schemas.microsoft.com/office/powerpoint/2010/main" val="186563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D62B2-B135-40D9-BC44-FE746AD428B2}"/>
              </a:ext>
            </a:extLst>
          </p:cNvPr>
          <p:cNvSpPr>
            <a:spLocks noGrp="1"/>
          </p:cNvSpPr>
          <p:nvPr>
            <p:ph type="title"/>
          </p:nvPr>
        </p:nvSpPr>
        <p:spPr/>
        <p:txBody>
          <a:bodyPr/>
          <a:lstStyle/>
          <a:p>
            <a:r>
              <a:rPr lang="de-DE" dirty="0"/>
              <a:t>Aufgaben</a:t>
            </a:r>
          </a:p>
        </p:txBody>
      </p:sp>
      <p:sp>
        <p:nvSpPr>
          <p:cNvPr id="3" name="Inhaltsplatzhalter 2">
            <a:extLst>
              <a:ext uri="{FF2B5EF4-FFF2-40B4-BE49-F238E27FC236}">
                <a16:creationId xmlns:a16="http://schemas.microsoft.com/office/drawing/2014/main" id="{909D5F1C-0FDD-4B17-A1A2-56425B3C98B4}"/>
              </a:ext>
            </a:extLst>
          </p:cNvPr>
          <p:cNvSpPr>
            <a:spLocks noGrp="1"/>
          </p:cNvSpPr>
          <p:nvPr>
            <p:ph idx="1"/>
          </p:nvPr>
        </p:nvSpPr>
        <p:spPr/>
        <p:txBody>
          <a:bodyPr/>
          <a:lstStyle/>
          <a:p>
            <a:r>
              <a:rPr lang="de-DE" dirty="0"/>
              <a:t>Was ist das „Entity </a:t>
            </a:r>
            <a:r>
              <a:rPr lang="de-DE" dirty="0" err="1"/>
              <a:t>Relationship</a:t>
            </a:r>
            <a:r>
              <a:rPr lang="de-DE" dirty="0"/>
              <a:t> Model?“</a:t>
            </a:r>
          </a:p>
          <a:p>
            <a:r>
              <a:rPr lang="de-DE" dirty="0"/>
              <a:t>Welche Arten von Relationen („Beziehungstypen“) gibt es?</a:t>
            </a:r>
          </a:p>
          <a:p>
            <a:r>
              <a:rPr lang="de-DE" dirty="0"/>
              <a:t>Ausarbeitung des Begriffes „Referenzielle Integrität“</a:t>
            </a:r>
          </a:p>
        </p:txBody>
      </p:sp>
    </p:spTree>
    <p:extLst>
      <p:ext uri="{BB962C8B-B14F-4D97-AF65-F5344CB8AC3E}">
        <p14:creationId xmlns:p14="http://schemas.microsoft.com/office/powerpoint/2010/main" val="198885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3E4C33-FB3B-4C2F-92CE-C6330FC1990D}"/>
              </a:ext>
            </a:extLst>
          </p:cNvPr>
          <p:cNvSpPr>
            <a:spLocks noGrp="1"/>
          </p:cNvSpPr>
          <p:nvPr>
            <p:ph type="ctrTitle"/>
          </p:nvPr>
        </p:nvSpPr>
        <p:spPr/>
        <p:txBody>
          <a:bodyPr/>
          <a:lstStyle/>
          <a:p>
            <a:r>
              <a:rPr lang="de-DE" dirty="0"/>
              <a:t>Viel Erfolg!</a:t>
            </a:r>
          </a:p>
        </p:txBody>
      </p:sp>
      <p:sp>
        <p:nvSpPr>
          <p:cNvPr id="3" name="Untertitel 2">
            <a:extLst>
              <a:ext uri="{FF2B5EF4-FFF2-40B4-BE49-F238E27FC236}">
                <a16:creationId xmlns:a16="http://schemas.microsoft.com/office/drawing/2014/main" id="{A925BD2C-441C-4E43-8662-A5CFE363D846}"/>
              </a:ext>
            </a:extLst>
          </p:cNvPr>
          <p:cNvSpPr>
            <a:spLocks noGrp="1"/>
          </p:cNvSpPr>
          <p:nvPr>
            <p:ph type="subTitle" idx="1"/>
          </p:nvPr>
        </p:nvSpPr>
        <p:spPr/>
        <p:txBody>
          <a:bodyPr/>
          <a:lstStyle/>
          <a:p>
            <a:r>
              <a:rPr lang="de-DE" dirty="0"/>
              <a:t>Diese Präsentation wird sich in 10 Sekunden NICHT selbst zerstören.</a:t>
            </a:r>
          </a:p>
        </p:txBody>
      </p:sp>
    </p:spTree>
    <p:extLst>
      <p:ext uri="{BB962C8B-B14F-4D97-AF65-F5344CB8AC3E}">
        <p14:creationId xmlns:p14="http://schemas.microsoft.com/office/powerpoint/2010/main" val="11142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A9FDA6-D48A-4C9A-9E5B-F9CF133B2F1E}"/>
              </a:ext>
            </a:extLst>
          </p:cNvPr>
          <p:cNvSpPr>
            <a:spLocks noGrp="1"/>
          </p:cNvSpPr>
          <p:nvPr>
            <p:ph type="title"/>
          </p:nvPr>
        </p:nvSpPr>
        <p:spPr/>
        <p:txBody>
          <a:bodyPr/>
          <a:lstStyle/>
          <a:p>
            <a:r>
              <a:rPr lang="de-DE" dirty="0"/>
              <a:t>Unterschied SQL und PL/SQL</a:t>
            </a:r>
          </a:p>
        </p:txBody>
      </p:sp>
      <p:sp>
        <p:nvSpPr>
          <p:cNvPr id="3" name="Inhaltsplatzhalter 2">
            <a:extLst>
              <a:ext uri="{FF2B5EF4-FFF2-40B4-BE49-F238E27FC236}">
                <a16:creationId xmlns:a16="http://schemas.microsoft.com/office/drawing/2014/main" id="{BFCBBA9F-5156-4D7C-BEDA-A4C3F6B74809}"/>
              </a:ext>
            </a:extLst>
          </p:cNvPr>
          <p:cNvSpPr>
            <a:spLocks noGrp="1"/>
          </p:cNvSpPr>
          <p:nvPr>
            <p:ph idx="1"/>
          </p:nvPr>
        </p:nvSpPr>
        <p:spPr/>
        <p:txBody>
          <a:bodyPr/>
          <a:lstStyle/>
          <a:p>
            <a:r>
              <a:rPr lang="de-DE" dirty="0"/>
              <a:t>SQL: Reine Sprache für das Handling von Daten</a:t>
            </a:r>
          </a:p>
          <a:p>
            <a:r>
              <a:rPr lang="de-DE" dirty="0"/>
              <a:t>PL/SQL: Die Erweiterung von Oracle, die durch Funktionen wie Schleifen eine eigenständige, strukturierte/prozedurale Programmiersprache darstellt</a:t>
            </a:r>
          </a:p>
          <a:p>
            <a:endParaRPr lang="de-DE" dirty="0"/>
          </a:p>
          <a:p>
            <a:r>
              <a:rPr lang="de-DE" dirty="0">
                <a:solidFill>
                  <a:schemeClr val="accent1">
                    <a:lumMod val="75000"/>
                  </a:schemeClr>
                </a:solidFill>
              </a:rPr>
              <a:t>Häufige Prüfungsfrage: Strukturierte und objektorientierte Programmiersprachen. Definition und Unterschied</a:t>
            </a:r>
          </a:p>
        </p:txBody>
      </p:sp>
    </p:spTree>
    <p:extLst>
      <p:ext uri="{BB962C8B-B14F-4D97-AF65-F5344CB8AC3E}">
        <p14:creationId xmlns:p14="http://schemas.microsoft.com/office/powerpoint/2010/main" val="538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175177-0E4F-4950-85AE-72078C09935F}"/>
              </a:ext>
            </a:extLst>
          </p:cNvPr>
          <p:cNvSpPr>
            <a:spLocks noGrp="1"/>
          </p:cNvSpPr>
          <p:nvPr>
            <p:ph type="title"/>
          </p:nvPr>
        </p:nvSpPr>
        <p:spPr/>
        <p:txBody>
          <a:bodyPr/>
          <a:lstStyle/>
          <a:p>
            <a:r>
              <a:rPr lang="de-DE" dirty="0"/>
              <a:t>Unstrukturierte und strukturierte Daten</a:t>
            </a:r>
          </a:p>
        </p:txBody>
      </p:sp>
      <p:sp>
        <p:nvSpPr>
          <p:cNvPr id="3" name="Inhaltsplatzhalter 2">
            <a:extLst>
              <a:ext uri="{FF2B5EF4-FFF2-40B4-BE49-F238E27FC236}">
                <a16:creationId xmlns:a16="http://schemas.microsoft.com/office/drawing/2014/main" id="{48680E87-88C8-4AC7-AE36-B6ABB9A1AA99}"/>
              </a:ext>
            </a:extLst>
          </p:cNvPr>
          <p:cNvSpPr>
            <a:spLocks noGrp="1"/>
          </p:cNvSpPr>
          <p:nvPr>
            <p:ph sz="half" idx="1"/>
          </p:nvPr>
        </p:nvSpPr>
        <p:spPr/>
        <p:txBody>
          <a:bodyPr/>
          <a:lstStyle/>
          <a:p>
            <a:pPr marL="0" indent="0">
              <a:buNone/>
            </a:pPr>
            <a:r>
              <a:rPr lang="de-DE" sz="3600" b="1" dirty="0"/>
              <a:t>Unstrukturiert:</a:t>
            </a:r>
          </a:p>
          <a:p>
            <a:r>
              <a:rPr lang="de-DE" dirty="0"/>
              <a:t>Datensammlungen ohne „System“, zum Beispiel:</a:t>
            </a:r>
          </a:p>
          <a:p>
            <a:r>
              <a:rPr lang="de-DE" dirty="0"/>
              <a:t>Freie Texte</a:t>
            </a:r>
          </a:p>
          <a:p>
            <a:r>
              <a:rPr lang="de-DE" dirty="0"/>
              <a:t>Unkommentierte Bildsammlungen</a:t>
            </a:r>
          </a:p>
        </p:txBody>
      </p:sp>
      <p:sp>
        <p:nvSpPr>
          <p:cNvPr id="4" name="Inhaltsplatzhalter 3">
            <a:extLst>
              <a:ext uri="{FF2B5EF4-FFF2-40B4-BE49-F238E27FC236}">
                <a16:creationId xmlns:a16="http://schemas.microsoft.com/office/drawing/2014/main" id="{796941C8-7775-4D38-980C-EE5A1CE3ED6B}"/>
              </a:ext>
            </a:extLst>
          </p:cNvPr>
          <p:cNvSpPr>
            <a:spLocks noGrp="1"/>
          </p:cNvSpPr>
          <p:nvPr>
            <p:ph sz="half" idx="2"/>
          </p:nvPr>
        </p:nvSpPr>
        <p:spPr/>
        <p:txBody>
          <a:bodyPr/>
          <a:lstStyle/>
          <a:p>
            <a:pPr marL="0" indent="0">
              <a:buNone/>
            </a:pPr>
            <a:r>
              <a:rPr lang="de-DE" sz="3600" b="1" dirty="0"/>
              <a:t>Strukturiert:</a:t>
            </a:r>
          </a:p>
          <a:p>
            <a:r>
              <a:rPr lang="de-DE" dirty="0"/>
              <a:t>Es wird einem bestimmten System gefolgt</a:t>
            </a:r>
          </a:p>
          <a:p>
            <a:r>
              <a:rPr lang="de-DE" dirty="0"/>
              <a:t>Die Daten sind kleinteilig zerlegt („atomisiert“ -&gt; Daten-Atome)</a:t>
            </a:r>
          </a:p>
        </p:txBody>
      </p:sp>
    </p:spTree>
    <p:extLst>
      <p:ext uri="{BB962C8B-B14F-4D97-AF65-F5344CB8AC3E}">
        <p14:creationId xmlns:p14="http://schemas.microsoft.com/office/powerpoint/2010/main" val="33343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ADA3E-A240-4CD9-B9E5-07D12946014A}"/>
              </a:ext>
            </a:extLst>
          </p:cNvPr>
          <p:cNvSpPr>
            <a:spLocks noGrp="1"/>
          </p:cNvSpPr>
          <p:nvPr>
            <p:ph type="title"/>
          </p:nvPr>
        </p:nvSpPr>
        <p:spPr/>
        <p:txBody>
          <a:bodyPr/>
          <a:lstStyle/>
          <a:p>
            <a:r>
              <a:rPr lang="de-DE" dirty="0"/>
              <a:t>Zwischenfrage….</a:t>
            </a:r>
          </a:p>
        </p:txBody>
      </p:sp>
      <p:sp>
        <p:nvSpPr>
          <p:cNvPr id="3" name="Inhaltsplatzhalter 2">
            <a:extLst>
              <a:ext uri="{FF2B5EF4-FFF2-40B4-BE49-F238E27FC236}">
                <a16:creationId xmlns:a16="http://schemas.microsoft.com/office/drawing/2014/main" id="{ED83AE26-0B17-4271-A97F-C78924CB1935}"/>
              </a:ext>
            </a:extLst>
          </p:cNvPr>
          <p:cNvSpPr>
            <a:spLocks noGrp="1"/>
          </p:cNvSpPr>
          <p:nvPr>
            <p:ph idx="1"/>
          </p:nvPr>
        </p:nvSpPr>
        <p:spPr/>
        <p:txBody>
          <a:bodyPr/>
          <a:lstStyle/>
          <a:p>
            <a:r>
              <a:rPr lang="de-DE" dirty="0"/>
              <a:t>Welches dieser Systeme speichert strukturierte Daten und welches </a:t>
            </a:r>
            <a:r>
              <a:rPr lang="de-DE" dirty="0" err="1"/>
              <a:t>unstruktuierte</a:t>
            </a:r>
            <a:r>
              <a:rPr lang="de-DE" dirty="0"/>
              <a:t> Daten?</a:t>
            </a:r>
          </a:p>
          <a:p>
            <a:endParaRPr lang="de-DE" dirty="0"/>
          </a:p>
          <a:p>
            <a:r>
              <a:rPr lang="de-DE" dirty="0" err="1"/>
              <a:t>Powerpoint</a:t>
            </a:r>
            <a:endParaRPr lang="de-DE" dirty="0"/>
          </a:p>
          <a:p>
            <a:r>
              <a:rPr lang="de-DE" dirty="0"/>
              <a:t>Excel</a:t>
            </a:r>
          </a:p>
          <a:p>
            <a:r>
              <a:rPr lang="de-DE" dirty="0"/>
              <a:t>Access</a:t>
            </a:r>
          </a:p>
          <a:p>
            <a:r>
              <a:rPr lang="de-DE" dirty="0"/>
              <a:t>Word</a:t>
            </a:r>
          </a:p>
          <a:p>
            <a:r>
              <a:rPr lang="de-DE" dirty="0"/>
              <a:t>Text-Editor</a:t>
            </a:r>
          </a:p>
        </p:txBody>
      </p:sp>
    </p:spTree>
    <p:extLst>
      <p:ext uri="{BB962C8B-B14F-4D97-AF65-F5344CB8AC3E}">
        <p14:creationId xmlns:p14="http://schemas.microsoft.com/office/powerpoint/2010/main" val="337271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ADA3E-A240-4CD9-B9E5-07D12946014A}"/>
              </a:ext>
            </a:extLst>
          </p:cNvPr>
          <p:cNvSpPr>
            <a:spLocks noGrp="1"/>
          </p:cNvSpPr>
          <p:nvPr>
            <p:ph type="title"/>
          </p:nvPr>
        </p:nvSpPr>
        <p:spPr/>
        <p:txBody>
          <a:bodyPr/>
          <a:lstStyle/>
          <a:p>
            <a:r>
              <a:rPr lang="de-DE" dirty="0"/>
              <a:t>Zwischenfrage….</a:t>
            </a:r>
          </a:p>
        </p:txBody>
      </p:sp>
      <p:sp>
        <p:nvSpPr>
          <p:cNvPr id="3" name="Inhaltsplatzhalter 2">
            <a:extLst>
              <a:ext uri="{FF2B5EF4-FFF2-40B4-BE49-F238E27FC236}">
                <a16:creationId xmlns:a16="http://schemas.microsoft.com/office/drawing/2014/main" id="{ED83AE26-0B17-4271-A97F-C78924CB1935}"/>
              </a:ext>
            </a:extLst>
          </p:cNvPr>
          <p:cNvSpPr>
            <a:spLocks noGrp="1"/>
          </p:cNvSpPr>
          <p:nvPr>
            <p:ph idx="1"/>
          </p:nvPr>
        </p:nvSpPr>
        <p:spPr/>
        <p:txBody>
          <a:bodyPr>
            <a:normAutofit/>
          </a:bodyPr>
          <a:lstStyle/>
          <a:p>
            <a:r>
              <a:rPr lang="de-DE" dirty="0"/>
              <a:t>Welches dieser Systeme speichert strukturierte Daten und welches </a:t>
            </a:r>
            <a:r>
              <a:rPr lang="de-DE" dirty="0" err="1"/>
              <a:t>unstruktuierte</a:t>
            </a:r>
            <a:r>
              <a:rPr lang="de-DE" dirty="0"/>
              <a:t> Daten?</a:t>
            </a:r>
          </a:p>
          <a:p>
            <a:endParaRPr lang="de-DE" dirty="0"/>
          </a:p>
          <a:p>
            <a:r>
              <a:rPr lang="de-DE" dirty="0" err="1"/>
              <a:t>Powerpoint</a:t>
            </a:r>
            <a:r>
              <a:rPr lang="de-DE" dirty="0"/>
              <a:t>: Unstrukturiert</a:t>
            </a:r>
          </a:p>
          <a:p>
            <a:r>
              <a:rPr lang="de-DE" dirty="0"/>
              <a:t>Excel: Strukturiert</a:t>
            </a:r>
          </a:p>
          <a:p>
            <a:r>
              <a:rPr lang="de-DE" dirty="0"/>
              <a:t>Access: Strukturiert</a:t>
            </a:r>
          </a:p>
          <a:p>
            <a:r>
              <a:rPr lang="de-DE" dirty="0"/>
              <a:t>Word: i.d.R. unstrukturiert</a:t>
            </a:r>
          </a:p>
          <a:p>
            <a:r>
              <a:rPr lang="de-DE" dirty="0"/>
              <a:t>Text-Editor: Je nach Formatierung strukturiert oder unstrukturiert</a:t>
            </a:r>
          </a:p>
        </p:txBody>
      </p:sp>
    </p:spTree>
    <p:extLst>
      <p:ext uri="{BB962C8B-B14F-4D97-AF65-F5344CB8AC3E}">
        <p14:creationId xmlns:p14="http://schemas.microsoft.com/office/powerpoint/2010/main" val="293680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782456-3964-40E5-8773-92A3ED06EA7E}"/>
              </a:ext>
            </a:extLst>
          </p:cNvPr>
          <p:cNvSpPr>
            <a:spLocks noGrp="1"/>
          </p:cNvSpPr>
          <p:nvPr>
            <p:ph type="title"/>
          </p:nvPr>
        </p:nvSpPr>
        <p:spPr/>
        <p:txBody>
          <a:bodyPr/>
          <a:lstStyle/>
          <a:p>
            <a:r>
              <a:rPr lang="de-DE" dirty="0"/>
              <a:t>Was ist eine Datenbank?</a:t>
            </a:r>
          </a:p>
        </p:txBody>
      </p:sp>
      <p:sp>
        <p:nvSpPr>
          <p:cNvPr id="3" name="Inhaltsplatzhalter 2">
            <a:extLst>
              <a:ext uri="{FF2B5EF4-FFF2-40B4-BE49-F238E27FC236}">
                <a16:creationId xmlns:a16="http://schemas.microsoft.com/office/drawing/2014/main" id="{6C7628DD-531B-47C8-8E54-8D07B4096A14}"/>
              </a:ext>
            </a:extLst>
          </p:cNvPr>
          <p:cNvSpPr>
            <a:spLocks noGrp="1"/>
          </p:cNvSpPr>
          <p:nvPr>
            <p:ph sz="half" idx="1"/>
          </p:nvPr>
        </p:nvSpPr>
        <p:spPr>
          <a:xfrm>
            <a:off x="838200" y="1825625"/>
            <a:ext cx="10357022" cy="4351338"/>
          </a:xfrm>
        </p:spPr>
        <p:txBody>
          <a:bodyPr/>
          <a:lstStyle/>
          <a:p>
            <a:r>
              <a:rPr lang="de-DE" dirty="0"/>
              <a:t>Einfach gesagt: Jede Sammlung von Daten die einer gewissen Struktur („strukturierte Daten“) folgt, z.B. auch:</a:t>
            </a:r>
          </a:p>
          <a:p>
            <a:r>
              <a:rPr lang="de-DE" dirty="0"/>
              <a:t>Ein Telefonbuch</a:t>
            </a:r>
          </a:p>
          <a:p>
            <a:r>
              <a:rPr lang="de-DE" dirty="0"/>
              <a:t>Ein Ordner mit Registern</a:t>
            </a:r>
          </a:p>
          <a:p>
            <a:r>
              <a:rPr lang="de-DE" dirty="0"/>
              <a:t>Ein Karteikasten</a:t>
            </a:r>
          </a:p>
          <a:p>
            <a:endParaRPr lang="de-DE" dirty="0"/>
          </a:p>
          <a:p>
            <a:r>
              <a:rPr lang="de-DE" dirty="0"/>
              <a:t>Im technischen Sinne versteht man darunter Dateien, die Daten in strukturierter Form vorhalten</a:t>
            </a:r>
          </a:p>
        </p:txBody>
      </p:sp>
    </p:spTree>
    <p:extLst>
      <p:ext uri="{BB962C8B-B14F-4D97-AF65-F5344CB8AC3E}">
        <p14:creationId xmlns:p14="http://schemas.microsoft.com/office/powerpoint/2010/main" val="78149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4D1E62-C3F7-4C5D-9F29-99CE159D6272}"/>
              </a:ext>
            </a:extLst>
          </p:cNvPr>
          <p:cNvSpPr>
            <a:spLocks noGrp="1"/>
          </p:cNvSpPr>
          <p:nvPr>
            <p:ph type="title"/>
          </p:nvPr>
        </p:nvSpPr>
        <p:spPr/>
        <p:txBody>
          <a:bodyPr/>
          <a:lstStyle/>
          <a:p>
            <a:r>
              <a:rPr lang="de-DE" dirty="0"/>
              <a:t>Was ist ein Datenbankverwaltungssystem?</a:t>
            </a:r>
          </a:p>
        </p:txBody>
      </p:sp>
      <p:sp>
        <p:nvSpPr>
          <p:cNvPr id="3" name="Inhaltsplatzhalter 2">
            <a:extLst>
              <a:ext uri="{FF2B5EF4-FFF2-40B4-BE49-F238E27FC236}">
                <a16:creationId xmlns:a16="http://schemas.microsoft.com/office/drawing/2014/main" id="{D1C2EE15-A0BA-4FBF-AC79-6DCD9D060781}"/>
              </a:ext>
            </a:extLst>
          </p:cNvPr>
          <p:cNvSpPr>
            <a:spLocks noGrp="1"/>
          </p:cNvSpPr>
          <p:nvPr>
            <p:ph idx="1"/>
          </p:nvPr>
        </p:nvSpPr>
        <p:spPr/>
        <p:txBody>
          <a:bodyPr/>
          <a:lstStyle/>
          <a:p>
            <a:r>
              <a:rPr lang="de-DE" dirty="0"/>
              <a:t>Das Database-Management-System (DBMS) ist der Teil der Datenbank, der sich primär nicht mit den Daten selbst sondern mit deren Verwaltung beschäftigt, also z.B.</a:t>
            </a:r>
          </a:p>
          <a:p>
            <a:r>
              <a:rPr lang="de-DE" dirty="0"/>
              <a:t>Daten in der Datenbank verändert</a:t>
            </a:r>
          </a:p>
          <a:p>
            <a:r>
              <a:rPr lang="de-DE" dirty="0"/>
              <a:t>Strukturen ändert</a:t>
            </a:r>
          </a:p>
          <a:p>
            <a:r>
              <a:rPr lang="de-DE" dirty="0"/>
              <a:t>Daten abfragt und zurückgibt</a:t>
            </a:r>
          </a:p>
          <a:p>
            <a:r>
              <a:rPr lang="de-DE" dirty="0"/>
              <a:t>Kontrolle über Daten und Datenzugriffe ermöglicht</a:t>
            </a:r>
          </a:p>
        </p:txBody>
      </p:sp>
    </p:spTree>
    <p:extLst>
      <p:ext uri="{BB962C8B-B14F-4D97-AF65-F5344CB8AC3E}">
        <p14:creationId xmlns:p14="http://schemas.microsoft.com/office/powerpoint/2010/main" val="177240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1EB394F-054E-482D-8559-8EC3A918EF8D}"/>
              </a:ext>
            </a:extLst>
          </p:cNvPr>
          <p:cNvSpPr>
            <a:spLocks noGrp="1"/>
          </p:cNvSpPr>
          <p:nvPr>
            <p:ph type="title"/>
          </p:nvPr>
        </p:nvSpPr>
        <p:spPr/>
        <p:txBody>
          <a:bodyPr/>
          <a:lstStyle/>
          <a:p>
            <a:r>
              <a:rPr lang="de-DE" dirty="0"/>
              <a:t>Einfacher ausgedrückt:</a:t>
            </a:r>
          </a:p>
        </p:txBody>
      </p:sp>
      <p:sp>
        <p:nvSpPr>
          <p:cNvPr id="3" name="Inhaltsplatzhalter 2">
            <a:extLst>
              <a:ext uri="{FF2B5EF4-FFF2-40B4-BE49-F238E27FC236}">
                <a16:creationId xmlns:a16="http://schemas.microsoft.com/office/drawing/2014/main" id="{30C1E4D7-0C50-4645-8601-A5ACEB57964A}"/>
              </a:ext>
            </a:extLst>
          </p:cNvPr>
          <p:cNvSpPr>
            <a:spLocks noGrp="1"/>
          </p:cNvSpPr>
          <p:nvPr>
            <p:ph idx="1"/>
          </p:nvPr>
        </p:nvSpPr>
        <p:spPr/>
        <p:txBody>
          <a:bodyPr/>
          <a:lstStyle/>
          <a:p>
            <a:r>
              <a:rPr lang="de-DE" dirty="0"/>
              <a:t>SQL ist die Sprache, mit der das Datenbankmanagementsystem „angesprochen“ wird</a:t>
            </a:r>
          </a:p>
          <a:p>
            <a:r>
              <a:rPr lang="de-DE" dirty="0"/>
              <a:t>Das DBMS kümmert sich darum, wie die Ansprache am besten und sinnvollsten umgesetzt und beantwortet werden kann</a:t>
            </a:r>
          </a:p>
        </p:txBody>
      </p:sp>
    </p:spTree>
    <p:extLst>
      <p:ext uri="{BB962C8B-B14F-4D97-AF65-F5344CB8AC3E}">
        <p14:creationId xmlns:p14="http://schemas.microsoft.com/office/powerpoint/2010/main" val="212302951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1245</Words>
  <Application>Microsoft Office PowerPoint</Application>
  <PresentationFormat>Breitbild</PresentationFormat>
  <Paragraphs>300</Paragraphs>
  <Slides>26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26</vt:i4>
      </vt:variant>
    </vt:vector>
  </HeadingPairs>
  <TitlesOfParts>
    <vt:vector size="31" baseType="lpstr">
      <vt:lpstr>Arial</vt:lpstr>
      <vt:lpstr>Calibri</vt:lpstr>
      <vt:lpstr>Calibri Light</vt:lpstr>
      <vt:lpstr>Courier New</vt:lpstr>
      <vt:lpstr>Office</vt:lpstr>
      <vt:lpstr>Herzlich willkommen!</vt:lpstr>
      <vt:lpstr>SQL – Begriffe und Definitionen</vt:lpstr>
      <vt:lpstr>Unterschied SQL und PL/SQL</vt:lpstr>
      <vt:lpstr>Unstrukturierte und strukturierte Daten</vt:lpstr>
      <vt:lpstr>Zwischenfrage….</vt:lpstr>
      <vt:lpstr>Zwischenfrage….</vt:lpstr>
      <vt:lpstr>Was ist eine Datenbank?</vt:lpstr>
      <vt:lpstr>Was ist ein Datenbankverwaltungssystem?</vt:lpstr>
      <vt:lpstr>Einfacher ausgedrückt:</vt:lpstr>
      <vt:lpstr>Was ist ein Datenbankverwaltungssystem?</vt:lpstr>
      <vt:lpstr>Das Flat-File-Prinzip („Flache Dateien“)</vt:lpstr>
      <vt:lpstr>Relationale Datenbank-Managementsysteme (RDBMS)</vt:lpstr>
      <vt:lpstr>Zwischenfrage…</vt:lpstr>
      <vt:lpstr>Weitere Datenbank-Modelle („Arten“)</vt:lpstr>
      <vt:lpstr>Wie sehen Relationen aus?</vt:lpstr>
      <vt:lpstr>SQL beinhaltet Befehle für:</vt:lpstr>
      <vt:lpstr>Statements</vt:lpstr>
      <vt:lpstr>Reservierte Wörter</vt:lpstr>
      <vt:lpstr>Daten und Strukturen</vt:lpstr>
      <vt:lpstr>Warum 0 nicht gleich 0 ist</vt:lpstr>
      <vt:lpstr>Der grundlegende Aufbau eines RDBMS</vt:lpstr>
      <vt:lpstr>Referenzielle Integrität</vt:lpstr>
      <vt:lpstr>Die erste weiterführende Info…</vt:lpstr>
      <vt:lpstr>Betreutes Arbeiten</vt:lpstr>
      <vt:lpstr>Aufgaben</vt:lpstr>
      <vt:lpstr>Viel Erfolg!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Herzlich willkommen!</dc:title>
  <dc:creator>Matthias Brinkmann</dc:creator>
  <cp:lastModifiedBy>Daniel Valassis</cp:lastModifiedBy>
  <cp:revision>92</cp:revision>
  <dcterms:created xsi:type="dcterms:W3CDTF">2021-12-21T16:10:41Z</dcterms:created>
  <dcterms:modified xsi:type="dcterms:W3CDTF">2023-04-21T09:10:33Z</dcterms:modified>
</cp:coreProperties>
</file>