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6BA6-FDE5-4318-8335-135CACA99DBE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B20D-CB32-4038-9936-E19B106F70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66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6BA6-FDE5-4318-8335-135CACA99DBE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B20D-CB32-4038-9936-E19B106F70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42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6BA6-FDE5-4318-8335-135CACA99DBE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B20D-CB32-4038-9936-E19B106F70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44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6BA6-FDE5-4318-8335-135CACA99DBE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B20D-CB32-4038-9936-E19B106F70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16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6BA6-FDE5-4318-8335-135CACA99DBE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B20D-CB32-4038-9936-E19B106F70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56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6BA6-FDE5-4318-8335-135CACA99DBE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B20D-CB32-4038-9936-E19B106F70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2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6BA6-FDE5-4318-8335-135CACA99DBE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B20D-CB32-4038-9936-E19B106F70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63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6BA6-FDE5-4318-8335-135CACA99DBE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B20D-CB32-4038-9936-E19B106F70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12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6BA6-FDE5-4318-8335-135CACA99DBE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B20D-CB32-4038-9936-E19B106F70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07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6BA6-FDE5-4318-8335-135CACA99DBE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B20D-CB32-4038-9936-E19B106F70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6BA6-FDE5-4318-8335-135CACA99DBE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B20D-CB32-4038-9936-E19B106F70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7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D6BA6-FDE5-4318-8335-135CACA99DBE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B20D-CB32-4038-9936-E19B106F70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65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6292" cy="6858001"/>
          </a:xfrm>
          <a:prstGeom prst="rect">
            <a:avLst/>
          </a:prstGeom>
        </p:spPr>
      </p:pic>
      <p:sp>
        <p:nvSpPr>
          <p:cNvPr id="182" name="Ovale Legende 181"/>
          <p:cNvSpPr/>
          <p:nvPr/>
        </p:nvSpPr>
        <p:spPr>
          <a:xfrm>
            <a:off x="851647" y="4294094"/>
            <a:ext cx="1120454" cy="815788"/>
          </a:xfrm>
          <a:prstGeom prst="wedgeEllipseCallout">
            <a:avLst>
              <a:gd name="adj1" fmla="val -55237"/>
              <a:gd name="adj2" fmla="val 603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A</a:t>
            </a:r>
            <a:endParaRPr lang="de-DE" sz="3200" dirty="0"/>
          </a:p>
        </p:txBody>
      </p:sp>
      <p:sp>
        <p:nvSpPr>
          <p:cNvPr id="183" name="Ovale Legende 182"/>
          <p:cNvSpPr/>
          <p:nvPr/>
        </p:nvSpPr>
        <p:spPr>
          <a:xfrm>
            <a:off x="1111623" y="5352255"/>
            <a:ext cx="735106" cy="358589"/>
          </a:xfrm>
          <a:prstGeom prst="wedgeEllipseCallout">
            <a:avLst>
              <a:gd name="adj1" fmla="val -51321"/>
              <a:gd name="adj2" fmla="val 4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85" name="Rechteck 184"/>
          <p:cNvSpPr/>
          <p:nvPr/>
        </p:nvSpPr>
        <p:spPr>
          <a:xfrm>
            <a:off x="2915260" y="2967335"/>
            <a:ext cx="6361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BUCHSTABEN LERNEN</a:t>
            </a:r>
            <a:endParaRPr lang="de-DE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98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" y="-1"/>
            <a:ext cx="12206292" cy="6858001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2366682" y="6059978"/>
            <a:ext cx="3687063" cy="2161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0" name="Grafik 1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551" y="5710844"/>
            <a:ext cx="313112" cy="313112"/>
          </a:xfrm>
          <a:prstGeom prst="rect">
            <a:avLst/>
          </a:prstGeom>
        </p:spPr>
      </p:pic>
      <p:sp>
        <p:nvSpPr>
          <p:cNvPr id="154" name="Abgerundetes Rechteck 153"/>
          <p:cNvSpPr/>
          <p:nvPr/>
        </p:nvSpPr>
        <p:spPr>
          <a:xfrm>
            <a:off x="1972101" y="1057835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55" name="Abgerundetes Rechteck 154"/>
          <p:cNvSpPr/>
          <p:nvPr/>
        </p:nvSpPr>
        <p:spPr>
          <a:xfrm>
            <a:off x="2994079" y="1057835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156" name="Abgerundetes Rechteck 155"/>
          <p:cNvSpPr/>
          <p:nvPr/>
        </p:nvSpPr>
        <p:spPr>
          <a:xfrm>
            <a:off x="2483090" y="1057835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157" name="Abgerundetes Rechteck 156"/>
          <p:cNvSpPr/>
          <p:nvPr/>
        </p:nvSpPr>
        <p:spPr>
          <a:xfrm>
            <a:off x="1972101" y="1568823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158" name="Abgerundetes Rechteck 157"/>
          <p:cNvSpPr/>
          <p:nvPr/>
        </p:nvSpPr>
        <p:spPr>
          <a:xfrm>
            <a:off x="2994079" y="1568823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159" name="Abgerundetes Rechteck 158"/>
          <p:cNvSpPr/>
          <p:nvPr/>
        </p:nvSpPr>
        <p:spPr>
          <a:xfrm>
            <a:off x="2483090" y="1568823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60" name="Abgerundetes Rechteck 159"/>
          <p:cNvSpPr/>
          <p:nvPr/>
        </p:nvSpPr>
        <p:spPr>
          <a:xfrm>
            <a:off x="1990031" y="2079811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61" name="Abgerundetes Rechteck 160"/>
          <p:cNvSpPr/>
          <p:nvPr/>
        </p:nvSpPr>
        <p:spPr>
          <a:xfrm>
            <a:off x="3012009" y="2079811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162" name="Abgerundetes Rechteck 161"/>
          <p:cNvSpPr/>
          <p:nvPr/>
        </p:nvSpPr>
        <p:spPr>
          <a:xfrm>
            <a:off x="2501020" y="2079811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163" name="Abgerundetes Rechteck 162"/>
          <p:cNvSpPr/>
          <p:nvPr/>
        </p:nvSpPr>
        <p:spPr>
          <a:xfrm>
            <a:off x="3610626" y="1057835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164" name="Abgerundetes Rechteck 163"/>
          <p:cNvSpPr/>
          <p:nvPr/>
        </p:nvSpPr>
        <p:spPr>
          <a:xfrm>
            <a:off x="4632604" y="1057835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165" name="Abgerundetes Rechteck 164"/>
          <p:cNvSpPr/>
          <p:nvPr/>
        </p:nvSpPr>
        <p:spPr>
          <a:xfrm>
            <a:off x="4121615" y="1057835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66" name="Abgerundetes Rechteck 165"/>
          <p:cNvSpPr/>
          <p:nvPr/>
        </p:nvSpPr>
        <p:spPr>
          <a:xfrm>
            <a:off x="3610626" y="1568823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67" name="Abgerundetes Rechteck 166"/>
          <p:cNvSpPr/>
          <p:nvPr/>
        </p:nvSpPr>
        <p:spPr>
          <a:xfrm>
            <a:off x="4632604" y="1568823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168" name="Abgerundetes Rechteck 167"/>
          <p:cNvSpPr/>
          <p:nvPr/>
        </p:nvSpPr>
        <p:spPr>
          <a:xfrm>
            <a:off x="4121615" y="1568823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169" name="Abgerundetes Rechteck 168"/>
          <p:cNvSpPr/>
          <p:nvPr/>
        </p:nvSpPr>
        <p:spPr>
          <a:xfrm>
            <a:off x="3628556" y="2079811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170" name="Abgerundetes Rechteck 169"/>
          <p:cNvSpPr/>
          <p:nvPr/>
        </p:nvSpPr>
        <p:spPr>
          <a:xfrm>
            <a:off x="4650534" y="2079811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71" name="Abgerundetes Rechteck 170"/>
          <p:cNvSpPr/>
          <p:nvPr/>
        </p:nvSpPr>
        <p:spPr>
          <a:xfrm>
            <a:off x="4139545" y="2079811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172" name="Abgerundetes Rechteck 171"/>
          <p:cNvSpPr/>
          <p:nvPr/>
        </p:nvSpPr>
        <p:spPr>
          <a:xfrm>
            <a:off x="5243540" y="1057835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73" name="Abgerundetes Rechteck 172"/>
          <p:cNvSpPr/>
          <p:nvPr/>
        </p:nvSpPr>
        <p:spPr>
          <a:xfrm>
            <a:off x="6265518" y="1057835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174" name="Abgerundetes Rechteck 173"/>
          <p:cNvSpPr/>
          <p:nvPr/>
        </p:nvSpPr>
        <p:spPr>
          <a:xfrm>
            <a:off x="5754529" y="1057835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175" name="Abgerundetes Rechteck 174"/>
          <p:cNvSpPr/>
          <p:nvPr/>
        </p:nvSpPr>
        <p:spPr>
          <a:xfrm>
            <a:off x="5243540" y="1568823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176" name="Abgerundetes Rechteck 175"/>
          <p:cNvSpPr/>
          <p:nvPr/>
        </p:nvSpPr>
        <p:spPr>
          <a:xfrm>
            <a:off x="6265518" y="1568823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77" name="Abgerundetes Rechteck 176"/>
          <p:cNvSpPr/>
          <p:nvPr/>
        </p:nvSpPr>
        <p:spPr>
          <a:xfrm>
            <a:off x="5754529" y="1568823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178" name="Abgerundetes Rechteck 177"/>
          <p:cNvSpPr/>
          <p:nvPr/>
        </p:nvSpPr>
        <p:spPr>
          <a:xfrm>
            <a:off x="5261470" y="2079811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179" name="Abgerundetes Rechteck 178"/>
          <p:cNvSpPr/>
          <p:nvPr/>
        </p:nvSpPr>
        <p:spPr>
          <a:xfrm>
            <a:off x="6283448" y="2079811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180" name="Abgerundetes Rechteck 179"/>
          <p:cNvSpPr/>
          <p:nvPr/>
        </p:nvSpPr>
        <p:spPr>
          <a:xfrm>
            <a:off x="5772459" y="2079811"/>
            <a:ext cx="493059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82" name="Ovale Legende 181"/>
          <p:cNvSpPr/>
          <p:nvPr/>
        </p:nvSpPr>
        <p:spPr>
          <a:xfrm>
            <a:off x="851647" y="4294094"/>
            <a:ext cx="1120454" cy="815788"/>
          </a:xfrm>
          <a:prstGeom prst="wedgeEllipseCallout">
            <a:avLst>
              <a:gd name="adj1" fmla="val -55237"/>
              <a:gd name="adj2" fmla="val 603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A</a:t>
            </a:r>
            <a:endParaRPr lang="de-DE" sz="3200" dirty="0"/>
          </a:p>
        </p:txBody>
      </p:sp>
      <p:sp>
        <p:nvSpPr>
          <p:cNvPr id="183" name="Ovale Legende 182"/>
          <p:cNvSpPr/>
          <p:nvPr/>
        </p:nvSpPr>
        <p:spPr>
          <a:xfrm>
            <a:off x="1111623" y="5352255"/>
            <a:ext cx="735106" cy="358589"/>
          </a:xfrm>
          <a:prstGeom prst="wedgeEllipseCallout">
            <a:avLst>
              <a:gd name="adj1" fmla="val -51321"/>
              <a:gd name="adj2" fmla="val 4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52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utoRev="1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156 0.00046 L 0.08607 -0.48311 L 0.16849 0.02662 L -0.00078 -0.48426 L -0.09922 0.03588 L -0.21836 -0.48172 L -0.25442 0.0412 L -0.40651 -0.43612 L -0.24336 -0.66875 L -0.40586 -0.79931 L -0.36901 -0.85278 L -0.17734 -0.68959 L -0.11393 -0.85024 L -0.04479 -0.69746 L 0.01185 -0.85417 L 0.07279 -0.69885 L 0.12214 -0.84769 L 0.59349 -0.39167 L 0.128 0.03194 " pathEditMode="relative" rAng="0" ptsTypes="AAAAAAAAAAAAAAAAAAA">
                                      <p:cBhvr>
                                        <p:cTn id="6" dur="20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-40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37422 0.00115 L 0.15586 4.44444E-6 L 0.26315 0.00254 L -0.01406 -0.00394 L 0.10873 0.00393 L -0.10664 0.00254 L -0.14935 0.00393 L -0.09492 0.00115 L -0.13685 0.00254 L -0.09414 0.00254 L -0.39336 0.00509 L -0.25885 0.00393 L -0.18828 4.44444E-6 L -0.2625 0.00648 L -0.10885 0.00648 L 0.39922 -0.00394 L 0.48164 0.00115 L 0.12279 0.0118 " pathEditMode="relative" rAng="0" ptsTypes="AAAAAAAAAAAAAAAAAAA">
                                      <p:cBhvr>
                                        <p:cTn id="10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7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19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4" grpId="0" animBg="1"/>
      <p:bldP spid="160" grpId="0" animBg="1"/>
      <p:bldP spid="165" grpId="0" animBg="1"/>
      <p:bldP spid="170" grpId="0" animBg="1"/>
      <p:bldP spid="1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744070" y="905434"/>
            <a:ext cx="885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" y="-1"/>
            <a:ext cx="12206292" cy="685800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262232" y="2967335"/>
            <a:ext cx="3667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GAME OVER</a:t>
            </a:r>
            <a:endParaRPr lang="de-DE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28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5"/>
            <a:ext cx="12192000" cy="6858000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0" y="2626845"/>
            <a:ext cx="2222268" cy="5403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Anforderungsanalyse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292628" y="3351416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Grobentwurf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82242" y="4075987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Feinentwurf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040680" y="4790200"/>
            <a:ext cx="1895301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217920" y="4749331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Modultest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10357658" y="2629611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Abnahmetest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7467601" y="4073221"/>
            <a:ext cx="1745673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Integrationstest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8930641" y="3418605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Systemtest</a:t>
            </a:r>
            <a:endParaRPr lang="de-DE" dirty="0"/>
          </a:p>
        </p:txBody>
      </p:sp>
      <p:sp>
        <p:nvSpPr>
          <p:cNvPr id="11" name="Pfeil nach links und oben 10"/>
          <p:cNvSpPr/>
          <p:nvPr/>
        </p:nvSpPr>
        <p:spPr>
          <a:xfrm flipH="1">
            <a:off x="734982" y="3230181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links und oben 11"/>
          <p:cNvSpPr/>
          <p:nvPr/>
        </p:nvSpPr>
        <p:spPr>
          <a:xfrm flipH="1">
            <a:off x="2128057" y="4015033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links und oben 12"/>
          <p:cNvSpPr/>
          <p:nvPr/>
        </p:nvSpPr>
        <p:spPr>
          <a:xfrm flipH="1">
            <a:off x="3433849" y="4749331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links und oben 13"/>
          <p:cNvSpPr/>
          <p:nvPr/>
        </p:nvSpPr>
        <p:spPr>
          <a:xfrm>
            <a:off x="7937268" y="4701524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links und oben 14"/>
          <p:cNvSpPr/>
          <p:nvPr/>
        </p:nvSpPr>
        <p:spPr>
          <a:xfrm>
            <a:off x="9299172" y="4015033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links und oben 15"/>
          <p:cNvSpPr/>
          <p:nvPr/>
        </p:nvSpPr>
        <p:spPr>
          <a:xfrm>
            <a:off x="10672156" y="3230181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Nach oben gekrümmter Pfeil 16"/>
          <p:cNvSpPr/>
          <p:nvPr/>
        </p:nvSpPr>
        <p:spPr>
          <a:xfrm>
            <a:off x="5602777" y="5458678"/>
            <a:ext cx="764771" cy="4239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369127" y="383817"/>
            <a:ext cx="7507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> </a:t>
            </a:r>
          </a:p>
          <a:p>
            <a:pPr algn="ctr"/>
            <a:r>
              <a:rPr lang="de-DE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Anforderungsanalyse</a:t>
            </a:r>
            <a:endParaRPr lang="de-D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Definition der Anforderungen an das Lernspiel für Smartphone</a:t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Erstellung eines Anforderungsdokuments</a:t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Zielgruppe: Kinder im Vorschulalter</a:t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Schwierigkeitsgrad: einfach</a:t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Lernziele: Buchstaben kennenlernen, hören, </a:t>
            </a:r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erkennen</a:t>
            </a:r>
            <a:endParaRPr lang="de-D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Lebenszyklus festliegen</a:t>
            </a:r>
          </a:p>
          <a:p>
            <a:endParaRPr lang="de-D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7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0" y="2626845"/>
            <a:ext cx="222226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Anforderungsanalyse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292628" y="3351416"/>
            <a:ext cx="1670858" cy="5403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Grobentwurf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82242" y="4075987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Feinentwurf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040680" y="4790200"/>
            <a:ext cx="1895301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217920" y="4749331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Modultest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10357658" y="2629611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Abnahmetest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7467601" y="4073221"/>
            <a:ext cx="1745673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Integrationstest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8930641" y="3418605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Systemtest</a:t>
            </a:r>
            <a:endParaRPr lang="de-DE" dirty="0"/>
          </a:p>
        </p:txBody>
      </p:sp>
      <p:sp>
        <p:nvSpPr>
          <p:cNvPr id="11" name="Pfeil nach links und oben 10"/>
          <p:cNvSpPr/>
          <p:nvPr/>
        </p:nvSpPr>
        <p:spPr>
          <a:xfrm flipH="1">
            <a:off x="734982" y="3230181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links und oben 11"/>
          <p:cNvSpPr/>
          <p:nvPr/>
        </p:nvSpPr>
        <p:spPr>
          <a:xfrm flipH="1">
            <a:off x="2128057" y="4015033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links und oben 12"/>
          <p:cNvSpPr/>
          <p:nvPr/>
        </p:nvSpPr>
        <p:spPr>
          <a:xfrm flipH="1">
            <a:off x="3433849" y="4749331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links und oben 13"/>
          <p:cNvSpPr/>
          <p:nvPr/>
        </p:nvSpPr>
        <p:spPr>
          <a:xfrm>
            <a:off x="7937268" y="4701524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links und oben 14"/>
          <p:cNvSpPr/>
          <p:nvPr/>
        </p:nvSpPr>
        <p:spPr>
          <a:xfrm>
            <a:off x="9299172" y="4015033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links und oben 15"/>
          <p:cNvSpPr/>
          <p:nvPr/>
        </p:nvSpPr>
        <p:spPr>
          <a:xfrm>
            <a:off x="10672156" y="3230181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Nach oben gekrümmter Pfeil 16"/>
          <p:cNvSpPr/>
          <p:nvPr/>
        </p:nvSpPr>
        <p:spPr>
          <a:xfrm>
            <a:off x="5602777" y="5458678"/>
            <a:ext cx="764771" cy="4239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549944" y="674607"/>
            <a:ext cx="5142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Grobentwurf - Systemdesign</a:t>
            </a:r>
            <a:endParaRPr lang="de-D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Erstellung eines Konzepts für das Lernspiel</a:t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Erstellung eines </a:t>
            </a:r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Dokuments</a:t>
            </a: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Spielaufbau</a:t>
            </a:r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de-D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Arcade</a:t>
            </a: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Grafikdesign</a:t>
            </a:r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2D</a:t>
            </a: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Ton</a:t>
            </a:r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Buchstabe laut, Tasten Tone</a:t>
            </a:r>
          </a:p>
          <a:p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Lernziel: Buchstabe lernen</a:t>
            </a:r>
            <a:endParaRPr lang="de-D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444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0" y="2626845"/>
            <a:ext cx="222226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Anforderungsanalyse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292628" y="3351416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Grobentwurf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82242" y="4075987"/>
            <a:ext cx="1670858" cy="5403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Feinentwurf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040680" y="4790200"/>
            <a:ext cx="1895301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217920" y="4749331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Modultest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10357658" y="2629611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Abnahmetest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7467601" y="4073221"/>
            <a:ext cx="1745673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Integrationstest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8930641" y="3418605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Systemtest</a:t>
            </a:r>
            <a:endParaRPr lang="de-DE" dirty="0"/>
          </a:p>
        </p:txBody>
      </p:sp>
      <p:sp>
        <p:nvSpPr>
          <p:cNvPr id="11" name="Pfeil nach links und oben 10"/>
          <p:cNvSpPr/>
          <p:nvPr/>
        </p:nvSpPr>
        <p:spPr>
          <a:xfrm flipH="1">
            <a:off x="734982" y="3230181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links und oben 11"/>
          <p:cNvSpPr/>
          <p:nvPr/>
        </p:nvSpPr>
        <p:spPr>
          <a:xfrm flipH="1">
            <a:off x="2128057" y="4015033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links und oben 12"/>
          <p:cNvSpPr/>
          <p:nvPr/>
        </p:nvSpPr>
        <p:spPr>
          <a:xfrm flipH="1">
            <a:off x="3433849" y="4749331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links und oben 13"/>
          <p:cNvSpPr/>
          <p:nvPr/>
        </p:nvSpPr>
        <p:spPr>
          <a:xfrm>
            <a:off x="7937268" y="4701524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links und oben 14"/>
          <p:cNvSpPr/>
          <p:nvPr/>
        </p:nvSpPr>
        <p:spPr>
          <a:xfrm>
            <a:off x="9299172" y="4015033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links und oben 15"/>
          <p:cNvSpPr/>
          <p:nvPr/>
        </p:nvSpPr>
        <p:spPr>
          <a:xfrm>
            <a:off x="10672156" y="3230181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Nach oben gekrümmter Pfeil 16"/>
          <p:cNvSpPr/>
          <p:nvPr/>
        </p:nvSpPr>
        <p:spPr>
          <a:xfrm>
            <a:off x="5602777" y="5458678"/>
            <a:ext cx="764771" cy="4239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291438" y="421015"/>
            <a:ext cx="56392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de-DE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Feinentwurf - Modulentwurf</a:t>
            </a:r>
            <a:endParaRPr lang="de-D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Definition der Schnittstellen zwischen den Modulen</a:t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Aufteilung des Lernspiels in einzelne Module</a:t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Lern-Module: mehrsprachig, Beispiele mit Bildern,</a:t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Test-Module</a:t>
            </a:r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Wissentest</a:t>
            </a: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Bonus-Module</a:t>
            </a:r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Bonuslevel….</a:t>
            </a:r>
            <a:endParaRPr lang="de-D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0" y="2626845"/>
            <a:ext cx="222226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Anforderungsanalyse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292628" y="3351416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Grobentwurf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82242" y="4075987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Feinentwurf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040680" y="4790200"/>
            <a:ext cx="1895301" cy="5403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217920" y="4749331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Modultest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10357658" y="2629611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Abnahmetest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7467601" y="4073221"/>
            <a:ext cx="1745673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Integrationstest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8930641" y="3418605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Systemtest</a:t>
            </a:r>
            <a:endParaRPr lang="de-DE" dirty="0"/>
          </a:p>
        </p:txBody>
      </p:sp>
      <p:sp>
        <p:nvSpPr>
          <p:cNvPr id="11" name="Pfeil nach links und oben 10"/>
          <p:cNvSpPr/>
          <p:nvPr/>
        </p:nvSpPr>
        <p:spPr>
          <a:xfrm flipH="1">
            <a:off x="734982" y="3230181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links und oben 11"/>
          <p:cNvSpPr/>
          <p:nvPr/>
        </p:nvSpPr>
        <p:spPr>
          <a:xfrm flipH="1">
            <a:off x="2128057" y="4015033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links und oben 12"/>
          <p:cNvSpPr/>
          <p:nvPr/>
        </p:nvSpPr>
        <p:spPr>
          <a:xfrm flipH="1">
            <a:off x="3433849" y="4749331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links und oben 13"/>
          <p:cNvSpPr/>
          <p:nvPr/>
        </p:nvSpPr>
        <p:spPr>
          <a:xfrm>
            <a:off x="7937268" y="4701524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links und oben 14"/>
          <p:cNvSpPr/>
          <p:nvPr/>
        </p:nvSpPr>
        <p:spPr>
          <a:xfrm>
            <a:off x="9299172" y="4015033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links und oben 15"/>
          <p:cNvSpPr/>
          <p:nvPr/>
        </p:nvSpPr>
        <p:spPr>
          <a:xfrm>
            <a:off x="10672156" y="3230181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Nach oben gekrümmter Pfeil 16"/>
          <p:cNvSpPr/>
          <p:nvPr/>
        </p:nvSpPr>
        <p:spPr>
          <a:xfrm>
            <a:off x="5602777" y="5458678"/>
            <a:ext cx="764771" cy="4239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517671" y="572533"/>
            <a:ext cx="5239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/>
            </a:r>
            <a:br>
              <a:rPr lang="de-DE" b="1" dirty="0"/>
            </a:br>
            <a:r>
              <a:rPr lang="de-DE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Implementierung</a:t>
            </a:r>
            <a:endParaRPr lang="de-D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Umsetzung der Design- und Modulentwurfsvorgaben in Programmcode</a:t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Durchführung von Integrationstests</a:t>
            </a:r>
          </a:p>
          <a:p>
            <a:endParaRPr lang="de-D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2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0" y="2626845"/>
            <a:ext cx="222226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Anforderungsanalyse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292628" y="3351416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Grobentwurf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82242" y="4075987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Feinentwurf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040680" y="4790200"/>
            <a:ext cx="1895301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217920" y="4749331"/>
            <a:ext cx="1670858" cy="5403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Modultest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10357658" y="2629611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Abnahmetest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7467601" y="4073221"/>
            <a:ext cx="1745673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Integrationstest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8930641" y="3418605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Systemtest</a:t>
            </a:r>
            <a:endParaRPr lang="de-DE" dirty="0"/>
          </a:p>
        </p:txBody>
      </p:sp>
      <p:sp>
        <p:nvSpPr>
          <p:cNvPr id="11" name="Pfeil nach links und oben 10"/>
          <p:cNvSpPr/>
          <p:nvPr/>
        </p:nvSpPr>
        <p:spPr>
          <a:xfrm flipH="1">
            <a:off x="734982" y="3230181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links und oben 11"/>
          <p:cNvSpPr/>
          <p:nvPr/>
        </p:nvSpPr>
        <p:spPr>
          <a:xfrm flipH="1">
            <a:off x="2128057" y="4015033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links und oben 12"/>
          <p:cNvSpPr/>
          <p:nvPr/>
        </p:nvSpPr>
        <p:spPr>
          <a:xfrm flipH="1">
            <a:off x="3433849" y="4749331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links und oben 13"/>
          <p:cNvSpPr/>
          <p:nvPr/>
        </p:nvSpPr>
        <p:spPr>
          <a:xfrm>
            <a:off x="7937268" y="4701524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links und oben 14"/>
          <p:cNvSpPr/>
          <p:nvPr/>
        </p:nvSpPr>
        <p:spPr>
          <a:xfrm>
            <a:off x="9299172" y="4015033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links und oben 15"/>
          <p:cNvSpPr/>
          <p:nvPr/>
        </p:nvSpPr>
        <p:spPr>
          <a:xfrm>
            <a:off x="10672156" y="3230181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Nach oben gekrümmter Pfeil 16"/>
          <p:cNvSpPr/>
          <p:nvPr/>
        </p:nvSpPr>
        <p:spPr>
          <a:xfrm>
            <a:off x="5602777" y="5458678"/>
            <a:ext cx="764771" cy="4239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046913" y="872519"/>
            <a:ext cx="4098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Modultest</a:t>
            </a:r>
            <a:endParaRPr lang="de-D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Durchführung von Funktionstests </a:t>
            </a:r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der einzelnen Module</a:t>
            </a: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Durchführung von Akzeptanztests mit Kindern als Testpersonen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46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0" y="2626845"/>
            <a:ext cx="222226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Anforderungsanalyse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292628" y="3351416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Grobentwurf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82242" y="4075987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Feinentwurf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040680" y="4790200"/>
            <a:ext cx="1895301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217920" y="4749331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Modultest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10357658" y="2629611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Abnahmetest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7467601" y="4073221"/>
            <a:ext cx="1745673" cy="5403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Integrationstest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8930641" y="3418605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Systemtest</a:t>
            </a:r>
            <a:endParaRPr lang="de-DE" dirty="0"/>
          </a:p>
        </p:txBody>
      </p:sp>
      <p:sp>
        <p:nvSpPr>
          <p:cNvPr id="11" name="Pfeil nach links und oben 10"/>
          <p:cNvSpPr/>
          <p:nvPr/>
        </p:nvSpPr>
        <p:spPr>
          <a:xfrm flipH="1">
            <a:off x="734982" y="3230181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links und oben 11"/>
          <p:cNvSpPr/>
          <p:nvPr/>
        </p:nvSpPr>
        <p:spPr>
          <a:xfrm flipH="1">
            <a:off x="2128057" y="4015033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links und oben 12"/>
          <p:cNvSpPr/>
          <p:nvPr/>
        </p:nvSpPr>
        <p:spPr>
          <a:xfrm flipH="1">
            <a:off x="3433849" y="4749331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links und oben 13"/>
          <p:cNvSpPr/>
          <p:nvPr/>
        </p:nvSpPr>
        <p:spPr>
          <a:xfrm>
            <a:off x="7937268" y="4701524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links und oben 14"/>
          <p:cNvSpPr/>
          <p:nvPr/>
        </p:nvSpPr>
        <p:spPr>
          <a:xfrm>
            <a:off x="9299172" y="4015033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links und oben 15"/>
          <p:cNvSpPr/>
          <p:nvPr/>
        </p:nvSpPr>
        <p:spPr>
          <a:xfrm>
            <a:off x="10672156" y="3230181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Nach oben gekrümmter Pfeil 16"/>
          <p:cNvSpPr/>
          <p:nvPr/>
        </p:nvSpPr>
        <p:spPr>
          <a:xfrm>
            <a:off x="5602777" y="5458678"/>
            <a:ext cx="764771" cy="4239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256114" y="826446"/>
            <a:ext cx="3532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 Integrationstest</a:t>
            </a:r>
          </a:p>
          <a:p>
            <a:pPr algn="ctr"/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der Sprachmodule</a:t>
            </a:r>
          </a:p>
          <a:p>
            <a:pPr algn="ctr"/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Macht das Spiel Spaß?</a:t>
            </a:r>
          </a:p>
          <a:p>
            <a:pPr algn="ctr"/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Wissentest ausprobieren</a:t>
            </a:r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5"/>
            <a:ext cx="12192000" cy="6858000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0" y="2626845"/>
            <a:ext cx="222226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Anforderungsanalyse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292628" y="3351416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Grobentwurf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82242" y="4075987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Feinentwurf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040680" y="4790200"/>
            <a:ext cx="1895301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217920" y="4749331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Modultest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10357658" y="2629611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Abnahmetest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7467601" y="4073221"/>
            <a:ext cx="1745673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Integrationstest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8930641" y="3418605"/>
            <a:ext cx="1670858" cy="5403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Systemtest</a:t>
            </a:r>
            <a:endParaRPr lang="de-DE" dirty="0"/>
          </a:p>
        </p:txBody>
      </p:sp>
      <p:sp>
        <p:nvSpPr>
          <p:cNvPr id="11" name="Pfeil nach links und oben 10"/>
          <p:cNvSpPr/>
          <p:nvPr/>
        </p:nvSpPr>
        <p:spPr>
          <a:xfrm flipH="1">
            <a:off x="734982" y="3230181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links und oben 11"/>
          <p:cNvSpPr/>
          <p:nvPr/>
        </p:nvSpPr>
        <p:spPr>
          <a:xfrm flipH="1">
            <a:off x="2128057" y="4015033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links und oben 12"/>
          <p:cNvSpPr/>
          <p:nvPr/>
        </p:nvSpPr>
        <p:spPr>
          <a:xfrm flipH="1">
            <a:off x="3433849" y="4749331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links und oben 13"/>
          <p:cNvSpPr/>
          <p:nvPr/>
        </p:nvSpPr>
        <p:spPr>
          <a:xfrm>
            <a:off x="7937268" y="4701524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links und oben 14"/>
          <p:cNvSpPr/>
          <p:nvPr/>
        </p:nvSpPr>
        <p:spPr>
          <a:xfrm>
            <a:off x="9299172" y="4015033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links und oben 15"/>
          <p:cNvSpPr/>
          <p:nvPr/>
        </p:nvSpPr>
        <p:spPr>
          <a:xfrm>
            <a:off x="10672156" y="3230181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Nach oben gekrümmter Pfeil 16"/>
          <p:cNvSpPr/>
          <p:nvPr/>
        </p:nvSpPr>
        <p:spPr>
          <a:xfrm>
            <a:off x="5602777" y="5458678"/>
            <a:ext cx="764771" cy="4239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492269" y="862703"/>
            <a:ext cx="71269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Systemtest</a:t>
            </a:r>
          </a:p>
          <a:p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Durchführung von Funktionstests des gesamten Lernspiels</a:t>
            </a:r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Durchführung von Akzeptanztests mit Kindern als Testpersonen</a:t>
            </a:r>
            <a:endParaRPr lang="de-D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0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549"/>
            <a:ext cx="12192000" cy="6858000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0" y="2626845"/>
            <a:ext cx="222226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Anforderungsanalyse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292628" y="3351416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Grobentwurf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82242" y="4075987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Feinentwurf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040680" y="4790200"/>
            <a:ext cx="1895301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217920" y="4749331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Modultest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10357658" y="2629611"/>
            <a:ext cx="1670858" cy="5403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Abnahmetest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7467601" y="4073221"/>
            <a:ext cx="1745673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Integrationstest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8930641" y="3418605"/>
            <a:ext cx="1670858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Systemtest</a:t>
            </a:r>
            <a:endParaRPr lang="de-DE" dirty="0"/>
          </a:p>
        </p:txBody>
      </p:sp>
      <p:sp>
        <p:nvSpPr>
          <p:cNvPr id="11" name="Pfeil nach links und oben 10"/>
          <p:cNvSpPr/>
          <p:nvPr/>
        </p:nvSpPr>
        <p:spPr>
          <a:xfrm flipH="1">
            <a:off x="734982" y="3230181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links und oben 11"/>
          <p:cNvSpPr/>
          <p:nvPr/>
        </p:nvSpPr>
        <p:spPr>
          <a:xfrm flipH="1">
            <a:off x="2128057" y="4015033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links und oben 12"/>
          <p:cNvSpPr/>
          <p:nvPr/>
        </p:nvSpPr>
        <p:spPr>
          <a:xfrm flipH="1">
            <a:off x="3433849" y="4749331"/>
            <a:ext cx="482140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links und oben 13"/>
          <p:cNvSpPr/>
          <p:nvPr/>
        </p:nvSpPr>
        <p:spPr>
          <a:xfrm>
            <a:off x="7937268" y="4701524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links und oben 14"/>
          <p:cNvSpPr/>
          <p:nvPr/>
        </p:nvSpPr>
        <p:spPr>
          <a:xfrm>
            <a:off x="9299172" y="4015033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links und oben 15"/>
          <p:cNvSpPr/>
          <p:nvPr/>
        </p:nvSpPr>
        <p:spPr>
          <a:xfrm>
            <a:off x="10672156" y="3230181"/>
            <a:ext cx="466898" cy="4585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Nach oben gekrümmter Pfeil 16"/>
          <p:cNvSpPr/>
          <p:nvPr/>
        </p:nvSpPr>
        <p:spPr>
          <a:xfrm>
            <a:off x="5602777" y="5458678"/>
            <a:ext cx="764771" cy="4239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13744" y="525360"/>
            <a:ext cx="7408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de-DE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bnahme </a:t>
            </a:r>
            <a:r>
              <a:rPr lang="de-DE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 </a:t>
            </a:r>
            <a:r>
              <a:rPr lang="de-DE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Einführung</a:t>
            </a:r>
          </a:p>
          <a:p>
            <a:pPr algn="ctr"/>
            <a:endParaRPr lang="de-D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Überprüfung des Lernspiels durch den Auftraggeber und ggf. Anpassungen</a:t>
            </a:r>
            <a:b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Schulung von Lehrern oder Eltern, die das Lernspiel einsetzen </a:t>
            </a:r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werden</a:t>
            </a:r>
          </a:p>
          <a:p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Regelmäßige Aktualisierung des Lernspiels (z.B. bei Änderungen der Rechtschreibregeln)</a:t>
            </a:r>
          </a:p>
          <a:p>
            <a:r>
              <a:rPr lang="de-D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Fehlerbehebung und Anpassung an neue Technologien</a:t>
            </a:r>
          </a:p>
          <a:p>
            <a:endParaRPr lang="de-D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Breitbild</PresentationFormat>
  <Paragraphs>129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Nashwan Wisam Jawad Byati</dc:creator>
  <cp:lastModifiedBy>Nashwan Wisam Jawad Byati</cp:lastModifiedBy>
  <cp:revision>27</cp:revision>
  <dcterms:created xsi:type="dcterms:W3CDTF">2023-03-07T08:24:50Z</dcterms:created>
  <dcterms:modified xsi:type="dcterms:W3CDTF">2023-03-07T14:21:32Z</dcterms:modified>
</cp:coreProperties>
</file>