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B3502-CAB7-4712-A20D-B93E68DA5D4F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34557-1CF3-4629-A636-DC774D827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84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4557-1CF3-4629-A636-DC774D827E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71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1F97E-143F-91D8-436A-2ADE6EDF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D258C2-A3A6-24D3-FFE1-F18309907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E793F-A0A2-6469-C7EB-6A19EC9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237CC-3F82-61F4-FA84-58E8E92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29A9F-F2E3-2A53-B00D-028AAB5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2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D2D5-09D8-B82F-6E33-39BCF3E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3CC5B5-1CB0-EC39-FD29-6150D929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462F8-221A-BD0F-1830-462AE59E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3C0FA-B52E-65EA-2FAF-17FC53DD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D8DBA-9EF4-11C6-831F-B1A3AAF5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59CB0C-1CFE-8DB3-C15E-9ACCC5EEC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CECA1-4274-943A-FCE6-3F02420CD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8CAD8-8A86-2213-A00B-5E9AFB6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A66E90-394C-F685-6490-2AFBA1D1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22F792-5F97-2399-4B84-E9BE3BF8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DD13D-D533-1517-D358-51FF070E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9CBC4-1054-95BD-FF1B-D8F403A2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13AF5-CF46-8784-61C0-177001F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10C22-3F92-6886-D8D4-EA5FC6C4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32B98-77A9-2455-B43B-7F23BCD8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0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1B33-509A-BDBC-05E2-0951F942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44CE-79C7-8694-5EDB-9F32D897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68261-A506-8504-D906-759B8631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D520D-E7E0-DAEB-50A8-B5637EB5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51292-1359-1D2A-458D-AD01B671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3C64E-7D97-6C4B-0540-8973C53E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77F-1A62-59F8-A98E-AD6798E6E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7667F-C9B8-085C-F648-AAA407C6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C008E-6AC4-1BFE-B752-115AA07B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FF1803-5BA5-DE28-1F50-299EFFE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BC506-8404-EFBD-C27C-824726C7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8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3186-BCEA-53B1-8609-0616043D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3B76BB-8288-6D5A-A846-01010CD2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EC25F4-3C71-3DEC-3D60-DE7C3C922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5A77A7-4A87-D30D-B1C7-F64274095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94A4AC-78B0-1C7D-FBC0-0443B81A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F044E5-C6E5-C6F7-A5CD-A8BECCCB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B1024C-309B-498D-4336-1BF47EFF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8D4E7E-4375-FC44-926C-1B8D3FF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0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4F867-1576-DB42-25B1-B92CE00B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7A2C4-9E96-164A-86A6-ED85CEBB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819527-928D-4694-FCD8-7E09BBF2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C179F8-E6FF-3543-B24F-7EC2E260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8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21B8F6-FD11-4959-9C1C-EFAD38D9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4746B7-327C-8AEF-7FD1-0156F57B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913AF-3530-32E3-62CA-0254AD0D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AE4AE-DB15-0346-F6C6-4899CA3E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8688C-13AC-60EB-114C-EC0E599C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2D2D42-F9C4-D331-DC30-A14BD6DE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9296B-7B5F-CE1E-0F82-03468643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5702B-25A9-3C9D-C24D-F9A94DB0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0EF726-3228-A1C4-6E0F-DC72049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7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678C-926E-99FA-0ED1-9E86BF8A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6033F7-7BE6-28DF-B910-84B0F6A2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365022-A290-2AA7-F8C8-470D9935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9F2599-008D-3772-109A-8A37A3BE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97D74A-EBB6-7ED6-8E4A-3D305A16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1062D-1CCD-D91B-5E83-E492F8F9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19EF33-6802-6F7F-15BC-5A1EF53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2A835-2967-D178-ABCF-DB5762C1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FDED5-F8B3-B630-77BD-58472A88F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FA79-4117-4CCF-8F80-59F3D74313A8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8179A-9660-D9BE-BEF0-F0AA8AF6F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C1EA20-C14A-2126-5213-D2D622668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9272-718E-4F8A-92CA-50BB8F4B3C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61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91EF5-A823-2FA9-2D72-31C428E4F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Objektorientierte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4AB49D-B4A0-92CF-A287-38222BE00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12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93F24-4946-8C46-5D70-E4FE591D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des OOP: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733F0-93B9-C903-26DE-0C38D20F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de-DE" dirty="0"/>
              <a:t>Fähigkeiten des Objekts</a:t>
            </a:r>
          </a:p>
          <a:p>
            <a:r>
              <a:rPr lang="de-DE" dirty="0"/>
              <a:t>Ihr kennt schon viele:</a:t>
            </a:r>
          </a:p>
          <a:p>
            <a:pPr lvl="1"/>
            <a:r>
              <a:rPr lang="de-DE" dirty="0" err="1"/>
              <a:t>list.append</a:t>
            </a:r>
            <a:r>
              <a:rPr lang="de-DE" dirty="0"/>
              <a:t>(), </a:t>
            </a:r>
            <a:r>
              <a:rPr lang="de-DE" dirty="0" err="1"/>
              <a:t>str.upper</a:t>
            </a:r>
            <a:r>
              <a:rPr lang="de-DE" dirty="0"/>
              <a:t>(), </a:t>
            </a:r>
            <a:r>
              <a:rPr lang="de-DE" dirty="0" err="1"/>
              <a:t>dict.update</a:t>
            </a:r>
            <a:r>
              <a:rPr lang="de-DE" dirty="0"/>
              <a:t>() usw.</a:t>
            </a:r>
          </a:p>
          <a:p>
            <a:r>
              <a:rPr lang="de-DE" dirty="0"/>
              <a:t>Grundsätzlich wird unterschieden:</a:t>
            </a:r>
          </a:p>
          <a:p>
            <a:r>
              <a:rPr lang="de-DE" dirty="0"/>
              <a:t>Getter-Methoden:</a:t>
            </a:r>
          </a:p>
          <a:p>
            <a:pPr lvl="1"/>
            <a:r>
              <a:rPr lang="de-DE" dirty="0"/>
              <a:t>Informationen eines Objekts preisgeben (evtl. verändert)</a:t>
            </a:r>
          </a:p>
          <a:p>
            <a:pPr lvl="1"/>
            <a:r>
              <a:rPr lang="de-DE" dirty="0" err="1"/>
              <a:t>Z.b.</a:t>
            </a:r>
            <a:r>
              <a:rPr lang="de-DE" dirty="0"/>
              <a:t> „gebe Namen einer Person aus“</a:t>
            </a:r>
          </a:p>
          <a:p>
            <a:r>
              <a:rPr lang="de-DE" dirty="0"/>
              <a:t>Setter-Methoden:</a:t>
            </a:r>
          </a:p>
          <a:p>
            <a:pPr lvl="1"/>
            <a:r>
              <a:rPr lang="de-DE" dirty="0"/>
              <a:t>Attribute des Objekts verändern</a:t>
            </a:r>
          </a:p>
          <a:p>
            <a:pPr lvl="1"/>
            <a:r>
              <a:rPr lang="de-DE" dirty="0" err="1"/>
              <a:t>Z.b.</a:t>
            </a:r>
            <a:r>
              <a:rPr lang="de-DE" dirty="0"/>
              <a:t> „erhöhe das Alter einer Person um 1“</a:t>
            </a:r>
          </a:p>
          <a:p>
            <a:r>
              <a:rPr lang="de-DE" dirty="0"/>
              <a:t>Getter &amp; Setter sind keine Pflicht!</a:t>
            </a:r>
          </a:p>
        </p:txBody>
      </p:sp>
    </p:spTree>
    <p:extLst>
      <p:ext uri="{BB962C8B-B14F-4D97-AF65-F5344CB8AC3E}">
        <p14:creationId xmlns:p14="http://schemas.microsoft.com/office/powerpoint/2010/main" val="35342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53297-B6F3-3C5A-113F-7ECA8FE1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de-DE" dirty="0"/>
              <a:t>Warum OOP wählen?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C9CAD-5AE4-633B-D439-49AE71DE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6" y="1329069"/>
            <a:ext cx="11601893" cy="5645889"/>
          </a:xfrm>
        </p:spPr>
        <p:txBody>
          <a:bodyPr>
            <a:normAutofit/>
          </a:bodyPr>
          <a:lstStyle/>
          <a:p>
            <a:r>
              <a:rPr lang="de-DE" dirty="0"/>
              <a:t>Modularer Aufbau des Codes:</a:t>
            </a:r>
          </a:p>
          <a:p>
            <a:pPr lvl="1"/>
            <a:r>
              <a:rPr lang="de-DE" dirty="0"/>
              <a:t>Klassendefinitionen sind eigener Namespace</a:t>
            </a:r>
          </a:p>
          <a:p>
            <a:pPr lvl="1"/>
            <a:r>
              <a:rPr lang="de-DE" dirty="0"/>
              <a:t>Vereinfachung der Fehlersuche</a:t>
            </a:r>
          </a:p>
          <a:p>
            <a:pPr lvl="1"/>
            <a:r>
              <a:rPr lang="de-DE" dirty="0"/>
              <a:t>Vereinfachung von Tests</a:t>
            </a:r>
          </a:p>
          <a:p>
            <a:r>
              <a:rPr lang="de-DE" dirty="0"/>
              <a:t>Weniger Wiederholungen von ähnlichem Code:</a:t>
            </a:r>
          </a:p>
          <a:p>
            <a:pPr lvl="1"/>
            <a:r>
              <a:rPr lang="de-DE" dirty="0"/>
              <a:t>Ähnliche Sachverhalte zusammenfassen in Klassen</a:t>
            </a:r>
          </a:p>
          <a:p>
            <a:pPr lvl="1"/>
            <a:r>
              <a:rPr lang="de-DE" dirty="0"/>
              <a:t>Insbesondere durch Vererbung sehr effizient</a:t>
            </a:r>
          </a:p>
          <a:p>
            <a:r>
              <a:rPr lang="de-DE" dirty="0"/>
              <a:t>Für große Projekte:</a:t>
            </a:r>
          </a:p>
          <a:p>
            <a:pPr lvl="1"/>
            <a:r>
              <a:rPr lang="de-DE" dirty="0"/>
              <a:t>Im Vorfeld festlegen, wie die Attribute &amp; Methoden heißen</a:t>
            </a:r>
          </a:p>
          <a:p>
            <a:pPr lvl="1"/>
            <a:r>
              <a:rPr lang="de-DE" dirty="0"/>
              <a:t>Dann kann man schon so programmieren, als würde die Klasse existieren</a:t>
            </a:r>
          </a:p>
          <a:p>
            <a:pPr lvl="1"/>
            <a:r>
              <a:rPr lang="de-DE" dirty="0"/>
              <a:t>Einfacher für den PM zu koordinieren (</a:t>
            </a:r>
            <a:r>
              <a:rPr lang="de-DE" dirty="0" err="1"/>
              <a:t>z.b.</a:t>
            </a:r>
            <a:r>
              <a:rPr lang="de-DE" dirty="0"/>
              <a:t> Person A entwickelt Methode x)</a:t>
            </a:r>
          </a:p>
          <a:p>
            <a:r>
              <a:rPr lang="de-DE" dirty="0"/>
              <a:t>ABER: OOP ist niemals Pflicht und erleichtert nicht immer das Programmieren</a:t>
            </a:r>
          </a:p>
          <a:p>
            <a:pPr lvl="1"/>
            <a:r>
              <a:rPr lang="de-DE" dirty="0"/>
              <a:t>viele werden euch das Gegenteil erzählen</a:t>
            </a:r>
          </a:p>
        </p:txBody>
      </p:sp>
    </p:spTree>
    <p:extLst>
      <p:ext uri="{BB962C8B-B14F-4D97-AF65-F5344CB8AC3E}">
        <p14:creationId xmlns:p14="http://schemas.microsoft.com/office/powerpoint/2010/main" val="26612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1C8A-C74B-8C48-11E4-6478E95B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6830B-EE20-7049-309B-1FDD46A9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Modelliere das Objekt</a:t>
            </a:r>
          </a:p>
          <a:p>
            <a:pPr lvl="1"/>
            <a:r>
              <a:rPr lang="de-DE" dirty="0"/>
              <a:t>Attribute?</a:t>
            </a:r>
          </a:p>
          <a:p>
            <a:pPr lvl="1"/>
            <a:r>
              <a:rPr lang="de-DE" dirty="0"/>
              <a:t>Methoden?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Abstrahiere das Objekt zu einer Klasse</a:t>
            </a:r>
          </a:p>
          <a:p>
            <a:pPr lvl="1"/>
            <a:r>
              <a:rPr lang="de-DE" dirty="0"/>
              <a:t>Leitfrage: Was ist die allgemeine Kategorisierung dieses Objekts?</a:t>
            </a:r>
          </a:p>
          <a:p>
            <a:pPr lvl="1"/>
            <a:r>
              <a:rPr lang="de-DE" dirty="0"/>
              <a:t>Tipp: Wähle ein anderes Objekt der Klasse und vergleiche die Attribute &amp; Methoden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45FCF8-B835-A485-215B-BECBC7F8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93" y="367975"/>
            <a:ext cx="6804838" cy="299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72E3A4-ACE9-3060-CAEE-D006FF8D4B0F}"/>
              </a:ext>
            </a:extLst>
          </p:cNvPr>
          <p:cNvSpPr txBox="1"/>
          <p:nvPr/>
        </p:nvSpPr>
        <p:spPr>
          <a:xfrm>
            <a:off x="6483202" y="643166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Quelle: https://de.wikipedia.org/wiki/De_Tomaso_Pantera</a:t>
            </a:r>
          </a:p>
        </p:txBody>
      </p:sp>
    </p:spTree>
    <p:extLst>
      <p:ext uri="{BB962C8B-B14F-4D97-AF65-F5344CB8AC3E}">
        <p14:creationId xmlns:p14="http://schemas.microsoft.com/office/powerpoint/2010/main" val="368456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DB0FB-A13F-DBC0-64E1-8198A02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76D76-B9F0-9050-87D6-0FDBF837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Ermittle 2 Objekte in deiner näheren Umgebung, die ähnlich sind</a:t>
            </a:r>
          </a:p>
          <a:p>
            <a:pPr lvl="1"/>
            <a:r>
              <a:rPr lang="de-DE" dirty="0"/>
              <a:t>Alternativ: Denke dir 2 ähnliche Objekte aus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Nenne mind. 2 Attribute und deren Werte pro Objekt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Nenne mind. 2 Methoden pro Objekt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Abstrahiere die Objekte zu einer Klasse</a:t>
            </a:r>
          </a:p>
        </p:txBody>
      </p:sp>
    </p:spTree>
    <p:extLst>
      <p:ext uri="{BB962C8B-B14F-4D97-AF65-F5344CB8AC3E}">
        <p14:creationId xmlns:p14="http://schemas.microsoft.com/office/powerpoint/2010/main" val="26171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BA9DC-5252-7E10-16E3-27876D25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453"/>
            <a:ext cx="10515600" cy="6383547"/>
          </a:xfrm>
        </p:spPr>
        <p:txBody>
          <a:bodyPr>
            <a:normAutofit/>
          </a:bodyPr>
          <a:lstStyle/>
          <a:p>
            <a:r>
              <a:rPr lang="de-DE" dirty="0"/>
              <a:t>Wie lassen sich </a:t>
            </a:r>
            <a:r>
              <a:rPr lang="de-DE" i="1" dirty="0"/>
              <a:t>reale Sachverhalte</a:t>
            </a:r>
            <a:r>
              <a:rPr lang="de-DE" dirty="0"/>
              <a:t> in einer Programmiersprache abbilden?</a:t>
            </a:r>
          </a:p>
          <a:p>
            <a:r>
              <a:rPr lang="de-DE" dirty="0"/>
              <a:t>Beispiel: Bilde eine Person ab</a:t>
            </a:r>
          </a:p>
          <a:p>
            <a:r>
              <a:rPr lang="de-DE" dirty="0"/>
              <a:t>Viele Optionen:</a:t>
            </a:r>
          </a:p>
          <a:p>
            <a:pPr lvl="1"/>
            <a:r>
              <a:rPr lang="de-DE" dirty="0"/>
              <a:t>Einzelne Variablen: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>
                <a:latin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</a:rPr>
              <a:t> = "Klaus"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	alter = 39</a:t>
            </a:r>
          </a:p>
          <a:p>
            <a:pPr lvl="1"/>
            <a:r>
              <a:rPr lang="de-DE" dirty="0"/>
              <a:t>Liste/Tupel: 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>
                <a:latin typeface="Consolas" panose="020B0609020204030204" pitchFamily="49" charset="0"/>
              </a:rPr>
              <a:t>person</a:t>
            </a:r>
            <a:r>
              <a:rPr lang="de-DE" dirty="0">
                <a:latin typeface="Consolas" panose="020B0609020204030204" pitchFamily="49" charset="0"/>
              </a:rPr>
              <a:t> = ["Klaus", 39] # bzw. ("Klaus", 39)</a:t>
            </a:r>
          </a:p>
          <a:p>
            <a:pPr lvl="1"/>
            <a:r>
              <a:rPr lang="de-DE" dirty="0" err="1"/>
              <a:t>Dict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>
                <a:latin typeface="Consolas" panose="020B0609020204030204" pitchFamily="49" charset="0"/>
              </a:rPr>
              <a:t>person</a:t>
            </a:r>
            <a:r>
              <a:rPr lang="de-DE" dirty="0">
                <a:latin typeface="Consolas" panose="020B0609020204030204" pitchFamily="49" charset="0"/>
              </a:rPr>
              <a:t> = {"</a:t>
            </a:r>
            <a:r>
              <a:rPr lang="de-DE" dirty="0" err="1">
                <a:latin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</a:rPr>
              <a:t>": "Klaus", "alter": 39}</a:t>
            </a:r>
          </a:p>
          <a:p>
            <a:r>
              <a:rPr lang="de-DE" b="1" dirty="0"/>
              <a:t>Problem</a:t>
            </a:r>
            <a:r>
              <a:rPr lang="de-DE" dirty="0"/>
              <a:t>: eine Person besteht nicht nur aus Eigenschaften!</a:t>
            </a:r>
          </a:p>
          <a:p>
            <a:pPr lvl="1"/>
            <a:r>
              <a:rPr lang="de-DE" dirty="0"/>
              <a:t>Klaus kann laufen, atmen, essen, reden usw.</a:t>
            </a:r>
          </a:p>
        </p:txBody>
      </p:sp>
    </p:spTree>
    <p:extLst>
      <p:ext uri="{BB962C8B-B14F-4D97-AF65-F5344CB8AC3E}">
        <p14:creationId xmlns:p14="http://schemas.microsoft.com/office/powerpoint/2010/main" val="28193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4492D-623F-E723-932B-565A55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r>
              <a:rPr lang="de-DE" dirty="0"/>
              <a:t> sind 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C92A7-3974-1DA6-5084-F0CA22F6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/>
          <a:lstStyle/>
          <a:p>
            <a:r>
              <a:rPr lang="de-DE" dirty="0"/>
              <a:t>Problem: eine Person besteht nicht nur aus Eigenschaften!</a:t>
            </a:r>
          </a:p>
          <a:p>
            <a:pPr lvl="1"/>
            <a:r>
              <a:rPr lang="de-DE" dirty="0"/>
              <a:t>Klaus kann laufen, atmen, essen, reden usw.</a:t>
            </a:r>
          </a:p>
          <a:p>
            <a:r>
              <a:rPr lang="de-DE" dirty="0"/>
              <a:t>Lösung: Definiere eine Funktion pro Fähigkeit: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6293E0-2C42-7AC5-35E6-BE5265A5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03" y="3225052"/>
            <a:ext cx="7039394" cy="35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E818-3A3B-D5BB-32E7-3743EA43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19E2B-4C99-8680-8CBE-ADBBE6B4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Vorteil: Funktionen sind flexibel</a:t>
            </a:r>
          </a:p>
          <a:p>
            <a:r>
              <a:rPr lang="de-DE" dirty="0"/>
              <a:t>Nachteil: Funktionen sind flexibel</a:t>
            </a:r>
          </a:p>
          <a:p>
            <a:r>
              <a:rPr lang="de-DE" dirty="0"/>
              <a:t>Funktionen ist es (mehr oder weniger) egal, was man ihnen als Parameter gibt</a:t>
            </a:r>
          </a:p>
          <a:p>
            <a:r>
              <a:rPr lang="de-DE" dirty="0"/>
              <a:t>Klar: Innerhalb der Funktion lässt sich einiges einschränken</a:t>
            </a:r>
          </a:p>
          <a:p>
            <a:pPr lvl="1"/>
            <a:r>
              <a:rPr lang="de-DE" dirty="0"/>
              <a:t>Datentyp (</a:t>
            </a:r>
            <a:r>
              <a:rPr lang="de-DE" dirty="0" err="1"/>
              <a:t>z.b.</a:t>
            </a:r>
            <a:r>
              <a:rPr lang="de-DE" dirty="0"/>
              <a:t> Funktion, die nur mit Zahlen arbeitet -&gt; </a:t>
            </a:r>
            <a:r>
              <a:rPr lang="de-DE" dirty="0" err="1"/>
              <a:t>int</a:t>
            </a:r>
            <a:r>
              <a:rPr lang="de-DE" dirty="0"/>
              <a:t>, </a:t>
            </a:r>
            <a:r>
              <a:rPr lang="de-DE" dirty="0" err="1"/>
              <a:t>float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Eigenschaft (</a:t>
            </a:r>
            <a:r>
              <a:rPr lang="de-DE" dirty="0" err="1"/>
              <a:t>z.b.</a:t>
            </a:r>
            <a:r>
              <a:rPr lang="de-DE" dirty="0"/>
              <a:t> Funktion, die prüft, ob eine Person programmieren kann)</a:t>
            </a:r>
          </a:p>
          <a:p>
            <a:r>
              <a:rPr lang="de-DE" dirty="0"/>
              <a:t>Fazit: Funktionen &amp; </a:t>
            </a:r>
            <a:r>
              <a:rPr lang="de-DE" dirty="0" err="1"/>
              <a:t>Dictionaries</a:t>
            </a:r>
            <a:r>
              <a:rPr lang="de-DE" dirty="0"/>
              <a:t> sind ok aber es wird schnell kompliziert</a:t>
            </a:r>
          </a:p>
        </p:txBody>
      </p:sp>
    </p:spTree>
    <p:extLst>
      <p:ext uri="{BB962C8B-B14F-4D97-AF65-F5344CB8AC3E}">
        <p14:creationId xmlns:p14="http://schemas.microsoft.com/office/powerpoint/2010/main" val="31066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03712-0F80-6328-D018-1AF9DC53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Introducing</a:t>
            </a:r>
            <a:r>
              <a:rPr lang="de-DE" dirty="0"/>
              <a:t>: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DCA37-F9D8-9D29-15C0-9B7B417F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7"/>
          </a:xfrm>
        </p:spPr>
        <p:txBody>
          <a:bodyPr/>
          <a:lstStyle/>
          <a:p>
            <a:r>
              <a:rPr lang="de-DE" dirty="0"/>
              <a:t>Ein eigenes Programmierparadigma (je nach Quelle)</a:t>
            </a:r>
          </a:p>
          <a:p>
            <a:r>
              <a:rPr lang="de-DE" dirty="0"/>
              <a:t>Neue Konzepte: Klassen, Objekte, Attribute, Methoden</a:t>
            </a:r>
          </a:p>
          <a:p>
            <a:r>
              <a:rPr lang="de-DE" dirty="0"/>
              <a:t>Im Vergleich zu </a:t>
            </a:r>
            <a:r>
              <a:rPr lang="de-DE" dirty="0" err="1"/>
              <a:t>dict</a:t>
            </a:r>
            <a:r>
              <a:rPr lang="de-DE" dirty="0"/>
              <a:t> &amp; </a:t>
            </a:r>
            <a:r>
              <a:rPr lang="de-DE" dirty="0" err="1"/>
              <a:t>funktion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Klasse = </a:t>
            </a:r>
            <a:r>
              <a:rPr lang="de-DE" i="1" dirty="0"/>
              <a:t>allgemeine Person </a:t>
            </a:r>
            <a:endParaRPr lang="de-DE" dirty="0"/>
          </a:p>
          <a:p>
            <a:pPr lvl="1"/>
            <a:r>
              <a:rPr lang="de-DE" dirty="0"/>
              <a:t>Objekt = Klaus (Bezeichnung des Objekts)</a:t>
            </a:r>
          </a:p>
          <a:p>
            <a:pPr lvl="1"/>
            <a:r>
              <a:rPr lang="de-DE" dirty="0"/>
              <a:t>Attribut = </a:t>
            </a:r>
            <a:r>
              <a:rPr lang="de-DE" dirty="0" err="1"/>
              <a:t>name</a:t>
            </a:r>
            <a:r>
              <a:rPr lang="de-DE" dirty="0"/>
              <a:t>, alter, beruf (Eigenschaften)</a:t>
            </a:r>
          </a:p>
          <a:p>
            <a:pPr lvl="1"/>
            <a:r>
              <a:rPr lang="de-DE" dirty="0"/>
              <a:t>Methode = laufen, essen, programmieren (Fähigkeiten)</a:t>
            </a:r>
          </a:p>
          <a:p>
            <a:r>
              <a:rPr lang="de-DE" dirty="0"/>
              <a:t>Python setzt stark auf OOP</a:t>
            </a:r>
          </a:p>
          <a:p>
            <a:pPr lvl="1"/>
            <a:r>
              <a:rPr lang="de-DE" dirty="0"/>
              <a:t>Imperativ 🤝 OOP</a:t>
            </a:r>
          </a:p>
          <a:p>
            <a:pPr lvl="1"/>
            <a:r>
              <a:rPr lang="de-DE" dirty="0"/>
              <a:t>Funktional 💀 OOP</a:t>
            </a:r>
          </a:p>
        </p:txBody>
      </p:sp>
    </p:spTree>
    <p:extLst>
      <p:ext uri="{BB962C8B-B14F-4D97-AF65-F5344CB8AC3E}">
        <p14:creationId xmlns:p14="http://schemas.microsoft.com/office/powerpoint/2010/main" val="170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875BFBC-AE67-3BCC-2D39-E800DEA3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57275"/>
            <a:ext cx="8458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8882-0B4F-0519-852F-EC1D88D3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des OOP: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20144-8FDF-1F20-2B84-395F8E6F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4111515" cy="4926050"/>
          </a:xfrm>
        </p:spPr>
        <p:txBody>
          <a:bodyPr/>
          <a:lstStyle/>
          <a:p>
            <a:r>
              <a:rPr lang="de-DE" dirty="0"/>
              <a:t>IHK-Sprache: „Die Klasse ist der Bauplan eines Objekts.“</a:t>
            </a:r>
          </a:p>
          <a:p>
            <a:r>
              <a:rPr lang="de-DE" dirty="0"/>
              <a:t>Allgemeine Beschreibung eines Sachverhalts</a:t>
            </a:r>
          </a:p>
          <a:p>
            <a:r>
              <a:rPr lang="de-DE" dirty="0" err="1"/>
              <a:t>Z.b.</a:t>
            </a:r>
            <a:r>
              <a:rPr lang="de-DE" dirty="0"/>
              <a:t> statt „Klaus“ nehmen wir „Person“ oder „Anwalt“ oder „Lebewesen“</a:t>
            </a:r>
          </a:p>
          <a:p>
            <a:r>
              <a:rPr lang="de-DE" dirty="0"/>
              <a:t>Es ist schwierig die ideale Klasse zu finden:</a:t>
            </a:r>
          </a:p>
          <a:p>
            <a:pPr lvl="1"/>
            <a:r>
              <a:rPr lang="de-DE" dirty="0"/>
              <a:t>Klaus: Person, Anwalt, Lebewesen</a:t>
            </a:r>
          </a:p>
          <a:p>
            <a:pPr lvl="1"/>
            <a:r>
              <a:rPr lang="de-DE" dirty="0"/>
              <a:t>Laura: Person, kein Anwalt, Lebewesen</a:t>
            </a:r>
          </a:p>
          <a:p>
            <a:pPr lvl="1"/>
            <a:r>
              <a:rPr lang="de-DE" dirty="0"/>
              <a:t>Katze: keine Person, kein Anwalt, Lebewesen</a:t>
            </a:r>
          </a:p>
          <a:p>
            <a:pPr lvl="1"/>
            <a:r>
              <a:rPr lang="de-DE" dirty="0"/>
              <a:t>Fazit: Lebewesen zu allgemein; Anwalt zu spezifisch</a:t>
            </a:r>
          </a:p>
          <a:p>
            <a:pPr lvl="1"/>
            <a:r>
              <a:rPr lang="de-DE" dirty="0"/>
              <a:t>Fazit²</a:t>
            </a:r>
            <a:r>
              <a:rPr lang="de-DE"/>
              <a:t>: Personen </a:t>
            </a:r>
            <a:r>
              <a:rPr lang="de-DE" dirty="0"/>
              <a:t>sind Lebewesen; Anwälte sind Personen (-&gt; Vererbung)</a:t>
            </a:r>
          </a:p>
          <a:p>
            <a:r>
              <a:rPr lang="de-DE" dirty="0"/>
              <a:t>Faustregel: Besser allgemeiner als spezifischer</a:t>
            </a:r>
          </a:p>
          <a:p>
            <a:pPr lvl="1"/>
            <a:r>
              <a:rPr lang="de-DE" dirty="0"/>
              <a:t>Es ist </a:t>
            </a:r>
            <a:r>
              <a:rPr lang="de-DE" dirty="0" err="1"/>
              <a:t>idR</a:t>
            </a:r>
            <a:r>
              <a:rPr lang="de-DE" dirty="0"/>
              <a:t>. Leichter zu spezifizieren als zu verallgemeinern</a:t>
            </a:r>
          </a:p>
        </p:txBody>
      </p:sp>
    </p:spTree>
    <p:extLst>
      <p:ext uri="{BB962C8B-B14F-4D97-AF65-F5344CB8AC3E}">
        <p14:creationId xmlns:p14="http://schemas.microsoft.com/office/powerpoint/2010/main" val="41977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E2D39-7B96-0A1B-B34C-15D0A336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des OOP: 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868FB-8873-57B3-C227-A5B3B061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de-DE" dirty="0"/>
              <a:t>IHK-Sprache: Objekte sind Instanzen bzw. spezifische Versionen einer Klasse</a:t>
            </a:r>
          </a:p>
          <a:p>
            <a:r>
              <a:rPr lang="de-DE" dirty="0"/>
              <a:t>Objekte sind Instanzen: </a:t>
            </a:r>
            <a:r>
              <a:rPr lang="de-DE" dirty="0" err="1">
                <a:latin typeface="Consolas" panose="020B0609020204030204" pitchFamily="49" charset="0"/>
              </a:rPr>
              <a:t>str</a:t>
            </a:r>
            <a:r>
              <a:rPr lang="de-DE" dirty="0">
                <a:latin typeface="Consolas" panose="020B0609020204030204" pitchFamily="49" charset="0"/>
              </a:rPr>
              <a:t>(x) -&gt; erzeuge ein </a:t>
            </a:r>
            <a:r>
              <a:rPr lang="de-DE" dirty="0" err="1">
                <a:latin typeface="Consolas" panose="020B0609020204030204" pitchFamily="49" charset="0"/>
              </a:rPr>
              <a:t>str</a:t>
            </a:r>
            <a:r>
              <a:rPr lang="de-DE" dirty="0">
                <a:latin typeface="Consolas" panose="020B0609020204030204" pitchFamily="49" charset="0"/>
              </a:rPr>
              <a:t>-Objekt</a:t>
            </a:r>
          </a:p>
          <a:p>
            <a:r>
              <a:rPr lang="de-DE" dirty="0"/>
              <a:t>Objekte sind spezifisch:</a:t>
            </a:r>
          </a:p>
          <a:p>
            <a:pPr lvl="1"/>
            <a:r>
              <a:rPr lang="de-DE" dirty="0"/>
              <a:t>Klasse Person beschreibt woraus ein Objekt </a:t>
            </a:r>
            <a:r>
              <a:rPr lang="de-DE" i="1" dirty="0"/>
              <a:t>bestehen wird</a:t>
            </a:r>
          </a:p>
          <a:p>
            <a:pPr lvl="1"/>
            <a:r>
              <a:rPr lang="de-DE" dirty="0"/>
              <a:t>Objekte der Klasse Person haben Werte für </a:t>
            </a:r>
            <a:r>
              <a:rPr lang="de-DE" dirty="0" err="1"/>
              <a:t>z.b.</a:t>
            </a:r>
            <a:r>
              <a:rPr lang="de-DE" dirty="0"/>
              <a:t> Name, Alter, Beruf</a:t>
            </a:r>
          </a:p>
          <a:p>
            <a:r>
              <a:rPr lang="de-DE" dirty="0"/>
              <a:t>Objekte besitzen Eigenschaften (Attribute)</a:t>
            </a:r>
          </a:p>
          <a:p>
            <a:r>
              <a:rPr lang="de-DE" dirty="0"/>
              <a:t>Objekte besitzen Methoden (Fähigkeiten)</a:t>
            </a:r>
          </a:p>
          <a:p>
            <a:r>
              <a:rPr lang="de-DE" dirty="0" err="1"/>
              <a:t>Mindfuck</a:t>
            </a:r>
            <a:r>
              <a:rPr lang="de-DE" dirty="0"/>
              <a:t>: Sogar Klassen sind Objekte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type(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) # &lt;</a:t>
            </a:r>
            <a:r>
              <a:rPr lang="de-DE" dirty="0" err="1">
                <a:latin typeface="Consolas" panose="020B0609020204030204" pitchFamily="49" charset="0"/>
              </a:rPr>
              <a:t>class</a:t>
            </a:r>
            <a:r>
              <a:rPr lang="de-DE" dirty="0">
                <a:latin typeface="Consolas" panose="020B0609020204030204" pitchFamily="49" charset="0"/>
              </a:rPr>
              <a:t> 'type'&gt; # Objekt vom Typ </a:t>
            </a:r>
            <a:r>
              <a:rPr lang="de-DE" dirty="0" err="1">
                <a:latin typeface="Consolas" panose="020B0609020204030204" pitchFamily="49" charset="0"/>
              </a:rPr>
              <a:t>Typ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32F9-2CFC-AA99-F3FB-15F4232F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des OOP: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1F75C-8032-36C9-8CC6-92DA29E1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/>
          <a:lstStyle/>
          <a:p>
            <a:r>
              <a:rPr lang="de-DE" dirty="0"/>
              <a:t>Beschreibungen der spezifischen Merkmale</a:t>
            </a:r>
          </a:p>
          <a:p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i="1" dirty="0"/>
              <a:t>Name</a:t>
            </a:r>
            <a:r>
              <a:rPr lang="de-DE" dirty="0"/>
              <a:t> = Klaus; </a:t>
            </a:r>
            <a:r>
              <a:rPr lang="de-DE" i="1" dirty="0"/>
              <a:t>Alter</a:t>
            </a:r>
            <a:r>
              <a:rPr lang="de-DE" dirty="0"/>
              <a:t> = 39; </a:t>
            </a:r>
            <a:r>
              <a:rPr lang="de-DE" i="1" dirty="0"/>
              <a:t>Beruf</a:t>
            </a:r>
            <a:r>
              <a:rPr lang="de-DE" dirty="0"/>
              <a:t> = Anwalt</a:t>
            </a:r>
          </a:p>
          <a:p>
            <a:r>
              <a:rPr lang="de-DE" dirty="0"/>
              <a:t>Werden meistens bei der Instanziierung gesetzt</a:t>
            </a:r>
          </a:p>
          <a:p>
            <a:r>
              <a:rPr lang="de-DE" dirty="0"/>
              <a:t>Hier besonders wichtig: Abstraktion</a:t>
            </a:r>
          </a:p>
          <a:p>
            <a:pPr lvl="1"/>
            <a:r>
              <a:rPr lang="de-DE" dirty="0"/>
              <a:t>Solider Ansatz: Welche Attribute brauche ich unbedingt um 2 Objekte eindeutig voneinander unterscheiden zu können?</a:t>
            </a:r>
          </a:p>
          <a:p>
            <a:r>
              <a:rPr lang="de-DE" dirty="0"/>
              <a:t>Klassen können Attribute mit </a:t>
            </a:r>
            <a:r>
              <a:rPr lang="de-DE" dirty="0" err="1"/>
              <a:t>Defaultwerten</a:t>
            </a:r>
            <a:r>
              <a:rPr lang="de-DE" dirty="0"/>
              <a:t> haben</a:t>
            </a:r>
          </a:p>
          <a:p>
            <a:pPr lvl="1"/>
            <a:r>
              <a:rPr lang="de-DE" dirty="0"/>
              <a:t>Die gelten dann für alle Objekte der Klasse aber können auch überschrieben werden</a:t>
            </a:r>
          </a:p>
        </p:txBody>
      </p:sp>
    </p:spTree>
    <p:extLst>
      <p:ext uri="{BB962C8B-B14F-4D97-AF65-F5344CB8AC3E}">
        <p14:creationId xmlns:p14="http://schemas.microsoft.com/office/powerpoint/2010/main" val="13644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Breitbild</PresentationFormat>
  <Paragraphs>104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</vt:lpstr>
      <vt:lpstr>Objektorientierte Programmierung</vt:lpstr>
      <vt:lpstr>PowerPoint-Präsentation</vt:lpstr>
      <vt:lpstr>Dictionaries sind ok</vt:lpstr>
      <vt:lpstr>Problem mit Funktionen</vt:lpstr>
      <vt:lpstr>Introducing: OOP</vt:lpstr>
      <vt:lpstr>PowerPoint-Präsentation</vt:lpstr>
      <vt:lpstr>Bestandteile des OOP: Klassen</vt:lpstr>
      <vt:lpstr>Bestandteile des OOP: Objekte</vt:lpstr>
      <vt:lpstr>Bestandteile des OOP: Attribute</vt:lpstr>
      <vt:lpstr>Bestandteile des OOP: Methoden</vt:lpstr>
      <vt:lpstr>Warum OOP wählen?</vt:lpstr>
      <vt:lpstr>Übung</vt:lpstr>
      <vt:lpstr>Hausaufgabe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</dc:title>
  <dc:creator>Esad</dc:creator>
  <cp:lastModifiedBy>Esad</cp:lastModifiedBy>
  <cp:revision>91</cp:revision>
  <dcterms:created xsi:type="dcterms:W3CDTF">2022-06-26T08:10:00Z</dcterms:created>
  <dcterms:modified xsi:type="dcterms:W3CDTF">2022-06-28T08:12:14Z</dcterms:modified>
</cp:coreProperties>
</file>