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0B8"/>
    <a:srgbClr val="29873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6" d="100"/>
          <a:sy n="66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EB0F34-9791-460E-80F1-BB9A8A9DB995}" type="datetimeFigureOut">
              <a:rPr lang="fr-FR" smtClean="0"/>
              <a:pPr/>
              <a:t>14/07/2019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F5AF9D9-ECDE-4E61-A70A-E3D2826C1F5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png"/><Relationship Id="rId10" Type="http://schemas.openxmlformats.org/officeDocument/2006/relationships/image" Target="../media/image19.emf"/><Relationship Id="rId4" Type="http://schemas.openxmlformats.org/officeDocument/2006/relationships/image" Target="../media/image13.png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1714488"/>
            <a:ext cx="8043890" cy="1261467"/>
          </a:xfrm>
        </p:spPr>
        <p:txBody>
          <a:bodyPr>
            <a:noAutofit/>
          </a:bodyPr>
          <a:lstStyle/>
          <a:p>
            <a:r>
              <a:rPr lang="fr-FR" sz="3200" dirty="0" smtClean="0"/>
              <a:t>REALISATION D’UNE APPLICATION BROKER POUR LA SELECTION DE SERVICE CLOUD DE TYPE SAAS</a:t>
            </a:r>
            <a:endParaRPr lang="fr-FR" sz="3200" dirty="0"/>
          </a:p>
        </p:txBody>
      </p:sp>
      <p:pic>
        <p:nvPicPr>
          <p:cNvPr id="4" name="Image 3" descr="cloud-3805852_960_7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2571744"/>
            <a:ext cx="5000628" cy="3333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0" y="1142984"/>
            <a:ext cx="9144000" cy="5715016"/>
            <a:chOff x="0" y="1142984"/>
            <a:chExt cx="9144000" cy="5715016"/>
          </a:xfrm>
        </p:grpSpPr>
        <p:sp>
          <p:nvSpPr>
            <p:cNvPr id="6" name="Rectangle 5"/>
            <p:cNvSpPr/>
            <p:nvPr/>
          </p:nvSpPr>
          <p:spPr>
            <a:xfrm>
              <a:off x="0" y="1142984"/>
              <a:ext cx="9144000" cy="5715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4929190" y="3929066"/>
              <a:ext cx="3929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Détails de chaque action</a:t>
              </a:r>
              <a:endParaRPr lang="fr-FR" sz="24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5857884" y="4500570"/>
              <a:ext cx="207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CLIENT</a:t>
              </a:r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Conception</a:t>
            </a:r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-6143700" y="1142984"/>
            <a:ext cx="10258500" cy="5715016"/>
            <a:chOff x="-6143700" y="1142984"/>
            <a:chExt cx="10258500" cy="5715016"/>
          </a:xfrm>
        </p:grpSpPr>
        <p:grpSp>
          <p:nvGrpSpPr>
            <p:cNvPr id="19" name="Groupe 18"/>
            <p:cNvGrpSpPr/>
            <p:nvPr/>
          </p:nvGrpSpPr>
          <p:grpSpPr>
            <a:xfrm>
              <a:off x="-6143700" y="1142984"/>
              <a:ext cx="10258500" cy="5715016"/>
              <a:chOff x="-6143700" y="1142984"/>
              <a:chExt cx="10258500" cy="571501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-6143700" y="1142984"/>
                <a:ext cx="9572692" cy="571501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 rot="5400000">
                <a:off x="2664608" y="5189316"/>
                <a:ext cx="1714510" cy="118587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FILTER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-2500330" y="2571744"/>
              <a:ext cx="500066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fr-FR" dirty="0" smtClean="0"/>
                <a:t>Consulte : consulter les informations des service qui       	propose un fournisseur.</a:t>
              </a:r>
            </a:p>
            <a:p>
              <a:pPr>
                <a:buFont typeface="Arial" pitchFamily="34" charset="0"/>
                <a:buChar char="•"/>
              </a:pPr>
              <a:r>
                <a:rPr lang="fr-FR" dirty="0" smtClean="0"/>
                <a:t>Filtre 1 : comparaison entre différent service </a:t>
              </a:r>
              <a:r>
                <a:rPr lang="fr-FR" dirty="0" err="1" smtClean="0"/>
                <a:t>cloud</a:t>
              </a:r>
              <a:r>
                <a:rPr lang="fr-FR" dirty="0" smtClean="0"/>
                <a:t> </a:t>
              </a:r>
            </a:p>
            <a:p>
              <a:pPr lvl="2"/>
              <a:r>
                <a:rPr lang="fr-FR" dirty="0" smtClean="0"/>
                <a:t>Résultat sous forme:</a:t>
              </a:r>
            </a:p>
            <a:p>
              <a:pPr lvl="2"/>
              <a:r>
                <a:rPr lang="fr-FR" dirty="0" smtClean="0"/>
                <a:t>Maximum pour les contraints positive .</a:t>
              </a:r>
            </a:p>
            <a:p>
              <a:pPr lvl="2"/>
              <a:r>
                <a:rPr lang="fr-FR" dirty="0" smtClean="0"/>
                <a:t>Minimum pour contraint négative.</a:t>
              </a:r>
            </a:p>
            <a:p>
              <a:pPr>
                <a:buFont typeface="Arial" pitchFamily="34" charset="0"/>
                <a:buChar char="•"/>
              </a:pPr>
              <a:r>
                <a:rPr lang="fr-FR" dirty="0" smtClean="0"/>
                <a:t>Filtre 2 : comparaison entre différent service </a:t>
              </a:r>
              <a:r>
                <a:rPr lang="fr-FR" dirty="0" err="1" smtClean="0"/>
                <a:t>cloud</a:t>
              </a:r>
              <a:r>
                <a:rPr lang="fr-FR" dirty="0" smtClean="0"/>
                <a:t> </a:t>
              </a:r>
            </a:p>
            <a:p>
              <a:pPr lvl="2"/>
              <a:r>
                <a:rPr lang="fr-FR" dirty="0" smtClean="0"/>
                <a:t>Résultat sous forme d’une moyenne.</a:t>
              </a:r>
            </a:p>
            <a:p>
              <a:pPr>
                <a:buFont typeface="Arial" pitchFamily="34" charset="0"/>
                <a:buChar char="•"/>
              </a:pPr>
              <a:endParaRPr lang="fr-FR" dirty="0" smtClean="0"/>
            </a:p>
            <a:p>
              <a:pPr>
                <a:buFont typeface="Arial" pitchFamily="34" charset="0"/>
                <a:buChar char="•"/>
              </a:pPr>
              <a:r>
                <a:rPr lang="fr-FR" dirty="0" smtClean="0"/>
                <a:t>Valide : confirme qu’il veut acheté un service </a:t>
              </a:r>
              <a:r>
                <a:rPr lang="fr-FR" dirty="0" err="1" smtClean="0"/>
                <a:t>cloud</a:t>
              </a:r>
              <a:endParaRPr lang="fr-FR" dirty="0" smtClean="0"/>
            </a:p>
            <a:p>
              <a:pPr lvl="2"/>
              <a:endParaRPr lang="fr-FR" dirty="0" smtClean="0"/>
            </a:p>
            <a:p>
              <a:pPr lvl="2"/>
              <a:endParaRPr lang="fr-FR" dirty="0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-6715204" y="1142984"/>
            <a:ext cx="10472814" cy="5715016"/>
            <a:chOff x="-6715204" y="1142984"/>
            <a:chExt cx="10472814" cy="5715016"/>
          </a:xfrm>
        </p:grpSpPr>
        <p:grpSp>
          <p:nvGrpSpPr>
            <p:cNvPr id="15" name="Groupe 14"/>
            <p:cNvGrpSpPr/>
            <p:nvPr/>
          </p:nvGrpSpPr>
          <p:grpSpPr>
            <a:xfrm>
              <a:off x="-6715204" y="1142984"/>
              <a:ext cx="10472814" cy="5715016"/>
              <a:chOff x="-6715204" y="2000240"/>
              <a:chExt cx="10472814" cy="4857760"/>
            </a:xfrm>
            <a:solidFill>
              <a:schemeClr val="accent3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-6715204" y="2000240"/>
                <a:ext cx="9572692" cy="48577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à coins arrondis 13"/>
              <p:cNvSpPr/>
              <p:nvPr/>
            </p:nvSpPr>
            <p:spPr>
              <a:xfrm rot="5400000">
                <a:off x="2436007" y="4064795"/>
                <a:ext cx="1457332" cy="118587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MCDM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6" name="Image 25" descr="64318777_438469650036011_1566137683929989120_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857552" y="2000240"/>
              <a:ext cx="1971675" cy="1057275"/>
            </a:xfrm>
            <a:prstGeom prst="rect">
              <a:avLst/>
            </a:prstGeom>
          </p:spPr>
        </p:pic>
        <p:pic>
          <p:nvPicPr>
            <p:cNvPr id="27" name="Image 26" descr="64386833_354724148561086_6747629110777872384_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928990" y="5072074"/>
              <a:ext cx="3810000" cy="1219200"/>
            </a:xfrm>
            <a:prstGeom prst="rect">
              <a:avLst/>
            </a:prstGeom>
          </p:spPr>
        </p:pic>
        <p:pic>
          <p:nvPicPr>
            <p:cNvPr id="28" name="Image 27" descr="64567102_1068514719984124_8490811329538424832_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857552" y="3500438"/>
              <a:ext cx="1905000" cy="219075"/>
            </a:xfrm>
            <a:prstGeom prst="rect">
              <a:avLst/>
            </a:prstGeom>
          </p:spPr>
        </p:pic>
        <p:pic>
          <p:nvPicPr>
            <p:cNvPr id="29" name="Image 28" descr="64645636_729997847433161_5411029468581986304_n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57552" y="4214818"/>
              <a:ext cx="1990725" cy="200025"/>
            </a:xfrm>
            <a:prstGeom prst="rect">
              <a:avLst/>
            </a:prstGeom>
          </p:spPr>
        </p:pic>
        <p:sp>
          <p:nvSpPr>
            <p:cNvPr id="30" name="ZoneTexte 29"/>
            <p:cNvSpPr txBox="1"/>
            <p:nvPr/>
          </p:nvSpPr>
          <p:spPr>
            <a:xfrm>
              <a:off x="-3071834" y="1571612"/>
              <a:ext cx="307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Fonction de toutes les services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-3000428" y="3071810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Contraints non fonctionnelle choisit par un client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-2928990" y="3786190"/>
              <a:ext cx="292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Le poids de chaque contraints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-2928990" y="4643446"/>
              <a:ext cx="442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Calcul d’un moyenne puis choix de minimal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-8786906" y="1142984"/>
            <a:ext cx="11830136" cy="5715016"/>
            <a:chOff x="-8786906" y="1142984"/>
            <a:chExt cx="11830136" cy="5715016"/>
          </a:xfrm>
        </p:grpSpPr>
        <p:grpSp>
          <p:nvGrpSpPr>
            <p:cNvPr id="16" name="Groupe 15"/>
            <p:cNvGrpSpPr/>
            <p:nvPr/>
          </p:nvGrpSpPr>
          <p:grpSpPr>
            <a:xfrm>
              <a:off x="-8786906" y="1142984"/>
              <a:ext cx="11830136" cy="5715016"/>
              <a:chOff x="-7929650" y="2000240"/>
              <a:chExt cx="11830136" cy="4857760"/>
            </a:xfrm>
            <a:solidFill>
              <a:schemeClr val="accent4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-7929650" y="2000240"/>
                <a:ext cx="11144328" cy="4857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 rot="5400000">
                <a:off x="2578883" y="2839069"/>
                <a:ext cx="1457332" cy="118587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AHP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xmlns="" id="{190C7907-B174-46E0-8246-C8664071D2C1}"/>
                </a:ext>
              </a:extLst>
            </p:cNvPr>
            <p:cNvSpPr txBox="1"/>
            <p:nvPr/>
          </p:nvSpPr>
          <p:spPr>
            <a:xfrm>
              <a:off x="-6786642" y="1571612"/>
              <a:ext cx="6323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 CLIENT SPECIFIE LA MATRICE ET EN CALCULE LES POIDS </a:t>
              </a:r>
            </a:p>
          </p:txBody>
        </p:sp>
        <p:pic>
          <p:nvPicPr>
            <p:cNvPr id="35" name="Picture 21">
              <a:extLst>
                <a:ext uri="{FF2B5EF4-FFF2-40B4-BE49-F238E27FC236}">
                  <a16:creationId xmlns:a16="http://schemas.microsoft.com/office/drawing/2014/main" xmlns="" id="{356A57F7-5666-4E6E-BC79-830AD4743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6858080" y="2000240"/>
              <a:ext cx="6429066" cy="860915"/>
            </a:xfrm>
            <a:prstGeom prst="rect">
              <a:avLst/>
            </a:prstGeom>
          </p:spPr>
        </p:pic>
        <p:pic>
          <p:nvPicPr>
            <p:cNvPr id="36" name="Picture 22">
              <a:extLst>
                <a:ext uri="{FF2B5EF4-FFF2-40B4-BE49-F238E27FC236}">
                  <a16:creationId xmlns:a16="http://schemas.microsoft.com/office/drawing/2014/main" xmlns="" id="{CC8071C4-B5C9-46FF-895A-054DF59B6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6786642" y="3357562"/>
              <a:ext cx="6242636" cy="416510"/>
            </a:xfrm>
            <a:prstGeom prst="rect">
              <a:avLst/>
            </a:prstGeom>
          </p:spPr>
        </p:pic>
        <p:sp>
          <p:nvSpPr>
            <p:cNvPr id="39" name="TextBox 23">
              <a:extLst>
                <a:ext uri="{FF2B5EF4-FFF2-40B4-BE49-F238E27FC236}">
                  <a16:creationId xmlns:a16="http://schemas.microsoft.com/office/drawing/2014/main" xmlns="" id="{F51D4BFA-1392-4AAF-B5E4-577D000EF96F}"/>
                </a:ext>
              </a:extLst>
            </p:cNvPr>
            <p:cNvSpPr txBox="1"/>
            <p:nvPr/>
          </p:nvSpPr>
          <p:spPr>
            <a:xfrm>
              <a:off x="-6929518" y="3857628"/>
              <a:ext cx="555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</a:t>
              </a:r>
              <a:r>
                <a:rPr lang="en-US" dirty="0" smtClean="0">
                  <a:solidFill>
                    <a:schemeClr val="bg1"/>
                  </a:solidFill>
                </a:rPr>
                <a:t>N </a:t>
              </a:r>
              <a:r>
                <a:rPr lang="en-US" dirty="0">
                  <a:solidFill>
                    <a:schemeClr val="bg1"/>
                  </a:solidFill>
                </a:rPr>
                <a:t>CALCULE LES PRIORITE</a:t>
              </a: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-6786642" y="2928934"/>
              <a:ext cx="385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ON CALCULE LES POIDS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41" name="Picture 24">
              <a:extLst>
                <a:ext uri="{FF2B5EF4-FFF2-40B4-BE49-F238E27FC236}">
                  <a16:creationId xmlns:a16="http://schemas.microsoft.com/office/drawing/2014/main" xmlns="" id="{7660C7EC-FF96-408B-B56D-3E51DBC97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858080" y="4214818"/>
              <a:ext cx="3434631" cy="369315"/>
            </a:xfrm>
            <a:prstGeom prst="rect">
              <a:avLst/>
            </a:prstGeom>
          </p:spPr>
        </p:pic>
        <p:sp>
          <p:nvSpPr>
            <p:cNvPr id="42" name="TextBox 34">
              <a:extLst>
                <a:ext uri="{FF2B5EF4-FFF2-40B4-BE49-F238E27FC236}">
                  <a16:creationId xmlns:a16="http://schemas.microsoft.com/office/drawing/2014/main" xmlns="" id="{882222AC-4536-45B6-9973-DCBA4CD3B497}"/>
                </a:ext>
              </a:extLst>
            </p:cNvPr>
            <p:cNvSpPr txBox="1"/>
            <p:nvPr/>
          </p:nvSpPr>
          <p:spPr>
            <a:xfrm>
              <a:off x="-7000956" y="4786322"/>
              <a:ext cx="5941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CALCULE LA ‘PRIORITE*SUM’, ‘CR ‘ ET ‘CI’ EN UTILISANT ‘RI’</a:t>
              </a:r>
            </a:p>
          </p:txBody>
        </p:sp>
        <p:pic>
          <p:nvPicPr>
            <p:cNvPr id="43" name="Picture 35">
              <a:extLst>
                <a:ext uri="{FF2B5EF4-FFF2-40B4-BE49-F238E27FC236}">
                  <a16:creationId xmlns:a16="http://schemas.microsoft.com/office/drawing/2014/main" xmlns="" id="{F95D4780-2428-452D-AF5B-A20AFB670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6929518" y="5286388"/>
              <a:ext cx="3826957" cy="446568"/>
            </a:xfrm>
            <a:prstGeom prst="rect">
              <a:avLst/>
            </a:prstGeom>
          </p:spPr>
        </p:pic>
        <p:pic>
          <p:nvPicPr>
            <p:cNvPr id="44" name="Picture 36">
              <a:extLst>
                <a:ext uri="{FF2B5EF4-FFF2-40B4-BE49-F238E27FC236}">
                  <a16:creationId xmlns:a16="http://schemas.microsoft.com/office/drawing/2014/main" xmlns="" id="{84515698-EFBE-4C4C-88F8-4E74DC608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6937263" y="5839953"/>
              <a:ext cx="5147752" cy="220429"/>
            </a:xfrm>
            <a:prstGeom prst="rect">
              <a:avLst/>
            </a:prstGeom>
          </p:spPr>
        </p:pic>
        <p:pic>
          <p:nvPicPr>
            <p:cNvPr id="45" name="Picture 37">
              <a:extLst>
                <a:ext uri="{FF2B5EF4-FFF2-40B4-BE49-F238E27FC236}">
                  <a16:creationId xmlns:a16="http://schemas.microsoft.com/office/drawing/2014/main" xmlns="" id="{7220AB28-5924-4EE3-92CF-84BC1599B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595596" y="5143512"/>
              <a:ext cx="1595596" cy="1492734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>
          <a:xfrm>
            <a:off x="-6500890" y="7072338"/>
            <a:ext cx="15644890" cy="5715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Image 49" descr="66731038_337298927192328_62409809000923136_n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456" y="7358114"/>
            <a:ext cx="6134100" cy="4857750"/>
          </a:xfrm>
          <a:prstGeom prst="rect">
            <a:avLst/>
          </a:prstGeom>
        </p:spPr>
      </p:pic>
      <p:sp>
        <p:nvSpPr>
          <p:cNvPr id="51" name="Flèche gauche 50"/>
          <p:cNvSpPr/>
          <p:nvPr/>
        </p:nvSpPr>
        <p:spPr>
          <a:xfrm>
            <a:off x="0" y="3429000"/>
            <a:ext cx="2428860" cy="142876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 descr="rep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7422" y="1571612"/>
            <a:ext cx="6457950" cy="1638300"/>
          </a:xfrm>
          <a:prstGeom prst="rect">
            <a:avLst/>
          </a:prstGeom>
        </p:spPr>
      </p:pic>
      <p:sp>
        <p:nvSpPr>
          <p:cNvPr id="53" name="Flèche gauche 52"/>
          <p:cNvSpPr/>
          <p:nvPr/>
        </p:nvSpPr>
        <p:spPr>
          <a:xfrm rot="16200000">
            <a:off x="4750595" y="3536157"/>
            <a:ext cx="1000132" cy="78581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 descr="f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4612" y="4572008"/>
            <a:ext cx="4895850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15 0.00069 L 0.76059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04046E-6 L 0.77969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04046E-6 L 0.88489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77457E-6 L 0.00122 -0.8732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43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52601E-6 L 0.00173 -0.8316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1" grpId="1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Difficulté de faire une sélection optimal d’un service </a:t>
            </a:r>
            <a:r>
              <a:rPr lang="fr-FR" dirty="0" err="1" smtClean="0"/>
              <a:t>cloud</a:t>
            </a:r>
            <a:endParaRPr lang="fr-FR" dirty="0" smtClean="0"/>
          </a:p>
          <a:p>
            <a:r>
              <a:rPr lang="fr-FR" dirty="0" smtClean="0"/>
              <a:t>Multiplicité et la diversité des services </a:t>
            </a:r>
            <a:r>
              <a:rPr lang="fr-FR" dirty="0" err="1" smtClean="0"/>
              <a:t>cloud</a:t>
            </a:r>
            <a:r>
              <a:rPr lang="fr-FR" dirty="0" smtClean="0"/>
              <a:t> offerts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Introduction </a:t>
            </a:r>
          </a:p>
          <a:p>
            <a:r>
              <a:rPr lang="fr-FR" dirty="0" smtClean="0"/>
              <a:t>Service proposé en </a:t>
            </a:r>
            <a:r>
              <a:rPr lang="fr-FR" dirty="0" err="1" smtClean="0"/>
              <a:t>cloud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  <a:p>
            <a:r>
              <a:rPr lang="fr-FR" dirty="0" smtClean="0"/>
              <a:t>Problématique</a:t>
            </a:r>
          </a:p>
          <a:p>
            <a:r>
              <a:rPr lang="fr-FR" dirty="0" smtClean="0"/>
              <a:t>Conception</a:t>
            </a:r>
          </a:p>
          <a:p>
            <a:r>
              <a:rPr lang="fr-FR" dirty="0" smtClean="0"/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SERVICE CLOUD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Exploiter la puissance de             ou              </a:t>
            </a:r>
            <a:r>
              <a:rPr lang="fr-FR" dirty="0" err="1" smtClean="0"/>
              <a:t>dde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serveurs sont loué à la demande selon des </a:t>
            </a:r>
            <a:r>
              <a:rPr lang="fr-FR" dirty="0" err="1" smtClean="0"/>
              <a:t>critéres</a:t>
            </a:r>
            <a:r>
              <a:rPr lang="fr-FR" dirty="0" smtClean="0"/>
              <a:t> techniques(</a:t>
            </a:r>
            <a:r>
              <a:rPr lang="fr-FR" dirty="0" err="1" smtClean="0"/>
              <a:t>puissance,bande</a:t>
            </a:r>
            <a:r>
              <a:rPr lang="fr-FR" dirty="0" smtClean="0"/>
              <a:t> passant,…) </a:t>
            </a:r>
            <a:endParaRPr lang="fr-FR" dirty="0"/>
          </a:p>
        </p:txBody>
      </p:sp>
      <p:pic>
        <p:nvPicPr>
          <p:cNvPr id="5" name="Image 4" descr="kisspng-database-data-storage-computer-icons-computer-serv-server-icon-5b21891072bee7.40973764152892443247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5500694" y="2357430"/>
            <a:ext cx="1181443" cy="682611"/>
          </a:xfrm>
          <a:prstGeom prst="rect">
            <a:avLst/>
          </a:prstGeom>
        </p:spPr>
      </p:pic>
      <p:pic>
        <p:nvPicPr>
          <p:cNvPr id="6" name="Image 5" descr="calculatrice-819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2357430"/>
            <a:ext cx="873384" cy="618356"/>
          </a:xfrm>
          <a:prstGeom prst="rect">
            <a:avLst/>
          </a:prstGeom>
        </p:spPr>
      </p:pic>
      <p:pic>
        <p:nvPicPr>
          <p:cNvPr id="7" name="Image 6" descr="Database-Server-Transparent-Backgrou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768" y="2214554"/>
            <a:ext cx="785818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err="1" smtClean="0"/>
              <a:t>Sevice</a:t>
            </a:r>
            <a:r>
              <a:rPr lang="fr-FR" dirty="0" smtClean="0"/>
              <a:t> proposé en </a:t>
            </a:r>
            <a:r>
              <a:rPr lang="fr-FR" dirty="0" err="1" smtClean="0"/>
              <a:t>cloud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/>
          </a:p>
        </p:txBody>
      </p:sp>
      <p:pic>
        <p:nvPicPr>
          <p:cNvPr id="4" name="Espace réservé du contenu 3" descr="services-clou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9234" y="1447800"/>
            <a:ext cx="7382731" cy="4572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Problématique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Comment faire une sélection d’un service </a:t>
            </a:r>
            <a:r>
              <a:rPr lang="fr-FR" dirty="0" err="1" smtClean="0"/>
              <a:t>cloud</a:t>
            </a:r>
            <a:r>
              <a:rPr lang="fr-FR" dirty="0" smtClean="0"/>
              <a:t> de type </a:t>
            </a:r>
            <a:r>
              <a:rPr lang="fr-FR" dirty="0" err="1" smtClean="0"/>
              <a:t>saas</a:t>
            </a:r>
            <a:r>
              <a:rPr lang="fr-FR" dirty="0" smtClean="0"/>
              <a:t> 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 algn="ctr" rtl="1">
              <a:buNone/>
            </a:pPr>
            <a:r>
              <a:rPr lang="fr-FR" sz="2800" dirty="0" smtClean="0"/>
              <a:t>Acteurs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7" name="Image 6" descr="66301092_454205588703545_9144452167409598464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786058"/>
            <a:ext cx="762000" cy="762000"/>
          </a:xfrm>
          <a:prstGeom prst="rect">
            <a:avLst/>
          </a:prstGeom>
        </p:spPr>
      </p:pic>
      <p:pic>
        <p:nvPicPr>
          <p:cNvPr id="8" name="Image 7" descr="66385283_704055103380818_2429472010741481472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4000504"/>
            <a:ext cx="762000" cy="762000"/>
          </a:xfrm>
          <a:prstGeom prst="rect">
            <a:avLst/>
          </a:prstGeom>
        </p:spPr>
      </p:pic>
      <p:pic>
        <p:nvPicPr>
          <p:cNvPr id="9" name="Image 8" descr="66515794_1288709304627750_2520863198198890496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330" y="3143248"/>
            <a:ext cx="762000" cy="762000"/>
          </a:xfrm>
          <a:prstGeom prst="rect">
            <a:avLst/>
          </a:prstGeom>
        </p:spPr>
      </p:pic>
      <p:sp>
        <p:nvSpPr>
          <p:cNvPr id="10" name="Flèche droite à entaille 9"/>
          <p:cNvSpPr/>
          <p:nvPr/>
        </p:nvSpPr>
        <p:spPr>
          <a:xfrm rot="8838305">
            <a:off x="1999625" y="1845494"/>
            <a:ext cx="1857388" cy="107157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à entaille 10"/>
          <p:cNvSpPr/>
          <p:nvPr/>
        </p:nvSpPr>
        <p:spPr>
          <a:xfrm rot="5400000">
            <a:off x="3607587" y="2321711"/>
            <a:ext cx="1857388" cy="107157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à entaille 11"/>
          <p:cNvSpPr/>
          <p:nvPr/>
        </p:nvSpPr>
        <p:spPr>
          <a:xfrm rot="2494640">
            <a:off x="5222597" y="1948564"/>
            <a:ext cx="1857388" cy="107157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 rot="19630551">
            <a:off x="2367792" y="2138057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Broker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 rot="5400000">
            <a:off x="3863691" y="2708549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Fournisseur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 rot="2459457">
            <a:off x="5518105" y="235211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Client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500430" y="2285992"/>
            <a:ext cx="2214578" cy="17859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214686"/>
            <a:ext cx="2357454" cy="2000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Nom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Mot de </a:t>
            </a:r>
            <a:r>
              <a:rPr lang="fr-FR" dirty="0" err="1" smtClean="0">
                <a:solidFill>
                  <a:schemeClr val="tx1"/>
                </a:solidFill>
              </a:rPr>
              <a:t>pass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Domain</a:t>
            </a: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0826" y="2928934"/>
            <a:ext cx="2214578" cy="2214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Nom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Mot de </a:t>
            </a:r>
            <a:r>
              <a:rPr lang="fr-FR" dirty="0" err="1" smtClean="0">
                <a:solidFill>
                  <a:schemeClr val="tx1"/>
                </a:solidFill>
              </a:rPr>
              <a:t>pass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857620" y="5214950"/>
            <a:ext cx="1571636" cy="107157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928926" y="4786322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5" idx="6"/>
          </p:cNvCxnSpPr>
          <p:nvPr/>
        </p:nvCxnSpPr>
        <p:spPr>
          <a:xfrm rot="5400000">
            <a:off x="5339959" y="4589867"/>
            <a:ext cx="1250165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" idx="1"/>
            <a:endCxn id="7" idx="3"/>
          </p:cNvCxnSpPr>
          <p:nvPr/>
        </p:nvCxnSpPr>
        <p:spPr>
          <a:xfrm rot="10800000" flipV="1">
            <a:off x="2928926" y="3178966"/>
            <a:ext cx="571504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6" idx="3"/>
            <a:endCxn id="8" idx="1"/>
          </p:cNvCxnSpPr>
          <p:nvPr/>
        </p:nvCxnSpPr>
        <p:spPr>
          <a:xfrm>
            <a:off x="5715008" y="3178967"/>
            <a:ext cx="78581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7937166">
            <a:off x="2853223" y="325783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gérer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 rot="2817423">
            <a:off x="5808016" y="3202799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gérer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 rot="2786981">
            <a:off x="2764765" y="449542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Créer modifié et supprimer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 rot="18755535">
            <a:off x="5415117" y="478272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consulte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643174" y="1714488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Fonction de chaque acteurs</a:t>
            </a:r>
            <a:endParaRPr lang="fr-FR" sz="2800" dirty="0"/>
          </a:p>
        </p:txBody>
      </p:sp>
      <p:pic>
        <p:nvPicPr>
          <p:cNvPr id="16" name="Image 15" descr="66515794_1288709304627750_2520863198198890496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06" y="3929066"/>
            <a:ext cx="762000" cy="762000"/>
          </a:xfrm>
          <a:prstGeom prst="rect">
            <a:avLst/>
          </a:prstGeom>
        </p:spPr>
      </p:pic>
      <p:pic>
        <p:nvPicPr>
          <p:cNvPr id="18" name="Image 17" descr="66385283_704055103380818_2429472010741481472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4214818"/>
            <a:ext cx="762000" cy="762000"/>
          </a:xfrm>
          <a:prstGeom prst="rect">
            <a:avLst/>
          </a:prstGeom>
        </p:spPr>
      </p:pic>
      <p:pic>
        <p:nvPicPr>
          <p:cNvPr id="19" name="Image 18" descr="66301092_454205588703545_914445216740959846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2643182"/>
            <a:ext cx="762000" cy="762000"/>
          </a:xfrm>
          <a:prstGeom prst="rect">
            <a:avLst/>
          </a:prstGeom>
        </p:spPr>
      </p:pic>
      <p:pic>
        <p:nvPicPr>
          <p:cNvPr id="20" name="Image 19" descr="main-qimg-a9621def751f62e757f4386576f6ddc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0496" y="5357826"/>
            <a:ext cx="1243010" cy="729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300938" cy="409564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dirty="0" smtClean="0"/>
              <a:t>Détails de chaque action</a:t>
            </a:r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7500958" y="2500306"/>
          <a:ext cx="8572564" cy="31432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1638"/>
                <a:gridCol w="2714644"/>
                <a:gridCol w="2143141"/>
                <a:gridCol w="2143141"/>
              </a:tblGrid>
              <a:tr h="653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CONSULT</a:t>
                      </a:r>
                      <a:endParaRPr lang="fr-FR" dirty="0"/>
                    </a:p>
                  </a:txBody>
                  <a:tcPr>
                    <a:solidFill>
                      <a:srgbClr val="29873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UPDATE/DELETE</a:t>
                      </a:r>
                      <a:endParaRPr lang="fr-FR" dirty="0"/>
                    </a:p>
                  </a:txBody>
                  <a:tcPr>
                    <a:solidFill>
                      <a:srgbClr val="29873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ADD ACCOUNT</a:t>
                      </a:r>
                      <a:endParaRPr lang="fr-FR" dirty="0"/>
                    </a:p>
                  </a:txBody>
                  <a:tcPr>
                    <a:solidFill>
                      <a:srgbClr val="29873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VALIDATE</a:t>
                      </a:r>
                      <a:endParaRPr lang="fr-FR" dirty="0"/>
                    </a:p>
                  </a:txBody>
                  <a:tcPr>
                    <a:solidFill>
                      <a:srgbClr val="29873B"/>
                    </a:solidFill>
                  </a:tcPr>
                </a:tc>
              </a:tr>
              <a:tr h="2490227">
                <a:tc>
                  <a:txBody>
                    <a:bodyPr/>
                    <a:lstStyle/>
                    <a:p>
                      <a:r>
                        <a:rPr lang="fr-FR" dirty="0" smtClean="0"/>
                        <a:t>Affiche</a:t>
                      </a:r>
                      <a:r>
                        <a:rPr lang="fr-FR" baseline="0" dirty="0" smtClean="0"/>
                        <a:t> 3 tables</a:t>
                      </a:r>
                      <a:r>
                        <a:rPr lang="fr-FR" dirty="0" smtClean="0"/>
                        <a:t>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dirty="0" err="1" smtClean="0"/>
                        <a:t>Account</a:t>
                      </a:r>
                      <a:r>
                        <a:rPr lang="fr-FR" dirty="0" smtClean="0"/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dirty="0" smtClean="0"/>
                        <a:t>Fournisseur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dirty="0" smtClean="0"/>
                        <a:t>Client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rgbClr val="E1E0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Modification  et suppression</a:t>
                      </a:r>
                      <a:r>
                        <a:rPr lang="fr-FR" baseline="0" dirty="0" smtClean="0"/>
                        <a:t>  </a:t>
                      </a:r>
                      <a:r>
                        <a:rPr lang="fr-FR" dirty="0" smtClean="0"/>
                        <a:t>des i</a:t>
                      </a:r>
                      <a:r>
                        <a:rPr lang="fr-FR" baseline="0" dirty="0" smtClean="0"/>
                        <a:t>nformation: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baseline="0" dirty="0" smtClean="0"/>
                        <a:t>Fournisseur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baseline="0" dirty="0" smtClean="0"/>
                        <a:t>Client </a:t>
                      </a:r>
                    </a:p>
                  </a:txBody>
                  <a:tcPr>
                    <a:solidFill>
                      <a:srgbClr val="E1E0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Confirmation des</a:t>
                      </a:r>
                      <a:r>
                        <a:rPr lang="fr-FR" baseline="0" dirty="0" smtClean="0"/>
                        <a:t> demandes d’inscription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baseline="0" dirty="0" smtClean="0"/>
                        <a:t>Fournisseur(spécifie son Domain)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baseline="0" dirty="0" smtClean="0"/>
                        <a:t>Client</a:t>
                      </a:r>
                      <a:endParaRPr lang="fr-FR" dirty="0"/>
                    </a:p>
                  </a:txBody>
                  <a:tcPr>
                    <a:solidFill>
                      <a:srgbClr val="E1E0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Confirmation d’un achat</a:t>
                      </a:r>
                      <a:r>
                        <a:rPr lang="fr-FR" baseline="0" dirty="0" smtClean="0"/>
                        <a:t> sous </a:t>
                      </a:r>
                      <a:r>
                        <a:rPr lang="fr-FR" baseline="0" dirty="0" err="1" smtClean="0"/>
                        <a:t>form</a:t>
                      </a:r>
                      <a:r>
                        <a:rPr lang="fr-FR" baseline="0" dirty="0" smtClean="0"/>
                        <a:t> d’un contrat</a:t>
                      </a:r>
                      <a:endParaRPr lang="fr-FR" dirty="0"/>
                    </a:p>
                  </a:txBody>
                  <a:tcPr>
                    <a:solidFill>
                      <a:srgbClr val="E1E0B8"/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357554" y="214311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BROKER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142976" y="87154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58382E-6 L -0.26927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927 0.0007 L -0.52135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136 0.0007 L -0.78282 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000364" y="1428736"/>
            <a:ext cx="2928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Détails de chaque action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000364" y="221455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FOURNISSEUR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3643306" y="3000372"/>
          <a:ext cx="8572560" cy="25831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9288"/>
                <a:gridCol w="3143272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err="1" smtClean="0"/>
                        <a:t>Create</a:t>
                      </a:r>
                      <a:r>
                        <a:rPr lang="fr-FR" dirty="0" smtClean="0"/>
                        <a:t>/Update</a:t>
                      </a:r>
                      <a:endParaRPr lang="fr-FR" dirty="0"/>
                    </a:p>
                  </a:txBody>
                  <a:tcPr>
                    <a:solidFill>
                      <a:srgbClr val="29873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err="1" smtClean="0"/>
                        <a:t>Delete</a:t>
                      </a:r>
                      <a:endParaRPr lang="fr-FR" dirty="0"/>
                    </a:p>
                  </a:txBody>
                  <a:tcPr>
                    <a:solidFill>
                      <a:srgbClr val="29873B"/>
                    </a:solidFill>
                  </a:tcPr>
                </a:tc>
              </a:tr>
              <a:tr h="132160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dirty="0" smtClean="0"/>
                        <a:t>Création ou suppression d’un servic</a:t>
                      </a:r>
                      <a:r>
                        <a:rPr lang="fr-FR" baseline="0" dirty="0" smtClean="0"/>
                        <a:t>e </a:t>
                      </a:r>
                      <a:r>
                        <a:rPr lang="fr-FR" baseline="0" dirty="0" err="1" smtClean="0"/>
                        <a:t>cloud</a:t>
                      </a:r>
                      <a:endParaRPr lang="fr-FR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baseline="0" dirty="0" smtClean="0"/>
                        <a:t>Service avec 7 contraints non fonctionnelle (réputation, expérience, disponibilité, cout, temps de réponse, temps moyen de représentation et risques)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baseline="0" dirty="0" smtClean="0"/>
                        <a:t>La 8éme contraint la « confiance » sera gérai automatiquement en fonction du nombre de vente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fr-FR" dirty="0"/>
                    </a:p>
                  </a:txBody>
                  <a:tcPr>
                    <a:solidFill>
                      <a:srgbClr val="E1E0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</a:t>
                      </a:r>
                      <a:r>
                        <a:rPr lang="fr-FR" baseline="0" dirty="0" smtClean="0"/>
                        <a:t> d’un service </a:t>
                      </a:r>
                      <a:r>
                        <a:rPr lang="fr-FR" baseline="0" dirty="0" err="1" smtClean="0"/>
                        <a:t>cloud</a:t>
                      </a:r>
                      <a:r>
                        <a:rPr lang="fr-FR" baseline="0" dirty="0" smtClean="0"/>
                        <a:t> existant </a:t>
                      </a:r>
                      <a:endParaRPr lang="fr-FR" dirty="0"/>
                    </a:p>
                  </a:txBody>
                  <a:tcPr>
                    <a:solidFill>
                      <a:srgbClr val="E1E0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23 L -0.30417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358</TotalTime>
  <Words>285</Words>
  <Application>Microsoft Office PowerPoint</Application>
  <PresentationFormat>Affichage à l'écran (4:3)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Capitaux</vt:lpstr>
      <vt:lpstr>REALISATION D’UNE APPLICATION BROKER POUR LA SELECTION DE SERVICE CLOUD DE TYPE SAAS</vt:lpstr>
      <vt:lpstr>PLAN</vt:lpstr>
      <vt:lpstr>SERVICE CLOUD</vt:lpstr>
      <vt:lpstr>Sevice proposé en cloud computing</vt:lpstr>
      <vt:lpstr>Problématique </vt:lpstr>
      <vt:lpstr>Conception</vt:lpstr>
      <vt:lpstr>Conception</vt:lpstr>
      <vt:lpstr>Conception</vt:lpstr>
      <vt:lpstr>Conception</vt:lpstr>
      <vt:lpstr>Conception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REALISATION D’UNE APPLICATION BROKER POUR LA SELECTION DE SERVICE CLOUD DE TYPE SAAS</dc:title>
  <dc:creator>SOFIANE</dc:creator>
  <cp:lastModifiedBy>SOFIANE</cp:lastModifiedBy>
  <cp:revision>37</cp:revision>
  <dcterms:created xsi:type="dcterms:W3CDTF">2019-06-17T15:22:54Z</dcterms:created>
  <dcterms:modified xsi:type="dcterms:W3CDTF">2019-07-14T18:59:11Z</dcterms:modified>
</cp:coreProperties>
</file>