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5" r:id="rId4"/>
    <p:sldId id="266" r:id="rId5"/>
    <p:sldId id="267" r:id="rId6"/>
    <p:sldId id="268" r:id="rId7"/>
    <p:sldId id="258" r:id="rId8"/>
    <p:sldId id="270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4200" dirty="0"/>
              <a:t>MANUTENÇÃO OTIMIZADA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 VIVANTE,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atua há mais de 20 anos no mercado nacional de manutenção, </a:t>
            </a:r>
            <a:r>
              <a:rPr lang="pt-BR" sz="1600" dirty="0" err="1"/>
              <a:t>facilities</a:t>
            </a:r>
            <a:r>
              <a:rPr lang="pt-BR" sz="1600" dirty="0"/>
              <a:t> e eficiência energética.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Possui hoje mais de 5.000 colaboradores em todo o Brasil, atendendo uma grande variedade de clientes em diversos segmentos.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possui uma cultura de vanguarda na adoção de inovações tecnológicas e ferramentas de ponta buscando sempre otimização e qualidade.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7EF94-14D9-4E38-880F-44FA257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617767"/>
            <a:ext cx="4521200" cy="2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Construção Manutenção Vlc De - Imagens grátis no Pixabay">
            <a:extLst>
              <a:ext uri="{FF2B5EF4-FFF2-40B4-BE49-F238E27FC236}">
                <a16:creationId xmlns:a16="http://schemas.microsoft.com/office/drawing/2014/main" id="{FC1E726E-63D0-40D8-B260-2FF4E7B0F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410" y="2194560"/>
            <a:ext cx="9685789" cy="456237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sempre</a:t>
            </a:r>
            <a:r>
              <a:rPr lang="en-US" dirty="0"/>
              <a:t> vista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“Um mal </a:t>
            </a:r>
            <a:r>
              <a:rPr lang="en-US" dirty="0" err="1"/>
              <a:t>necessário</a:t>
            </a:r>
            <a:r>
              <a:rPr lang="en-US" dirty="0"/>
              <a:t>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Time técnico do contrato de manutenção é dimensionado por:</a:t>
            </a:r>
          </a:p>
          <a:p>
            <a:pPr marL="914400" lvl="2" indent="0">
              <a:buNone/>
            </a:pPr>
            <a:r>
              <a:rPr lang="pt-BR" dirty="0"/>
              <a:t># ativos</a:t>
            </a:r>
          </a:p>
          <a:p>
            <a:pPr marL="914400" lvl="2" indent="0">
              <a:buNone/>
            </a:pPr>
            <a:r>
              <a:rPr lang="pt-BR" dirty="0"/>
              <a:t># pavimentos/andares ou área útil</a:t>
            </a:r>
          </a:p>
          <a:p>
            <a:pPr marL="914400" lvl="2" indent="0">
              <a:buNone/>
            </a:pPr>
            <a:r>
              <a:rPr lang="pt-BR" dirty="0"/>
              <a:t># disciplinas técnicas (elétrica, mecânica, serviços gerais, etc.)</a:t>
            </a:r>
          </a:p>
          <a:p>
            <a:pPr marL="914400" lvl="2" indent="0">
              <a:buNone/>
            </a:pPr>
            <a:r>
              <a:rPr lang="pt-BR" dirty="0"/>
              <a:t>~ tempo de cada atividade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Isso pode definir um superdimensionamento: custo desnecessário, perda de competitividade</a:t>
            </a:r>
          </a:p>
          <a:p>
            <a:pPr lvl="2"/>
            <a:r>
              <a:rPr lang="pt-BR" dirty="0"/>
              <a:t>Ou subdimensionamento: atendimento de baixa qualidade, sobrecarga, risco de perda do contrato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B39828D6-5A21-4A10-850E-A2C736C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05" y="1410887"/>
            <a:ext cx="1797341" cy="1797341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830FA24F-FA46-4DE2-BE63-9A4E692F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1" y="3840406"/>
            <a:ext cx="1797340" cy="1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4" y="2194560"/>
            <a:ext cx="8976756" cy="402412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Prever</a:t>
            </a:r>
            <a:r>
              <a:rPr lang="en-US" dirty="0"/>
              <a:t> o tempo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, por </a:t>
            </a:r>
            <a:r>
              <a:rPr lang="en-US" dirty="0" err="1"/>
              <a:t>ativo</a:t>
            </a:r>
            <a:r>
              <a:rPr lang="en-US" dirty="0"/>
              <a:t> 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Prever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um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manuten</a:t>
            </a:r>
            <a:r>
              <a:rPr lang="pt-BR" dirty="0" err="1"/>
              <a:t>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Implantar monitoramento com </a:t>
            </a:r>
            <a:r>
              <a:rPr lang="pt-BR" dirty="0" err="1"/>
              <a:t>IoT</a:t>
            </a:r>
            <a:r>
              <a:rPr lang="pt-BR" dirty="0"/>
              <a:t> das principais condições dos ativos, para associar o tempo de manutenção que é “investido” por ativo, mostrando o ganho operacional ou perda evitada</a:t>
            </a:r>
            <a:endParaRPr lang="en-US" dirty="0"/>
          </a:p>
        </p:txBody>
      </p:sp>
      <p:pic>
        <p:nvPicPr>
          <p:cNvPr id="3074" name="Picture 2" descr="A inteligência artificial pode prever o futuro? De certa forma, sim">
            <a:extLst>
              <a:ext uri="{FF2B5EF4-FFF2-40B4-BE49-F238E27FC236}">
                <a16:creationId xmlns:a16="http://schemas.microsoft.com/office/drawing/2014/main" id="{1CF65A78-38C3-48EA-B32F-B83801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" y="2057401"/>
            <a:ext cx="2597245" cy="1732363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084B7D71-24E4-483B-9777-B63AC80D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29" y="4434841"/>
            <a:ext cx="1311442" cy="1311442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5E6812A-0243-48BB-A3DA-91448782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657" y="4434841"/>
            <a:ext cx="1311442" cy="13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Contratos mais rentáveis e maior segurança na definição das margens de lucro;</a:t>
            </a:r>
          </a:p>
          <a:p>
            <a:pPr lvl="1"/>
            <a:r>
              <a:rPr lang="pt-BR" dirty="0"/>
              <a:t>Criação de KPIs e </a:t>
            </a:r>
            <a:r>
              <a:rPr lang="pt-BR" dirty="0" err="1"/>
              <a:t>OPIs</a:t>
            </a:r>
            <a:r>
              <a:rPr lang="pt-BR" dirty="0"/>
              <a:t> relevantes e monetizáveis, levando a avaliações de desempenho mais objetivas;</a:t>
            </a:r>
          </a:p>
          <a:p>
            <a:pPr lvl="1"/>
            <a:r>
              <a:rPr lang="pt-BR" dirty="0"/>
              <a:t>Reconhecimento mensurável do valor agregado ao cliente;</a:t>
            </a:r>
          </a:p>
          <a:p>
            <a:pPr lvl="1"/>
            <a:r>
              <a:rPr lang="pt-BR" dirty="0"/>
              <a:t>Possibilidade de remuneração variável baseada em desempenho real;</a:t>
            </a:r>
          </a:p>
          <a:p>
            <a:pPr lvl="1"/>
            <a:r>
              <a:rPr lang="pt-BR" dirty="0"/>
              <a:t>Melhor controle da jornada de trabalho e alocação da equipe.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572A7-FEAC-4067-8B90-B3443A3B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r="17299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8013C-2879-4B08-ABD1-4057F5D7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40" y="1713358"/>
            <a:ext cx="9036974" cy="5053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C5DE9-A300-4935-9195-F9493BAF6EED}"/>
              </a:ext>
            </a:extLst>
          </p:cNvPr>
          <p:cNvCxnSpPr>
            <a:cxnSpLocks/>
          </p:cNvCxnSpPr>
          <p:nvPr/>
        </p:nvCxnSpPr>
        <p:spPr>
          <a:xfrm>
            <a:off x="1750967" y="5468586"/>
            <a:ext cx="52728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B244C-05D2-44E9-9106-A0DB186FAC7F}"/>
              </a:ext>
            </a:extLst>
          </p:cNvPr>
          <p:cNvSpPr txBox="1"/>
          <p:nvPr/>
        </p:nvSpPr>
        <p:spPr>
          <a:xfrm>
            <a:off x="1552846" y="6358589"/>
            <a:ext cx="5693937" cy="41549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         </a:t>
            </a:r>
            <a:r>
              <a:rPr lang="en-US" sz="700" dirty="0" err="1"/>
              <a:t>Func</a:t>
            </a:r>
            <a:r>
              <a:rPr lang="en-US" sz="700" dirty="0"/>
              <a:t> 1                   </a:t>
            </a:r>
            <a:r>
              <a:rPr lang="en-US" sz="700" dirty="0" err="1"/>
              <a:t>Func</a:t>
            </a:r>
            <a:r>
              <a:rPr lang="en-US" sz="700" dirty="0"/>
              <a:t> 2</a:t>
            </a:r>
            <a:r>
              <a:rPr lang="pt-BR" sz="700" dirty="0"/>
              <a:t> 	    </a:t>
            </a:r>
            <a:r>
              <a:rPr lang="en-US" sz="700" dirty="0" err="1"/>
              <a:t>Func</a:t>
            </a:r>
            <a:r>
              <a:rPr lang="en-US" sz="700" dirty="0"/>
              <a:t> 3	                 </a:t>
            </a:r>
            <a:r>
              <a:rPr lang="en-US" sz="700" dirty="0" err="1"/>
              <a:t>Func</a:t>
            </a:r>
            <a:r>
              <a:rPr lang="en-US" sz="700" dirty="0"/>
              <a:t> 4                  </a:t>
            </a:r>
            <a:r>
              <a:rPr lang="en-US" sz="700" dirty="0" err="1"/>
              <a:t>Func</a:t>
            </a:r>
            <a:r>
              <a:rPr lang="en-US" sz="700" dirty="0"/>
              <a:t> 5                    </a:t>
            </a:r>
            <a:r>
              <a:rPr lang="en-US" sz="700" dirty="0" err="1"/>
              <a:t>Func</a:t>
            </a:r>
            <a:r>
              <a:rPr lang="en-US" sz="700" dirty="0"/>
              <a:t> 6 	                 </a:t>
            </a:r>
            <a:r>
              <a:rPr lang="en-US" sz="700" dirty="0" err="1"/>
              <a:t>Func</a:t>
            </a:r>
            <a:r>
              <a:rPr lang="en-US" sz="700" dirty="0"/>
              <a:t> n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00033-C83A-4B7D-B5F9-3C831E1A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1694807"/>
            <a:ext cx="9058274" cy="5081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F1D0-6DC1-4245-B12B-C301F10A0C03}"/>
              </a:ext>
            </a:extLst>
          </p:cNvPr>
          <p:cNvSpPr txBox="1"/>
          <p:nvPr/>
        </p:nvSpPr>
        <p:spPr>
          <a:xfrm>
            <a:off x="3171825" y="405765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/ </a:t>
            </a:r>
            <a:r>
              <a:rPr lang="en-US" sz="900" b="1" dirty="0" err="1"/>
              <a:t>Perda</a:t>
            </a:r>
            <a:r>
              <a:rPr lang="en-US" sz="900" b="1" dirty="0"/>
              <a:t> </a:t>
            </a:r>
            <a:r>
              <a:rPr lang="en-US" sz="900" b="1" dirty="0" err="1"/>
              <a:t>evitada</a:t>
            </a:r>
            <a:r>
              <a:rPr lang="en-US" sz="900" b="1" dirty="0"/>
              <a:t> – </a:t>
            </a:r>
            <a:r>
              <a:rPr lang="en-US" sz="900" b="1" dirty="0" err="1"/>
              <a:t>Mês</a:t>
            </a:r>
            <a:r>
              <a:rPr lang="en-US" sz="900" b="1" dirty="0"/>
              <a:t> a </a:t>
            </a:r>
            <a:r>
              <a:rPr lang="en-US" sz="900" b="1" dirty="0" err="1"/>
              <a:t>Mês</a:t>
            </a:r>
            <a:endParaRPr lang="pt-B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05036-DF23-466D-BA64-5DDAA33326AD}"/>
              </a:ext>
            </a:extLst>
          </p:cNvPr>
          <p:cNvSpPr txBox="1"/>
          <p:nvPr/>
        </p:nvSpPr>
        <p:spPr>
          <a:xfrm>
            <a:off x="3171825" y="541689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x OS</a:t>
            </a:r>
            <a:endParaRPr lang="pt-BR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BCE35-EF17-4ED8-89FF-37C6EF72D592}"/>
              </a:ext>
            </a:extLst>
          </p:cNvPr>
          <p:cNvSpPr txBox="1"/>
          <p:nvPr/>
        </p:nvSpPr>
        <p:spPr>
          <a:xfrm>
            <a:off x="3171825" y="2872419"/>
            <a:ext cx="1247775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Perdas</a:t>
            </a:r>
            <a:r>
              <a:rPr lang="en-US" sz="900" b="1" dirty="0"/>
              <a:t> </a:t>
            </a:r>
            <a:r>
              <a:rPr lang="en-US" sz="900" b="1" dirty="0" err="1"/>
              <a:t>Evitadas</a:t>
            </a:r>
            <a:endParaRPr lang="pt-BR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9C76-5DB6-4BE0-A829-39AFDDDB08C5}"/>
              </a:ext>
            </a:extLst>
          </p:cNvPr>
          <p:cNvSpPr txBox="1"/>
          <p:nvPr/>
        </p:nvSpPr>
        <p:spPr>
          <a:xfrm>
            <a:off x="4429125" y="2872419"/>
            <a:ext cx="131445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Redução</a:t>
            </a:r>
            <a:r>
              <a:rPr lang="en-US" sz="900" b="1" dirty="0"/>
              <a:t> </a:t>
            </a:r>
            <a:r>
              <a:rPr lang="en-US" sz="900" b="1" dirty="0" err="1"/>
              <a:t>Consumo</a:t>
            </a:r>
            <a:endParaRPr lang="pt-BR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8237-E76D-4122-B716-CC317E0B76BA}"/>
              </a:ext>
            </a:extLst>
          </p:cNvPr>
          <p:cNvSpPr txBox="1"/>
          <p:nvPr/>
        </p:nvSpPr>
        <p:spPr>
          <a:xfrm>
            <a:off x="5743575" y="2872418"/>
            <a:ext cx="2533650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Perdas</a:t>
            </a:r>
            <a:r>
              <a:rPr lang="en-US" sz="1400" b="1" dirty="0"/>
              <a:t> </a:t>
            </a:r>
            <a:r>
              <a:rPr lang="en-US" sz="1400" b="1" dirty="0" err="1"/>
              <a:t>Evitadas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154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C7278-A454-43E2-8CF0-089E43CA775C}"/>
              </a:ext>
            </a:extLst>
          </p:cNvPr>
          <p:cNvSpPr txBox="1"/>
          <p:nvPr/>
        </p:nvSpPr>
        <p:spPr>
          <a:xfrm>
            <a:off x="8277225" y="2872418"/>
            <a:ext cx="2347912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Ganhos</a:t>
            </a:r>
            <a:r>
              <a:rPr lang="en-US" sz="1400" b="1" dirty="0"/>
              <a:t> </a:t>
            </a:r>
            <a:r>
              <a:rPr lang="en-US" sz="1400" b="1" dirty="0" err="1"/>
              <a:t>Operacionais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45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BB68F-CF54-411C-8065-AC52F6B321EB}"/>
              </a:ext>
            </a:extLst>
          </p:cNvPr>
          <p:cNvSpPr txBox="1"/>
          <p:nvPr/>
        </p:nvSpPr>
        <p:spPr>
          <a:xfrm>
            <a:off x="2859881" y="1794242"/>
            <a:ext cx="3236119" cy="38959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Performance do </a:t>
            </a:r>
            <a:r>
              <a:rPr lang="en-US" b="1" dirty="0" err="1"/>
              <a:t>Contrato</a:t>
            </a:r>
            <a:endParaRPr lang="pt-B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A2EDB-1E24-4C9C-B23C-B57EDBC6B601}"/>
              </a:ext>
            </a:extLst>
          </p:cNvPr>
          <p:cNvSpPr/>
          <p:nvPr/>
        </p:nvSpPr>
        <p:spPr>
          <a:xfrm>
            <a:off x="5779293" y="2794957"/>
            <a:ext cx="4845843" cy="1573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165DA-B748-4EBB-9A6B-AF521A5134B1}"/>
              </a:ext>
            </a:extLst>
          </p:cNvPr>
          <p:cNvSpPr/>
          <p:nvPr/>
        </p:nvSpPr>
        <p:spPr>
          <a:xfrm>
            <a:off x="3010364" y="1665491"/>
            <a:ext cx="3121356" cy="6145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DCAF97-AB15-4D3E-80C2-EBAF2C0DD554}"/>
              </a:ext>
            </a:extLst>
          </p:cNvPr>
          <p:cNvSpPr/>
          <p:nvPr/>
        </p:nvSpPr>
        <p:spPr>
          <a:xfrm>
            <a:off x="3049654" y="2802009"/>
            <a:ext cx="2729639" cy="15664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939F9-A1A8-477C-B330-08FC1FB33B8A}"/>
              </a:ext>
            </a:extLst>
          </p:cNvPr>
          <p:cNvSpPr/>
          <p:nvPr/>
        </p:nvSpPr>
        <p:spPr>
          <a:xfrm>
            <a:off x="3171825" y="5416889"/>
            <a:ext cx="7453311" cy="12792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35EA3-2B1C-4672-9249-686677E7C5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544361"/>
          </a:xfrm>
        </p:spPr>
        <p:txBody>
          <a:bodyPr>
            <a:noAutofit/>
          </a:bodyPr>
          <a:lstStyle/>
          <a:p>
            <a:r>
              <a:rPr lang="en-US" sz="1800" dirty="0"/>
              <a:t>Levar o mercado de Facilities a um </a:t>
            </a:r>
            <a:r>
              <a:rPr lang="en-US" sz="1800" dirty="0" err="1"/>
              <a:t>patamar</a:t>
            </a:r>
            <a:r>
              <a:rPr lang="en-US" sz="1800" dirty="0"/>
              <a:t> de valor </a:t>
            </a:r>
            <a:r>
              <a:rPr lang="en-US" sz="1800" dirty="0" err="1"/>
              <a:t>agregado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 final </a:t>
            </a:r>
            <a:r>
              <a:rPr lang="en-US" sz="1800" dirty="0" err="1"/>
              <a:t>não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tarefa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deste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transforma</a:t>
            </a:r>
            <a:r>
              <a:rPr lang="en-US" sz="1800" dirty="0"/>
              <a:t> a </a:t>
            </a:r>
            <a:r>
              <a:rPr lang="en-US" sz="1800" dirty="0" err="1"/>
              <a:t>manutenção</a:t>
            </a:r>
            <a:r>
              <a:rPr lang="en-US" sz="1800" dirty="0"/>
              <a:t>, que é </a:t>
            </a:r>
            <a:r>
              <a:rPr lang="en-US" sz="1800" dirty="0" err="1"/>
              <a:t>meramente</a:t>
            </a:r>
            <a:r>
              <a:rPr lang="en-US" sz="1800" dirty="0"/>
              <a:t> vista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custo</a:t>
            </a:r>
            <a:r>
              <a:rPr lang="en-US" sz="1800" dirty="0"/>
              <a:t>, num  </a:t>
            </a:r>
            <a:r>
              <a:rPr lang="en-US" sz="1800" b="1" dirty="0" err="1"/>
              <a:t>parceiro</a:t>
            </a:r>
            <a:r>
              <a:rPr lang="en-US" sz="1800" b="1" dirty="0"/>
              <a:t> de </a:t>
            </a:r>
            <a:r>
              <a:rPr lang="en-US" sz="1800" b="1" dirty="0" err="1"/>
              <a:t>ganhos</a:t>
            </a:r>
            <a:r>
              <a:rPr lang="en-US" sz="1800" b="1" dirty="0"/>
              <a:t> </a:t>
            </a:r>
            <a:r>
              <a:rPr lang="en-US" sz="1800" b="1" dirty="0" err="1"/>
              <a:t>operacionais</a:t>
            </a:r>
            <a:r>
              <a:rPr lang="en-US" sz="1800" b="1" dirty="0"/>
              <a:t> e </a:t>
            </a:r>
            <a:r>
              <a:rPr lang="en-US" sz="1800" b="1" dirty="0" err="1"/>
              <a:t>ativo</a:t>
            </a:r>
            <a:r>
              <a:rPr lang="en-US" sz="1800" b="1" dirty="0"/>
              <a:t> </a:t>
            </a:r>
            <a:r>
              <a:rPr lang="en-US" sz="1800" b="1" dirty="0" err="1"/>
              <a:t>estratégico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0BB-2A78-4E3B-94F8-444711D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Quick Win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B9958-80EC-4BBC-BD83-EBBF12A380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/>
              <a:t>Revisão</a:t>
            </a:r>
            <a:r>
              <a:rPr lang="en-US" sz="1800" dirty="0"/>
              <a:t> da </a:t>
            </a:r>
            <a:r>
              <a:rPr lang="en-US" sz="1800" dirty="0" err="1"/>
              <a:t>Previsão</a:t>
            </a:r>
            <a:r>
              <a:rPr lang="en-US" sz="1800" dirty="0"/>
              <a:t> de Tempo de </a:t>
            </a:r>
            <a:r>
              <a:rPr lang="en-US" sz="1800" dirty="0" err="1"/>
              <a:t>execução</a:t>
            </a:r>
            <a:r>
              <a:rPr lang="en-US" sz="1800" dirty="0"/>
              <a:t> de </a:t>
            </a:r>
            <a:r>
              <a:rPr lang="en-US" sz="1800" dirty="0" err="1"/>
              <a:t>atividades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Redimensionamento</a:t>
            </a:r>
            <a:r>
              <a:rPr lang="en-US" sz="1800" dirty="0"/>
              <a:t> de </a:t>
            </a:r>
            <a:r>
              <a:rPr lang="en-US" sz="1800" dirty="0" err="1"/>
              <a:t>equipes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Gestão</a:t>
            </a:r>
            <a:r>
              <a:rPr lang="en-US" sz="1800" dirty="0"/>
              <a:t> de skills do Quadro de </a:t>
            </a:r>
            <a:r>
              <a:rPr lang="en-US" sz="1800" dirty="0" err="1"/>
              <a:t>funcionários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B3E5-3484-4CCF-BE3C-F6A3AABE1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BE7D-E1F6-4C0C-BE37-B6375F879D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dados com o </a:t>
            </a:r>
            <a:r>
              <a:rPr lang="en-US" sz="1800" dirty="0" err="1"/>
              <a:t>monitoramento</a:t>
            </a:r>
            <a:r>
              <a:rPr lang="en-US" sz="1800" dirty="0"/>
              <a:t> das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dos </a:t>
            </a:r>
            <a:r>
              <a:rPr lang="en-US" sz="1800" dirty="0" err="1"/>
              <a:t>ativos</a:t>
            </a:r>
            <a:r>
              <a:rPr lang="en-US" sz="18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Valor de hora </a:t>
            </a:r>
            <a:r>
              <a:rPr lang="en-US" sz="1800" dirty="0" err="1"/>
              <a:t>parada</a:t>
            </a:r>
            <a:r>
              <a:rPr lang="en-US" sz="1800" dirty="0"/>
              <a:t> do </a:t>
            </a:r>
            <a:r>
              <a:rPr lang="en-US" sz="1800" dirty="0" err="1"/>
              <a:t>ativo</a:t>
            </a:r>
            <a:r>
              <a:rPr lang="en-US" sz="1800" dirty="0"/>
              <a:t>: </a:t>
            </a:r>
            <a:r>
              <a:rPr lang="en-US" sz="1800" dirty="0" err="1"/>
              <a:t>direto</a:t>
            </a:r>
            <a:r>
              <a:rPr lang="en-US" sz="1800" dirty="0"/>
              <a:t> e </a:t>
            </a:r>
            <a:r>
              <a:rPr lang="en-US" sz="1800" dirty="0" err="1"/>
              <a:t>indireto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prescritiva</a:t>
            </a:r>
            <a:endParaRPr lang="en-US" sz="1800" dirty="0"/>
          </a:p>
        </p:txBody>
      </p:sp>
      <p:pic>
        <p:nvPicPr>
          <p:cNvPr id="1026" name="Picture 2" descr="chuck norris approves Blank Template - Imgflip">
            <a:extLst>
              <a:ext uri="{FF2B5EF4-FFF2-40B4-BE49-F238E27FC236}">
                <a16:creationId xmlns:a16="http://schemas.microsoft.com/office/drawing/2014/main" id="{1E18959A-C5E7-497B-A9E9-56C6C199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" y="204257"/>
            <a:ext cx="31337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8383706-B6E9-4CB0-8908-DD92473F7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151" y="5080533"/>
            <a:ext cx="1620000" cy="16200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8BA6A7A5-A3BD-4747-A80D-DA7420CF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691" y="508053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4" grpId="0" build="p"/>
      <p:bldP spid="8" grpId="0" uiExpand="1" build="p"/>
    </p:bld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Trilha de Vapor</vt:lpstr>
      <vt:lpstr>BOOTCAMP FIAP MANUTENÇÃO OTIMIZADA</vt:lpstr>
      <vt:lpstr>O cliente</vt:lpstr>
      <vt:lpstr>O problema</vt:lpstr>
      <vt:lpstr>A proposta</vt:lpstr>
      <vt:lpstr>Prévia de modelos e validação de hipóteses</vt:lpstr>
      <vt:lpstr>benefícios</vt:lpstr>
      <vt:lpstr>REVISÃO DE DASHBOARD</vt:lpstr>
      <vt:lpstr>REVISÃO DE DASHBOARD</vt:lpstr>
      <vt:lpstr>conclusÕes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FIAP VIVANTE – MANUTENÇÃO OTIMIZADA</dc:title>
  <dc:creator>Jurandir Ventura</dc:creator>
  <cp:lastModifiedBy>Thiago Augusto Moleiro Alexandre</cp:lastModifiedBy>
  <cp:revision>12</cp:revision>
  <dcterms:created xsi:type="dcterms:W3CDTF">2020-09-26T14:35:18Z</dcterms:created>
  <dcterms:modified xsi:type="dcterms:W3CDTF">2020-09-26T16:26:04Z</dcterms:modified>
</cp:coreProperties>
</file>